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6" r:id="rId2"/>
    <p:sldId id="261" r:id="rId3"/>
    <p:sldId id="257" r:id="rId4"/>
    <p:sldId id="262" r:id="rId5"/>
    <p:sldId id="283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6" r:id="rId16"/>
    <p:sldId id="260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2ADB-21AB-864C-AA5F-62FAC9F9D2E2}" type="datetimeFigureOut">
              <a:rPr lang="en-TH" smtClean="0"/>
              <a:t>08/28/2024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32546-DFE8-8C48-A6FC-0AE8919145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2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06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9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1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1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1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6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8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AF8-5E19-40BC-9427-ED8232607B09}" type="datetimeFigureOut">
              <a:rPr lang="th-TH" smtClean="0"/>
              <a:t>28/08/67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03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60B-557D-408F-9365-78E5B1B03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370A-76FA-4189-8E34-521F81D7E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First-in-First-out data structure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1A11-7A59-4E04-9F76-7957EFC0ACDD}"/>
              </a:ext>
            </a:extLst>
          </p:cNvPr>
          <p:cNvSpPr txBox="1"/>
          <p:nvPr/>
        </p:nvSpPr>
        <p:spPr>
          <a:xfrm>
            <a:off x="1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1 (digit 0), from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549982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6699906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3272610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775892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211116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9033331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4370267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2949B2-FB79-4335-996B-46672E40679B}"/>
              </a:ext>
            </a:extLst>
          </p:cNvPr>
          <p:cNvSpPr/>
          <p:nvPr/>
        </p:nvSpPr>
        <p:spPr>
          <a:xfrm>
            <a:off x="1611340" y="4994254"/>
            <a:ext cx="8682692" cy="141306"/>
          </a:xfrm>
          <a:prstGeom prst="rightArrow">
            <a:avLst>
              <a:gd name="adj1" fmla="val 50000"/>
              <a:gd name="adj2" fmla="val 16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42413E-5AEB-4852-87D0-A28EC0926B3C}"/>
              </a:ext>
            </a:extLst>
          </p:cNvPr>
          <p:cNvSpPr txBox="1"/>
          <p:nvPr/>
        </p:nvSpPr>
        <p:spPr>
          <a:xfrm>
            <a:off x="6058054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E48E3A-C109-438B-A95B-41D7104561CC}"/>
              </a:ext>
            </a:extLst>
          </p:cNvPr>
          <p:cNvSpPr txBox="1"/>
          <p:nvPr/>
        </p:nvSpPr>
        <p:spPr>
          <a:xfrm>
            <a:off x="6199004" y="397617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EA0AA-0C39-4D07-ACD8-C39047529DDD}"/>
              </a:ext>
            </a:extLst>
          </p:cNvPr>
          <p:cNvSpPr txBox="1"/>
          <p:nvPr/>
        </p:nvSpPr>
        <p:spPr>
          <a:xfrm>
            <a:off x="6064597" y="36558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73F8F-2DF4-4D98-903F-6BE7F80A1038}"/>
              </a:ext>
            </a:extLst>
          </p:cNvPr>
          <p:cNvSpPr txBox="1"/>
          <p:nvPr/>
        </p:nvSpPr>
        <p:spPr>
          <a:xfrm>
            <a:off x="349056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C9C84-2431-4D4A-AF4E-FEC046AB9C10}"/>
              </a:ext>
            </a:extLst>
          </p:cNvPr>
          <p:cNvSpPr txBox="1"/>
          <p:nvPr/>
        </p:nvSpPr>
        <p:spPr>
          <a:xfrm>
            <a:off x="258151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2E6A1-70B2-4A75-B6C6-D17797EF4125}"/>
              </a:ext>
            </a:extLst>
          </p:cNvPr>
          <p:cNvSpPr txBox="1"/>
          <p:nvPr/>
        </p:nvSpPr>
        <p:spPr>
          <a:xfrm>
            <a:off x="9023485" y="42896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9B8A98-95BE-4AEB-B25E-213933B58A4F}"/>
              </a:ext>
            </a:extLst>
          </p:cNvPr>
          <p:cNvSpPr txBox="1"/>
          <p:nvPr/>
        </p:nvSpPr>
        <p:spPr>
          <a:xfrm>
            <a:off x="4289585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AA9CB0-E62F-42F9-9C39-C9E850BDED71}"/>
              </a:ext>
            </a:extLst>
          </p:cNvPr>
          <p:cNvSpPr txBox="1"/>
          <p:nvPr/>
        </p:nvSpPr>
        <p:spPr>
          <a:xfrm>
            <a:off x="145470" y="5746707"/>
            <a:ext cx="429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now sorted by the last digits, because we pop from queue 0 to 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9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2 (digit 1), to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549982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6699906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3272610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775892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211116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9033331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4370267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7E562A-3818-49BD-9C0C-33B40D0E9B01}"/>
              </a:ext>
            </a:extLst>
          </p:cNvPr>
          <p:cNvSpPr txBox="1"/>
          <p:nvPr/>
        </p:nvSpPr>
        <p:spPr>
          <a:xfrm>
            <a:off x="3468503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99051-8AE9-4E88-9498-59C0F11F75DB}"/>
              </a:ext>
            </a:extLst>
          </p:cNvPr>
          <p:cNvSpPr txBox="1"/>
          <p:nvPr/>
        </p:nvSpPr>
        <p:spPr>
          <a:xfrm>
            <a:off x="5238974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A30458-1006-4C2D-8131-1E9F6AA5AEA8}"/>
              </a:ext>
            </a:extLst>
          </p:cNvPr>
          <p:cNvSpPr txBox="1"/>
          <p:nvPr/>
        </p:nvSpPr>
        <p:spPr>
          <a:xfrm>
            <a:off x="6948224" y="426902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0F0903-F23B-479F-BA33-EFDDB8164912}"/>
              </a:ext>
            </a:extLst>
          </p:cNvPr>
          <p:cNvSpPr txBox="1"/>
          <p:nvPr/>
        </p:nvSpPr>
        <p:spPr>
          <a:xfrm>
            <a:off x="2519063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2ECFD5-24A4-44CD-B298-55CCEB9DD84E}"/>
              </a:ext>
            </a:extLst>
          </p:cNvPr>
          <p:cNvSpPr txBox="1"/>
          <p:nvPr/>
        </p:nvSpPr>
        <p:spPr>
          <a:xfrm>
            <a:off x="2645155" y="38712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78180-98EE-42C9-80E7-EB5C4EA56791}"/>
              </a:ext>
            </a:extLst>
          </p:cNvPr>
          <p:cNvSpPr txBox="1"/>
          <p:nvPr/>
        </p:nvSpPr>
        <p:spPr>
          <a:xfrm>
            <a:off x="1626085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F57E2-A69F-453F-B0A7-0D3E0B01B956}"/>
              </a:ext>
            </a:extLst>
          </p:cNvPr>
          <p:cNvSpPr txBox="1"/>
          <p:nvPr/>
        </p:nvSpPr>
        <p:spPr>
          <a:xfrm>
            <a:off x="1908214" y="39438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4658B4-6361-4285-8E38-96173139E2C5}"/>
              </a:ext>
            </a:extLst>
          </p:cNvPr>
          <p:cNvSpPr txBox="1"/>
          <p:nvPr/>
        </p:nvSpPr>
        <p:spPr>
          <a:xfrm>
            <a:off x="119590" y="5408690"/>
            <a:ext cx="5237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queue, the data is sorted by the last digit, because we goes from left to right in the array which is already sorted by the last digit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251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2 (digit 1), from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436396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5523489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778259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210486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65503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3380362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880392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7E562A-3818-49BD-9C0C-33B40D0E9B01}"/>
              </a:ext>
            </a:extLst>
          </p:cNvPr>
          <p:cNvSpPr txBox="1"/>
          <p:nvPr/>
        </p:nvSpPr>
        <p:spPr>
          <a:xfrm>
            <a:off x="3468503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99051-8AE9-4E88-9498-59C0F11F75DB}"/>
              </a:ext>
            </a:extLst>
          </p:cNvPr>
          <p:cNvSpPr txBox="1"/>
          <p:nvPr/>
        </p:nvSpPr>
        <p:spPr>
          <a:xfrm>
            <a:off x="5238974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A30458-1006-4C2D-8131-1E9F6AA5AEA8}"/>
              </a:ext>
            </a:extLst>
          </p:cNvPr>
          <p:cNvSpPr txBox="1"/>
          <p:nvPr/>
        </p:nvSpPr>
        <p:spPr>
          <a:xfrm>
            <a:off x="6948224" y="426902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0F0903-F23B-479F-BA33-EFDDB8164912}"/>
              </a:ext>
            </a:extLst>
          </p:cNvPr>
          <p:cNvSpPr txBox="1"/>
          <p:nvPr/>
        </p:nvSpPr>
        <p:spPr>
          <a:xfrm>
            <a:off x="2519063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2ECFD5-24A4-44CD-B298-55CCEB9DD84E}"/>
              </a:ext>
            </a:extLst>
          </p:cNvPr>
          <p:cNvSpPr txBox="1"/>
          <p:nvPr/>
        </p:nvSpPr>
        <p:spPr>
          <a:xfrm>
            <a:off x="2645155" y="38712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78180-98EE-42C9-80E7-EB5C4EA56791}"/>
              </a:ext>
            </a:extLst>
          </p:cNvPr>
          <p:cNvSpPr txBox="1"/>
          <p:nvPr/>
        </p:nvSpPr>
        <p:spPr>
          <a:xfrm>
            <a:off x="1626085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F57E2-A69F-453F-B0A7-0D3E0B01B956}"/>
              </a:ext>
            </a:extLst>
          </p:cNvPr>
          <p:cNvSpPr txBox="1"/>
          <p:nvPr/>
        </p:nvSpPr>
        <p:spPr>
          <a:xfrm>
            <a:off x="1908214" y="39438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A2EB-6A9F-4510-B457-A0D62BA6FF31}"/>
              </a:ext>
            </a:extLst>
          </p:cNvPr>
          <p:cNvSpPr txBox="1"/>
          <p:nvPr/>
        </p:nvSpPr>
        <p:spPr>
          <a:xfrm>
            <a:off x="268250" y="5340356"/>
            <a:ext cx="622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now sorted by last two digits, because we goes from queue 0 to 9, which is grouped by digit 1 and the data in each queue is sorted by the last digit.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1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3 (digit 2), to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436396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5523489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778259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210486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65503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3380362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880392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A2EB-6A9F-4510-B457-A0D62BA6FF31}"/>
              </a:ext>
            </a:extLst>
          </p:cNvPr>
          <p:cNvSpPr txBox="1"/>
          <p:nvPr/>
        </p:nvSpPr>
        <p:spPr>
          <a:xfrm>
            <a:off x="218650" y="5347921"/>
            <a:ext cx="622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queue, the data is sorted by the last two digits, because we goes from left to right in the array which is already sorted by the last two digits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B4160-BFB4-4724-B2ED-0ED6F18FB0F2}"/>
              </a:ext>
            </a:extLst>
          </p:cNvPr>
          <p:cNvSpPr txBox="1"/>
          <p:nvPr/>
        </p:nvSpPr>
        <p:spPr>
          <a:xfrm>
            <a:off x="4289585" y="43376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001A8-77D0-4108-816C-E70515A7BC95}"/>
              </a:ext>
            </a:extLst>
          </p:cNvPr>
          <p:cNvSpPr txBox="1"/>
          <p:nvPr/>
        </p:nvSpPr>
        <p:spPr>
          <a:xfrm>
            <a:off x="1903696" y="43260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A942F-C80C-4114-90C2-44DDA10B2567}"/>
              </a:ext>
            </a:extLst>
          </p:cNvPr>
          <p:cNvSpPr txBox="1"/>
          <p:nvPr/>
        </p:nvSpPr>
        <p:spPr>
          <a:xfrm>
            <a:off x="2510978" y="42977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F7A8E8-F30C-482B-8451-5CFA0FD4C894}"/>
              </a:ext>
            </a:extLst>
          </p:cNvPr>
          <p:cNvSpPr txBox="1"/>
          <p:nvPr/>
        </p:nvSpPr>
        <p:spPr>
          <a:xfrm>
            <a:off x="1761465" y="403279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3B7F5-DC66-47E7-A239-7CCD3DDD179A}"/>
              </a:ext>
            </a:extLst>
          </p:cNvPr>
          <p:cNvSpPr txBox="1"/>
          <p:nvPr/>
        </p:nvSpPr>
        <p:spPr>
          <a:xfrm>
            <a:off x="1755490" y="37395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C481B7-11F8-45CB-9528-7F638B2CA928}"/>
              </a:ext>
            </a:extLst>
          </p:cNvPr>
          <p:cNvSpPr txBox="1"/>
          <p:nvPr/>
        </p:nvSpPr>
        <p:spPr>
          <a:xfrm>
            <a:off x="1755490" y="34633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53BBD3-7943-4D53-9D94-A4C1915ACDC7}"/>
              </a:ext>
            </a:extLst>
          </p:cNvPr>
          <p:cNvSpPr txBox="1"/>
          <p:nvPr/>
        </p:nvSpPr>
        <p:spPr>
          <a:xfrm>
            <a:off x="5175798" y="43264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36" grpId="0"/>
      <p:bldP spid="37" grpId="0"/>
      <p:bldP spid="38" grpId="0"/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3 (digit 2), from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6647348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3258689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551779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7733538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4396526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2252899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880392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A2EB-6A9F-4510-B457-A0D62BA6FF31}"/>
              </a:ext>
            </a:extLst>
          </p:cNvPr>
          <p:cNvSpPr txBox="1"/>
          <p:nvPr/>
        </p:nvSpPr>
        <p:spPr>
          <a:xfrm>
            <a:off x="218650" y="5347921"/>
            <a:ext cx="622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now sorted by all digits, because we goes from queue 0 to 9, which is grouped by digit 2 and the data in each queue is sorted by the last two digits. 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B4160-BFB4-4724-B2ED-0ED6F18FB0F2}"/>
              </a:ext>
            </a:extLst>
          </p:cNvPr>
          <p:cNvSpPr txBox="1"/>
          <p:nvPr/>
        </p:nvSpPr>
        <p:spPr>
          <a:xfrm>
            <a:off x="4289585" y="43376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001A8-77D0-4108-816C-E70515A7BC95}"/>
              </a:ext>
            </a:extLst>
          </p:cNvPr>
          <p:cNvSpPr txBox="1"/>
          <p:nvPr/>
        </p:nvSpPr>
        <p:spPr>
          <a:xfrm>
            <a:off x="1903696" y="43260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A942F-C80C-4114-90C2-44DDA10B2567}"/>
              </a:ext>
            </a:extLst>
          </p:cNvPr>
          <p:cNvSpPr txBox="1"/>
          <p:nvPr/>
        </p:nvSpPr>
        <p:spPr>
          <a:xfrm>
            <a:off x="2510978" y="42977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F7A8E8-F30C-482B-8451-5CFA0FD4C894}"/>
              </a:ext>
            </a:extLst>
          </p:cNvPr>
          <p:cNvSpPr txBox="1"/>
          <p:nvPr/>
        </p:nvSpPr>
        <p:spPr>
          <a:xfrm>
            <a:off x="1761465" y="403279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3B7F5-DC66-47E7-A239-7CCD3DDD179A}"/>
              </a:ext>
            </a:extLst>
          </p:cNvPr>
          <p:cNvSpPr txBox="1"/>
          <p:nvPr/>
        </p:nvSpPr>
        <p:spPr>
          <a:xfrm>
            <a:off x="1755490" y="37395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C481B7-11F8-45CB-9528-7F638B2CA928}"/>
              </a:ext>
            </a:extLst>
          </p:cNvPr>
          <p:cNvSpPr txBox="1"/>
          <p:nvPr/>
        </p:nvSpPr>
        <p:spPr>
          <a:xfrm>
            <a:off x="1755490" y="34633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53BBD3-7943-4D53-9D94-A4C1915ACDC7}"/>
              </a:ext>
            </a:extLst>
          </p:cNvPr>
          <p:cNvSpPr txBox="1"/>
          <p:nvPr/>
        </p:nvSpPr>
        <p:spPr>
          <a:xfrm>
            <a:off x="5175798" y="43264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36" grpId="0"/>
      <p:bldP spid="37" grpId="0"/>
      <p:bldP spid="38" grpId="0"/>
      <p:bldP spid="46" grpId="0"/>
      <p:bldP spid="47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1B0-792B-4FAF-B89A-D0DC468F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ADA8E-C6C7-4659-9BB5-94E3CE705E59}"/>
              </a:ext>
            </a:extLst>
          </p:cNvPr>
          <p:cNvSpPr/>
          <p:nvPr/>
        </p:nvSpPr>
        <p:spPr>
          <a:xfrm>
            <a:off x="838200" y="1445335"/>
            <a:ext cx="7509734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 base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getDigit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return the kth digit of v (MSD is digit 0)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/=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d = number of digits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radixSort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&amp;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k=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k&lt;d; k++)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&amp;x : data)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getDigit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x,k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,j=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9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D2CC-2564-4F74-9DDC-B123B6AF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C827-105B-4AB5-A355-413CF7CD4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Application: </a:t>
            </a:r>
            <a:r>
              <a:rPr lang="en-US" dirty="0" err="1"/>
              <a:t>Gotta</a:t>
            </a:r>
            <a:r>
              <a:rPr lang="en-US" dirty="0"/>
              <a:t> generate ’</a:t>
            </a:r>
            <a:r>
              <a:rPr lang="en-US" dirty="0" err="1"/>
              <a:t>em</a:t>
            </a:r>
            <a:r>
              <a:rPr lang="en-US" dirty="0"/>
              <a:t> all!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244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B0B07-8A7E-AD4C-9C5D-BFEB4ADD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24D95-C5F0-3947-997E-35EE505B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Given a positive integer X</a:t>
            </a:r>
          </a:p>
          <a:p>
            <a:r>
              <a:rPr lang="en-TH" dirty="0"/>
              <a:t>Start with a number 1, find a sequence of arithmetics operations, either “</a:t>
            </a:r>
            <a:r>
              <a:rPr lang="en-TH" dirty="0">
                <a:solidFill>
                  <a:schemeClr val="accent6"/>
                </a:solidFill>
              </a:rPr>
              <a:t>* 3</a:t>
            </a:r>
            <a:r>
              <a:rPr lang="en-TH" dirty="0"/>
              <a:t>”, or “</a:t>
            </a:r>
            <a:r>
              <a:rPr lang="en-TH" dirty="0">
                <a:solidFill>
                  <a:schemeClr val="accent6"/>
                </a:solidFill>
              </a:rPr>
              <a:t>/ 2</a:t>
            </a:r>
            <a:r>
              <a:rPr lang="en-TH" dirty="0"/>
              <a:t>” that makes 1 into X</a:t>
            </a:r>
          </a:p>
          <a:p>
            <a:pPr lvl="1"/>
            <a:r>
              <a:rPr lang="en-TH" dirty="0"/>
              <a:t>the / 2 is integer division, e.g., 5 / 3 = 1 (not 1.6666)</a:t>
            </a:r>
          </a:p>
          <a:p>
            <a:pPr lvl="1"/>
            <a:r>
              <a:rPr lang="en-TH" dirty="0"/>
              <a:t>The sequence must be as short as possible</a:t>
            </a:r>
          </a:p>
          <a:p>
            <a:r>
              <a:rPr lang="en-TH" dirty="0"/>
              <a:t>Example</a:t>
            </a:r>
          </a:p>
          <a:p>
            <a:pPr lvl="1"/>
            <a:r>
              <a:rPr lang="en-TH" dirty="0"/>
              <a:t>10 = 1 * 3 * 3 * 3 * 3 / 2 / 2 / 2</a:t>
            </a:r>
          </a:p>
          <a:p>
            <a:pPr lvl="1"/>
            <a:r>
              <a:rPr lang="en-TH" dirty="0"/>
              <a:t>31 = </a:t>
            </a:r>
            <a:r>
              <a:rPr lang="en-US" dirty="0"/>
              <a:t>1 * 3 * 3 * 3 * 3 * 3 / 2 / 2 / 2 / 2 / 2 * 3 * 3 / 2 </a:t>
            </a:r>
          </a:p>
          <a:p>
            <a:pPr lvl="1"/>
            <a:endParaRPr lang="en-TH" dirty="0"/>
          </a:p>
          <a:p>
            <a:pPr lvl="1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6173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8183-0C34-6943-972B-DE9AFB5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3215-1233-5F44-8294-E882F169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Generate all possible sequence</a:t>
            </a:r>
            <a:r>
              <a:rPr lang="en-US" dirty="0"/>
              <a:t>s</a:t>
            </a:r>
            <a:endParaRPr lang="en-TH" dirty="0"/>
          </a:p>
          <a:p>
            <a:pPr lvl="1"/>
            <a:r>
              <a:rPr lang="en-US" dirty="0"/>
              <a:t>S</a:t>
            </a:r>
            <a:r>
              <a:rPr lang="en-TH" dirty="0"/>
              <a:t>tart with length 1, 2, 3, … until we find one that gives X</a:t>
            </a:r>
          </a:p>
          <a:p>
            <a:r>
              <a:rPr lang="en-TH" dirty="0"/>
              <a:t>This is called </a:t>
            </a:r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exhaustive </a:t>
            </a:r>
            <a:r>
              <a:rPr lang="en-TH" dirty="0">
                <a:solidFill>
                  <a:schemeClr val="accent6"/>
                </a:solidFill>
              </a:rPr>
              <a:t>search</a:t>
            </a:r>
            <a:r>
              <a:rPr lang="en-US" dirty="0"/>
              <a:t> </a:t>
            </a:r>
            <a:r>
              <a:rPr lang="en-TH" dirty="0"/>
              <a:t>algorithm</a:t>
            </a:r>
          </a:p>
          <a:p>
            <a:pPr lvl="1"/>
            <a:r>
              <a:rPr lang="en-US" dirty="0"/>
              <a:t>S</a:t>
            </a:r>
            <a:r>
              <a:rPr lang="en-TH" dirty="0"/>
              <a:t>ystematically enumerate all possible somethings</a:t>
            </a:r>
          </a:p>
        </p:txBody>
      </p:sp>
    </p:spTree>
    <p:extLst>
      <p:ext uri="{BB962C8B-B14F-4D97-AF65-F5344CB8AC3E}">
        <p14:creationId xmlns:p14="http://schemas.microsoft.com/office/powerpoint/2010/main" val="170617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F4D8-8BEA-024B-AE68-08F82CE2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25E8-6A9E-7844-8B94-D16F1F18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/>
          <a:lstStyle/>
          <a:p>
            <a:r>
              <a:rPr lang="en-TH" dirty="0"/>
              <a:t>A structure to illustrates </a:t>
            </a:r>
            <a:r>
              <a:rPr lang="en-TH" dirty="0">
                <a:solidFill>
                  <a:schemeClr val="accent2"/>
                </a:solidFill>
              </a:rPr>
              <a:t>search</a:t>
            </a:r>
            <a:r>
              <a:rPr lang="en-TH" dirty="0"/>
              <a:t> algorithm</a:t>
            </a:r>
          </a:p>
          <a:p>
            <a:r>
              <a:rPr lang="en-TH" dirty="0"/>
              <a:t>Divide into steps</a:t>
            </a:r>
          </a:p>
          <a:p>
            <a:pPr lvl="1"/>
            <a:r>
              <a:rPr lang="en-TH" dirty="0"/>
              <a:t>Start with </a:t>
            </a:r>
            <a:r>
              <a:rPr lang="en-TH" dirty="0">
                <a:solidFill>
                  <a:schemeClr val="accent4"/>
                </a:solidFill>
              </a:rPr>
              <a:t>in</a:t>
            </a:r>
            <a:r>
              <a:rPr lang="en-US">
                <a:solidFill>
                  <a:schemeClr val="accent4"/>
                </a:solidFill>
              </a:rPr>
              <a:t>i</a:t>
            </a:r>
            <a:r>
              <a:rPr lang="en-TH">
                <a:solidFill>
                  <a:schemeClr val="accent4"/>
                </a:solidFill>
              </a:rPr>
              <a:t>tial </a:t>
            </a:r>
            <a:r>
              <a:rPr lang="en-TH" dirty="0">
                <a:solidFill>
                  <a:schemeClr val="accent4"/>
                </a:solidFill>
              </a:rPr>
              <a:t>solution</a:t>
            </a:r>
          </a:p>
          <a:p>
            <a:pPr lvl="1"/>
            <a:r>
              <a:rPr lang="en-TH" dirty="0"/>
              <a:t>For each possible outcome (called a </a:t>
            </a:r>
            <a:r>
              <a:rPr lang="en-TH" dirty="0">
                <a:solidFill>
                  <a:schemeClr val="accent5"/>
                </a:solidFill>
              </a:rPr>
              <a:t>state</a:t>
            </a:r>
            <a:r>
              <a:rPr lang="en-TH" dirty="0"/>
              <a:t>) of each step, </a:t>
            </a:r>
            <a:r>
              <a:rPr lang="en-TH" dirty="0">
                <a:solidFill>
                  <a:schemeClr val="accent1"/>
                </a:solidFill>
              </a:rPr>
              <a:t>genenate all</a:t>
            </a:r>
            <a:r>
              <a:rPr lang="en-TH" dirty="0"/>
              <a:t> proper possible </a:t>
            </a:r>
            <a:r>
              <a:rPr lang="en-TH" dirty="0">
                <a:solidFill>
                  <a:schemeClr val="accent1"/>
                </a:solidFill>
              </a:rPr>
              <a:t>next step</a:t>
            </a:r>
          </a:p>
          <a:p>
            <a:pPr lvl="2"/>
            <a:r>
              <a:rPr lang="en-TH" dirty="0"/>
              <a:t>Also, check if the current step is what we need</a:t>
            </a:r>
          </a:p>
          <a:p>
            <a:r>
              <a:rPr lang="en-TH" dirty="0"/>
              <a:t>Written as a diagram of </a:t>
            </a:r>
            <a:r>
              <a:rPr lang="en-TH" dirty="0">
                <a:solidFill>
                  <a:schemeClr val="accent3"/>
                </a:solidFill>
              </a:rPr>
              <a:t>node</a:t>
            </a:r>
            <a:r>
              <a:rPr lang="en-TH" dirty="0"/>
              <a:t> and </a:t>
            </a:r>
            <a:r>
              <a:rPr lang="en-TH" dirty="0">
                <a:solidFill>
                  <a:schemeClr val="accent4"/>
                </a:solidFill>
              </a:rPr>
              <a:t>edge</a:t>
            </a:r>
          </a:p>
          <a:p>
            <a:pPr lvl="1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3790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16143-B5FE-4895-866D-60648DA9A737}"/>
              </a:ext>
            </a:extLst>
          </p:cNvPr>
          <p:cNvSpPr/>
          <p:nvPr/>
        </p:nvSpPr>
        <p:spPr>
          <a:xfrm>
            <a:off x="9552793" y="322727"/>
            <a:ext cx="1742739" cy="3450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F4379-E5B9-41F1-BD6C-043FCD3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40B8-14FA-401C-B7C5-51250F2C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Just like a normal queue in real life.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First-in-First-out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One way in (back of queue), one way out (front of queue)</a:t>
            </a:r>
          </a:p>
          <a:p>
            <a:pPr lvl="1"/>
            <a:r>
              <a:rPr lang="en-US" dirty="0"/>
              <a:t>push = add data to the back of the queue</a:t>
            </a:r>
          </a:p>
          <a:p>
            <a:pPr lvl="1"/>
            <a:r>
              <a:rPr lang="en-US" dirty="0"/>
              <a:t>pop = remove data from the head of the queue</a:t>
            </a:r>
          </a:p>
          <a:p>
            <a:endParaRPr lang="th-TH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D7D9CE0-3B24-43E4-98F1-1DCECA87D4CB}"/>
              </a:ext>
            </a:extLst>
          </p:cNvPr>
          <p:cNvSpPr/>
          <p:nvPr/>
        </p:nvSpPr>
        <p:spPr>
          <a:xfrm rot="16200000">
            <a:off x="3766858" y="2283800"/>
            <a:ext cx="1054359" cy="557909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F0A52-8A22-4DD2-83F2-17774CC44081}"/>
              </a:ext>
            </a:extLst>
          </p:cNvPr>
          <p:cNvSpPr txBox="1"/>
          <p:nvPr/>
        </p:nvSpPr>
        <p:spPr>
          <a:xfrm>
            <a:off x="1289272" y="57886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DCF8-1795-4EAD-BEC6-6E5577E08B81}"/>
              </a:ext>
            </a:extLst>
          </p:cNvPr>
          <p:cNvSpPr txBox="1"/>
          <p:nvPr/>
        </p:nvSpPr>
        <p:spPr>
          <a:xfrm>
            <a:off x="6501976" y="57886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97F3AC-858C-42A9-AEA5-2410A077FC02}"/>
              </a:ext>
            </a:extLst>
          </p:cNvPr>
          <p:cNvSpPr/>
          <p:nvPr/>
        </p:nvSpPr>
        <p:spPr>
          <a:xfrm>
            <a:off x="1928419" y="4728112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B9453AC-B967-44D1-BCA3-A7A431CD4492}"/>
              </a:ext>
            </a:extLst>
          </p:cNvPr>
          <p:cNvSpPr/>
          <p:nvPr/>
        </p:nvSpPr>
        <p:spPr>
          <a:xfrm>
            <a:off x="2875092" y="4728112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73C652B-CABA-48DC-A29A-EF7B12ADA1AC}"/>
              </a:ext>
            </a:extLst>
          </p:cNvPr>
          <p:cNvSpPr/>
          <p:nvPr/>
        </p:nvSpPr>
        <p:spPr>
          <a:xfrm>
            <a:off x="3849747" y="4728112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472EF-4F90-496F-B385-DEA0B559236D}"/>
              </a:ext>
            </a:extLst>
          </p:cNvPr>
          <p:cNvSpPr txBox="1"/>
          <p:nvPr/>
        </p:nvSpPr>
        <p:spPr>
          <a:xfrm>
            <a:off x="9552793" y="322727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push(“A”)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83D38-DEE6-404A-A3E7-7E8C380ACED7}"/>
              </a:ext>
            </a:extLst>
          </p:cNvPr>
          <p:cNvSpPr txBox="1"/>
          <p:nvPr/>
        </p:nvSpPr>
        <p:spPr>
          <a:xfrm>
            <a:off x="9552793" y="845947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push(“B”)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06916-736A-4D68-961D-32C64E95AA99}"/>
              </a:ext>
            </a:extLst>
          </p:cNvPr>
          <p:cNvSpPr txBox="1"/>
          <p:nvPr/>
        </p:nvSpPr>
        <p:spPr>
          <a:xfrm>
            <a:off x="9552793" y="1369167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push(“C”)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4EFD8-422D-49E2-837C-A2CCFD71EB73}"/>
              </a:ext>
            </a:extLst>
          </p:cNvPr>
          <p:cNvSpPr txBox="1"/>
          <p:nvPr/>
        </p:nvSpPr>
        <p:spPr>
          <a:xfrm>
            <a:off x="9552793" y="1828628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EA72C-38EB-46D9-BF9B-86BF2FEDDBC7}"/>
              </a:ext>
            </a:extLst>
          </p:cNvPr>
          <p:cNvSpPr txBox="1"/>
          <p:nvPr/>
        </p:nvSpPr>
        <p:spPr>
          <a:xfrm>
            <a:off x="9552793" y="2267172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push(“X”)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C0F22-BEE0-4C33-B6AB-04876900C90F}"/>
              </a:ext>
            </a:extLst>
          </p:cNvPr>
          <p:cNvSpPr txBox="1"/>
          <p:nvPr/>
        </p:nvSpPr>
        <p:spPr>
          <a:xfrm>
            <a:off x="9552793" y="2726633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3E532-A533-42B8-A2E0-881FE3A4E6F4}"/>
              </a:ext>
            </a:extLst>
          </p:cNvPr>
          <p:cNvSpPr txBox="1"/>
          <p:nvPr/>
        </p:nvSpPr>
        <p:spPr>
          <a:xfrm>
            <a:off x="9552793" y="3249853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E91610AE-11A4-4814-B5BD-CEEA28F8DBE0}"/>
              </a:ext>
            </a:extLst>
          </p:cNvPr>
          <p:cNvSpPr/>
          <p:nvPr/>
        </p:nvSpPr>
        <p:spPr>
          <a:xfrm>
            <a:off x="3849747" y="4728111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7761 0.000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7994 2.22222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7994 -3.33333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4 -7.40741E-7 L -0.15755 0.002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4 1.11111E-6 L -0.15755 0.000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51C1-D71A-FE43-88AB-A84477F7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Enumerate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AF235-B29F-5240-AF5E-F431C746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3783438"/>
          </a:xfrm>
        </p:spPr>
        <p:txBody>
          <a:bodyPr/>
          <a:lstStyle/>
          <a:p>
            <a:r>
              <a:rPr lang="en-TH" dirty="0"/>
              <a:t>Write a diagram, each </a:t>
            </a:r>
            <a:r>
              <a:rPr lang="en-TH" dirty="0">
                <a:solidFill>
                  <a:schemeClr val="accent5"/>
                </a:solidFill>
              </a:rPr>
              <a:t>state</a:t>
            </a:r>
            <a:r>
              <a:rPr lang="en-TH" dirty="0"/>
              <a:t> is a </a:t>
            </a:r>
            <a:r>
              <a:rPr lang="en-TH" dirty="0">
                <a:solidFill>
                  <a:schemeClr val="accent3"/>
                </a:solidFill>
              </a:rPr>
              <a:t>node</a:t>
            </a:r>
            <a:r>
              <a:rPr lang="en-TH" dirty="0"/>
              <a:t> (drawn as a circle)</a:t>
            </a:r>
          </a:p>
          <a:p>
            <a:r>
              <a:rPr lang="en-TH" dirty="0"/>
              <a:t>Enumerate all possible </a:t>
            </a:r>
            <a:r>
              <a:rPr lang="en-TH" dirty="0">
                <a:solidFill>
                  <a:schemeClr val="accent4"/>
                </a:solidFill>
              </a:rPr>
              <a:t>next steps </a:t>
            </a:r>
            <a:r>
              <a:rPr lang="en-TH" dirty="0"/>
              <a:t>of each state as </a:t>
            </a:r>
            <a:r>
              <a:rPr lang="en-TH" dirty="0">
                <a:solidFill>
                  <a:schemeClr val="accent4"/>
                </a:solidFill>
              </a:rPr>
              <a:t>edges</a:t>
            </a:r>
            <a:r>
              <a:rPr lang="en-TH" dirty="0"/>
              <a:t> (drawn as a line)</a:t>
            </a:r>
          </a:p>
          <a:p>
            <a:pPr lvl="1"/>
            <a:r>
              <a:rPr lang="en-TH" dirty="0"/>
              <a:t>Doing each step will result in a new </a:t>
            </a:r>
            <a:r>
              <a:rPr lang="en-TH" dirty="0">
                <a:solidFill>
                  <a:schemeClr val="accent5"/>
                </a:solidFill>
              </a:rPr>
              <a:t>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A80B74-A95C-704B-AFF0-4B7B24D69F64}"/>
              </a:ext>
            </a:extLst>
          </p:cNvPr>
          <p:cNvSpPr/>
          <p:nvPr/>
        </p:nvSpPr>
        <p:spPr>
          <a:xfrm>
            <a:off x="2787804" y="1690692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1C00E4-6EE9-8949-BF5A-D0D06CB065CB}"/>
              </a:ext>
            </a:extLst>
          </p:cNvPr>
          <p:cNvSpPr/>
          <p:nvPr/>
        </p:nvSpPr>
        <p:spPr>
          <a:xfrm>
            <a:off x="602167" y="4241452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064D8A-B778-054E-BC47-B9A68938DDF5}"/>
              </a:ext>
            </a:extLst>
          </p:cNvPr>
          <p:cNvSpPr/>
          <p:nvPr/>
        </p:nvSpPr>
        <p:spPr>
          <a:xfrm>
            <a:off x="2021159" y="4553686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3C7548-3702-EC46-9CF1-9F98112E93AC}"/>
              </a:ext>
            </a:extLst>
          </p:cNvPr>
          <p:cNvSpPr/>
          <p:nvPr/>
        </p:nvSpPr>
        <p:spPr>
          <a:xfrm>
            <a:off x="3752385" y="4553686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E4C370-ADE8-0E46-8BE9-0408F88001D3}"/>
              </a:ext>
            </a:extLst>
          </p:cNvPr>
          <p:cNvSpPr/>
          <p:nvPr/>
        </p:nvSpPr>
        <p:spPr>
          <a:xfrm>
            <a:off x="5341434" y="4241452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19184-8924-4C41-AD9F-72875FBD0D47}"/>
              </a:ext>
            </a:extLst>
          </p:cNvPr>
          <p:cNvSpPr txBox="1"/>
          <p:nvPr/>
        </p:nvSpPr>
        <p:spPr>
          <a:xfrm>
            <a:off x="2333394" y="5986732"/>
            <a:ext cx="241976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Node (new state)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D2444A-89BC-4D8C-BD46-A71BF5776C53}"/>
              </a:ext>
            </a:extLst>
          </p:cNvPr>
          <p:cNvCxnSpPr/>
          <p:nvPr/>
        </p:nvCxnSpPr>
        <p:spPr>
          <a:xfrm>
            <a:off x="1164566" y="4934309"/>
            <a:ext cx="1481061" cy="951175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1721EB-605F-4D98-856E-F46BC42D55B0}"/>
              </a:ext>
            </a:extLst>
          </p:cNvPr>
          <p:cNvCxnSpPr>
            <a:cxnSpLocks/>
          </p:cNvCxnSpPr>
          <p:nvPr/>
        </p:nvCxnSpPr>
        <p:spPr>
          <a:xfrm>
            <a:off x="2645627" y="5279402"/>
            <a:ext cx="508465" cy="674471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426973-DBF6-4E3B-9DF1-A17A78E49771}"/>
              </a:ext>
            </a:extLst>
          </p:cNvPr>
          <p:cNvCxnSpPr>
            <a:cxnSpLocks/>
          </p:cNvCxnSpPr>
          <p:nvPr/>
        </p:nvCxnSpPr>
        <p:spPr>
          <a:xfrm flipH="1">
            <a:off x="3752385" y="5311112"/>
            <a:ext cx="235702" cy="574372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775E03-0125-47EA-B4B6-37F887373B35}"/>
              </a:ext>
            </a:extLst>
          </p:cNvPr>
          <p:cNvCxnSpPr>
            <a:cxnSpLocks/>
          </p:cNvCxnSpPr>
          <p:nvPr/>
        </p:nvCxnSpPr>
        <p:spPr>
          <a:xfrm flipH="1">
            <a:off x="4260850" y="4998878"/>
            <a:ext cx="1268682" cy="886606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7546E1-A12F-40F2-B6C7-1D0DFD06A64B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914401" y="2223709"/>
            <a:ext cx="1964854" cy="201774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6AC2BD-7230-485A-A8D9-509238A31945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333393" y="2315160"/>
            <a:ext cx="766645" cy="22385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9BB5E5-5BB9-4A16-835D-B33F9BC3DE4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100038" y="2315160"/>
            <a:ext cx="964581" cy="22385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D9FE1-B7AB-4C11-BC25-A3DBB33392D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320821" y="2223709"/>
            <a:ext cx="2112064" cy="21091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68571C-6E5F-491B-9AEB-590AABC3B798}"/>
              </a:ext>
            </a:extLst>
          </p:cNvPr>
          <p:cNvSpPr txBox="1"/>
          <p:nvPr/>
        </p:nvSpPr>
        <p:spPr>
          <a:xfrm>
            <a:off x="225865" y="1662441"/>
            <a:ext cx="210752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Edge </a:t>
            </a:r>
            <a:br>
              <a:rPr lang="en-US" sz="2400" dirty="0"/>
            </a:br>
            <a:r>
              <a:rPr lang="en-US" sz="2400" dirty="0"/>
              <a:t>(step to new state)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B203F9-86C0-4CA4-B30C-BA91D164853D}"/>
              </a:ext>
            </a:extLst>
          </p:cNvPr>
          <p:cNvSpPr txBox="1"/>
          <p:nvPr/>
        </p:nvSpPr>
        <p:spPr>
          <a:xfrm>
            <a:off x="4260850" y="1659889"/>
            <a:ext cx="161982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Node (state)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E04035F-F5C8-43D4-920B-39200D418B63}"/>
              </a:ext>
            </a:extLst>
          </p:cNvPr>
          <p:cNvSpPr/>
          <p:nvPr/>
        </p:nvSpPr>
        <p:spPr>
          <a:xfrm>
            <a:off x="1847760" y="2552700"/>
            <a:ext cx="2413090" cy="718192"/>
          </a:xfrm>
          <a:custGeom>
            <a:avLst/>
            <a:gdLst>
              <a:gd name="connsiteX0" fmla="*/ 6440 w 2413090"/>
              <a:gd name="connsiteY0" fmla="*/ 0 h 718192"/>
              <a:gd name="connsiteX1" fmla="*/ 90 w 2413090"/>
              <a:gd name="connsiteY1" fmla="*/ 31750 h 718192"/>
              <a:gd name="connsiteX2" fmla="*/ 25490 w 2413090"/>
              <a:gd name="connsiteY2" fmla="*/ 120650 h 718192"/>
              <a:gd name="connsiteX3" fmla="*/ 38190 w 2413090"/>
              <a:gd name="connsiteY3" fmla="*/ 139700 h 718192"/>
              <a:gd name="connsiteX4" fmla="*/ 50890 w 2413090"/>
              <a:gd name="connsiteY4" fmla="*/ 177800 h 718192"/>
              <a:gd name="connsiteX5" fmla="*/ 114390 w 2413090"/>
              <a:gd name="connsiteY5" fmla="*/ 254000 h 718192"/>
              <a:gd name="connsiteX6" fmla="*/ 127090 w 2413090"/>
              <a:gd name="connsiteY6" fmla="*/ 279400 h 718192"/>
              <a:gd name="connsiteX7" fmla="*/ 158840 w 2413090"/>
              <a:gd name="connsiteY7" fmla="*/ 298450 h 718192"/>
              <a:gd name="connsiteX8" fmla="*/ 228690 w 2413090"/>
              <a:gd name="connsiteY8" fmla="*/ 330200 h 718192"/>
              <a:gd name="connsiteX9" fmla="*/ 285840 w 2413090"/>
              <a:gd name="connsiteY9" fmla="*/ 342900 h 718192"/>
              <a:gd name="connsiteX10" fmla="*/ 368390 w 2413090"/>
              <a:gd name="connsiteY10" fmla="*/ 374650 h 718192"/>
              <a:gd name="connsiteX11" fmla="*/ 469990 w 2413090"/>
              <a:gd name="connsiteY11" fmla="*/ 400050 h 718192"/>
              <a:gd name="connsiteX12" fmla="*/ 647790 w 2413090"/>
              <a:gd name="connsiteY12" fmla="*/ 438150 h 718192"/>
              <a:gd name="connsiteX13" fmla="*/ 723990 w 2413090"/>
              <a:gd name="connsiteY13" fmla="*/ 450850 h 718192"/>
              <a:gd name="connsiteX14" fmla="*/ 800190 w 2413090"/>
              <a:gd name="connsiteY14" fmla="*/ 469900 h 718192"/>
              <a:gd name="connsiteX15" fmla="*/ 819240 w 2413090"/>
              <a:gd name="connsiteY15" fmla="*/ 476250 h 718192"/>
              <a:gd name="connsiteX16" fmla="*/ 882740 w 2413090"/>
              <a:gd name="connsiteY16" fmla="*/ 488950 h 718192"/>
              <a:gd name="connsiteX17" fmla="*/ 971640 w 2413090"/>
              <a:gd name="connsiteY17" fmla="*/ 520700 h 718192"/>
              <a:gd name="connsiteX18" fmla="*/ 990690 w 2413090"/>
              <a:gd name="connsiteY18" fmla="*/ 527050 h 718192"/>
              <a:gd name="connsiteX19" fmla="*/ 1060540 w 2413090"/>
              <a:gd name="connsiteY19" fmla="*/ 539750 h 718192"/>
              <a:gd name="connsiteX20" fmla="*/ 1085940 w 2413090"/>
              <a:gd name="connsiteY20" fmla="*/ 546100 h 718192"/>
              <a:gd name="connsiteX21" fmla="*/ 1206590 w 2413090"/>
              <a:gd name="connsiteY21" fmla="*/ 571500 h 718192"/>
              <a:gd name="connsiteX22" fmla="*/ 1295490 w 2413090"/>
              <a:gd name="connsiteY22" fmla="*/ 590550 h 718192"/>
              <a:gd name="connsiteX23" fmla="*/ 1479640 w 2413090"/>
              <a:gd name="connsiteY23" fmla="*/ 615950 h 718192"/>
              <a:gd name="connsiteX24" fmla="*/ 1549490 w 2413090"/>
              <a:gd name="connsiteY24" fmla="*/ 628650 h 718192"/>
              <a:gd name="connsiteX25" fmla="*/ 1632040 w 2413090"/>
              <a:gd name="connsiteY25" fmla="*/ 647700 h 718192"/>
              <a:gd name="connsiteX26" fmla="*/ 1689190 w 2413090"/>
              <a:gd name="connsiteY26" fmla="*/ 654050 h 718192"/>
              <a:gd name="connsiteX27" fmla="*/ 1752690 w 2413090"/>
              <a:gd name="connsiteY27" fmla="*/ 666750 h 718192"/>
              <a:gd name="connsiteX28" fmla="*/ 1809840 w 2413090"/>
              <a:gd name="connsiteY28" fmla="*/ 673100 h 718192"/>
              <a:gd name="connsiteX29" fmla="*/ 1968590 w 2413090"/>
              <a:gd name="connsiteY29" fmla="*/ 692150 h 718192"/>
              <a:gd name="connsiteX30" fmla="*/ 2108290 w 2413090"/>
              <a:gd name="connsiteY30" fmla="*/ 698500 h 718192"/>
              <a:gd name="connsiteX31" fmla="*/ 2292440 w 2413090"/>
              <a:gd name="connsiteY31" fmla="*/ 711200 h 718192"/>
              <a:gd name="connsiteX32" fmla="*/ 2330540 w 2413090"/>
              <a:gd name="connsiteY32" fmla="*/ 717550 h 718192"/>
              <a:gd name="connsiteX33" fmla="*/ 2413090 w 2413090"/>
              <a:gd name="connsiteY33" fmla="*/ 717550 h 7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413090" h="718192">
                <a:moveTo>
                  <a:pt x="6440" y="0"/>
                </a:moveTo>
                <a:cubicBezTo>
                  <a:pt x="4323" y="10583"/>
                  <a:pt x="-738" y="20989"/>
                  <a:pt x="90" y="31750"/>
                </a:cubicBezTo>
                <a:cubicBezTo>
                  <a:pt x="458" y="36536"/>
                  <a:pt x="19219" y="111243"/>
                  <a:pt x="25490" y="120650"/>
                </a:cubicBezTo>
                <a:cubicBezTo>
                  <a:pt x="29723" y="127000"/>
                  <a:pt x="35090" y="132726"/>
                  <a:pt x="38190" y="139700"/>
                </a:cubicBezTo>
                <a:cubicBezTo>
                  <a:pt x="43627" y="151933"/>
                  <a:pt x="43464" y="166661"/>
                  <a:pt x="50890" y="177800"/>
                </a:cubicBezTo>
                <a:cubicBezTo>
                  <a:pt x="94861" y="243756"/>
                  <a:pt x="70674" y="221213"/>
                  <a:pt x="114390" y="254000"/>
                </a:cubicBezTo>
                <a:cubicBezTo>
                  <a:pt x="118623" y="262467"/>
                  <a:pt x="120397" y="272707"/>
                  <a:pt x="127090" y="279400"/>
                </a:cubicBezTo>
                <a:cubicBezTo>
                  <a:pt x="135817" y="288127"/>
                  <a:pt x="148051" y="292456"/>
                  <a:pt x="158840" y="298450"/>
                </a:cubicBezTo>
                <a:cubicBezTo>
                  <a:pt x="174652" y="307234"/>
                  <a:pt x="216420" y="326366"/>
                  <a:pt x="228690" y="330200"/>
                </a:cubicBezTo>
                <a:cubicBezTo>
                  <a:pt x="247316" y="336021"/>
                  <a:pt x="267244" y="336983"/>
                  <a:pt x="285840" y="342900"/>
                </a:cubicBezTo>
                <a:cubicBezTo>
                  <a:pt x="313934" y="351839"/>
                  <a:pt x="340233" y="365912"/>
                  <a:pt x="368390" y="374650"/>
                </a:cubicBezTo>
                <a:cubicBezTo>
                  <a:pt x="401730" y="384997"/>
                  <a:pt x="436056" y="391859"/>
                  <a:pt x="469990" y="400050"/>
                </a:cubicBezTo>
                <a:cubicBezTo>
                  <a:pt x="534278" y="415568"/>
                  <a:pt x="581961" y="425959"/>
                  <a:pt x="647790" y="438150"/>
                </a:cubicBezTo>
                <a:cubicBezTo>
                  <a:pt x="673110" y="442839"/>
                  <a:pt x="698781" y="445598"/>
                  <a:pt x="723990" y="450850"/>
                </a:cubicBezTo>
                <a:cubicBezTo>
                  <a:pt x="749621" y="456190"/>
                  <a:pt x="774892" y="463154"/>
                  <a:pt x="800190" y="469900"/>
                </a:cubicBezTo>
                <a:cubicBezTo>
                  <a:pt x="806657" y="471625"/>
                  <a:pt x="812718" y="474745"/>
                  <a:pt x="819240" y="476250"/>
                </a:cubicBezTo>
                <a:cubicBezTo>
                  <a:pt x="840273" y="481104"/>
                  <a:pt x="861573" y="484717"/>
                  <a:pt x="882740" y="488950"/>
                </a:cubicBezTo>
                <a:cubicBezTo>
                  <a:pt x="929149" y="512155"/>
                  <a:pt x="896171" y="497479"/>
                  <a:pt x="971640" y="520700"/>
                </a:cubicBezTo>
                <a:cubicBezTo>
                  <a:pt x="978037" y="522668"/>
                  <a:pt x="984145" y="525648"/>
                  <a:pt x="990690" y="527050"/>
                </a:cubicBezTo>
                <a:cubicBezTo>
                  <a:pt x="1013830" y="532009"/>
                  <a:pt x="1037335" y="535109"/>
                  <a:pt x="1060540" y="539750"/>
                </a:cubicBezTo>
                <a:cubicBezTo>
                  <a:pt x="1069098" y="541462"/>
                  <a:pt x="1077412" y="544246"/>
                  <a:pt x="1085940" y="546100"/>
                </a:cubicBezTo>
                <a:lnTo>
                  <a:pt x="1206590" y="571500"/>
                </a:lnTo>
                <a:cubicBezTo>
                  <a:pt x="1236236" y="577789"/>
                  <a:pt x="1265418" y="586791"/>
                  <a:pt x="1295490" y="590550"/>
                </a:cubicBezTo>
                <a:cubicBezTo>
                  <a:pt x="1380852" y="601220"/>
                  <a:pt x="1399136" y="602533"/>
                  <a:pt x="1479640" y="615950"/>
                </a:cubicBezTo>
                <a:cubicBezTo>
                  <a:pt x="1502983" y="619841"/>
                  <a:pt x="1526285" y="624009"/>
                  <a:pt x="1549490" y="628650"/>
                </a:cubicBezTo>
                <a:cubicBezTo>
                  <a:pt x="1611373" y="641027"/>
                  <a:pt x="1527125" y="630214"/>
                  <a:pt x="1632040" y="647700"/>
                </a:cubicBezTo>
                <a:cubicBezTo>
                  <a:pt x="1650946" y="650851"/>
                  <a:pt x="1670140" y="651933"/>
                  <a:pt x="1689190" y="654050"/>
                </a:cubicBezTo>
                <a:cubicBezTo>
                  <a:pt x="1718035" y="661261"/>
                  <a:pt x="1719327" y="662302"/>
                  <a:pt x="1752690" y="666750"/>
                </a:cubicBezTo>
                <a:cubicBezTo>
                  <a:pt x="1771689" y="669283"/>
                  <a:pt x="1790841" y="670567"/>
                  <a:pt x="1809840" y="673100"/>
                </a:cubicBezTo>
                <a:cubicBezTo>
                  <a:pt x="1888493" y="683587"/>
                  <a:pt x="1833050" y="685989"/>
                  <a:pt x="1968590" y="692150"/>
                </a:cubicBezTo>
                <a:lnTo>
                  <a:pt x="2108290" y="698500"/>
                </a:lnTo>
                <a:cubicBezTo>
                  <a:pt x="2196392" y="716120"/>
                  <a:pt x="2098660" y="698281"/>
                  <a:pt x="2292440" y="711200"/>
                </a:cubicBezTo>
                <a:cubicBezTo>
                  <a:pt x="2305287" y="712056"/>
                  <a:pt x="2317683" y="716873"/>
                  <a:pt x="2330540" y="717550"/>
                </a:cubicBezTo>
                <a:cubicBezTo>
                  <a:pt x="2358019" y="718996"/>
                  <a:pt x="2385573" y="717550"/>
                  <a:pt x="2413090" y="71755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65E78EC-A621-4450-B41C-186566DD1F63}"/>
              </a:ext>
            </a:extLst>
          </p:cNvPr>
          <p:cNvSpPr/>
          <p:nvPr/>
        </p:nvSpPr>
        <p:spPr>
          <a:xfrm>
            <a:off x="1644650" y="2584450"/>
            <a:ext cx="1987550" cy="1105315"/>
          </a:xfrm>
          <a:custGeom>
            <a:avLst/>
            <a:gdLst>
              <a:gd name="connsiteX0" fmla="*/ 0 w 1987550"/>
              <a:gd name="connsiteY0" fmla="*/ 0 h 1105315"/>
              <a:gd name="connsiteX1" fmla="*/ 6350 w 1987550"/>
              <a:gd name="connsiteY1" fmla="*/ 57150 h 1105315"/>
              <a:gd name="connsiteX2" fmla="*/ 38100 w 1987550"/>
              <a:gd name="connsiteY2" fmla="*/ 152400 h 1105315"/>
              <a:gd name="connsiteX3" fmla="*/ 44450 w 1987550"/>
              <a:gd name="connsiteY3" fmla="*/ 177800 h 1105315"/>
              <a:gd name="connsiteX4" fmla="*/ 76200 w 1987550"/>
              <a:gd name="connsiteY4" fmla="*/ 247650 h 1105315"/>
              <a:gd name="connsiteX5" fmla="*/ 88900 w 1987550"/>
              <a:gd name="connsiteY5" fmla="*/ 279400 h 1105315"/>
              <a:gd name="connsiteX6" fmla="*/ 146050 w 1987550"/>
              <a:gd name="connsiteY6" fmla="*/ 368300 h 1105315"/>
              <a:gd name="connsiteX7" fmla="*/ 196850 w 1987550"/>
              <a:gd name="connsiteY7" fmla="*/ 444500 h 1105315"/>
              <a:gd name="connsiteX8" fmla="*/ 203200 w 1987550"/>
              <a:gd name="connsiteY8" fmla="*/ 463550 h 1105315"/>
              <a:gd name="connsiteX9" fmla="*/ 304800 w 1987550"/>
              <a:gd name="connsiteY9" fmla="*/ 552450 h 1105315"/>
              <a:gd name="connsiteX10" fmla="*/ 400050 w 1987550"/>
              <a:gd name="connsiteY10" fmla="*/ 609600 h 1105315"/>
              <a:gd name="connsiteX11" fmla="*/ 444500 w 1987550"/>
              <a:gd name="connsiteY11" fmla="*/ 641350 h 1105315"/>
              <a:gd name="connsiteX12" fmla="*/ 495300 w 1987550"/>
              <a:gd name="connsiteY12" fmla="*/ 660400 h 1105315"/>
              <a:gd name="connsiteX13" fmla="*/ 539750 w 1987550"/>
              <a:gd name="connsiteY13" fmla="*/ 679450 h 1105315"/>
              <a:gd name="connsiteX14" fmla="*/ 596900 w 1987550"/>
              <a:gd name="connsiteY14" fmla="*/ 692150 h 1105315"/>
              <a:gd name="connsiteX15" fmla="*/ 647700 w 1987550"/>
              <a:gd name="connsiteY15" fmla="*/ 711200 h 1105315"/>
              <a:gd name="connsiteX16" fmla="*/ 742950 w 1987550"/>
              <a:gd name="connsiteY16" fmla="*/ 736600 h 1105315"/>
              <a:gd name="connsiteX17" fmla="*/ 819150 w 1987550"/>
              <a:gd name="connsiteY17" fmla="*/ 762000 h 1105315"/>
              <a:gd name="connsiteX18" fmla="*/ 1060450 w 1987550"/>
              <a:gd name="connsiteY18" fmla="*/ 831850 h 1105315"/>
              <a:gd name="connsiteX19" fmla="*/ 1149350 w 1987550"/>
              <a:gd name="connsiteY19" fmla="*/ 863600 h 1105315"/>
              <a:gd name="connsiteX20" fmla="*/ 1193800 w 1987550"/>
              <a:gd name="connsiteY20" fmla="*/ 876300 h 1105315"/>
              <a:gd name="connsiteX21" fmla="*/ 1225550 w 1987550"/>
              <a:gd name="connsiteY21" fmla="*/ 889000 h 1105315"/>
              <a:gd name="connsiteX22" fmla="*/ 1358900 w 1987550"/>
              <a:gd name="connsiteY22" fmla="*/ 933450 h 1105315"/>
              <a:gd name="connsiteX23" fmla="*/ 1403350 w 1987550"/>
              <a:gd name="connsiteY23" fmla="*/ 952500 h 1105315"/>
              <a:gd name="connsiteX24" fmla="*/ 1581150 w 1987550"/>
              <a:gd name="connsiteY24" fmla="*/ 1009650 h 1105315"/>
              <a:gd name="connsiteX25" fmla="*/ 1619250 w 1987550"/>
              <a:gd name="connsiteY25" fmla="*/ 1022350 h 1105315"/>
              <a:gd name="connsiteX26" fmla="*/ 1651000 w 1987550"/>
              <a:gd name="connsiteY26" fmla="*/ 1028700 h 1105315"/>
              <a:gd name="connsiteX27" fmla="*/ 1714500 w 1987550"/>
              <a:gd name="connsiteY27" fmla="*/ 1047750 h 1105315"/>
              <a:gd name="connsiteX28" fmla="*/ 1758950 w 1987550"/>
              <a:gd name="connsiteY28" fmla="*/ 1054100 h 1105315"/>
              <a:gd name="connsiteX29" fmla="*/ 1803400 w 1987550"/>
              <a:gd name="connsiteY29" fmla="*/ 1066800 h 1105315"/>
              <a:gd name="connsiteX30" fmla="*/ 1841500 w 1987550"/>
              <a:gd name="connsiteY30" fmla="*/ 1079500 h 1105315"/>
              <a:gd name="connsiteX31" fmla="*/ 1879600 w 1987550"/>
              <a:gd name="connsiteY31" fmla="*/ 1085850 h 1105315"/>
              <a:gd name="connsiteX32" fmla="*/ 1911350 w 1987550"/>
              <a:gd name="connsiteY32" fmla="*/ 1092200 h 1105315"/>
              <a:gd name="connsiteX33" fmla="*/ 1962150 w 1987550"/>
              <a:gd name="connsiteY33" fmla="*/ 1104900 h 1105315"/>
              <a:gd name="connsiteX34" fmla="*/ 1987550 w 1987550"/>
              <a:gd name="connsiteY34" fmla="*/ 1104900 h 110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87550" h="1105315">
                <a:moveTo>
                  <a:pt x="0" y="0"/>
                </a:moveTo>
                <a:cubicBezTo>
                  <a:pt x="2117" y="19050"/>
                  <a:pt x="3435" y="38206"/>
                  <a:pt x="6350" y="57150"/>
                </a:cubicBezTo>
                <a:cubicBezTo>
                  <a:pt x="10595" y="84744"/>
                  <a:pt x="32750" y="136351"/>
                  <a:pt x="38100" y="152400"/>
                </a:cubicBezTo>
                <a:cubicBezTo>
                  <a:pt x="40860" y="160679"/>
                  <a:pt x="41209" y="169697"/>
                  <a:pt x="44450" y="177800"/>
                </a:cubicBezTo>
                <a:cubicBezTo>
                  <a:pt x="53949" y="201547"/>
                  <a:pt x="65949" y="224219"/>
                  <a:pt x="76200" y="247650"/>
                </a:cubicBezTo>
                <a:cubicBezTo>
                  <a:pt x="80769" y="258093"/>
                  <a:pt x="83189" y="269535"/>
                  <a:pt x="88900" y="279400"/>
                </a:cubicBezTo>
                <a:cubicBezTo>
                  <a:pt x="106551" y="309888"/>
                  <a:pt x="126771" y="338815"/>
                  <a:pt x="146050" y="368300"/>
                </a:cubicBezTo>
                <a:cubicBezTo>
                  <a:pt x="162756" y="393850"/>
                  <a:pt x="187197" y="415540"/>
                  <a:pt x="196850" y="444500"/>
                </a:cubicBezTo>
                <a:cubicBezTo>
                  <a:pt x="198967" y="450850"/>
                  <a:pt x="198645" y="458645"/>
                  <a:pt x="203200" y="463550"/>
                </a:cubicBezTo>
                <a:cubicBezTo>
                  <a:pt x="211120" y="472079"/>
                  <a:pt x="275203" y="533757"/>
                  <a:pt x="304800" y="552450"/>
                </a:cubicBezTo>
                <a:cubicBezTo>
                  <a:pt x="336106" y="572222"/>
                  <a:pt x="368812" y="589721"/>
                  <a:pt x="400050" y="609600"/>
                </a:cubicBezTo>
                <a:cubicBezTo>
                  <a:pt x="415412" y="619376"/>
                  <a:pt x="428434" y="632781"/>
                  <a:pt x="444500" y="641350"/>
                </a:cubicBezTo>
                <a:cubicBezTo>
                  <a:pt x="460457" y="649860"/>
                  <a:pt x="478509" y="653683"/>
                  <a:pt x="495300" y="660400"/>
                </a:cubicBezTo>
                <a:cubicBezTo>
                  <a:pt x="510267" y="666387"/>
                  <a:pt x="524364" y="674642"/>
                  <a:pt x="539750" y="679450"/>
                </a:cubicBezTo>
                <a:cubicBezTo>
                  <a:pt x="558376" y="685271"/>
                  <a:pt x="578178" y="686644"/>
                  <a:pt x="596900" y="692150"/>
                </a:cubicBezTo>
                <a:cubicBezTo>
                  <a:pt x="614250" y="697253"/>
                  <a:pt x="630543" y="705481"/>
                  <a:pt x="647700" y="711200"/>
                </a:cubicBezTo>
                <a:cubicBezTo>
                  <a:pt x="708527" y="731476"/>
                  <a:pt x="677660" y="717013"/>
                  <a:pt x="742950" y="736600"/>
                </a:cubicBezTo>
                <a:cubicBezTo>
                  <a:pt x="768595" y="744293"/>
                  <a:pt x="793486" y="754370"/>
                  <a:pt x="819150" y="762000"/>
                </a:cubicBezTo>
                <a:cubicBezTo>
                  <a:pt x="846487" y="770127"/>
                  <a:pt x="1008751" y="813386"/>
                  <a:pt x="1060450" y="831850"/>
                </a:cubicBezTo>
                <a:cubicBezTo>
                  <a:pt x="1090083" y="842433"/>
                  <a:pt x="1119498" y="853649"/>
                  <a:pt x="1149350" y="863600"/>
                </a:cubicBezTo>
                <a:cubicBezTo>
                  <a:pt x="1163969" y="868473"/>
                  <a:pt x="1179181" y="871427"/>
                  <a:pt x="1193800" y="876300"/>
                </a:cubicBezTo>
                <a:cubicBezTo>
                  <a:pt x="1204614" y="879905"/>
                  <a:pt x="1214736" y="885395"/>
                  <a:pt x="1225550" y="889000"/>
                </a:cubicBezTo>
                <a:cubicBezTo>
                  <a:pt x="1349641" y="930364"/>
                  <a:pt x="1154644" y="855638"/>
                  <a:pt x="1358900" y="933450"/>
                </a:cubicBezTo>
                <a:cubicBezTo>
                  <a:pt x="1373964" y="939189"/>
                  <a:pt x="1388200" y="946991"/>
                  <a:pt x="1403350" y="952500"/>
                </a:cubicBezTo>
                <a:cubicBezTo>
                  <a:pt x="1470822" y="977035"/>
                  <a:pt x="1514003" y="988446"/>
                  <a:pt x="1581150" y="1009650"/>
                </a:cubicBezTo>
                <a:cubicBezTo>
                  <a:pt x="1593916" y="1013681"/>
                  <a:pt x="1606123" y="1019725"/>
                  <a:pt x="1619250" y="1022350"/>
                </a:cubicBezTo>
                <a:cubicBezTo>
                  <a:pt x="1629833" y="1024467"/>
                  <a:pt x="1640529" y="1026082"/>
                  <a:pt x="1651000" y="1028700"/>
                </a:cubicBezTo>
                <a:cubicBezTo>
                  <a:pt x="1719022" y="1045706"/>
                  <a:pt x="1584526" y="1019898"/>
                  <a:pt x="1714500" y="1047750"/>
                </a:cubicBezTo>
                <a:cubicBezTo>
                  <a:pt x="1729135" y="1050886"/>
                  <a:pt x="1744133" y="1051983"/>
                  <a:pt x="1758950" y="1054100"/>
                </a:cubicBezTo>
                <a:cubicBezTo>
                  <a:pt x="1822971" y="1075440"/>
                  <a:pt x="1723666" y="1042880"/>
                  <a:pt x="1803400" y="1066800"/>
                </a:cubicBezTo>
                <a:cubicBezTo>
                  <a:pt x="1816222" y="1070647"/>
                  <a:pt x="1828513" y="1076253"/>
                  <a:pt x="1841500" y="1079500"/>
                </a:cubicBezTo>
                <a:cubicBezTo>
                  <a:pt x="1853991" y="1082623"/>
                  <a:pt x="1866932" y="1083547"/>
                  <a:pt x="1879600" y="1085850"/>
                </a:cubicBezTo>
                <a:cubicBezTo>
                  <a:pt x="1890219" y="1087781"/>
                  <a:pt x="1900879" y="1089582"/>
                  <a:pt x="1911350" y="1092200"/>
                </a:cubicBezTo>
                <a:cubicBezTo>
                  <a:pt x="1943005" y="1100114"/>
                  <a:pt x="1920021" y="1100219"/>
                  <a:pt x="1962150" y="1104900"/>
                </a:cubicBezTo>
                <a:cubicBezTo>
                  <a:pt x="1970565" y="1105835"/>
                  <a:pt x="1979083" y="1104900"/>
                  <a:pt x="1987550" y="110490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9246821-3814-4528-ABC7-198DE716AF0E}"/>
              </a:ext>
            </a:extLst>
          </p:cNvPr>
          <p:cNvSpPr/>
          <p:nvPr/>
        </p:nvSpPr>
        <p:spPr>
          <a:xfrm>
            <a:off x="1289050" y="2559050"/>
            <a:ext cx="1200150" cy="1301750"/>
          </a:xfrm>
          <a:custGeom>
            <a:avLst/>
            <a:gdLst>
              <a:gd name="connsiteX0" fmla="*/ 0 w 1240570"/>
              <a:gd name="connsiteY0" fmla="*/ 0 h 1320800"/>
              <a:gd name="connsiteX1" fmla="*/ 19050 w 1240570"/>
              <a:gd name="connsiteY1" fmla="*/ 107950 h 1320800"/>
              <a:gd name="connsiteX2" fmla="*/ 57150 w 1240570"/>
              <a:gd name="connsiteY2" fmla="*/ 266700 h 1320800"/>
              <a:gd name="connsiteX3" fmla="*/ 165100 w 1240570"/>
              <a:gd name="connsiteY3" fmla="*/ 450850 h 1320800"/>
              <a:gd name="connsiteX4" fmla="*/ 228600 w 1240570"/>
              <a:gd name="connsiteY4" fmla="*/ 533400 h 1320800"/>
              <a:gd name="connsiteX5" fmla="*/ 260350 w 1240570"/>
              <a:gd name="connsiteY5" fmla="*/ 571500 h 1320800"/>
              <a:gd name="connsiteX6" fmla="*/ 279400 w 1240570"/>
              <a:gd name="connsiteY6" fmla="*/ 590550 h 1320800"/>
              <a:gd name="connsiteX7" fmla="*/ 425450 w 1240570"/>
              <a:gd name="connsiteY7" fmla="*/ 787400 h 1320800"/>
              <a:gd name="connsiteX8" fmla="*/ 508000 w 1240570"/>
              <a:gd name="connsiteY8" fmla="*/ 863600 h 1320800"/>
              <a:gd name="connsiteX9" fmla="*/ 539750 w 1240570"/>
              <a:gd name="connsiteY9" fmla="*/ 895350 h 1320800"/>
              <a:gd name="connsiteX10" fmla="*/ 584200 w 1240570"/>
              <a:gd name="connsiteY10" fmla="*/ 927100 h 1320800"/>
              <a:gd name="connsiteX11" fmla="*/ 603250 w 1240570"/>
              <a:gd name="connsiteY11" fmla="*/ 952500 h 1320800"/>
              <a:gd name="connsiteX12" fmla="*/ 698500 w 1240570"/>
              <a:gd name="connsiteY12" fmla="*/ 1041400 h 1320800"/>
              <a:gd name="connsiteX13" fmla="*/ 774700 w 1240570"/>
              <a:gd name="connsiteY13" fmla="*/ 1092200 h 1320800"/>
              <a:gd name="connsiteX14" fmla="*/ 812800 w 1240570"/>
              <a:gd name="connsiteY14" fmla="*/ 1104900 h 1320800"/>
              <a:gd name="connsiteX15" fmla="*/ 857250 w 1240570"/>
              <a:gd name="connsiteY15" fmla="*/ 1123950 h 1320800"/>
              <a:gd name="connsiteX16" fmla="*/ 895350 w 1240570"/>
              <a:gd name="connsiteY16" fmla="*/ 1130300 h 1320800"/>
              <a:gd name="connsiteX17" fmla="*/ 939800 w 1240570"/>
              <a:gd name="connsiteY17" fmla="*/ 1149350 h 1320800"/>
              <a:gd name="connsiteX18" fmla="*/ 984250 w 1240570"/>
              <a:gd name="connsiteY18" fmla="*/ 1162050 h 1320800"/>
              <a:gd name="connsiteX19" fmla="*/ 1130300 w 1240570"/>
              <a:gd name="connsiteY19" fmla="*/ 1263650 h 1320800"/>
              <a:gd name="connsiteX20" fmla="*/ 1200150 w 1240570"/>
              <a:gd name="connsiteY20" fmla="*/ 1301750 h 1320800"/>
              <a:gd name="connsiteX21" fmla="*/ 1238250 w 1240570"/>
              <a:gd name="connsiteY21" fmla="*/ 1314450 h 1320800"/>
              <a:gd name="connsiteX22" fmla="*/ 1225550 w 1240570"/>
              <a:gd name="connsiteY22" fmla="*/ 1320800 h 1320800"/>
              <a:gd name="connsiteX0" fmla="*/ 0 w 1240570"/>
              <a:gd name="connsiteY0" fmla="*/ 0 h 1314450"/>
              <a:gd name="connsiteX1" fmla="*/ 19050 w 1240570"/>
              <a:gd name="connsiteY1" fmla="*/ 107950 h 1314450"/>
              <a:gd name="connsiteX2" fmla="*/ 57150 w 1240570"/>
              <a:gd name="connsiteY2" fmla="*/ 266700 h 1314450"/>
              <a:gd name="connsiteX3" fmla="*/ 165100 w 1240570"/>
              <a:gd name="connsiteY3" fmla="*/ 450850 h 1314450"/>
              <a:gd name="connsiteX4" fmla="*/ 228600 w 1240570"/>
              <a:gd name="connsiteY4" fmla="*/ 533400 h 1314450"/>
              <a:gd name="connsiteX5" fmla="*/ 260350 w 1240570"/>
              <a:gd name="connsiteY5" fmla="*/ 571500 h 1314450"/>
              <a:gd name="connsiteX6" fmla="*/ 279400 w 1240570"/>
              <a:gd name="connsiteY6" fmla="*/ 590550 h 1314450"/>
              <a:gd name="connsiteX7" fmla="*/ 425450 w 1240570"/>
              <a:gd name="connsiteY7" fmla="*/ 787400 h 1314450"/>
              <a:gd name="connsiteX8" fmla="*/ 508000 w 1240570"/>
              <a:gd name="connsiteY8" fmla="*/ 863600 h 1314450"/>
              <a:gd name="connsiteX9" fmla="*/ 539750 w 1240570"/>
              <a:gd name="connsiteY9" fmla="*/ 895350 h 1314450"/>
              <a:gd name="connsiteX10" fmla="*/ 584200 w 1240570"/>
              <a:gd name="connsiteY10" fmla="*/ 927100 h 1314450"/>
              <a:gd name="connsiteX11" fmla="*/ 603250 w 1240570"/>
              <a:gd name="connsiteY11" fmla="*/ 952500 h 1314450"/>
              <a:gd name="connsiteX12" fmla="*/ 698500 w 1240570"/>
              <a:gd name="connsiteY12" fmla="*/ 1041400 h 1314450"/>
              <a:gd name="connsiteX13" fmla="*/ 774700 w 1240570"/>
              <a:gd name="connsiteY13" fmla="*/ 1092200 h 1314450"/>
              <a:gd name="connsiteX14" fmla="*/ 812800 w 1240570"/>
              <a:gd name="connsiteY14" fmla="*/ 1104900 h 1314450"/>
              <a:gd name="connsiteX15" fmla="*/ 857250 w 1240570"/>
              <a:gd name="connsiteY15" fmla="*/ 1123950 h 1314450"/>
              <a:gd name="connsiteX16" fmla="*/ 895350 w 1240570"/>
              <a:gd name="connsiteY16" fmla="*/ 1130300 h 1314450"/>
              <a:gd name="connsiteX17" fmla="*/ 939800 w 1240570"/>
              <a:gd name="connsiteY17" fmla="*/ 1149350 h 1314450"/>
              <a:gd name="connsiteX18" fmla="*/ 984250 w 1240570"/>
              <a:gd name="connsiteY18" fmla="*/ 1162050 h 1314450"/>
              <a:gd name="connsiteX19" fmla="*/ 1130300 w 1240570"/>
              <a:gd name="connsiteY19" fmla="*/ 1263650 h 1314450"/>
              <a:gd name="connsiteX20" fmla="*/ 1200150 w 1240570"/>
              <a:gd name="connsiteY20" fmla="*/ 1301750 h 1314450"/>
              <a:gd name="connsiteX21" fmla="*/ 1238250 w 1240570"/>
              <a:gd name="connsiteY21" fmla="*/ 1314450 h 1314450"/>
              <a:gd name="connsiteX0" fmla="*/ 0 w 1200150"/>
              <a:gd name="connsiteY0" fmla="*/ 0 h 1301750"/>
              <a:gd name="connsiteX1" fmla="*/ 19050 w 1200150"/>
              <a:gd name="connsiteY1" fmla="*/ 107950 h 1301750"/>
              <a:gd name="connsiteX2" fmla="*/ 57150 w 1200150"/>
              <a:gd name="connsiteY2" fmla="*/ 266700 h 1301750"/>
              <a:gd name="connsiteX3" fmla="*/ 165100 w 1200150"/>
              <a:gd name="connsiteY3" fmla="*/ 450850 h 1301750"/>
              <a:gd name="connsiteX4" fmla="*/ 228600 w 1200150"/>
              <a:gd name="connsiteY4" fmla="*/ 533400 h 1301750"/>
              <a:gd name="connsiteX5" fmla="*/ 260350 w 1200150"/>
              <a:gd name="connsiteY5" fmla="*/ 571500 h 1301750"/>
              <a:gd name="connsiteX6" fmla="*/ 279400 w 1200150"/>
              <a:gd name="connsiteY6" fmla="*/ 590550 h 1301750"/>
              <a:gd name="connsiteX7" fmla="*/ 425450 w 1200150"/>
              <a:gd name="connsiteY7" fmla="*/ 787400 h 1301750"/>
              <a:gd name="connsiteX8" fmla="*/ 508000 w 1200150"/>
              <a:gd name="connsiteY8" fmla="*/ 863600 h 1301750"/>
              <a:gd name="connsiteX9" fmla="*/ 539750 w 1200150"/>
              <a:gd name="connsiteY9" fmla="*/ 895350 h 1301750"/>
              <a:gd name="connsiteX10" fmla="*/ 584200 w 1200150"/>
              <a:gd name="connsiteY10" fmla="*/ 927100 h 1301750"/>
              <a:gd name="connsiteX11" fmla="*/ 603250 w 1200150"/>
              <a:gd name="connsiteY11" fmla="*/ 952500 h 1301750"/>
              <a:gd name="connsiteX12" fmla="*/ 698500 w 1200150"/>
              <a:gd name="connsiteY12" fmla="*/ 1041400 h 1301750"/>
              <a:gd name="connsiteX13" fmla="*/ 774700 w 1200150"/>
              <a:gd name="connsiteY13" fmla="*/ 1092200 h 1301750"/>
              <a:gd name="connsiteX14" fmla="*/ 812800 w 1200150"/>
              <a:gd name="connsiteY14" fmla="*/ 1104900 h 1301750"/>
              <a:gd name="connsiteX15" fmla="*/ 857250 w 1200150"/>
              <a:gd name="connsiteY15" fmla="*/ 1123950 h 1301750"/>
              <a:gd name="connsiteX16" fmla="*/ 895350 w 1200150"/>
              <a:gd name="connsiteY16" fmla="*/ 1130300 h 1301750"/>
              <a:gd name="connsiteX17" fmla="*/ 939800 w 1200150"/>
              <a:gd name="connsiteY17" fmla="*/ 1149350 h 1301750"/>
              <a:gd name="connsiteX18" fmla="*/ 984250 w 1200150"/>
              <a:gd name="connsiteY18" fmla="*/ 1162050 h 1301750"/>
              <a:gd name="connsiteX19" fmla="*/ 1130300 w 1200150"/>
              <a:gd name="connsiteY19" fmla="*/ 1263650 h 1301750"/>
              <a:gd name="connsiteX20" fmla="*/ 1200150 w 1200150"/>
              <a:gd name="connsiteY20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0150" h="1301750">
                <a:moveTo>
                  <a:pt x="0" y="0"/>
                </a:moveTo>
                <a:cubicBezTo>
                  <a:pt x="11161" y="89288"/>
                  <a:pt x="-86" y="12272"/>
                  <a:pt x="19050" y="107950"/>
                </a:cubicBezTo>
                <a:cubicBezTo>
                  <a:pt x="29573" y="160565"/>
                  <a:pt x="34330" y="216910"/>
                  <a:pt x="57150" y="266700"/>
                </a:cubicBezTo>
                <a:cubicBezTo>
                  <a:pt x="78407" y="313080"/>
                  <a:pt x="133645" y="409958"/>
                  <a:pt x="165100" y="450850"/>
                </a:cubicBezTo>
                <a:cubicBezTo>
                  <a:pt x="186267" y="478367"/>
                  <a:pt x="207088" y="506152"/>
                  <a:pt x="228600" y="533400"/>
                </a:cubicBezTo>
                <a:cubicBezTo>
                  <a:pt x="238844" y="546375"/>
                  <a:pt x="248660" y="559810"/>
                  <a:pt x="260350" y="571500"/>
                </a:cubicBezTo>
                <a:cubicBezTo>
                  <a:pt x="266700" y="577850"/>
                  <a:pt x="274055" y="583334"/>
                  <a:pt x="279400" y="590550"/>
                </a:cubicBezTo>
                <a:cubicBezTo>
                  <a:pt x="353725" y="690889"/>
                  <a:pt x="360913" y="716996"/>
                  <a:pt x="425450" y="787400"/>
                </a:cubicBezTo>
                <a:cubicBezTo>
                  <a:pt x="459121" y="824131"/>
                  <a:pt x="466967" y="825724"/>
                  <a:pt x="508000" y="863600"/>
                </a:cubicBezTo>
                <a:cubicBezTo>
                  <a:pt x="518998" y="873752"/>
                  <a:pt x="528252" y="885768"/>
                  <a:pt x="539750" y="895350"/>
                </a:cubicBezTo>
                <a:cubicBezTo>
                  <a:pt x="553738" y="907007"/>
                  <a:pt x="570666" y="914919"/>
                  <a:pt x="584200" y="927100"/>
                </a:cubicBezTo>
                <a:cubicBezTo>
                  <a:pt x="592067" y="934180"/>
                  <a:pt x="596131" y="944669"/>
                  <a:pt x="603250" y="952500"/>
                </a:cubicBezTo>
                <a:cubicBezTo>
                  <a:pt x="627992" y="979716"/>
                  <a:pt x="670178" y="1018742"/>
                  <a:pt x="698500" y="1041400"/>
                </a:cubicBezTo>
                <a:cubicBezTo>
                  <a:pt x="710051" y="1050641"/>
                  <a:pt x="756444" y="1083902"/>
                  <a:pt x="774700" y="1092200"/>
                </a:cubicBezTo>
                <a:cubicBezTo>
                  <a:pt x="786887" y="1097740"/>
                  <a:pt x="800826" y="1098913"/>
                  <a:pt x="812800" y="1104900"/>
                </a:cubicBezTo>
                <a:cubicBezTo>
                  <a:pt x="828331" y="1112665"/>
                  <a:pt x="840432" y="1120213"/>
                  <a:pt x="857250" y="1123950"/>
                </a:cubicBezTo>
                <a:cubicBezTo>
                  <a:pt x="869819" y="1126743"/>
                  <a:pt x="882781" y="1127507"/>
                  <a:pt x="895350" y="1130300"/>
                </a:cubicBezTo>
                <a:cubicBezTo>
                  <a:pt x="915970" y="1134882"/>
                  <a:pt x="918894" y="1140390"/>
                  <a:pt x="939800" y="1149350"/>
                </a:cubicBezTo>
                <a:cubicBezTo>
                  <a:pt x="952554" y="1154816"/>
                  <a:pt x="971361" y="1158828"/>
                  <a:pt x="984250" y="1162050"/>
                </a:cubicBezTo>
                <a:cubicBezTo>
                  <a:pt x="1055234" y="1222893"/>
                  <a:pt x="1019905" y="1196453"/>
                  <a:pt x="1130300" y="1263650"/>
                </a:cubicBezTo>
                <a:cubicBezTo>
                  <a:pt x="1138437" y="1268603"/>
                  <a:pt x="1184188" y="1295365"/>
                  <a:pt x="1200150" y="130175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A94BA16-327C-4E74-98F7-DF03AB177817}"/>
              </a:ext>
            </a:extLst>
          </p:cNvPr>
          <p:cNvSpPr/>
          <p:nvPr/>
        </p:nvSpPr>
        <p:spPr>
          <a:xfrm>
            <a:off x="736600" y="2559050"/>
            <a:ext cx="679450" cy="1098550"/>
          </a:xfrm>
          <a:custGeom>
            <a:avLst/>
            <a:gdLst>
              <a:gd name="connsiteX0" fmla="*/ 0 w 679450"/>
              <a:gd name="connsiteY0" fmla="*/ 0 h 1098550"/>
              <a:gd name="connsiteX1" fmla="*/ 19050 w 679450"/>
              <a:gd name="connsiteY1" fmla="*/ 88900 h 1098550"/>
              <a:gd name="connsiteX2" fmla="*/ 44450 w 679450"/>
              <a:gd name="connsiteY2" fmla="*/ 152400 h 1098550"/>
              <a:gd name="connsiteX3" fmla="*/ 57150 w 679450"/>
              <a:gd name="connsiteY3" fmla="*/ 177800 h 1098550"/>
              <a:gd name="connsiteX4" fmla="*/ 82550 w 679450"/>
              <a:gd name="connsiteY4" fmla="*/ 228600 h 1098550"/>
              <a:gd name="connsiteX5" fmla="*/ 95250 w 679450"/>
              <a:gd name="connsiteY5" fmla="*/ 273050 h 1098550"/>
              <a:gd name="connsiteX6" fmla="*/ 101600 w 679450"/>
              <a:gd name="connsiteY6" fmla="*/ 317500 h 1098550"/>
              <a:gd name="connsiteX7" fmla="*/ 120650 w 679450"/>
              <a:gd name="connsiteY7" fmla="*/ 361950 h 1098550"/>
              <a:gd name="connsiteX8" fmla="*/ 127000 w 679450"/>
              <a:gd name="connsiteY8" fmla="*/ 393700 h 1098550"/>
              <a:gd name="connsiteX9" fmla="*/ 152400 w 679450"/>
              <a:gd name="connsiteY9" fmla="*/ 469900 h 1098550"/>
              <a:gd name="connsiteX10" fmla="*/ 165100 w 679450"/>
              <a:gd name="connsiteY10" fmla="*/ 508000 h 1098550"/>
              <a:gd name="connsiteX11" fmla="*/ 196850 w 679450"/>
              <a:gd name="connsiteY11" fmla="*/ 615950 h 1098550"/>
              <a:gd name="connsiteX12" fmla="*/ 215900 w 679450"/>
              <a:gd name="connsiteY12" fmla="*/ 660400 h 1098550"/>
              <a:gd name="connsiteX13" fmla="*/ 247650 w 679450"/>
              <a:gd name="connsiteY13" fmla="*/ 749300 h 1098550"/>
              <a:gd name="connsiteX14" fmla="*/ 273050 w 679450"/>
              <a:gd name="connsiteY14" fmla="*/ 781050 h 1098550"/>
              <a:gd name="connsiteX15" fmla="*/ 317500 w 679450"/>
              <a:gd name="connsiteY15" fmla="*/ 850900 h 1098550"/>
              <a:gd name="connsiteX16" fmla="*/ 361950 w 679450"/>
              <a:gd name="connsiteY16" fmla="*/ 908050 h 1098550"/>
              <a:gd name="connsiteX17" fmla="*/ 387350 w 679450"/>
              <a:gd name="connsiteY17" fmla="*/ 920750 h 1098550"/>
              <a:gd name="connsiteX18" fmla="*/ 425450 w 679450"/>
              <a:gd name="connsiteY18" fmla="*/ 946150 h 1098550"/>
              <a:gd name="connsiteX19" fmla="*/ 450850 w 679450"/>
              <a:gd name="connsiteY19" fmla="*/ 958850 h 1098550"/>
              <a:gd name="connsiteX20" fmla="*/ 488950 w 679450"/>
              <a:gd name="connsiteY20" fmla="*/ 984250 h 1098550"/>
              <a:gd name="connsiteX21" fmla="*/ 514350 w 679450"/>
              <a:gd name="connsiteY21" fmla="*/ 996950 h 1098550"/>
              <a:gd name="connsiteX22" fmla="*/ 565150 w 679450"/>
              <a:gd name="connsiteY22" fmla="*/ 1035050 h 1098550"/>
              <a:gd name="connsiteX23" fmla="*/ 615950 w 679450"/>
              <a:gd name="connsiteY23" fmla="*/ 1060450 h 1098550"/>
              <a:gd name="connsiteX24" fmla="*/ 641350 w 679450"/>
              <a:gd name="connsiteY24" fmla="*/ 1079500 h 1098550"/>
              <a:gd name="connsiteX25" fmla="*/ 660400 w 679450"/>
              <a:gd name="connsiteY25" fmla="*/ 1092200 h 1098550"/>
              <a:gd name="connsiteX26" fmla="*/ 679450 w 679450"/>
              <a:gd name="connsiteY26" fmla="*/ 109855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79450" h="1098550">
                <a:moveTo>
                  <a:pt x="0" y="0"/>
                </a:moveTo>
                <a:cubicBezTo>
                  <a:pt x="6350" y="29633"/>
                  <a:pt x="7795" y="60762"/>
                  <a:pt x="19050" y="88900"/>
                </a:cubicBezTo>
                <a:lnTo>
                  <a:pt x="44450" y="152400"/>
                </a:lnTo>
                <a:cubicBezTo>
                  <a:pt x="47966" y="161189"/>
                  <a:pt x="53305" y="169150"/>
                  <a:pt x="57150" y="177800"/>
                </a:cubicBezTo>
                <a:cubicBezTo>
                  <a:pt x="77862" y="224403"/>
                  <a:pt x="60060" y="194865"/>
                  <a:pt x="82550" y="228600"/>
                </a:cubicBezTo>
                <a:cubicBezTo>
                  <a:pt x="86783" y="243417"/>
                  <a:pt x="92021" y="257982"/>
                  <a:pt x="95250" y="273050"/>
                </a:cubicBezTo>
                <a:cubicBezTo>
                  <a:pt x="98386" y="287685"/>
                  <a:pt x="97488" y="303109"/>
                  <a:pt x="101600" y="317500"/>
                </a:cubicBezTo>
                <a:cubicBezTo>
                  <a:pt x="106029" y="333000"/>
                  <a:pt x="114300" y="347133"/>
                  <a:pt x="120650" y="361950"/>
                </a:cubicBezTo>
                <a:cubicBezTo>
                  <a:pt x="122767" y="372533"/>
                  <a:pt x="123955" y="383346"/>
                  <a:pt x="127000" y="393700"/>
                </a:cubicBezTo>
                <a:cubicBezTo>
                  <a:pt x="134555" y="419386"/>
                  <a:pt x="143933" y="444500"/>
                  <a:pt x="152400" y="469900"/>
                </a:cubicBezTo>
                <a:cubicBezTo>
                  <a:pt x="156633" y="482600"/>
                  <a:pt x="161323" y="495157"/>
                  <a:pt x="165100" y="508000"/>
                </a:cubicBezTo>
                <a:cubicBezTo>
                  <a:pt x="175683" y="543983"/>
                  <a:pt x="182075" y="581475"/>
                  <a:pt x="196850" y="615950"/>
                </a:cubicBezTo>
                <a:cubicBezTo>
                  <a:pt x="203200" y="630767"/>
                  <a:pt x="210240" y="645306"/>
                  <a:pt x="215900" y="660400"/>
                </a:cubicBezTo>
                <a:cubicBezTo>
                  <a:pt x="216514" y="662036"/>
                  <a:pt x="240004" y="736556"/>
                  <a:pt x="247650" y="749300"/>
                </a:cubicBezTo>
                <a:cubicBezTo>
                  <a:pt x="254623" y="760922"/>
                  <a:pt x="265278" y="769947"/>
                  <a:pt x="273050" y="781050"/>
                </a:cubicBezTo>
                <a:cubicBezTo>
                  <a:pt x="305680" y="827664"/>
                  <a:pt x="278172" y="800335"/>
                  <a:pt x="317500" y="850900"/>
                </a:cubicBezTo>
                <a:cubicBezTo>
                  <a:pt x="332317" y="869950"/>
                  <a:pt x="340364" y="897257"/>
                  <a:pt x="361950" y="908050"/>
                </a:cubicBezTo>
                <a:cubicBezTo>
                  <a:pt x="370417" y="912283"/>
                  <a:pt x="379233" y="915880"/>
                  <a:pt x="387350" y="920750"/>
                </a:cubicBezTo>
                <a:cubicBezTo>
                  <a:pt x="400438" y="928603"/>
                  <a:pt x="411798" y="939324"/>
                  <a:pt x="425450" y="946150"/>
                </a:cubicBezTo>
                <a:cubicBezTo>
                  <a:pt x="433917" y="950383"/>
                  <a:pt x="442733" y="953980"/>
                  <a:pt x="450850" y="958850"/>
                </a:cubicBezTo>
                <a:cubicBezTo>
                  <a:pt x="463938" y="966703"/>
                  <a:pt x="475298" y="977424"/>
                  <a:pt x="488950" y="984250"/>
                </a:cubicBezTo>
                <a:cubicBezTo>
                  <a:pt x="497417" y="988483"/>
                  <a:pt x="506131" y="992254"/>
                  <a:pt x="514350" y="996950"/>
                </a:cubicBezTo>
                <a:cubicBezTo>
                  <a:pt x="568151" y="1027693"/>
                  <a:pt x="485753" y="986191"/>
                  <a:pt x="565150" y="1035050"/>
                </a:cubicBezTo>
                <a:cubicBezTo>
                  <a:pt x="581274" y="1044972"/>
                  <a:pt x="600804" y="1049091"/>
                  <a:pt x="615950" y="1060450"/>
                </a:cubicBezTo>
                <a:cubicBezTo>
                  <a:pt x="624417" y="1066800"/>
                  <a:pt x="632738" y="1073349"/>
                  <a:pt x="641350" y="1079500"/>
                </a:cubicBezTo>
                <a:cubicBezTo>
                  <a:pt x="647560" y="1083936"/>
                  <a:pt x="653574" y="1088787"/>
                  <a:pt x="660400" y="1092200"/>
                </a:cubicBezTo>
                <a:cubicBezTo>
                  <a:pt x="666387" y="1095193"/>
                  <a:pt x="679450" y="1098550"/>
                  <a:pt x="679450" y="109855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DEF85A-9B50-4A3F-9CD5-91EA8B7D48C0}"/>
              </a:ext>
            </a:extLst>
          </p:cNvPr>
          <p:cNvCxnSpPr>
            <a:cxnSpLocks/>
          </p:cNvCxnSpPr>
          <p:nvPr/>
        </p:nvCxnSpPr>
        <p:spPr>
          <a:xfrm flipV="1">
            <a:off x="3468416" y="1890721"/>
            <a:ext cx="716234" cy="165217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6" grpId="0" animBg="1"/>
      <p:bldP spid="61" grpId="0" animBg="1"/>
      <p:bldP spid="62" grpId="0" animBg="1"/>
      <p:bldP spid="63" grpId="0" animBg="1"/>
      <p:bldP spid="64" grpId="0" animBg="1"/>
      <p:bldP spid="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03A-3BD8-0640-A9BC-D59FDE19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3365-B90B-144A-925C-0FB4D91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1741" cy="4351338"/>
          </a:xfrm>
        </p:spPr>
        <p:txBody>
          <a:bodyPr/>
          <a:lstStyle/>
          <a:p>
            <a:r>
              <a:rPr lang="en-US" dirty="0"/>
              <a:t>Enumerate all possible meals from this promotion</a:t>
            </a:r>
          </a:p>
          <a:p>
            <a:pPr lvl="1"/>
            <a:r>
              <a:rPr lang="en-US" dirty="0"/>
              <a:t>There are 3 steps: Meat, Soup, Veggie</a:t>
            </a:r>
          </a:p>
          <a:p>
            <a:pPr lvl="1"/>
            <a:r>
              <a:rPr lang="en-US" dirty="0"/>
              <a:t>Each step we have to pick one</a:t>
            </a:r>
          </a:p>
          <a:p>
            <a:r>
              <a:rPr lang="en-US" dirty="0"/>
              <a:t>Initial solution = starting order</a:t>
            </a:r>
          </a:p>
          <a:p>
            <a:r>
              <a:rPr lang="en-US" dirty="0"/>
              <a:t>Each step, pick one of the choice and put into order</a:t>
            </a:r>
            <a:endParaRPr lang="en-T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4DB3D-B1FF-ED48-8A50-60E23928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56" y="479855"/>
            <a:ext cx="4839629" cy="48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755-7778-4E36-A445-E05A231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459836-8BEE-42AD-B053-F4C0611CA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5009229" y="365129"/>
            <a:ext cx="877219" cy="8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DB2E09-97E8-4286-A9F6-E6087EEEB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2118517" y="2490793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BD7318-4DFD-437A-9ACA-6C7242EB1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4728758" y="2469359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157AE22-D21E-4015-9CE4-A39ED710E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1" t="29185" r="24434" b="54480"/>
          <a:stretch/>
        </p:blipFill>
        <p:spPr bwMode="auto">
          <a:xfrm>
            <a:off x="7663433" y="2490793"/>
            <a:ext cx="495299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9233E7C-BE2E-4A35-BF21-2202D7900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3" t="29185" r="4457" b="54480"/>
          <a:stretch/>
        </p:blipFill>
        <p:spPr bwMode="auto">
          <a:xfrm>
            <a:off x="9793011" y="2469359"/>
            <a:ext cx="56094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8B833A-7EFB-48A9-8130-66E7994A4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6" t="53095" r="61139" b="30569"/>
          <a:stretch/>
        </p:blipFill>
        <p:spPr bwMode="auto">
          <a:xfrm>
            <a:off x="574240" y="4904886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9270FC0-99AC-4C42-A4D0-B9EF05399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7" t="52550" r="42127" b="31114"/>
          <a:stretch/>
        </p:blipFill>
        <p:spPr bwMode="auto">
          <a:xfrm>
            <a:off x="1489460" y="4872735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1E47795-BB50-44D2-AE34-1ED260D1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1" t="53764" r="24813" b="29900"/>
          <a:stretch/>
        </p:blipFill>
        <p:spPr bwMode="auto">
          <a:xfrm>
            <a:off x="2419420" y="4904886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8BF92F5-DF86-4634-A479-B47A1A094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8" t="53420" r="5616" b="30244"/>
          <a:stretch/>
        </p:blipFill>
        <p:spPr bwMode="auto">
          <a:xfrm>
            <a:off x="3273985" y="4872735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925618-C770-42D1-AEC5-97179A5EB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536389" y="4415538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F20E071-28AD-4921-9B7D-7E60780F7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1438971" y="4377435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87F36A2-5F39-4E18-A204-76B898CC5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2341553" y="4415538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9384135-8C4C-4536-BD7A-CB8434F16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3244135" y="4377435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8E6FAC-80A8-42D9-842A-EF416CE36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6" t="53095" r="61139" b="30569"/>
          <a:stretch/>
        </p:blipFill>
        <p:spPr bwMode="auto">
          <a:xfrm>
            <a:off x="4425432" y="4904886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491604B-BB59-4304-BDFA-5432BC866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7" t="52550" r="42127" b="31114"/>
          <a:stretch/>
        </p:blipFill>
        <p:spPr bwMode="auto">
          <a:xfrm>
            <a:off x="5179767" y="4862021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4C5F51C4-23E5-4399-BFF1-91A5BC3B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1" t="53764" r="24813" b="29900"/>
          <a:stretch/>
        </p:blipFill>
        <p:spPr bwMode="auto">
          <a:xfrm>
            <a:off x="6010261" y="4848919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16B3AF4-96C3-4DFB-BA24-F60CFEFDF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8" t="53420" r="5616" b="30244"/>
          <a:stretch/>
        </p:blipFill>
        <p:spPr bwMode="auto">
          <a:xfrm>
            <a:off x="6764596" y="4859641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B396529-9E32-4711-A9B6-6BFB1AF71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4435110" y="4409586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A67AAC7-7EE0-4FE2-A234-0D0D2272B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5146027" y="4377435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008C12F-36FC-4275-BC18-DD3CEAD5E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6010261" y="4353619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9AC66EC-7199-49ED-9707-A5920826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6756011" y="4353619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DB6D4-CE75-4DFD-89AB-465EDDFADA9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98988" y="1248315"/>
            <a:ext cx="3048851" cy="1242478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693B05-F422-4FD8-AE1D-1ACC7D47EB8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009229" y="1248315"/>
            <a:ext cx="438610" cy="1221044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5ED60C-3E53-4746-8657-6EB334AEDB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47839" y="1248315"/>
            <a:ext cx="2463244" cy="1242478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2BC11F-DE70-4F81-8418-A7A4B0E4E7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447839" y="1248315"/>
            <a:ext cx="4625644" cy="1221044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002F8A-2846-4A14-9D2C-E487B088A64F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flipH="1">
            <a:off x="850748" y="2986093"/>
            <a:ext cx="1548240" cy="981786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80DCBC-562E-4ADE-9E8B-B8FB2CFF2801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 flipH="1">
            <a:off x="1723182" y="2986093"/>
            <a:ext cx="675806" cy="914317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7DCE96-0430-48EB-9E5A-CF29ECC4DDD6}"/>
              </a:ext>
            </a:extLst>
          </p:cNvPr>
          <p:cNvCxnSpPr>
            <a:cxnSpLocks/>
            <a:stCxn id="5" idx="2"/>
            <a:endCxn id="68" idx="0"/>
          </p:cNvCxnSpPr>
          <p:nvPr/>
        </p:nvCxnSpPr>
        <p:spPr>
          <a:xfrm>
            <a:off x="2398988" y="2986093"/>
            <a:ext cx="241272" cy="951622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D28EEE-8B78-4E64-B6FD-9385CAE8FBB1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>
            <a:off x="2398988" y="2986093"/>
            <a:ext cx="1143849" cy="914316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19AE80-9F3C-4CE5-8BA5-39DACFCABAEB}"/>
              </a:ext>
            </a:extLst>
          </p:cNvPr>
          <p:cNvCxnSpPr>
            <a:cxnSpLocks/>
            <a:stCxn id="6" idx="2"/>
            <a:endCxn id="87" idx="0"/>
          </p:cNvCxnSpPr>
          <p:nvPr/>
        </p:nvCxnSpPr>
        <p:spPr>
          <a:xfrm flipH="1">
            <a:off x="4721907" y="2964659"/>
            <a:ext cx="287322" cy="961142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9ADD2-D065-4DD9-995F-0C6D11967027}"/>
              </a:ext>
            </a:extLst>
          </p:cNvPr>
          <p:cNvCxnSpPr>
            <a:cxnSpLocks/>
            <a:stCxn id="6" idx="2"/>
            <a:endCxn id="90" idx="0"/>
          </p:cNvCxnSpPr>
          <p:nvPr/>
        </p:nvCxnSpPr>
        <p:spPr>
          <a:xfrm>
            <a:off x="5009229" y="2964659"/>
            <a:ext cx="423761" cy="92899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0D72D4-F9D3-4085-AE0B-41615EB13BBE}"/>
              </a:ext>
            </a:extLst>
          </p:cNvPr>
          <p:cNvCxnSpPr>
            <a:cxnSpLocks/>
            <a:stCxn id="6" idx="2"/>
            <a:endCxn id="92" idx="0"/>
          </p:cNvCxnSpPr>
          <p:nvPr/>
        </p:nvCxnSpPr>
        <p:spPr>
          <a:xfrm>
            <a:off x="5009229" y="2964659"/>
            <a:ext cx="1264640" cy="928991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99E1AC-E21B-48D1-91EC-ABEA37B8D5B3}"/>
              </a:ext>
            </a:extLst>
          </p:cNvPr>
          <p:cNvCxnSpPr>
            <a:cxnSpLocks/>
            <a:stCxn id="6" idx="2"/>
            <a:endCxn id="91" idx="0"/>
          </p:cNvCxnSpPr>
          <p:nvPr/>
        </p:nvCxnSpPr>
        <p:spPr>
          <a:xfrm>
            <a:off x="5009229" y="2964659"/>
            <a:ext cx="2027253" cy="907249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7A43A5D6-6A49-4288-8D05-359AA0FE5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610490" y="3967879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65A43169-785A-4C03-B7F9-101B48248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4194653" y="2463805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3D618A64-AEAE-441E-BE56-74E610A1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7137777" y="2496550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B762FE0F-507E-48BA-A2A4-868318D2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9269331" y="2475116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BD85BD53-57EA-4E8F-8CB8-4A382E8E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1482924" y="3900410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72BCE3-C046-49E1-8A2F-94401AC36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2400002" y="3937715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1F86012E-6519-464B-A1AD-55C23680B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3302579" y="3900409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4478AFD9-B3EA-466E-8BF0-DC7B37C2A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1630610" y="2485834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2185EAD3-AFE6-4B85-8099-D8C7FC3F5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4481649" y="3925801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CEA5435B-4E9F-437E-9E2A-875D0ADD7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5192732" y="3893649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F29FC073-C32D-4450-9906-5DC8D7F9B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6796224" y="3871908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5816B721-7AA7-4F12-B52C-F1297546C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6033611" y="3893650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7A24651-3E14-4CB9-940D-D5C158AADBE3}"/>
              </a:ext>
            </a:extLst>
          </p:cNvPr>
          <p:cNvSpPr txBox="1"/>
          <p:nvPr/>
        </p:nvSpPr>
        <p:spPr>
          <a:xfrm>
            <a:off x="6181725" y="571500"/>
            <a:ext cx="95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53226E-C523-41B2-86F9-4D1433610E32}"/>
              </a:ext>
            </a:extLst>
          </p:cNvPr>
          <p:cNvSpPr txBox="1"/>
          <p:nvPr/>
        </p:nvSpPr>
        <p:spPr>
          <a:xfrm>
            <a:off x="536389" y="1615131"/>
            <a:ext cx="178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meat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578E-C517-49B9-9716-D8761B4256EE}"/>
              </a:ext>
            </a:extLst>
          </p:cNvPr>
          <p:cNvSpPr txBox="1"/>
          <p:nvPr/>
        </p:nvSpPr>
        <p:spPr>
          <a:xfrm>
            <a:off x="126079" y="3117565"/>
            <a:ext cx="178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: soup</a:t>
            </a:r>
          </a:p>
        </p:txBody>
      </p:sp>
    </p:spTree>
    <p:extLst>
      <p:ext uri="{BB962C8B-B14F-4D97-AF65-F5344CB8AC3E}">
        <p14:creationId xmlns:p14="http://schemas.microsoft.com/office/powerpoint/2010/main" val="12100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6678-C44B-EB41-9B92-68CE5297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Back to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1EF2-FDBF-ED4B-945D-8E57980A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2025" cy="4351338"/>
          </a:xfrm>
        </p:spPr>
        <p:txBody>
          <a:bodyPr/>
          <a:lstStyle/>
          <a:p>
            <a:r>
              <a:rPr lang="en-US" dirty="0"/>
              <a:t>Start with 1</a:t>
            </a:r>
          </a:p>
          <a:p>
            <a:r>
              <a:rPr lang="en-US" dirty="0"/>
              <a:t>Each step is either </a:t>
            </a:r>
            <a:r>
              <a:rPr lang="en-US" dirty="0">
                <a:solidFill>
                  <a:schemeClr val="accent5"/>
                </a:solidFill>
              </a:rPr>
              <a:t>* 3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/ 2</a:t>
            </a:r>
          </a:p>
          <a:p>
            <a:r>
              <a:rPr lang="en-US" dirty="0"/>
              <a:t>Issue: might get repeated number</a:t>
            </a:r>
          </a:p>
          <a:p>
            <a:pPr lvl="1"/>
            <a:r>
              <a:rPr lang="en-US" dirty="0"/>
              <a:t>Solution: if we have found it, do not generate new step</a:t>
            </a:r>
            <a:endParaRPr lang="en-T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294D5-03A0-41AC-B1C9-176316DB9E1C}"/>
              </a:ext>
            </a:extLst>
          </p:cNvPr>
          <p:cNvSpPr/>
          <p:nvPr/>
        </p:nvSpPr>
        <p:spPr>
          <a:xfrm>
            <a:off x="6800850" y="81915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C8826-1032-4DFE-972B-181857E26ED4}"/>
              </a:ext>
            </a:extLst>
          </p:cNvPr>
          <p:cNvSpPr/>
          <p:nvPr/>
        </p:nvSpPr>
        <p:spPr>
          <a:xfrm>
            <a:off x="6096000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4D5500-EEAA-4853-9A88-737882BBD318}"/>
              </a:ext>
            </a:extLst>
          </p:cNvPr>
          <p:cNvSpPr/>
          <p:nvPr/>
        </p:nvSpPr>
        <p:spPr>
          <a:xfrm>
            <a:off x="7353302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71F7BC-DE75-4D15-B6C7-16DBDEA23A84}"/>
              </a:ext>
            </a:extLst>
          </p:cNvPr>
          <p:cNvSpPr/>
          <p:nvPr/>
        </p:nvSpPr>
        <p:spPr>
          <a:xfrm>
            <a:off x="8896352" y="2557467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CBD18-61BE-4EC3-AF54-25AE2339A609}"/>
              </a:ext>
            </a:extLst>
          </p:cNvPr>
          <p:cNvSpPr/>
          <p:nvPr/>
        </p:nvSpPr>
        <p:spPr>
          <a:xfrm>
            <a:off x="7296150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604705-CA9E-44F8-8F27-6B4B140AFAEA}"/>
              </a:ext>
            </a:extLst>
          </p:cNvPr>
          <p:cNvSpPr/>
          <p:nvPr/>
        </p:nvSpPr>
        <p:spPr>
          <a:xfrm>
            <a:off x="6396040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A38ED7-D99D-43D0-B445-630014634075}"/>
              </a:ext>
            </a:extLst>
          </p:cNvPr>
          <p:cNvSpPr/>
          <p:nvPr/>
        </p:nvSpPr>
        <p:spPr>
          <a:xfrm>
            <a:off x="10239387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D21DEB-5058-4E17-864B-5E54EB95B761}"/>
              </a:ext>
            </a:extLst>
          </p:cNvPr>
          <p:cNvSpPr/>
          <p:nvPr/>
        </p:nvSpPr>
        <p:spPr>
          <a:xfrm>
            <a:off x="6891340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14783E-92BD-4E9D-891E-61F0B3EBD7A7}"/>
              </a:ext>
            </a:extLst>
          </p:cNvPr>
          <p:cNvSpPr/>
          <p:nvPr/>
        </p:nvSpPr>
        <p:spPr>
          <a:xfrm>
            <a:off x="8081965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B1BA31-EDC1-4307-9EDB-0A10BD8ADB8D}"/>
              </a:ext>
            </a:extLst>
          </p:cNvPr>
          <p:cNvSpPr/>
          <p:nvPr/>
        </p:nvSpPr>
        <p:spPr>
          <a:xfrm>
            <a:off x="8529642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CBF10F-7C97-4824-81D9-304752032FB3}"/>
              </a:ext>
            </a:extLst>
          </p:cNvPr>
          <p:cNvSpPr/>
          <p:nvPr/>
        </p:nvSpPr>
        <p:spPr>
          <a:xfrm>
            <a:off x="9629777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019EB5-95F6-4D3C-80BD-F080B77E1A7E}"/>
              </a:ext>
            </a:extLst>
          </p:cNvPr>
          <p:cNvSpPr/>
          <p:nvPr/>
        </p:nvSpPr>
        <p:spPr>
          <a:xfrm>
            <a:off x="11177589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744201-FA2A-4ECE-B244-756F885EADBF}"/>
              </a:ext>
            </a:extLst>
          </p:cNvPr>
          <p:cNvSpPr/>
          <p:nvPr/>
        </p:nvSpPr>
        <p:spPr>
          <a:xfrm>
            <a:off x="10125077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762C98-8A56-44D4-8FD7-1516EE33EA64}"/>
              </a:ext>
            </a:extLst>
          </p:cNvPr>
          <p:cNvSpPr/>
          <p:nvPr/>
        </p:nvSpPr>
        <p:spPr>
          <a:xfrm>
            <a:off x="1092993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08865F-EE2A-4094-8EF6-97375834CD67}"/>
              </a:ext>
            </a:extLst>
          </p:cNvPr>
          <p:cNvSpPr/>
          <p:nvPr/>
        </p:nvSpPr>
        <p:spPr>
          <a:xfrm>
            <a:off x="1159668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243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CBE314-195C-4606-AF93-EA6A3E36EE53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343650" y="1241915"/>
            <a:ext cx="529735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F87C99-6513-4656-9ADC-54B0CDED4AC3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223615" y="1241915"/>
            <a:ext cx="377337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B1142E-2598-4418-A7A2-34C1B764E6A9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7776067" y="2113457"/>
            <a:ext cx="1367935" cy="444010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DBBDD0-4DC0-4A3B-9EE8-B639FC63B845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7718915" y="2980232"/>
            <a:ext cx="1249972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EF61C6-A24D-4682-A748-1B96A98ACE29}"/>
              </a:ext>
            </a:extLst>
          </p:cNvPr>
          <p:cNvCxnSpPr>
            <a:cxnSpLocks/>
            <a:stCxn id="14" idx="1"/>
            <a:endCxn id="10" idx="5"/>
          </p:cNvCxnSpPr>
          <p:nvPr/>
        </p:nvCxnSpPr>
        <p:spPr>
          <a:xfrm flipH="1" flipV="1">
            <a:off x="9319117" y="2980232"/>
            <a:ext cx="992805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D34345-72CC-4A2D-99DA-F1A7817BB74B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818805" y="3851765"/>
            <a:ext cx="5498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874214-0FB6-4F3C-AC54-250B1937E516}"/>
              </a:ext>
            </a:extLst>
          </p:cNvPr>
          <p:cNvCxnSpPr>
            <a:cxnSpLocks/>
            <a:stCxn id="16" idx="1"/>
            <a:endCxn id="12" idx="5"/>
          </p:cNvCxnSpPr>
          <p:nvPr/>
        </p:nvCxnSpPr>
        <p:spPr>
          <a:xfrm flipH="1" flipV="1">
            <a:off x="7718915" y="3851765"/>
            <a:ext cx="435585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A8A603-3A3F-498F-9292-225953A001D7}"/>
              </a:ext>
            </a:extLst>
          </p:cNvPr>
          <p:cNvCxnSpPr>
            <a:cxnSpLocks/>
            <a:stCxn id="18" idx="7"/>
            <a:endCxn id="14" idx="3"/>
          </p:cNvCxnSpPr>
          <p:nvPr/>
        </p:nvCxnSpPr>
        <p:spPr>
          <a:xfrm flipV="1">
            <a:off x="10052542" y="3851765"/>
            <a:ext cx="2593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09AF90-7361-42E2-8365-3261D2CD7C92}"/>
              </a:ext>
            </a:extLst>
          </p:cNvPr>
          <p:cNvCxnSpPr>
            <a:cxnSpLocks/>
            <a:stCxn id="19" idx="1"/>
            <a:endCxn id="14" idx="5"/>
          </p:cNvCxnSpPr>
          <p:nvPr/>
        </p:nvCxnSpPr>
        <p:spPr>
          <a:xfrm flipH="1" flipV="1">
            <a:off x="10662152" y="3851765"/>
            <a:ext cx="587972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9F9EF9-5E7E-4F83-BFAE-802E969450A6}"/>
              </a:ext>
            </a:extLst>
          </p:cNvPr>
          <p:cNvCxnSpPr>
            <a:cxnSpLocks/>
            <a:stCxn id="17" idx="0"/>
            <a:endCxn id="16" idx="5"/>
          </p:cNvCxnSpPr>
          <p:nvPr/>
        </p:nvCxnSpPr>
        <p:spPr>
          <a:xfrm flipH="1" flipV="1">
            <a:off x="8504730" y="4599474"/>
            <a:ext cx="272562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C667C-826C-424E-A57D-26D28314FE8F}"/>
              </a:ext>
            </a:extLst>
          </p:cNvPr>
          <p:cNvCxnSpPr>
            <a:cxnSpLocks/>
            <a:stCxn id="15" idx="0"/>
            <a:endCxn id="13" idx="5"/>
          </p:cNvCxnSpPr>
          <p:nvPr/>
        </p:nvCxnSpPr>
        <p:spPr>
          <a:xfrm flipH="1" flipV="1">
            <a:off x="6818805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CFA7F8-86B6-4590-84FC-B7EADC56CC71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11177589" y="4599474"/>
            <a:ext cx="7253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2B4D29-BAF8-488F-8FCC-7786F78CA7E4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11600354" y="4599474"/>
            <a:ext cx="2439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752CA-B35D-4A34-95A6-9D5479EC29FF}"/>
              </a:ext>
            </a:extLst>
          </p:cNvPr>
          <p:cNvCxnSpPr>
            <a:cxnSpLocks/>
            <a:stCxn id="20" idx="0"/>
            <a:endCxn id="18" idx="5"/>
          </p:cNvCxnSpPr>
          <p:nvPr/>
        </p:nvCxnSpPr>
        <p:spPr>
          <a:xfrm flipH="1" flipV="1">
            <a:off x="10052542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C4D2A1-D469-47DB-ACC1-8D596FB55C85}"/>
              </a:ext>
            </a:extLst>
          </p:cNvPr>
          <p:cNvSpPr txBox="1"/>
          <p:nvPr/>
        </p:nvSpPr>
        <p:spPr>
          <a:xfrm>
            <a:off x="6988970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EF5B8B-DA5D-4DBE-9BDF-2A7BD6963282}"/>
              </a:ext>
            </a:extLst>
          </p:cNvPr>
          <p:cNvCxnSpPr>
            <a:cxnSpLocks/>
            <a:stCxn id="73" idx="0"/>
            <a:endCxn id="9" idx="3"/>
          </p:cNvCxnSpPr>
          <p:nvPr/>
        </p:nvCxnSpPr>
        <p:spPr>
          <a:xfrm flipV="1">
            <a:off x="7183684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470EB6-7429-462B-8BD1-1B7C54D3A00A}"/>
              </a:ext>
            </a:extLst>
          </p:cNvPr>
          <p:cNvSpPr txBox="1"/>
          <p:nvPr/>
        </p:nvSpPr>
        <p:spPr>
          <a:xfrm>
            <a:off x="5741654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287B7D-5B3D-4150-BE0F-EE097E5CE8E4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5936368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6CF6F-4EF1-49CA-B850-6549EF3A7E2B}"/>
              </a:ext>
            </a:extLst>
          </p:cNvPr>
          <p:cNvSpPr txBox="1"/>
          <p:nvPr/>
        </p:nvSpPr>
        <p:spPr>
          <a:xfrm>
            <a:off x="6066879" y="4946375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B749E4-7057-4B2C-B8D3-9523042AD54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61593" y="4599474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8DFE622-6F1D-4E85-8EA8-0E758045B86A}"/>
              </a:ext>
            </a:extLst>
          </p:cNvPr>
          <p:cNvSpPr txBox="1"/>
          <p:nvPr/>
        </p:nvSpPr>
        <p:spPr>
          <a:xfrm>
            <a:off x="7767828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C72D727-6986-4101-A803-BEFAE1D19FEB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7962542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B688EB6-55A3-4C4D-AB1A-FC42ADE7E40C}"/>
              </a:ext>
            </a:extLst>
          </p:cNvPr>
          <p:cNvSpPr txBox="1"/>
          <p:nvPr/>
        </p:nvSpPr>
        <p:spPr>
          <a:xfrm>
            <a:off x="9342102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63AFDE7-47C3-450B-B22E-7A7BC4EF290B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9536816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1012B2-5281-4A85-B053-01D1454AFD72}"/>
              </a:ext>
            </a:extLst>
          </p:cNvPr>
          <p:cNvSpPr txBox="1"/>
          <p:nvPr/>
        </p:nvSpPr>
        <p:spPr>
          <a:xfrm>
            <a:off x="6523991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14FCF4-4BEB-4B31-92E3-0FD8D743C463}"/>
              </a:ext>
            </a:extLst>
          </p:cNvPr>
          <p:cNvCxnSpPr>
            <a:cxnSpLocks/>
            <a:stCxn id="88" idx="0"/>
            <a:endCxn id="8" idx="5"/>
          </p:cNvCxnSpPr>
          <p:nvPr/>
        </p:nvCxnSpPr>
        <p:spPr>
          <a:xfrm flipH="1" flipV="1">
            <a:off x="6518765" y="2113457"/>
            <a:ext cx="199940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B19539-398A-494D-B396-CDA96CBC3ABF}"/>
              </a:ext>
            </a:extLst>
          </p:cNvPr>
          <p:cNvSpPr txBox="1"/>
          <p:nvPr/>
        </p:nvSpPr>
        <p:spPr>
          <a:xfrm>
            <a:off x="6178521" y="124128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CAB8DB-57F9-41DD-8BCB-3AE9837E39F3}"/>
              </a:ext>
            </a:extLst>
          </p:cNvPr>
          <p:cNvSpPr txBox="1"/>
          <p:nvPr/>
        </p:nvSpPr>
        <p:spPr>
          <a:xfrm>
            <a:off x="7406238" y="1206371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0A6FA3-0BDB-408B-8CD5-4331D3421477}"/>
              </a:ext>
            </a:extLst>
          </p:cNvPr>
          <p:cNvSpPr txBox="1"/>
          <p:nvPr/>
        </p:nvSpPr>
        <p:spPr>
          <a:xfrm>
            <a:off x="5739588" y="208140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51FE5B-F383-412B-BEA9-0B80655D71A9}"/>
              </a:ext>
            </a:extLst>
          </p:cNvPr>
          <p:cNvSpPr txBox="1"/>
          <p:nvPr/>
        </p:nvSpPr>
        <p:spPr>
          <a:xfrm>
            <a:off x="6621386" y="208228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8DF91B-7C59-46F9-BE1E-1F3C0C5B2895}"/>
              </a:ext>
            </a:extLst>
          </p:cNvPr>
          <p:cNvSpPr txBox="1"/>
          <p:nvPr/>
        </p:nvSpPr>
        <p:spPr>
          <a:xfrm>
            <a:off x="7250633" y="215317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9E4194-36F5-418A-A386-5BB9C617C374}"/>
              </a:ext>
            </a:extLst>
          </p:cNvPr>
          <p:cNvSpPr txBox="1"/>
          <p:nvPr/>
        </p:nvSpPr>
        <p:spPr>
          <a:xfrm>
            <a:off x="8478350" y="211826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</p:spTree>
    <p:extLst>
      <p:ext uri="{BB962C8B-B14F-4D97-AF65-F5344CB8AC3E}">
        <p14:creationId xmlns:p14="http://schemas.microsoft.com/office/powerpoint/2010/main" val="22717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3" grpId="0"/>
      <p:bldP spid="78" grpId="0"/>
      <p:bldP spid="80" grpId="0"/>
      <p:bldP spid="84" grpId="0"/>
      <p:bldP spid="86" grpId="0"/>
      <p:bldP spid="88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A62-3762-478F-84DC-1CE86EF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A1FC4-EAF4-4EA4-9B46-FEAF2616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332" y="1600637"/>
            <a:ext cx="3291468" cy="4351338"/>
          </a:xfrm>
        </p:spPr>
        <p:txBody>
          <a:bodyPr/>
          <a:lstStyle/>
          <a:p>
            <a:r>
              <a:rPr lang="en-US" dirty="0"/>
              <a:t>Queue makes ordering of how we pick a state to enumerate</a:t>
            </a:r>
          </a:p>
          <a:p>
            <a:r>
              <a:rPr lang="en-US" dirty="0"/>
              <a:t>From top to bottom and left to right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73D40-666B-4E27-A35E-59264DC5CD9F}"/>
              </a:ext>
            </a:extLst>
          </p:cNvPr>
          <p:cNvSpPr/>
          <p:nvPr/>
        </p:nvSpPr>
        <p:spPr>
          <a:xfrm>
            <a:off x="838200" y="1600637"/>
            <a:ext cx="6989956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m3d2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map&lt;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q;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v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!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v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(v == target)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v2 = v/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v3 = v*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[v2] ==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(v2);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[v2] = v;}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[v3] ==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(v3);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[v3] = v;}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(v == target)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showSolution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(v,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1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154-82EA-48F9-AB97-76E053C6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5880-D20F-44CB-9D3D-8A32121B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56840" cy="4351338"/>
          </a:xfrm>
        </p:spPr>
        <p:txBody>
          <a:bodyPr/>
          <a:lstStyle/>
          <a:p>
            <a:r>
              <a:rPr lang="en-US" dirty="0"/>
              <a:t>Trace back “</a:t>
            </a:r>
            <a:r>
              <a:rPr lang="en-US" dirty="0" err="1"/>
              <a:t>prev</a:t>
            </a:r>
            <a:r>
              <a:rPr lang="en-US" dirty="0"/>
              <a:t>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7AE0A3-353A-4F34-B283-38A6B7DC2D18}"/>
              </a:ext>
            </a:extLst>
          </p:cNvPr>
          <p:cNvSpPr/>
          <p:nvPr/>
        </p:nvSpPr>
        <p:spPr>
          <a:xfrm>
            <a:off x="6800850" y="81915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4F90D-598D-4C60-B5F8-4D5EB45B4CFE}"/>
              </a:ext>
            </a:extLst>
          </p:cNvPr>
          <p:cNvSpPr/>
          <p:nvPr/>
        </p:nvSpPr>
        <p:spPr>
          <a:xfrm>
            <a:off x="6096000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D475-5645-451A-95DC-B79652A12622}"/>
              </a:ext>
            </a:extLst>
          </p:cNvPr>
          <p:cNvSpPr/>
          <p:nvPr/>
        </p:nvSpPr>
        <p:spPr>
          <a:xfrm>
            <a:off x="7353302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811C8-2095-4B28-8694-8ECAAAC2B4C4}"/>
              </a:ext>
            </a:extLst>
          </p:cNvPr>
          <p:cNvSpPr/>
          <p:nvPr/>
        </p:nvSpPr>
        <p:spPr>
          <a:xfrm>
            <a:off x="8896352" y="2557467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E66623-5A41-494A-A22B-4884D7749451}"/>
              </a:ext>
            </a:extLst>
          </p:cNvPr>
          <p:cNvSpPr/>
          <p:nvPr/>
        </p:nvSpPr>
        <p:spPr>
          <a:xfrm>
            <a:off x="7296150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C97B4-3A04-490B-9E13-3061BDD2D081}"/>
              </a:ext>
            </a:extLst>
          </p:cNvPr>
          <p:cNvSpPr/>
          <p:nvPr/>
        </p:nvSpPr>
        <p:spPr>
          <a:xfrm>
            <a:off x="6396040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EEE35F-4F2F-4257-8395-B1BACE8B6EC2}"/>
              </a:ext>
            </a:extLst>
          </p:cNvPr>
          <p:cNvSpPr/>
          <p:nvPr/>
        </p:nvSpPr>
        <p:spPr>
          <a:xfrm>
            <a:off x="10239387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AAC224-F100-490D-9540-0FF8CCE80406}"/>
              </a:ext>
            </a:extLst>
          </p:cNvPr>
          <p:cNvSpPr/>
          <p:nvPr/>
        </p:nvSpPr>
        <p:spPr>
          <a:xfrm>
            <a:off x="6891340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426CEB-7AD6-4231-B3B7-D31EF353BC08}"/>
              </a:ext>
            </a:extLst>
          </p:cNvPr>
          <p:cNvSpPr/>
          <p:nvPr/>
        </p:nvSpPr>
        <p:spPr>
          <a:xfrm>
            <a:off x="8081965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36B096-A59F-4EC9-B6DB-A305356E7862}"/>
              </a:ext>
            </a:extLst>
          </p:cNvPr>
          <p:cNvSpPr/>
          <p:nvPr/>
        </p:nvSpPr>
        <p:spPr>
          <a:xfrm>
            <a:off x="8529642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61118-FFEB-459D-8939-95038018A189}"/>
              </a:ext>
            </a:extLst>
          </p:cNvPr>
          <p:cNvSpPr/>
          <p:nvPr/>
        </p:nvSpPr>
        <p:spPr>
          <a:xfrm>
            <a:off x="9629777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241BFA-AE61-4875-91B0-5D166A4E8B9A}"/>
              </a:ext>
            </a:extLst>
          </p:cNvPr>
          <p:cNvSpPr/>
          <p:nvPr/>
        </p:nvSpPr>
        <p:spPr>
          <a:xfrm>
            <a:off x="11177589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991EA0-3EE8-4CD9-BD66-238359C66B1C}"/>
              </a:ext>
            </a:extLst>
          </p:cNvPr>
          <p:cNvSpPr/>
          <p:nvPr/>
        </p:nvSpPr>
        <p:spPr>
          <a:xfrm>
            <a:off x="10125077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9BECC9-B43B-432C-9D88-D55AA9EF4303}"/>
              </a:ext>
            </a:extLst>
          </p:cNvPr>
          <p:cNvSpPr/>
          <p:nvPr/>
        </p:nvSpPr>
        <p:spPr>
          <a:xfrm>
            <a:off x="1092993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1B37F6-1D28-45AD-BEAB-AF94AB6E5EEF}"/>
              </a:ext>
            </a:extLst>
          </p:cNvPr>
          <p:cNvSpPr/>
          <p:nvPr/>
        </p:nvSpPr>
        <p:spPr>
          <a:xfrm>
            <a:off x="1159668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243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572F97-4AE5-4201-ACCF-83EC363518AC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343650" y="1241915"/>
            <a:ext cx="529735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AB973-B7B6-43ED-9C9D-95ED8AE6702F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223615" y="1241915"/>
            <a:ext cx="377337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3ACF70-9A82-4032-BBAF-18E6E0498DB0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7776067" y="2113457"/>
            <a:ext cx="1367935" cy="444010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E589FF-8070-4115-B087-E6FEA0F05155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718915" y="2980232"/>
            <a:ext cx="1249972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3F4352-C5A3-4291-839A-37111125BF5C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9319117" y="2980232"/>
            <a:ext cx="992805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523216-95E2-4427-9C51-28799F1A9C7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818805" y="3851765"/>
            <a:ext cx="5498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812E6-FBFF-451F-82CC-381DCAC3EE71}"/>
              </a:ext>
            </a:extLst>
          </p:cNvPr>
          <p:cNvCxnSpPr>
            <a:cxnSpLocks/>
            <a:stCxn id="12" idx="1"/>
            <a:endCxn id="8" idx="5"/>
          </p:cNvCxnSpPr>
          <p:nvPr/>
        </p:nvCxnSpPr>
        <p:spPr>
          <a:xfrm flipH="1" flipV="1">
            <a:off x="7718915" y="3851765"/>
            <a:ext cx="435585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A16C70-5AB1-48AF-8377-2CA1AF719E23}"/>
              </a:ext>
            </a:extLst>
          </p:cNvPr>
          <p:cNvCxnSpPr>
            <a:cxnSpLocks/>
            <a:stCxn id="14" idx="7"/>
            <a:endCxn id="10" idx="3"/>
          </p:cNvCxnSpPr>
          <p:nvPr/>
        </p:nvCxnSpPr>
        <p:spPr>
          <a:xfrm flipV="1">
            <a:off x="10052542" y="3851765"/>
            <a:ext cx="2593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4C0987-0BD7-41A8-BC98-87D3364FD5F2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10662152" y="3851765"/>
            <a:ext cx="587972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A545F5-E3B8-45C8-86E0-4CA8CDD889FD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8504730" y="4599474"/>
            <a:ext cx="272562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28D0D7-1A62-4B3C-8C4B-2BCEAE1E5B09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6818805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119B37-373A-4FB4-A251-F9CE61E82809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11177589" y="4599474"/>
            <a:ext cx="7253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EDD5DD-7832-4FD9-A8EC-51DBF78192D0}"/>
              </a:ext>
            </a:extLst>
          </p:cNvPr>
          <p:cNvCxnSpPr>
            <a:cxnSpLocks/>
            <a:stCxn id="18" idx="0"/>
            <a:endCxn id="15" idx="5"/>
          </p:cNvCxnSpPr>
          <p:nvPr/>
        </p:nvCxnSpPr>
        <p:spPr>
          <a:xfrm flipH="1" flipV="1">
            <a:off x="11600354" y="4599474"/>
            <a:ext cx="2439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541B34-0E20-457C-8572-E9C2DAA6B5E0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>
          <a:xfrm flipH="1" flipV="1">
            <a:off x="10052542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0EFFE-6F2D-4282-8912-74D2F4A1EBE9}"/>
              </a:ext>
            </a:extLst>
          </p:cNvPr>
          <p:cNvSpPr txBox="1"/>
          <p:nvPr/>
        </p:nvSpPr>
        <p:spPr>
          <a:xfrm>
            <a:off x="6988970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AEB9C-E3C1-4AB0-8AD3-35BB53FBAE16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flipV="1">
            <a:off x="7183684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864C0D-797E-42EF-9C00-C8DA95E8705F}"/>
              </a:ext>
            </a:extLst>
          </p:cNvPr>
          <p:cNvSpPr txBox="1"/>
          <p:nvPr/>
        </p:nvSpPr>
        <p:spPr>
          <a:xfrm>
            <a:off x="5741654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6DC68-48C5-408E-88EB-5C259EA84C48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936368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F7C8FA-CA3A-4418-91D7-B138802172F2}"/>
              </a:ext>
            </a:extLst>
          </p:cNvPr>
          <p:cNvSpPr txBox="1"/>
          <p:nvPr/>
        </p:nvSpPr>
        <p:spPr>
          <a:xfrm>
            <a:off x="6066879" y="4946375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C574D-2896-4022-ADAD-67E093470C5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261593" y="4599474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D0C352E-5276-412D-993A-FA4E80FDE9C6}"/>
              </a:ext>
            </a:extLst>
          </p:cNvPr>
          <p:cNvSpPr txBox="1"/>
          <p:nvPr/>
        </p:nvSpPr>
        <p:spPr>
          <a:xfrm>
            <a:off x="7767828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AC849-2B1B-4408-8199-4BF6C6BC418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62542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9C0C4-7233-4EA2-9A0C-60992FA51A99}"/>
              </a:ext>
            </a:extLst>
          </p:cNvPr>
          <p:cNvSpPr txBox="1"/>
          <p:nvPr/>
        </p:nvSpPr>
        <p:spPr>
          <a:xfrm>
            <a:off x="9342102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4A8035-0209-469B-A857-03AB0D07AB5F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536816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2180AE-F7C4-4F0B-93AF-87993F95736D}"/>
              </a:ext>
            </a:extLst>
          </p:cNvPr>
          <p:cNvSpPr txBox="1"/>
          <p:nvPr/>
        </p:nvSpPr>
        <p:spPr>
          <a:xfrm>
            <a:off x="6523991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4BE80A-C46C-497E-BAA4-867EDCA2364F}"/>
              </a:ext>
            </a:extLst>
          </p:cNvPr>
          <p:cNvCxnSpPr>
            <a:cxnSpLocks/>
            <a:stCxn id="43" idx="0"/>
            <a:endCxn id="5" idx="5"/>
          </p:cNvCxnSpPr>
          <p:nvPr/>
        </p:nvCxnSpPr>
        <p:spPr>
          <a:xfrm flipH="1" flipV="1">
            <a:off x="6518765" y="2113457"/>
            <a:ext cx="199940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9A1DBCB-2283-4A1D-81ED-9893B25CA182}"/>
              </a:ext>
            </a:extLst>
          </p:cNvPr>
          <p:cNvSpPr txBox="1"/>
          <p:nvPr/>
        </p:nvSpPr>
        <p:spPr>
          <a:xfrm>
            <a:off x="6178521" y="124128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3F2613-C915-4978-9513-FD49AC5A7C5E}"/>
              </a:ext>
            </a:extLst>
          </p:cNvPr>
          <p:cNvSpPr txBox="1"/>
          <p:nvPr/>
        </p:nvSpPr>
        <p:spPr>
          <a:xfrm>
            <a:off x="7406238" y="1206371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0523C-7116-4FDC-A0A9-5CB041ED5E27}"/>
              </a:ext>
            </a:extLst>
          </p:cNvPr>
          <p:cNvSpPr txBox="1"/>
          <p:nvPr/>
        </p:nvSpPr>
        <p:spPr>
          <a:xfrm>
            <a:off x="5739588" y="208140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5B40F1-03BC-466E-A4AF-FF714E5D653E}"/>
              </a:ext>
            </a:extLst>
          </p:cNvPr>
          <p:cNvSpPr txBox="1"/>
          <p:nvPr/>
        </p:nvSpPr>
        <p:spPr>
          <a:xfrm>
            <a:off x="6621386" y="208228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B4A262-1316-483F-B9ED-E81D0F833E07}"/>
              </a:ext>
            </a:extLst>
          </p:cNvPr>
          <p:cNvSpPr txBox="1"/>
          <p:nvPr/>
        </p:nvSpPr>
        <p:spPr>
          <a:xfrm>
            <a:off x="7250633" y="215317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199180-D0BA-4AEB-BA2D-2B4B6A8D1E1E}"/>
              </a:ext>
            </a:extLst>
          </p:cNvPr>
          <p:cNvSpPr txBox="1"/>
          <p:nvPr/>
        </p:nvSpPr>
        <p:spPr>
          <a:xfrm>
            <a:off x="8478350" y="211826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1EE534D-7717-482F-9CE8-1FF26A69F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21608"/>
              </p:ext>
            </p:extLst>
          </p:nvPr>
        </p:nvGraphicFramePr>
        <p:xfrm>
          <a:off x="3247950" y="1398002"/>
          <a:ext cx="1936724" cy="522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38">
                  <a:extLst>
                    <a:ext uri="{9D8B030D-6E8A-4147-A177-3AD203B41FA5}">
                      <a16:colId xmlns:a16="http://schemas.microsoft.com/office/drawing/2014/main" val="357930297"/>
                    </a:ext>
                  </a:extLst>
                </a:gridCol>
                <a:gridCol w="1123786">
                  <a:extLst>
                    <a:ext uri="{9D8B030D-6E8A-4147-A177-3AD203B41FA5}">
                      <a16:colId xmlns:a16="http://schemas.microsoft.com/office/drawing/2014/main" val="1722936055"/>
                    </a:ext>
                  </a:extLst>
                </a:gridCol>
              </a:tblGrid>
              <a:tr h="373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prev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446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537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56582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2098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2390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1276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48486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06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2921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7701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624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7823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0203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8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7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8BA5-9F77-40B5-B937-5530464E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A7CB-B761-480D-82D4-ECFC34B6A150}"/>
              </a:ext>
            </a:extLst>
          </p:cNvPr>
          <p:cNvSpPr/>
          <p:nvPr/>
        </p:nvSpPr>
        <p:spPr>
          <a:xfrm>
            <a:off x="838200" y="1872478"/>
            <a:ext cx="6064405" cy="42473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showSolution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string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[v] != 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[v] *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v)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"x3"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out;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"/2"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out;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v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out;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out &lt;&lt;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8F951E-814B-ACD1-54E2-12D7551A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00256"/>
              </p:ext>
            </p:extLst>
          </p:nvPr>
        </p:nvGraphicFramePr>
        <p:xfrm>
          <a:off x="9857472" y="0"/>
          <a:ext cx="1936724" cy="522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38">
                  <a:extLst>
                    <a:ext uri="{9D8B030D-6E8A-4147-A177-3AD203B41FA5}">
                      <a16:colId xmlns:a16="http://schemas.microsoft.com/office/drawing/2014/main" val="357930297"/>
                    </a:ext>
                  </a:extLst>
                </a:gridCol>
                <a:gridCol w="1123786">
                  <a:extLst>
                    <a:ext uri="{9D8B030D-6E8A-4147-A177-3AD203B41FA5}">
                      <a16:colId xmlns:a16="http://schemas.microsoft.com/office/drawing/2014/main" val="1722936055"/>
                    </a:ext>
                  </a:extLst>
                </a:gridCol>
              </a:tblGrid>
              <a:tr h="373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prev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446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537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56582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2098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2390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1276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48486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06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2921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7701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624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7823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0203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8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11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541A-A099-4197-9AB4-4A3D0AC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DB584-E42A-4BC5-A600-9C9624458E00}"/>
              </a:ext>
            </a:extLst>
          </p:cNvPr>
          <p:cNvSpPr txBox="1"/>
          <p:nvPr/>
        </p:nvSpPr>
        <p:spPr>
          <a:xfrm>
            <a:off x="6544236" y="351864"/>
            <a:ext cx="51816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q.size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bool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q.empty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q.push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 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q.front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q.back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th-TH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C5ADE9-DF88-47B4-A1A8-FE46C61D7814}"/>
              </a:ext>
            </a:extLst>
          </p:cNvPr>
          <p:cNvSpPr/>
          <p:nvPr/>
        </p:nvSpPr>
        <p:spPr>
          <a:xfrm>
            <a:off x="2120397" y="552416"/>
            <a:ext cx="4148418" cy="61247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&lt;queue&gt;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q;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"-- example 2 --"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queue&lt;vector&lt;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&gt;&gt; q2;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v1 = {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v2 = {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 v1 );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 v2 );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188B-F2A0-40EE-8A90-610F8FE2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E9BE-F6C7-40D6-9531-4A86C15E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limitation as stack</a:t>
            </a:r>
          </a:p>
          <a:p>
            <a:pPr lvl="1"/>
            <a:r>
              <a:rPr lang="en-US" dirty="0"/>
              <a:t>No iterator</a:t>
            </a:r>
          </a:p>
          <a:p>
            <a:pPr lvl="2"/>
            <a:r>
              <a:rPr lang="en-US" dirty="0"/>
              <a:t>No begin(), end()</a:t>
            </a:r>
          </a:p>
          <a:p>
            <a:pPr lvl="2"/>
            <a:r>
              <a:rPr lang="en-US" dirty="0"/>
              <a:t>Can only access front and back of the queue</a:t>
            </a:r>
          </a:p>
          <a:p>
            <a:pPr lvl="2"/>
            <a:r>
              <a:rPr lang="en-US" dirty="0"/>
              <a:t>If we wish to access all members, we must pop it all</a:t>
            </a:r>
          </a:p>
          <a:p>
            <a:pPr lvl="1"/>
            <a:r>
              <a:rPr lang="en-US" dirty="0"/>
              <a:t>Do not call front(), back(), pop() when the queue is empty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0002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029F-0F5F-41A8-A4D6-1771C114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queue? Why not vector?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781A-3BE0-417E-A18C-A41C3D39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566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While we can use a vector to achieve the same functionality of a queue, </a:t>
            </a:r>
            <a:r>
              <a:rPr lang="en-US" dirty="0">
                <a:solidFill>
                  <a:schemeClr val="accent5"/>
                </a:solidFill>
              </a:rPr>
              <a:t>queue is much faster</a:t>
            </a:r>
          </a:p>
          <a:p>
            <a:pPr lvl="1"/>
            <a:r>
              <a:rPr lang="en-US" dirty="0"/>
              <a:t>Queue’s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dirty="0"/>
              <a:t>,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back</a:t>
            </a:r>
            <a:r>
              <a:rPr lang="en-US" dirty="0"/>
              <a:t> and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front</a:t>
            </a:r>
            <a:r>
              <a:rPr lang="en-US" dirty="0"/>
              <a:t> are as fast as vector’s </a:t>
            </a:r>
            <a:r>
              <a:rPr lang="en-US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push_back</a:t>
            </a:r>
            <a:r>
              <a:rPr lang="en-US" dirty="0"/>
              <a:t>,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back</a:t>
            </a:r>
            <a:r>
              <a:rPr lang="en-US" dirty="0"/>
              <a:t> and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front</a:t>
            </a:r>
          </a:p>
          <a:p>
            <a:pPr lvl="1"/>
            <a:r>
              <a:rPr lang="en-US" dirty="0"/>
              <a:t>But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queue::pop</a:t>
            </a:r>
            <a:r>
              <a:rPr lang="en-US" sz="2400" dirty="0"/>
              <a:t>, </a:t>
            </a:r>
            <a:r>
              <a:rPr lang="en-US" dirty="0">
                <a:solidFill>
                  <a:schemeClr val="accent5"/>
                </a:solidFill>
              </a:rPr>
              <a:t>is much </a:t>
            </a:r>
            <a:r>
              <a:rPr lang="en-US" dirty="0" err="1">
                <a:solidFill>
                  <a:schemeClr val="accent5"/>
                </a:solidFill>
              </a:rPr>
              <a:t>much</a:t>
            </a:r>
            <a:r>
              <a:rPr lang="en-US" dirty="0">
                <a:solidFill>
                  <a:schemeClr val="accent5"/>
                </a:solidFill>
              </a:rPr>
              <a:t> faster </a:t>
            </a:r>
            <a:r>
              <a:rPr lang="en-US" dirty="0"/>
              <a:t>than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vector::</a:t>
            </a:r>
            <a:r>
              <a:rPr lang="en-US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pop_front</a:t>
            </a:r>
            <a:endParaRPr lang="en-US" sz="24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Like stack, using queue guarantees that no one can modify the inside of the queue</a:t>
            </a:r>
          </a:p>
          <a:p>
            <a:r>
              <a:rPr lang="en-US" dirty="0"/>
              <a:t>Many basic applications use queue</a:t>
            </a:r>
            <a:endParaRPr lang="th-T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82675E-F937-40AF-88EE-ED97DC3C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276"/>
              </p:ext>
            </p:extLst>
          </p:nvPr>
        </p:nvGraphicFramePr>
        <p:xfrm>
          <a:off x="7847044" y="1704688"/>
          <a:ext cx="26581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94">
                  <a:extLst>
                    <a:ext uri="{9D8B030D-6E8A-4147-A177-3AD203B41FA5}">
                      <a16:colId xmlns:a16="http://schemas.microsoft.com/office/drawing/2014/main" val="1030476675"/>
                    </a:ext>
                  </a:extLst>
                </a:gridCol>
                <a:gridCol w="1329094">
                  <a:extLst>
                    <a:ext uri="{9D8B030D-6E8A-4147-A177-3AD203B41FA5}">
                      <a16:colId xmlns:a16="http://schemas.microsoft.com/office/drawing/2014/main" val="11764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Queue function</a:t>
                      </a:r>
                      <a:endParaRPr lang="th-TH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Vector equivalence</a:t>
                      </a:r>
                      <a:endParaRPr lang="th-TH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push_back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8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pop_front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8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16142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298A18-71CE-446D-9A1C-0A2BBF362208}"/>
              </a:ext>
            </a:extLst>
          </p:cNvPr>
          <p:cNvSpPr/>
          <p:nvPr/>
        </p:nvSpPr>
        <p:spPr>
          <a:xfrm>
            <a:off x="10002416" y="3722915"/>
            <a:ext cx="1698172" cy="1054358"/>
          </a:xfrm>
          <a:prstGeom prst="wedgeRoundRectCallout">
            <a:avLst>
              <a:gd name="adj1" fmla="val -50144"/>
              <a:gd name="adj2" fmla="val -1178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Unlike stack, queue::pop works like </a:t>
            </a:r>
            <a:r>
              <a:rPr lang="en-US" sz="2000" dirty="0" err="1">
                <a:solidFill>
                  <a:sysClr val="windowText" lastClr="000000"/>
                </a:solidFill>
              </a:rPr>
              <a:t>pop_front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1B25-9508-4EA4-B8F9-36A5353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B45C-626D-40F8-856C-F207F13BE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Application: Fast sorting with no comparison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8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6B57-0BBA-46A9-986F-EC67666A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345E-B237-447D-BE9B-6FB2B03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Put all data in an array</a:t>
            </a:r>
          </a:p>
          <a:p>
            <a:r>
              <a:rPr lang="en-US" dirty="0"/>
              <a:t>For each digit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, from LSD to MSD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PUT TO QUEUE</a:t>
            </a:r>
            <a:r>
              <a:rPr lang="en-US" dirty="0"/>
              <a:t> step: Sort by digit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by putting all of data from the array into B queues </a:t>
            </a:r>
          </a:p>
          <a:p>
            <a:pPr lvl="2"/>
            <a:r>
              <a:rPr lang="en-US" dirty="0"/>
              <a:t>B is the base of the number</a:t>
            </a:r>
          </a:p>
          <a:p>
            <a:pPr lvl="2"/>
            <a:r>
              <a:rPr lang="en-US" dirty="0"/>
              <a:t>For example, for a base 10 number, we will have Queue[0] to Queue[9]</a:t>
            </a:r>
          </a:p>
          <a:p>
            <a:pPr lvl="2"/>
            <a:r>
              <a:rPr lang="en-US" dirty="0"/>
              <a:t>Put into the queue labelled with that digit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GET FROM QUEUE</a:t>
            </a:r>
            <a:r>
              <a:rPr lang="en-US" dirty="0"/>
              <a:t> step: Start from queue 0 to queue B-1, remove data from the queue and put back to the array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66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2111161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326154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439109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5450195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59733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7867948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920375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3D2EEA6-4CC4-43A6-A6CD-A75E15BB7FEC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86F3EB50-E001-4646-A1AA-E8146BBFA4C8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EF061182-FAEC-4A8D-8A4E-A5EE4FA77A67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852CCA78-C8F2-44A2-A36C-CFD5CD8ADEF3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67F890F-4347-4284-A121-6B076F8776A5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0585B1B7-2061-43F8-B622-B965CA30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9FFF3B3F-9083-4A7A-AF79-823C2EA25D39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2C8C205F-6E93-4221-B3E7-9A7073EC4D4D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1BB896BA-8C91-4495-AFC2-60E3D3288CF8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59E7E157-83A5-4612-9CEF-3D1DADDBD815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4DA3E5-B4B2-4F11-B507-28689FFCF372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87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1 (digit 0), to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2111161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326154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439109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5450195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59733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7867948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920375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2949B2-FB79-4335-996B-46672E40679B}"/>
              </a:ext>
            </a:extLst>
          </p:cNvPr>
          <p:cNvSpPr/>
          <p:nvPr/>
        </p:nvSpPr>
        <p:spPr>
          <a:xfrm>
            <a:off x="1990166" y="1559859"/>
            <a:ext cx="7677710" cy="130833"/>
          </a:xfrm>
          <a:prstGeom prst="rightArrow">
            <a:avLst>
              <a:gd name="adj1" fmla="val 50000"/>
              <a:gd name="adj2" fmla="val 16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42413E-5AEB-4852-87D0-A28EC0926B3C}"/>
              </a:ext>
            </a:extLst>
          </p:cNvPr>
          <p:cNvSpPr txBox="1"/>
          <p:nvPr/>
        </p:nvSpPr>
        <p:spPr>
          <a:xfrm>
            <a:off x="6058054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E48E3A-C109-438B-A95B-41D7104561CC}"/>
              </a:ext>
            </a:extLst>
          </p:cNvPr>
          <p:cNvSpPr txBox="1"/>
          <p:nvPr/>
        </p:nvSpPr>
        <p:spPr>
          <a:xfrm>
            <a:off x="6199004" y="397617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EA0AA-0C39-4D07-ACD8-C39047529DDD}"/>
              </a:ext>
            </a:extLst>
          </p:cNvPr>
          <p:cNvSpPr txBox="1"/>
          <p:nvPr/>
        </p:nvSpPr>
        <p:spPr>
          <a:xfrm>
            <a:off x="6064597" y="36558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73F8F-2DF4-4D98-903F-6BE7F80A1038}"/>
              </a:ext>
            </a:extLst>
          </p:cNvPr>
          <p:cNvSpPr txBox="1"/>
          <p:nvPr/>
        </p:nvSpPr>
        <p:spPr>
          <a:xfrm>
            <a:off x="349056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C9C84-2431-4D4A-AF4E-FEC046AB9C10}"/>
              </a:ext>
            </a:extLst>
          </p:cNvPr>
          <p:cNvSpPr txBox="1"/>
          <p:nvPr/>
        </p:nvSpPr>
        <p:spPr>
          <a:xfrm>
            <a:off x="258151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2E6A1-70B2-4A75-B6C6-D17797EF4125}"/>
              </a:ext>
            </a:extLst>
          </p:cNvPr>
          <p:cNvSpPr txBox="1"/>
          <p:nvPr/>
        </p:nvSpPr>
        <p:spPr>
          <a:xfrm>
            <a:off x="9023485" y="42896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9B8A98-95BE-4AEB-B25E-213933B58A4F}"/>
              </a:ext>
            </a:extLst>
          </p:cNvPr>
          <p:cNvSpPr txBox="1"/>
          <p:nvPr/>
        </p:nvSpPr>
        <p:spPr>
          <a:xfrm>
            <a:off x="4289585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1169</TotalTime>
  <Words>1896</Words>
  <Application>Microsoft Office PowerPoint</Application>
  <PresentationFormat>Widescreen</PresentationFormat>
  <Paragraphs>408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TH Sarabun New</vt:lpstr>
      <vt:lpstr>dae-default</vt:lpstr>
      <vt:lpstr>Queue</vt:lpstr>
      <vt:lpstr>Intro</vt:lpstr>
      <vt:lpstr>Basic</vt:lpstr>
      <vt:lpstr>Limitation</vt:lpstr>
      <vt:lpstr>Why queue? Why not vector?</vt:lpstr>
      <vt:lpstr>Radix Sort</vt:lpstr>
      <vt:lpstr>Overview</vt:lpstr>
      <vt:lpstr>Example:</vt:lpstr>
      <vt:lpstr>Example: Round 1 (digit 0), to queue</vt:lpstr>
      <vt:lpstr>Example: Round 1 (digit 0), from queue</vt:lpstr>
      <vt:lpstr>Example: Round 2 (digit 1), to queue</vt:lpstr>
      <vt:lpstr>Example: Round 2 (digit 1), from queue</vt:lpstr>
      <vt:lpstr>Example: Round 3 (digit 2), to queue</vt:lpstr>
      <vt:lpstr>Example: Round 3 (digit 2), from queue</vt:lpstr>
      <vt:lpstr>Code</vt:lpstr>
      <vt:lpstr>Breadth First Search</vt:lpstr>
      <vt:lpstr>The Problem</vt:lpstr>
      <vt:lpstr>The Idea</vt:lpstr>
      <vt:lpstr>Tree Structure</vt:lpstr>
      <vt:lpstr>Enumerate</vt:lpstr>
      <vt:lpstr>Example</vt:lpstr>
      <vt:lpstr>Example</vt:lpstr>
      <vt:lpstr>Back to our problem</vt:lpstr>
      <vt:lpstr>Code</vt:lpstr>
      <vt:lpstr>Display Solution</vt:lpstr>
      <vt:lpstr>showSolution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Nattee Niparnan</dc:creator>
  <cp:lastModifiedBy>Vishnu Kotrajaras</cp:lastModifiedBy>
  <cp:revision>38</cp:revision>
  <dcterms:created xsi:type="dcterms:W3CDTF">2020-08-28T15:31:50Z</dcterms:created>
  <dcterms:modified xsi:type="dcterms:W3CDTF">2024-08-28T04:04:39Z</dcterms:modified>
</cp:coreProperties>
</file>