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09" r:id="rId3"/>
    <p:sldId id="311" r:id="rId4"/>
    <p:sldId id="312" r:id="rId5"/>
    <p:sldId id="313" r:id="rId6"/>
    <p:sldId id="257" r:id="rId7"/>
    <p:sldId id="315" r:id="rId8"/>
    <p:sldId id="310" r:id="rId9"/>
    <p:sldId id="258" r:id="rId10"/>
    <p:sldId id="316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317" r:id="rId23"/>
    <p:sldId id="318" r:id="rId24"/>
    <p:sldId id="329" r:id="rId25"/>
    <p:sldId id="327" r:id="rId26"/>
    <p:sldId id="328" r:id="rId27"/>
    <p:sldId id="319" r:id="rId28"/>
    <p:sldId id="270" r:id="rId29"/>
    <p:sldId id="271" r:id="rId30"/>
    <p:sldId id="272" r:id="rId31"/>
    <p:sldId id="330" r:id="rId32"/>
    <p:sldId id="331" r:id="rId33"/>
    <p:sldId id="332" r:id="rId34"/>
    <p:sldId id="333" r:id="rId35"/>
    <p:sldId id="334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314" r:id="rId46"/>
    <p:sldId id="282" r:id="rId47"/>
    <p:sldId id="325" r:id="rId48"/>
    <p:sldId id="320" r:id="rId49"/>
    <p:sldId id="283" r:id="rId50"/>
    <p:sldId id="284" r:id="rId51"/>
    <p:sldId id="285" r:id="rId52"/>
    <p:sldId id="321" r:id="rId53"/>
    <p:sldId id="322" r:id="rId54"/>
    <p:sldId id="323" r:id="rId55"/>
    <p:sldId id="324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8" r:id="rId67"/>
    <p:sldId id="299" r:id="rId68"/>
    <p:sldId id="296" r:id="rId69"/>
    <p:sldId id="300" r:id="rId70"/>
    <p:sldId id="302" r:id="rId71"/>
    <p:sldId id="297" r:id="rId72"/>
    <p:sldId id="326" r:id="rId73"/>
    <p:sldId id="301" r:id="rId74"/>
    <p:sldId id="303" r:id="rId75"/>
    <p:sldId id="304" r:id="rId76"/>
    <p:sldId id="307" r:id="rId77"/>
    <p:sldId id="305" r:id="rId78"/>
    <p:sldId id="306" r:id="rId79"/>
    <p:sldId id="308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8568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6AB0D-B77C-43B5-B45B-A5FFC2FE3A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636EC-D473-4484-9074-35A5639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636EC-D473-4484-9074-35A5639169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4B80-7810-468B-8BDB-A912CE60C767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8B7A-4F73-4F8B-9FFC-214DD2AC6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getline</a:t>
            </a:r>
            <a:r>
              <a:rPr lang="en-US" dirty="0"/>
              <a:t> to get a sentence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1" y="2209800"/>
            <a:ext cx="8915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 "What's your name? 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&gt;&gt;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// only get 1 word (space is considered a termination).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 "The name is " &lt;&lt;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 "What's your name, again? 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); //This will immediately read the rest of the line if there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                         //anything left from the previous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cin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 "The name is " &lt;&lt;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3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6670"/>
            <a:ext cx="8229600" cy="1143000"/>
          </a:xfrm>
        </p:spPr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101346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&lt;iostream&gt;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 /* EXIT_SUCCESS, EXIT_FAILURE */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int main(){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inFile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inFile.open</a:t>
            </a:r>
            <a:r>
              <a:rPr lang="en-US" dirty="0"/>
              <a:t>("input.dat");</a:t>
            </a:r>
          </a:p>
          <a:p>
            <a:pPr>
              <a:buNone/>
            </a:pPr>
            <a:r>
              <a:rPr lang="en-US" dirty="0"/>
              <a:t>    if(</a:t>
            </a:r>
            <a:r>
              <a:rPr lang="en-US" dirty="0" err="1"/>
              <a:t>inFile.fail</a:t>
            </a:r>
            <a:r>
              <a:rPr lang="en-US" dirty="0"/>
              <a:t>()){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cerr</a:t>
            </a:r>
            <a:r>
              <a:rPr lang="en-US" dirty="0"/>
              <a:t> &lt;&lt; "error"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exit(1);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ลูกศร: ขวา 3"/>
          <p:cNvSpPr/>
          <p:nvPr/>
        </p:nvSpPr>
        <p:spPr>
          <a:xfrm>
            <a:off x="4876800" y="3505200"/>
            <a:ext cx="1447800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6477000" y="3880991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Fail to open file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</a:t>
            </a:r>
            <a:r>
              <a:rPr lang="th-TH" dirty="0"/>
              <a:t>ต่อ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n, sum =0;</a:t>
            </a:r>
          </a:p>
          <a:p>
            <a:pPr>
              <a:buNone/>
            </a:pPr>
            <a:r>
              <a:rPr lang="en-US" dirty="0"/>
              <a:t>while(</a:t>
            </a:r>
            <a:r>
              <a:rPr lang="en-US" dirty="0" err="1"/>
              <a:t>inFile</a:t>
            </a:r>
            <a:r>
              <a:rPr lang="en-US" dirty="0"/>
              <a:t> &gt;&gt; n){</a:t>
            </a:r>
          </a:p>
          <a:p>
            <a:pPr>
              <a:buNone/>
            </a:pPr>
            <a:r>
              <a:rPr lang="en-US" dirty="0"/>
              <a:t>	sum = </a:t>
            </a:r>
            <a:r>
              <a:rPr lang="en-US" dirty="0" err="1"/>
              <a:t>sum+n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--------------------------------------</a:t>
            </a:r>
          </a:p>
          <a:p>
            <a:pPr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while (</a:t>
            </a:r>
            <a:r>
              <a:rPr lang="en-US" dirty="0" err="1"/>
              <a:t>inFile.get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)){</a:t>
            </a:r>
          </a:p>
          <a:p>
            <a:pPr>
              <a:buNone/>
            </a:pPr>
            <a:r>
              <a:rPr lang="en-US" dirty="0"/>
              <a:t>// do something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ลูกศร: ขวา 3"/>
          <p:cNvSpPr/>
          <p:nvPr/>
        </p:nvSpPr>
        <p:spPr>
          <a:xfrm>
            <a:off x="4191000" y="1828800"/>
            <a:ext cx="11430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ลูกศร: ขวา 4"/>
          <p:cNvSpPr/>
          <p:nvPr/>
        </p:nvSpPr>
        <p:spPr>
          <a:xfrm>
            <a:off x="4215063" y="3977481"/>
            <a:ext cx="11430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5791200" y="2052191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 integer one by one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5791200" y="4112516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 character one by one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ถ้าให้ </a:t>
            </a:r>
            <a:r>
              <a:rPr lang="en-US" dirty="0"/>
              <a:t>file </a:t>
            </a:r>
            <a:r>
              <a:rPr lang="th-TH" dirty="0"/>
              <a:t>เป็น </a:t>
            </a:r>
            <a:r>
              <a:rPr lang="en-US" dirty="0"/>
              <a:t>function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มักเขียนในรูปแบบนี้</a:t>
            </a:r>
          </a:p>
          <a:p>
            <a:pPr>
              <a:buNone/>
            </a:pPr>
            <a:r>
              <a:rPr lang="en-US" dirty="0" err="1">
                <a:highlight>
                  <a:srgbClr val="FFFF00"/>
                </a:highlight>
              </a:rPr>
              <a:t>Func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istream</a:t>
            </a:r>
            <a:r>
              <a:rPr lang="en-US" dirty="0">
                <a:highlight>
                  <a:srgbClr val="FFFF00"/>
                </a:highlight>
              </a:rPr>
              <a:t> &amp; input, </a:t>
            </a:r>
            <a:r>
              <a:rPr lang="en-US" dirty="0" err="1">
                <a:highlight>
                  <a:srgbClr val="FFFF00"/>
                </a:highlight>
              </a:rPr>
              <a:t>ostream</a:t>
            </a:r>
            <a:r>
              <a:rPr lang="en-US" dirty="0">
                <a:highlight>
                  <a:srgbClr val="FFFF00"/>
                </a:highlight>
              </a:rPr>
              <a:t> &amp; output){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>
              <a:buNone/>
            </a:pPr>
            <a:r>
              <a:rPr lang="en-US" dirty="0"/>
              <a:t>	 // output &lt;&lt; “</a:t>
            </a:r>
            <a:r>
              <a:rPr lang="en-US" dirty="0" err="1"/>
              <a:t>stringg</a:t>
            </a:r>
            <a:r>
              <a:rPr lang="en-US" dirty="0"/>
              <a:t>”;</a:t>
            </a:r>
          </a:p>
          <a:p>
            <a:pPr>
              <a:buNone/>
            </a:pPr>
            <a:r>
              <a:rPr lang="en-US" dirty="0"/>
              <a:t>    //  input &gt;&gt; n;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693F2-259F-4668-AC4D-62526D6930CA}"/>
              </a:ext>
            </a:extLst>
          </p:cNvPr>
          <p:cNvSpPr/>
          <p:nvPr/>
        </p:nvSpPr>
        <p:spPr>
          <a:xfrm>
            <a:off x="762000" y="5541388"/>
            <a:ext cx="7792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http://www.cplusplus.com/doc/tutorial/files/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จงเขียนฟังก์ชัน </a:t>
            </a:r>
            <a:r>
              <a:rPr lang="en-US" dirty="0"/>
              <a:t>void Compare(</a:t>
            </a:r>
            <a:r>
              <a:rPr lang="en-US" dirty="0" err="1"/>
              <a:t>istream</a:t>
            </a:r>
            <a:r>
              <a:rPr lang="en-US" dirty="0"/>
              <a:t> &amp;in1, </a:t>
            </a:r>
            <a:r>
              <a:rPr lang="en-US" dirty="0" err="1"/>
              <a:t>istream</a:t>
            </a:r>
            <a:r>
              <a:rPr lang="en-US" dirty="0"/>
              <a:t> &amp;in2, </a:t>
            </a:r>
            <a:r>
              <a:rPr lang="en-US" dirty="0" err="1"/>
              <a:t>ostream</a:t>
            </a:r>
            <a:r>
              <a:rPr lang="en-US" dirty="0"/>
              <a:t> &amp;out) </a:t>
            </a:r>
            <a:endParaRPr lang="th-TH" dirty="0"/>
          </a:p>
          <a:p>
            <a:pPr lvl="1"/>
            <a:r>
              <a:rPr lang="th-TH" dirty="0"/>
              <a:t>อ่านสตรีมสองอัน คือ </a:t>
            </a:r>
            <a:r>
              <a:rPr lang="en-US" dirty="0"/>
              <a:t>in1 </a:t>
            </a:r>
            <a:r>
              <a:rPr lang="th-TH" dirty="0"/>
              <a:t>และ </a:t>
            </a:r>
            <a:r>
              <a:rPr lang="en-US" dirty="0"/>
              <a:t>in2 </a:t>
            </a:r>
            <a:r>
              <a:rPr lang="th-TH" dirty="0"/>
              <a:t>โดยใช้วิธีอ่าน </a:t>
            </a:r>
            <a:r>
              <a:rPr lang="en-US" dirty="0"/>
              <a:t>character </a:t>
            </a:r>
            <a:r>
              <a:rPr lang="th-TH" dirty="0"/>
              <a:t>ทีละตัว </a:t>
            </a:r>
          </a:p>
          <a:p>
            <a:pPr lvl="1"/>
            <a:r>
              <a:rPr lang="th-TH" dirty="0"/>
              <a:t>ถ้าตัว </a:t>
            </a:r>
            <a:r>
              <a:rPr lang="en-US" dirty="0"/>
              <a:t>character </a:t>
            </a:r>
            <a:r>
              <a:rPr lang="th-TH" dirty="0"/>
              <a:t>จากทั้งสองสตรีมเหมือนกันหมดทั้งลำดับและจำนวน ให้ปริ๊น </a:t>
            </a:r>
            <a:r>
              <a:rPr lang="en-US" dirty="0"/>
              <a:t>equal </a:t>
            </a:r>
            <a:r>
              <a:rPr lang="th-TH" dirty="0"/>
              <a:t>ออกมาที่ </a:t>
            </a:r>
            <a:r>
              <a:rPr lang="en-US" dirty="0"/>
              <a:t>out</a:t>
            </a:r>
            <a:r>
              <a:rPr lang="th-TH" dirty="0"/>
              <a:t> ไม่อย่างนั้นก็ปริ๊น </a:t>
            </a:r>
            <a:r>
              <a:rPr lang="en-US" dirty="0"/>
              <a:t>not equal </a:t>
            </a:r>
            <a:r>
              <a:rPr lang="th-TH" dirty="0"/>
              <a:t>ออกมาที่ </a:t>
            </a:r>
            <a:r>
              <a:rPr lang="en-US" dirty="0"/>
              <a:t>out</a:t>
            </a:r>
          </a:p>
          <a:p>
            <a:r>
              <a:rPr lang="th-TH" dirty="0"/>
              <a:t>เขียน </a:t>
            </a:r>
            <a:r>
              <a:rPr lang="en-US" dirty="0"/>
              <a:t>main </a:t>
            </a:r>
            <a:r>
              <a:rPr lang="th-TH" dirty="0"/>
              <a:t>โดยให้เปิดไฟล์สองไฟล์  </a:t>
            </a:r>
            <a:r>
              <a:rPr lang="en-US" dirty="0"/>
              <a:t>Input1.txt </a:t>
            </a:r>
            <a:r>
              <a:rPr lang="th-TH" dirty="0"/>
              <a:t>และ </a:t>
            </a:r>
            <a:r>
              <a:rPr lang="en-US" dirty="0"/>
              <a:t>Input2.txt </a:t>
            </a:r>
            <a:r>
              <a:rPr lang="th-TH" dirty="0"/>
              <a:t>(ถ้าเปิดไม่ได้ ให้พิมพ์ออกมาด้วยว่าเปิดไม่ได้ แล้วออกจากโปรแกรมเลย) ส่วนถ้าเปิดไฟล์ได้ทั้งคู่ ให้เรียกใช้ </a:t>
            </a:r>
            <a:r>
              <a:rPr lang="en-US" dirty="0"/>
              <a:t>Compare </a:t>
            </a:r>
            <a:r>
              <a:rPr lang="th-TH" dirty="0"/>
              <a:t>โดยให้ </a:t>
            </a:r>
            <a:r>
              <a:rPr lang="en-US" dirty="0"/>
              <a:t>in1,in2,out </a:t>
            </a:r>
            <a:r>
              <a:rPr lang="th-TH" dirty="0"/>
              <a:t>คือ </a:t>
            </a:r>
            <a:r>
              <a:rPr lang="en-US" dirty="0"/>
              <a:t>Input1.txt, Input2.txt </a:t>
            </a:r>
            <a:r>
              <a:rPr lang="th-TH" dirty="0"/>
              <a:t>และ 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th-TH" dirty="0"/>
              <a:t>ตามลำดับ</a:t>
            </a:r>
          </a:p>
          <a:p>
            <a:r>
              <a:rPr lang="th-TH" dirty="0"/>
              <a:t> อย่าลืมว่า ไฟล์ต้องเปิดก่อน ถึงจะเอาไปอ่านข้างในได้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  <a:p>
            <a:r>
              <a:rPr lang="en-US" dirty="0"/>
              <a:t>Reference</a:t>
            </a:r>
          </a:p>
          <a:p>
            <a:r>
              <a:rPr lang="en-US" dirty="0"/>
              <a:t>Const-reference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th-TH" dirty="0"/>
              <a:t>ค่าของมันโดนก๊อปไปใช้ในฟังก์ชัน</a:t>
            </a:r>
          </a:p>
          <a:p>
            <a:r>
              <a:rPr lang="th-TH" dirty="0"/>
              <a:t>ตัวแปรต้นฉบับยังมีค่าเดิมของมันอยู่ ค่าไม่เปลี่ยนแปลง ตัวอย่างเช่น</a:t>
            </a:r>
          </a:p>
          <a:p>
            <a:pPr>
              <a:buNone/>
            </a:pPr>
            <a:r>
              <a:rPr lang="en-US" dirty="0"/>
              <a:t>void f(</a:t>
            </a:r>
            <a:r>
              <a:rPr lang="en-US" dirty="0" err="1"/>
              <a:t>int</a:t>
            </a:r>
            <a:r>
              <a:rPr lang="en-US" dirty="0"/>
              <a:t> n) </a:t>
            </a:r>
            <a:endParaRPr lang="th-TH" dirty="0"/>
          </a:p>
          <a:p>
            <a:pPr>
              <a:buNone/>
            </a:pPr>
            <a:r>
              <a:rPr lang="en-US" dirty="0"/>
              <a:t>{ n++; } </a:t>
            </a:r>
            <a:endParaRPr lang="th-TH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 </a:t>
            </a:r>
            <a:endParaRPr lang="th-TH" dirty="0"/>
          </a:p>
          <a:p>
            <a:pPr>
              <a:buNone/>
            </a:pPr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x = 2; f(x); </a:t>
            </a:r>
            <a:r>
              <a:rPr lang="en-US" dirty="0" err="1"/>
              <a:t>cout</a:t>
            </a:r>
            <a:r>
              <a:rPr lang="en-US" dirty="0"/>
              <a:t> &lt;&lt; x;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3103"/>
            <a:ext cx="8229600" cy="1143000"/>
          </a:xfrm>
        </p:spPr>
        <p:txBody>
          <a:bodyPr/>
          <a:lstStyle/>
          <a:p>
            <a:r>
              <a:rPr lang="en-US" dirty="0"/>
              <a:t>Passing a Pointer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void f(</a:t>
            </a:r>
            <a:r>
              <a:rPr lang="en-US" dirty="0" err="1"/>
              <a:t>int</a:t>
            </a:r>
            <a:r>
              <a:rPr lang="en-US" dirty="0"/>
              <a:t> *p)</a:t>
            </a:r>
          </a:p>
          <a:p>
            <a:pPr>
              <a:buNone/>
            </a:pPr>
            <a:r>
              <a:rPr lang="en-US" dirty="0"/>
              <a:t> { *p = 5; p = NULL;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x=2;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*q = &amp;x; </a:t>
            </a:r>
          </a:p>
          <a:p>
            <a:pPr>
              <a:buNone/>
            </a:pPr>
            <a:r>
              <a:rPr lang="en-US" dirty="0"/>
              <a:t>  f(q); // here, x == 5, but q != NULL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2819400" y="403591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3985846" y="4053704"/>
            <a:ext cx="457200" cy="60186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2819400" y="268914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</a:t>
            </a:r>
          </a:p>
        </p:txBody>
      </p:sp>
      <p:cxnSp>
        <p:nvCxnSpPr>
          <p:cNvPr id="9" name="ลูกศรเชื่อมต่อแบบตรง 8"/>
          <p:cNvCxnSpPr/>
          <p:nvPr/>
        </p:nvCxnSpPr>
        <p:spPr>
          <a:xfrm flipH="1">
            <a:off x="2971800" y="3273915"/>
            <a:ext cx="76200" cy="81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>
            <a:off x="3223846" y="435536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กล่องข้อความ 13"/>
          <p:cNvSpPr txBox="1"/>
          <p:nvPr/>
        </p:nvSpPr>
        <p:spPr>
          <a:xfrm>
            <a:off x="7194620" y="41910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8261420" y="4151546"/>
            <a:ext cx="423705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7194620" y="28442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</a:t>
            </a:r>
          </a:p>
        </p:txBody>
      </p:sp>
      <p:cxnSp>
        <p:nvCxnSpPr>
          <p:cNvPr id="17" name="ลูกศรเชื่อมต่อแบบตรง 16"/>
          <p:cNvCxnSpPr/>
          <p:nvPr/>
        </p:nvCxnSpPr>
        <p:spPr>
          <a:xfrm flipH="1">
            <a:off x="7347020" y="3402029"/>
            <a:ext cx="76200" cy="81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>
            <a:off x="7575620" y="442750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กล่องข้อความ 19"/>
          <p:cNvSpPr txBox="1"/>
          <p:nvPr/>
        </p:nvSpPr>
        <p:spPr>
          <a:xfrm>
            <a:off x="5975420" y="406798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cxnSp>
        <p:nvCxnSpPr>
          <p:cNvPr id="22" name="ลูกศรเชื่อมต่อแบบตรง 21"/>
          <p:cNvCxnSpPr/>
          <p:nvPr/>
        </p:nvCxnSpPr>
        <p:spPr>
          <a:xfrm>
            <a:off x="6444652" y="442750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56CA2F-FCA1-47BB-BB97-FF28BEAE7581}"/>
              </a:ext>
            </a:extLst>
          </p:cNvPr>
          <p:cNvSpPr/>
          <p:nvPr/>
        </p:nvSpPr>
        <p:spPr>
          <a:xfrm>
            <a:off x="4800600" y="3581400"/>
            <a:ext cx="1066800" cy="10392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37F29B-712B-44AC-80A7-A656987605CA}"/>
              </a:ext>
            </a:extLst>
          </p:cNvPr>
          <p:cNvSpPr/>
          <p:nvPr/>
        </p:nvSpPr>
        <p:spPr>
          <a:xfrm>
            <a:off x="6260543" y="4287961"/>
            <a:ext cx="592852" cy="332729"/>
          </a:xfrm>
          <a:custGeom>
            <a:avLst/>
            <a:gdLst>
              <a:gd name="connsiteX0" fmla="*/ 0 w 592852"/>
              <a:gd name="connsiteY0" fmla="*/ 332729 h 332729"/>
              <a:gd name="connsiteX1" fmla="*/ 50241 w 592852"/>
              <a:gd name="connsiteY1" fmla="*/ 292535 h 332729"/>
              <a:gd name="connsiteX2" fmla="*/ 120580 w 592852"/>
              <a:gd name="connsiteY2" fmla="*/ 242294 h 332729"/>
              <a:gd name="connsiteX3" fmla="*/ 150725 w 592852"/>
              <a:gd name="connsiteY3" fmla="*/ 212149 h 332729"/>
              <a:gd name="connsiteX4" fmla="*/ 180870 w 592852"/>
              <a:gd name="connsiteY4" fmla="*/ 192052 h 332729"/>
              <a:gd name="connsiteX5" fmla="*/ 221063 w 592852"/>
              <a:gd name="connsiteY5" fmla="*/ 161907 h 332729"/>
              <a:gd name="connsiteX6" fmla="*/ 231112 w 592852"/>
              <a:gd name="connsiteY6" fmla="*/ 131762 h 332729"/>
              <a:gd name="connsiteX7" fmla="*/ 261257 w 592852"/>
              <a:gd name="connsiteY7" fmla="*/ 101617 h 332729"/>
              <a:gd name="connsiteX8" fmla="*/ 281353 w 592852"/>
              <a:gd name="connsiteY8" fmla="*/ 71472 h 332729"/>
              <a:gd name="connsiteX9" fmla="*/ 331595 w 592852"/>
              <a:gd name="connsiteY9" fmla="*/ 212149 h 332729"/>
              <a:gd name="connsiteX10" fmla="*/ 341643 w 592852"/>
              <a:gd name="connsiteY10" fmla="*/ 182004 h 332729"/>
              <a:gd name="connsiteX11" fmla="*/ 361740 w 592852"/>
              <a:gd name="connsiteY11" fmla="*/ 151858 h 332729"/>
              <a:gd name="connsiteX12" fmla="*/ 411982 w 592852"/>
              <a:gd name="connsiteY12" fmla="*/ 81520 h 332729"/>
              <a:gd name="connsiteX13" fmla="*/ 442127 w 592852"/>
              <a:gd name="connsiteY13" fmla="*/ 101617 h 332729"/>
              <a:gd name="connsiteX14" fmla="*/ 462224 w 592852"/>
              <a:gd name="connsiteY14" fmla="*/ 141810 h 332729"/>
              <a:gd name="connsiteX15" fmla="*/ 482320 w 592852"/>
              <a:gd name="connsiteY15" fmla="*/ 222197 h 332729"/>
              <a:gd name="connsiteX16" fmla="*/ 492369 w 592852"/>
              <a:gd name="connsiteY16" fmla="*/ 252342 h 332729"/>
              <a:gd name="connsiteX17" fmla="*/ 502417 w 592852"/>
              <a:gd name="connsiteY17" fmla="*/ 31278 h 332729"/>
              <a:gd name="connsiteX18" fmla="*/ 512465 w 592852"/>
              <a:gd name="connsiteY18" fmla="*/ 1133 h 332729"/>
              <a:gd name="connsiteX19" fmla="*/ 542611 w 592852"/>
              <a:gd name="connsiteY19" fmla="*/ 11182 h 332729"/>
              <a:gd name="connsiteX20" fmla="*/ 552659 w 592852"/>
              <a:gd name="connsiteY20" fmla="*/ 41327 h 332729"/>
              <a:gd name="connsiteX21" fmla="*/ 572756 w 592852"/>
              <a:gd name="connsiteY21" fmla="*/ 71472 h 332729"/>
              <a:gd name="connsiteX22" fmla="*/ 592852 w 592852"/>
              <a:gd name="connsiteY22" fmla="*/ 151858 h 33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852" h="332729">
                <a:moveTo>
                  <a:pt x="0" y="332729"/>
                </a:moveTo>
                <a:cubicBezTo>
                  <a:pt x="16747" y="319331"/>
                  <a:pt x="33084" y="305403"/>
                  <a:pt x="50241" y="292535"/>
                </a:cubicBezTo>
                <a:cubicBezTo>
                  <a:pt x="92665" y="260717"/>
                  <a:pt x="73021" y="283058"/>
                  <a:pt x="120580" y="242294"/>
                </a:cubicBezTo>
                <a:cubicBezTo>
                  <a:pt x="131369" y="233046"/>
                  <a:pt x="139808" y="221246"/>
                  <a:pt x="150725" y="212149"/>
                </a:cubicBezTo>
                <a:cubicBezTo>
                  <a:pt x="160003" y="204418"/>
                  <a:pt x="171043" y="199071"/>
                  <a:pt x="180870" y="192052"/>
                </a:cubicBezTo>
                <a:cubicBezTo>
                  <a:pt x="194498" y="182318"/>
                  <a:pt x="207665" y="171955"/>
                  <a:pt x="221063" y="161907"/>
                </a:cubicBezTo>
                <a:cubicBezTo>
                  <a:pt x="224413" y="151859"/>
                  <a:pt x="225237" y="140575"/>
                  <a:pt x="231112" y="131762"/>
                </a:cubicBezTo>
                <a:cubicBezTo>
                  <a:pt x="238995" y="119938"/>
                  <a:pt x="252160" y="112534"/>
                  <a:pt x="261257" y="101617"/>
                </a:cubicBezTo>
                <a:cubicBezTo>
                  <a:pt x="268988" y="92340"/>
                  <a:pt x="274654" y="81520"/>
                  <a:pt x="281353" y="71472"/>
                </a:cubicBezTo>
                <a:cubicBezTo>
                  <a:pt x="365485" y="113536"/>
                  <a:pt x="299131" y="66055"/>
                  <a:pt x="331595" y="212149"/>
                </a:cubicBezTo>
                <a:cubicBezTo>
                  <a:pt x="333893" y="222489"/>
                  <a:pt x="336906" y="191478"/>
                  <a:pt x="341643" y="182004"/>
                </a:cubicBezTo>
                <a:cubicBezTo>
                  <a:pt x="347044" y="171202"/>
                  <a:pt x="354720" y="161685"/>
                  <a:pt x="361740" y="151858"/>
                </a:cubicBezTo>
                <a:cubicBezTo>
                  <a:pt x="424071" y="64594"/>
                  <a:pt x="364610" y="152576"/>
                  <a:pt x="411982" y="81520"/>
                </a:cubicBezTo>
                <a:cubicBezTo>
                  <a:pt x="422030" y="88219"/>
                  <a:pt x="434396" y="92339"/>
                  <a:pt x="442127" y="101617"/>
                </a:cubicBezTo>
                <a:cubicBezTo>
                  <a:pt x="451716" y="113124"/>
                  <a:pt x="456323" y="128042"/>
                  <a:pt x="462224" y="141810"/>
                </a:cubicBezTo>
                <a:cubicBezTo>
                  <a:pt x="476005" y="173966"/>
                  <a:pt x="472884" y="184453"/>
                  <a:pt x="482320" y="222197"/>
                </a:cubicBezTo>
                <a:cubicBezTo>
                  <a:pt x="484889" y="232473"/>
                  <a:pt x="489019" y="242294"/>
                  <a:pt x="492369" y="252342"/>
                </a:cubicBezTo>
                <a:cubicBezTo>
                  <a:pt x="495718" y="178654"/>
                  <a:pt x="496535" y="104807"/>
                  <a:pt x="502417" y="31278"/>
                </a:cubicBezTo>
                <a:cubicBezTo>
                  <a:pt x="503262" y="20720"/>
                  <a:pt x="502991" y="5870"/>
                  <a:pt x="512465" y="1133"/>
                </a:cubicBezTo>
                <a:cubicBezTo>
                  <a:pt x="521939" y="-3604"/>
                  <a:pt x="532562" y="7832"/>
                  <a:pt x="542611" y="11182"/>
                </a:cubicBezTo>
                <a:cubicBezTo>
                  <a:pt x="545960" y="21230"/>
                  <a:pt x="547922" y="31853"/>
                  <a:pt x="552659" y="41327"/>
                </a:cubicBezTo>
                <a:cubicBezTo>
                  <a:pt x="558060" y="52129"/>
                  <a:pt x="568937" y="60015"/>
                  <a:pt x="572756" y="71472"/>
                </a:cubicBezTo>
                <a:cubicBezTo>
                  <a:pt x="617875" y="206829"/>
                  <a:pt x="561253" y="88660"/>
                  <a:pt x="592852" y="1518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th-TH" dirty="0"/>
              <a:t>ตัวแปรตัวที่เอามาใช้ จริงๆแล้วคือตัวต้นฉบับเลย (แต่เปลี่ยนชื่อในฟังก์ชันที่เราเขียนเฉยๆ)</a:t>
            </a:r>
            <a:endParaRPr lang="en-US" dirty="0"/>
          </a:p>
          <a:p>
            <a:r>
              <a:rPr lang="th-TH" dirty="0"/>
              <a:t>มีประโยชน์ เวลาจะคำนวณแล้วเก็บค่าไว้ในตัวแปรหลายๆตัว (เพราะค่ารีเทิร์นจากฟังก์ชันมีได้ค่าเดียว) </a:t>
            </a:r>
            <a:r>
              <a:rPr lang="en-US" dirty="0"/>
              <a:t>pass by reference </a:t>
            </a:r>
            <a:r>
              <a:rPr lang="th-TH" dirty="0"/>
              <a:t>จะได้เปลี่ยนค่าตัวแปรหลายๆตัวไว้ใช้ต่อเลย</a:t>
            </a:r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en-US" dirty="0"/>
              <a:t>void f(</a:t>
            </a:r>
            <a:r>
              <a:rPr lang="en-US" dirty="0" err="1"/>
              <a:t>int</a:t>
            </a:r>
            <a:r>
              <a:rPr lang="en-US" dirty="0"/>
              <a:t> &amp;n) {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n++; </a:t>
            </a:r>
            <a:endParaRPr lang="th-TH" dirty="0"/>
          </a:p>
          <a:p>
            <a:pPr>
              <a:buNone/>
            </a:pPr>
            <a:r>
              <a:rPr lang="en-US" dirty="0"/>
              <a:t>} </a:t>
            </a:r>
            <a:endParaRPr lang="th-TH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 { </a:t>
            </a:r>
            <a:r>
              <a:rPr lang="th-TH" dirty="0"/>
              <a:t>	</a:t>
            </a:r>
          </a:p>
          <a:p>
            <a:pPr>
              <a:buNone/>
            </a:pPr>
            <a:r>
              <a:rPr lang="th-TH" dirty="0"/>
              <a:t>	</a:t>
            </a:r>
            <a:r>
              <a:rPr lang="en-US" dirty="0" err="1"/>
              <a:t>int</a:t>
            </a:r>
            <a:r>
              <a:rPr lang="en-US" dirty="0"/>
              <a:t> x = 2;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f(x);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 err="1"/>
              <a:t>cout</a:t>
            </a:r>
            <a:r>
              <a:rPr lang="en-US" dirty="0"/>
              <a:t> &lt;&lt; x; </a:t>
            </a:r>
            <a:r>
              <a:rPr lang="th-TH" dirty="0"/>
              <a:t>  </a:t>
            </a:r>
            <a:r>
              <a:rPr lang="en-US" dirty="0"/>
              <a:t>// x </a:t>
            </a:r>
            <a:r>
              <a:rPr lang="th-TH" dirty="0"/>
              <a:t>กลายเป็น </a:t>
            </a:r>
            <a:r>
              <a:rPr lang="en-US" dirty="0"/>
              <a:t>3</a:t>
            </a:r>
            <a:endParaRPr lang="th-TH" dirty="0"/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ลูกศร: ขวา 3"/>
          <p:cNvSpPr/>
          <p:nvPr/>
        </p:nvSpPr>
        <p:spPr>
          <a:xfrm rot="12351708">
            <a:off x="1861038" y="3425219"/>
            <a:ext cx="2514600" cy="375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ได้ใช้ </a:t>
            </a:r>
            <a:r>
              <a:rPr lang="en-US" dirty="0"/>
              <a:t>passing by reference </a:t>
            </a:r>
            <a:r>
              <a:rPr lang="th-TH" dirty="0"/>
              <a:t>ในกรณีนี้แน่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 swap( </a:t>
            </a:r>
            <a:r>
              <a:rPr lang="en-US" dirty="0" err="1"/>
              <a:t>int</a:t>
            </a:r>
            <a:r>
              <a:rPr lang="en-US" dirty="0"/>
              <a:t> &amp;j, </a:t>
            </a:r>
            <a:r>
              <a:rPr lang="en-US" dirty="0" err="1"/>
              <a:t>int</a:t>
            </a:r>
            <a:r>
              <a:rPr lang="en-US" dirty="0"/>
              <a:t> &amp;k ) {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j;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j = k;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k = </a:t>
            </a:r>
            <a:r>
              <a:rPr lang="en-US" dirty="0" err="1"/>
              <a:t>tmp</a:t>
            </a:r>
            <a:r>
              <a:rPr lang="en-US" dirty="0"/>
              <a:t>; </a:t>
            </a:r>
            <a:endParaRPr lang="th-TH" dirty="0"/>
          </a:p>
          <a:p>
            <a:pPr>
              <a:buNone/>
            </a:pPr>
            <a:r>
              <a:rPr lang="en-US" dirty="0"/>
              <a:t>}</a:t>
            </a:r>
            <a:endParaRPr lang="th-TH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th-TH" dirty="0"/>
              <a:t>จะได้ใช้ </a:t>
            </a:r>
            <a:r>
              <a:rPr lang="en-US" dirty="0"/>
              <a:t>swap(A[j], A[k]);</a:t>
            </a:r>
            <a:r>
              <a:rPr lang="th-TH" dirty="0"/>
              <a:t> ได้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see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"Hello world!"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char s = </a:t>
            </a:r>
            <a:r>
              <a:rPr lang="en-US" dirty="0" err="1"/>
              <a:t>cin.get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return 0;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05200" y="1828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1600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, required by </a:t>
            </a:r>
            <a:r>
              <a:rPr lang="en-US" dirty="0" err="1"/>
              <a:t>cout</a:t>
            </a:r>
            <a:r>
              <a:rPr lang="en-US" dirty="0"/>
              <a:t> in this example.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57600" y="25908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2438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functions from standard library.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35814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3276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line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209800" y="46482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4572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input character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33600" y="518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200" y="5334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don’t need to add your return statement because main returns 0 by default.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Const-Reference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คือการ </a:t>
            </a:r>
            <a:r>
              <a:rPr lang="en-US" dirty="0"/>
              <a:t>Pass by Reference </a:t>
            </a:r>
            <a:r>
              <a:rPr lang="th-TH" dirty="0"/>
              <a:t>นั่นแหละ แต่ว่าห้ามเปลี่ยนค่าของตัวแปร </a:t>
            </a:r>
          </a:p>
          <a:p>
            <a:r>
              <a:rPr lang="th-TH" dirty="0"/>
              <a:t>ใช้เวลาอยากส่งแค่ค่าเอาไปทำงานในฟังก์ชัน แต่ว่าค่านี่ใหญ่จัด ก๊อปปี้ไป </a:t>
            </a:r>
            <a:r>
              <a:rPr lang="en-US" dirty="0"/>
              <a:t>(pass by value) </a:t>
            </a:r>
            <a:r>
              <a:rPr lang="th-TH" dirty="0"/>
              <a:t>จะเปลืองทั้ง </a:t>
            </a:r>
            <a:r>
              <a:rPr lang="en-US" dirty="0" err="1"/>
              <a:t>mem</a:t>
            </a:r>
            <a:r>
              <a:rPr lang="en-US" dirty="0"/>
              <a:t> </a:t>
            </a:r>
            <a:r>
              <a:rPr lang="th-TH" dirty="0"/>
              <a:t>และ เวลา</a:t>
            </a:r>
          </a:p>
          <a:p>
            <a:pPr>
              <a:buNone/>
            </a:pPr>
            <a:r>
              <a:rPr lang="en-US" dirty="0"/>
              <a:t>void f(const </a:t>
            </a:r>
            <a:r>
              <a:rPr lang="en-US" dirty="0" err="1"/>
              <a:t>IntList</a:t>
            </a:r>
            <a:r>
              <a:rPr lang="en-US" dirty="0"/>
              <a:t> &amp;L) { </a:t>
            </a:r>
            <a:endParaRPr lang="th-TH" dirty="0"/>
          </a:p>
          <a:p>
            <a:pPr>
              <a:buNone/>
            </a:pPr>
            <a:r>
              <a:rPr lang="en-US" dirty="0"/>
              <a:t>-- the code here cannot modify L or the compiler will complain – </a:t>
            </a:r>
            <a:endParaRPr lang="th-TH" dirty="0"/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ปัญหาของ </a:t>
            </a:r>
            <a:r>
              <a:rPr lang="en-US" dirty="0"/>
              <a:t>Passing by Const-Reference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 f(const </a:t>
            </a:r>
            <a:r>
              <a:rPr lang="en-US" dirty="0" err="1"/>
              <a:t>IntList</a:t>
            </a:r>
            <a:r>
              <a:rPr lang="en-US" dirty="0"/>
              <a:t> &amp;L) {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L.Print</a:t>
            </a:r>
            <a:r>
              <a:rPr lang="en-US" dirty="0"/>
              <a:t>(</a:t>
            </a:r>
            <a:r>
              <a:rPr lang="en-US" dirty="0" err="1"/>
              <a:t>cout</a:t>
            </a:r>
            <a:r>
              <a:rPr lang="en-US" dirty="0"/>
              <a:t>);   //Print </a:t>
            </a:r>
            <a:r>
              <a:rPr lang="th-TH" dirty="0"/>
              <a:t>ต้องเป็น </a:t>
            </a:r>
            <a:r>
              <a:rPr lang="en-US" dirty="0"/>
              <a:t>const </a:t>
            </a:r>
            <a:r>
              <a:rPr lang="th-TH" dirty="0"/>
              <a:t>ตอนเรานิยามด้วย</a:t>
            </a:r>
            <a:endParaRPr lang="en-US" dirty="0"/>
          </a:p>
          <a:p>
            <a:pPr>
              <a:buNone/>
            </a:pPr>
            <a:r>
              <a:rPr lang="en-US" dirty="0"/>
              <a:t>}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declare a function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must always be declared before its use.</a:t>
            </a:r>
          </a:p>
          <a:p>
            <a:r>
              <a:rPr lang="en-US" dirty="0"/>
              <a:t>This means all functions must be written above main().</a:t>
            </a:r>
          </a:p>
          <a:p>
            <a:r>
              <a:rPr lang="en-US" dirty="0"/>
              <a:t>To allow our functions to be put anywhere below main , we must declare it above main().</a:t>
            </a:r>
            <a:r>
              <a:rPr lang="th-TH" dirty="0"/>
              <a:t> </a:t>
            </a:r>
          </a:p>
          <a:p>
            <a:pPr lvl="1"/>
            <a:r>
              <a:rPr lang="th-TH" dirty="0"/>
              <a:t>เราเรียกว่าการ </a:t>
            </a:r>
            <a:r>
              <a:rPr lang="en-US" dirty="0"/>
              <a:t>declare prototype </a:t>
            </a:r>
            <a:r>
              <a:rPr lang="th-TH" dirty="0"/>
              <a:t>ของฟังก์ชั่น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2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304800"/>
            <a:ext cx="674094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#include &lt;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iostream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 odd 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 x);  // or     void odd(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void odd(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4CCA6-9E22-4BC6-8520-E04A2E869A04}"/>
              </a:ext>
            </a:extLst>
          </p:cNvPr>
          <p:cNvCxnSpPr>
            <a:cxnSpLocks/>
          </p:cNvCxnSpPr>
          <p:nvPr/>
        </p:nvCxnSpPr>
        <p:spPr>
          <a:xfrm flipH="1">
            <a:off x="6477000" y="1752600"/>
            <a:ext cx="3810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0D71D5D9-E069-4238-91A5-6B641CF0A2C9}"/>
              </a:ext>
            </a:extLst>
          </p:cNvPr>
          <p:cNvSpPr/>
          <p:nvPr/>
        </p:nvSpPr>
        <p:spPr>
          <a:xfrm>
            <a:off x="5105400" y="2590800"/>
            <a:ext cx="2590800" cy="2057400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ไม่ต้องมีชื่อตัวแปรก็ได้ หรือชื่อไม่ตรงกับที่ใช้จริงก็ได้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8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3424-209C-435A-A120-1C885B4F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บางทีการ </a:t>
            </a:r>
            <a:r>
              <a:rPr lang="en-US" dirty="0"/>
              <a:t>declare prototype </a:t>
            </a:r>
            <a:r>
              <a:rPr lang="th-TH" dirty="0"/>
              <a:t>ก็จำเป็น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4863-B6D1-4CEB-94EF-242A032B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ในสถานการณ์ที่ ฟังก์ชั่นเรียกกันไปมา ดังนั้นเขียนธรรมดา เราจะไม่มีวันจัดให้ฟังก์ชั่นหนึ่งอยู่ก่อนอีกฟังก์ชั่นหนึ่งได้ </a:t>
            </a:r>
            <a:endParaRPr lang="en-US" dirty="0"/>
          </a:p>
          <a:p>
            <a:r>
              <a:rPr lang="th-TH" dirty="0"/>
              <a:t>อย่างข้างล่างนี้ </a:t>
            </a:r>
            <a:r>
              <a:rPr lang="en-US" dirty="0"/>
              <a:t>odd </a:t>
            </a:r>
            <a:r>
              <a:rPr lang="th-TH" dirty="0"/>
              <a:t>เรียก </a:t>
            </a:r>
            <a:r>
              <a:rPr lang="en-US" dirty="0"/>
              <a:t>even </a:t>
            </a:r>
            <a:r>
              <a:rPr lang="th-TH" dirty="0"/>
              <a:t>และ </a:t>
            </a:r>
            <a:r>
              <a:rPr lang="en-US" dirty="0"/>
              <a:t>even </a:t>
            </a:r>
            <a:r>
              <a:rPr lang="th-TH" dirty="0"/>
              <a:t>ก็เรียก </a:t>
            </a:r>
            <a:r>
              <a:rPr lang="en-US" dirty="0"/>
              <a:t>odd </a:t>
            </a:r>
            <a:r>
              <a:rPr lang="th-TH" dirty="0"/>
              <a:t>ด้วย</a:t>
            </a:r>
          </a:p>
          <a:p>
            <a:pPr lvl="1"/>
            <a:r>
              <a:rPr lang="th-TH" dirty="0"/>
              <a:t>ดังนั้นต้อง </a:t>
            </a:r>
            <a:r>
              <a:rPr lang="en-US" dirty="0"/>
              <a:t>declare </a:t>
            </a:r>
            <a:r>
              <a:rPr lang="th-TH" dirty="0"/>
              <a:t>ทั้งสองฟังก์ชั่นไว้ก่อน </a:t>
            </a:r>
            <a:r>
              <a:rPr lang="en-US" dirty="0"/>
              <a:t>main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A73F8-5912-4531-8BC4-663BAD22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20246"/>
            <a:ext cx="52101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54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3E81-D08D-482E-9738-E0EABC2C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BB51-BAB9-43AD-AEB4-08FC5C44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ตรงที่เรียกใช้ฟังก์ชั่นนี้ จะไมได้เรียกฟังก์ชั่นจริง ๆ แต่จะเอาโค้ดของ </a:t>
            </a:r>
            <a:r>
              <a:rPr lang="en-US" dirty="0"/>
              <a:t>body </a:t>
            </a:r>
            <a:r>
              <a:rPr lang="th-TH" dirty="0"/>
              <a:t>มันไปแปะ </a:t>
            </a:r>
          </a:p>
          <a:p>
            <a:r>
              <a:rPr lang="th-TH" dirty="0"/>
              <a:t>ดังนั้นจะไม่มีการสร้าง </a:t>
            </a:r>
            <a:r>
              <a:rPr lang="en-US" dirty="0"/>
              <a:t>stack frame </a:t>
            </a:r>
            <a:r>
              <a:rPr lang="th-TH" dirty="0"/>
              <a:t>เพราะไม่มีการเรียกฟังก์ชั่นจริง ๆ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A1E99F-90D4-48A1-9A49-DCC09D186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21400"/>
            <a:ext cx="83820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inline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 string concatenate 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 string&amp; a,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 string&amp; b) { </a:t>
            </a:r>
            <a:endParaRPr kumimoji="0" lang="th-TH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en-US" sz="2400" dirty="0">
                <a:latin typeface="Arial Unicode MS" panose="020B0604020202020204"/>
              </a:rPr>
              <a:t>	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a+b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; </a:t>
            </a:r>
            <a:endParaRPr kumimoji="0" lang="th-TH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D8AC2F4-E25A-40F5-B1D1-C75E3EBDC60F}"/>
              </a:ext>
            </a:extLst>
          </p:cNvPr>
          <p:cNvSpPr/>
          <p:nvPr/>
        </p:nvSpPr>
        <p:spPr>
          <a:xfrm rot="1710322">
            <a:off x="1018586" y="3975549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32825330-D930-4C03-9D46-9B2700402748}"/>
              </a:ext>
            </a:extLst>
          </p:cNvPr>
          <p:cNvSpPr/>
          <p:nvPr/>
        </p:nvSpPr>
        <p:spPr>
          <a:xfrm>
            <a:off x="1275172" y="3380131"/>
            <a:ext cx="1371600" cy="1143000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ต่างแค่ตรงนี้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03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A00D-C91C-4BFA-82C4-6B6064D2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7B441E-1F3E-495E-921C-97569169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พารามิเตอร์บางตัว เราใส่ค่า </a:t>
            </a:r>
            <a:r>
              <a:rPr lang="en-US" dirty="0"/>
              <a:t>default </a:t>
            </a:r>
            <a:r>
              <a:rPr lang="th-TH" dirty="0"/>
              <a:t>ได้ ทำให้เวลา </a:t>
            </a:r>
            <a:r>
              <a:rPr lang="en-US" dirty="0"/>
              <a:t>call function </a:t>
            </a:r>
            <a:r>
              <a:rPr lang="th-TH" dirty="0"/>
              <a:t>นั้น ๆ เราไม่ต้องใส่ค่าของพารามิเตอร์นั้นก็ได้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2E33C-CE3B-4C72-8D62-3E800042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3897250" cy="38044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30E7B9-DD0F-4466-A56E-ACFFD37A98CA}"/>
              </a:ext>
            </a:extLst>
          </p:cNvPr>
          <p:cNvCxnSpPr/>
          <p:nvPr/>
        </p:nvCxnSpPr>
        <p:spPr>
          <a:xfrm flipV="1">
            <a:off x="4572000" y="4953000"/>
            <a:ext cx="1066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tar: 12 Points 9">
            <a:extLst>
              <a:ext uri="{FF2B5EF4-FFF2-40B4-BE49-F238E27FC236}">
                <a16:creationId xmlns:a16="http://schemas.microsoft.com/office/drawing/2014/main" id="{4BA5EE3A-C721-44EC-ADBC-DB11A09F6A60}"/>
              </a:ext>
            </a:extLst>
          </p:cNvPr>
          <p:cNvSpPr/>
          <p:nvPr/>
        </p:nvSpPr>
        <p:spPr>
          <a:xfrm>
            <a:off x="5502974" y="4096948"/>
            <a:ext cx="2879025" cy="1295400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อันนี้ค่า </a:t>
            </a:r>
            <a:r>
              <a:rPr lang="en-US" dirty="0"/>
              <a:t>b </a:t>
            </a:r>
            <a:r>
              <a:rPr lang="th-TH" dirty="0"/>
              <a:t>เป็น </a:t>
            </a:r>
            <a:r>
              <a:rPr lang="en-US" dirty="0"/>
              <a:t>2 </a:t>
            </a:r>
            <a:r>
              <a:rPr lang="th-TH" dirty="0"/>
              <a:t>โดยอัตโนมัติ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8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function that receives generic parameter(s).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7411" y="3124200"/>
            <a:ext cx="842730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SomeType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SomeType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sum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SomeType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SomeType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return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a+b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ลูกศร: ขวา 4"/>
          <p:cNvSpPr/>
          <p:nvPr/>
        </p:nvSpPr>
        <p:spPr>
          <a:xfrm rot="1854093">
            <a:off x="4941250" y="4839983"/>
            <a:ext cx="1600200" cy="118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85978"/>
              </p:ext>
            </p:extLst>
          </p:nvPr>
        </p:nvGraphicFramePr>
        <p:xfrm>
          <a:off x="5549582" y="5866765"/>
          <a:ext cx="8229600" cy="678339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69558063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10675222"/>
                    </a:ext>
                  </a:extLst>
                </a:gridCol>
              </a:tblGrid>
              <a:tr h="678339">
                <a:tc>
                  <a:txBody>
                    <a:bodyPr/>
                    <a:lstStyle/>
                    <a:p>
                      <a:r>
                        <a:rPr lang="en-US" sz="3200" dirty="0"/>
                        <a:t>x = sum&lt;</a:t>
                      </a:r>
                      <a:r>
                        <a:rPr lang="en-US" sz="3200" i="1" dirty="0" err="1"/>
                        <a:t>int</a:t>
                      </a:r>
                      <a:r>
                        <a:rPr lang="en-US" sz="3200" dirty="0"/>
                        <a:t>&gt;(10,20);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1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95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Array </a:t>
            </a:r>
            <a:r>
              <a:rPr lang="th-TH" dirty="0"/>
              <a:t>นั้น </a:t>
            </a:r>
            <a:r>
              <a:rPr lang="en-US" dirty="0"/>
              <a:t>pass by reference </a:t>
            </a:r>
            <a:r>
              <a:rPr lang="th-TH" dirty="0"/>
              <a:t>เสมอ ไม่ว่าจะ </a:t>
            </a:r>
            <a:r>
              <a:rPr lang="en-US" dirty="0"/>
              <a:t>declare </a:t>
            </a:r>
            <a:r>
              <a:rPr lang="th-TH" dirty="0"/>
              <a:t>ยังไงในหัวฟังก์ชัน</a:t>
            </a:r>
          </a:p>
          <a:p>
            <a:pPr>
              <a:buNone/>
            </a:pPr>
            <a:r>
              <a:rPr lang="en-US" dirty="0"/>
              <a:t>void f(</a:t>
            </a:r>
            <a:r>
              <a:rPr lang="en-US" dirty="0" err="1"/>
              <a:t>int</a:t>
            </a:r>
            <a:r>
              <a:rPr lang="en-US" dirty="0"/>
              <a:t> A[]) {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A[0] = 5; </a:t>
            </a:r>
            <a:endParaRPr lang="th-TH" dirty="0"/>
          </a:p>
          <a:p>
            <a:pPr>
              <a:buNone/>
            </a:pPr>
            <a:r>
              <a:rPr lang="en-US" dirty="0"/>
              <a:t>} </a:t>
            </a:r>
            <a:endParaRPr lang="th-TH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 {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 err="1"/>
              <a:t>int</a:t>
            </a:r>
            <a:r>
              <a:rPr lang="en-US" dirty="0"/>
              <a:t> B[10];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B[0] = 2;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f(B);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 err="1"/>
              <a:t>cout</a:t>
            </a:r>
            <a:r>
              <a:rPr lang="en-US" dirty="0"/>
              <a:t> &lt;&lt; B[0] &lt;&lt; </a:t>
            </a:r>
            <a:r>
              <a:rPr lang="en-US" dirty="0" err="1"/>
              <a:t>endl</a:t>
            </a:r>
            <a:r>
              <a:rPr lang="en-US" dirty="0"/>
              <a:t>; // the output is 5 </a:t>
            </a:r>
            <a:endParaRPr lang="th-TH" dirty="0"/>
          </a:p>
          <a:p>
            <a:pPr>
              <a:buNone/>
            </a:pPr>
            <a:r>
              <a:rPr lang="en-US" dirty="0"/>
              <a:t>}</a:t>
            </a:r>
            <a:endParaRPr lang="th-TH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2743200"/>
            <a:ext cx="56388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71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th-TH" sz="3200" dirty="0"/>
              <a:t>ถ้าจะ </a:t>
            </a:r>
            <a:r>
              <a:rPr lang="en-US" sz="3200" dirty="0"/>
              <a:t>pass by Value </a:t>
            </a:r>
            <a:r>
              <a:rPr lang="th-TH" sz="3200" dirty="0"/>
              <a:t>ให้ใช้ </a:t>
            </a:r>
            <a:r>
              <a:rPr lang="en-US" sz="3200" dirty="0"/>
              <a:t>Vector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void Mystery( </a:t>
            </a:r>
            <a:r>
              <a:rPr lang="en-US" dirty="0" err="1"/>
              <a:t>int</a:t>
            </a:r>
            <a:r>
              <a:rPr lang="en-US" dirty="0"/>
              <a:t> &amp; a, </a:t>
            </a:r>
            <a:r>
              <a:rPr lang="en-US" dirty="0" err="1"/>
              <a:t>int</a:t>
            </a:r>
            <a:r>
              <a:rPr lang="en-US" dirty="0"/>
              <a:t> &amp; b, </a:t>
            </a:r>
            <a:r>
              <a:rPr lang="en-US" dirty="0" err="1"/>
              <a:t>int</a:t>
            </a:r>
            <a:r>
              <a:rPr lang="en-US" dirty="0"/>
              <a:t> c ) {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a = b + c;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b = 0;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c = 0; </a:t>
            </a:r>
            <a:endParaRPr lang="th-TH" dirty="0"/>
          </a:p>
          <a:p>
            <a:pPr>
              <a:buNone/>
            </a:pPr>
            <a:r>
              <a:rPr lang="en-US" dirty="0"/>
              <a:t>} </a:t>
            </a:r>
            <a:endParaRPr lang="th-TH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en-US" dirty="0"/>
              <a:t>void Print() {</a:t>
            </a:r>
            <a:r>
              <a:rPr lang="th-TH" dirty="0"/>
              <a:t>  </a:t>
            </a:r>
            <a:r>
              <a:rPr lang="en-US" dirty="0"/>
              <a:t>//</a:t>
            </a:r>
            <a:r>
              <a:rPr lang="th-TH" dirty="0"/>
              <a:t>ตกลงสิ่งที่ปริ๊นออกมาคือค่าอะไร</a:t>
            </a:r>
            <a:r>
              <a:rPr lang="en-US" dirty="0"/>
              <a:t>?????</a:t>
            </a:r>
            <a:endParaRPr lang="th-TH" dirty="0"/>
          </a:p>
          <a:p>
            <a:pPr>
              <a:buNone/>
            </a:pPr>
            <a:r>
              <a:rPr lang="en-US" dirty="0"/>
              <a:t> </a:t>
            </a:r>
            <a:r>
              <a:rPr lang="th-TH" dirty="0"/>
              <a:t>	</a:t>
            </a:r>
            <a:r>
              <a:rPr lang="en-US" dirty="0" err="1"/>
              <a:t>int</a:t>
            </a:r>
            <a:r>
              <a:rPr lang="en-US" dirty="0"/>
              <a:t> x = 0, y = 1, z = 2;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Mystery(x, y, z);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 err="1"/>
              <a:t>cout</a:t>
            </a:r>
            <a:r>
              <a:rPr lang="en-US" dirty="0"/>
              <a:t> &lt;&lt; x &lt;&lt; " " &lt;&lt; y &lt;&lt; " " &lt;&lt; z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Mystery(x, y, z);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 err="1"/>
              <a:t>cout</a:t>
            </a:r>
            <a:r>
              <a:rPr lang="en-US" dirty="0"/>
              <a:t> &lt;&lt; x &lt;&lt; " " &lt;&lt; y &lt;&lt; " " &lt;&lt; z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th-TH" dirty="0"/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much like java but its integer has signed and unsigned version.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2819" y="3124200"/>
            <a:ext cx="407836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75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75u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unsigned </a:t>
            </a:r>
            <a:r>
              <a:rPr lang="en-US" altLang="en-US" sz="3200" i="1" dirty="0" err="1">
                <a:latin typeface="Arial Unicode MS" panose="020B0604020202020204" pitchFamily="34" charset="-128"/>
              </a:rPr>
              <a:t>i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75l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long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75ul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unsigned long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75lu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unsigned long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4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void Sum(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&amp; c) { </a:t>
            </a:r>
          </a:p>
          <a:p>
            <a:pPr>
              <a:buNone/>
            </a:pPr>
            <a:r>
              <a:rPr lang="en-US" dirty="0"/>
              <a:t>	a = b + c; </a:t>
            </a:r>
          </a:p>
          <a:p>
            <a:pPr>
              <a:buNone/>
            </a:pPr>
            <a:r>
              <a:rPr lang="en-US" dirty="0"/>
              <a:t>	b = a + c; </a:t>
            </a:r>
          </a:p>
          <a:p>
            <a:pPr>
              <a:buNone/>
            </a:pPr>
            <a:r>
              <a:rPr lang="en-US" dirty="0"/>
              <a:t>	c = a + b; }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x=2, </a:t>
            </a:r>
          </a:p>
          <a:p>
            <a:pPr>
              <a:buNone/>
            </a:pPr>
            <a:r>
              <a:rPr lang="en-US" dirty="0"/>
              <a:t>	y=3; </a:t>
            </a:r>
          </a:p>
          <a:p>
            <a:pPr>
              <a:buNone/>
            </a:pPr>
            <a:r>
              <a:rPr lang="en-US" dirty="0"/>
              <a:t>	Sum(x, y, y);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x &lt;&lt; " " &lt;&lt; y &lt;&lt; </a:t>
            </a:r>
            <a:r>
              <a:rPr lang="en-US" dirty="0" err="1"/>
              <a:t>endl</a:t>
            </a:r>
            <a:r>
              <a:rPr lang="en-US" dirty="0"/>
              <a:t>;  // </a:t>
            </a:r>
            <a:r>
              <a:rPr lang="th-TH" dirty="0"/>
              <a:t>ตรงนี้ </a:t>
            </a:r>
            <a:r>
              <a:rPr lang="en-US" dirty="0"/>
              <a:t>print </a:t>
            </a:r>
            <a:r>
              <a:rPr lang="th-TH" dirty="0"/>
              <a:t>อะไร</a:t>
            </a:r>
            <a:r>
              <a:rPr lang="en-US" dirty="0"/>
              <a:t>??? </a:t>
            </a:r>
          </a:p>
          <a:p>
            <a:pPr>
              <a:buNone/>
            </a:pPr>
            <a:r>
              <a:rPr lang="en-US" dirty="0"/>
              <a:t>	return 0;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3FE8-BEDE-4C23-9BAE-F0C78A73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0846A-2CF1-4A4A-8796-4437A93C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6034087" cy="55253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FE1107-EC65-4BAB-AB7A-6161211B47D2}"/>
              </a:ext>
            </a:extLst>
          </p:cNvPr>
          <p:cNvCxnSpPr/>
          <p:nvPr/>
        </p:nvCxnSpPr>
        <p:spPr>
          <a:xfrm flipV="1">
            <a:off x="3321843" y="5181600"/>
            <a:ext cx="79295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1EF9D4-00AA-4407-9A44-AF22C1D0C299}"/>
              </a:ext>
            </a:extLst>
          </p:cNvPr>
          <p:cNvCxnSpPr/>
          <p:nvPr/>
        </p:nvCxnSpPr>
        <p:spPr>
          <a:xfrm flipV="1">
            <a:off x="3321843" y="5257800"/>
            <a:ext cx="86915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9E7ED8-A9CC-4A78-AB7A-06C40D1D028D}"/>
              </a:ext>
            </a:extLst>
          </p:cNvPr>
          <p:cNvCxnSpPr/>
          <p:nvPr/>
        </p:nvCxnSpPr>
        <p:spPr>
          <a:xfrm flipV="1">
            <a:off x="3048000" y="1828800"/>
            <a:ext cx="1828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3FFDCD-7D8E-419F-86DD-28467061724E}"/>
              </a:ext>
            </a:extLst>
          </p:cNvPr>
          <p:cNvCxnSpPr/>
          <p:nvPr/>
        </p:nvCxnSpPr>
        <p:spPr>
          <a:xfrm flipV="1">
            <a:off x="4038600" y="2438400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956082-27EE-4A79-A6F3-71B36254F904}"/>
              </a:ext>
            </a:extLst>
          </p:cNvPr>
          <p:cNvCxnSpPr/>
          <p:nvPr/>
        </p:nvCxnSpPr>
        <p:spPr>
          <a:xfrm flipV="1">
            <a:off x="1371600" y="3581400"/>
            <a:ext cx="304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ABF05B-AA8F-4BF5-A0F1-8957809E06B9}"/>
              </a:ext>
            </a:extLst>
          </p:cNvPr>
          <p:cNvCxnSpPr/>
          <p:nvPr/>
        </p:nvCxnSpPr>
        <p:spPr>
          <a:xfrm flipV="1">
            <a:off x="2209800" y="1676400"/>
            <a:ext cx="838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E6E9C4-2706-491A-BEB3-E91D1485DFCF}"/>
              </a:ext>
            </a:extLst>
          </p:cNvPr>
          <p:cNvSpPr txBox="1"/>
          <p:nvPr/>
        </p:nvSpPr>
        <p:spPr>
          <a:xfrm>
            <a:off x="3124200" y="137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data 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6100FE-553E-4D86-A2F3-A6630B2F7DDF}"/>
              </a:ext>
            </a:extLst>
          </p:cNvPr>
          <p:cNvSpPr txBox="1"/>
          <p:nvPr/>
        </p:nvSpPr>
        <p:spPr>
          <a:xfrm>
            <a:off x="4947458" y="157217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access is private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AC2EA-591E-4E10-8428-0E6688192E3A}"/>
              </a:ext>
            </a:extLst>
          </p:cNvPr>
          <p:cNvSpPr txBox="1"/>
          <p:nvPr/>
        </p:nvSpPr>
        <p:spPr>
          <a:xfrm>
            <a:off x="5157787" y="2286000"/>
            <a:ext cx="375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declare here and write code elsewhere.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EBE7B-6533-4C7C-B754-1651D2010F67}"/>
              </a:ext>
            </a:extLst>
          </p:cNvPr>
          <p:cNvSpPr txBox="1"/>
          <p:nvPr/>
        </p:nvSpPr>
        <p:spPr>
          <a:xfrm>
            <a:off x="1676400" y="3352800"/>
            <a:ext cx="34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need to define scope!!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6F746-5BEB-44FB-9E47-EADE090FE774}"/>
              </a:ext>
            </a:extLst>
          </p:cNvPr>
          <p:cNvSpPr txBox="1"/>
          <p:nvPr/>
        </p:nvSpPr>
        <p:spPr>
          <a:xfrm>
            <a:off x="4267200" y="4953000"/>
            <a:ext cx="348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rectangle has its own functions and its own variables.</a:t>
            </a:r>
          </a:p>
        </p:txBody>
      </p:sp>
    </p:spTree>
    <p:extLst>
      <p:ext uri="{BB962C8B-B14F-4D97-AF65-F5344CB8AC3E}">
        <p14:creationId xmlns:p14="http://schemas.microsoft.com/office/powerpoint/2010/main" val="3357727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406F-6634-4656-A4A3-96708AC6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8D825-47E8-429A-8260-2A29662CACCE}"/>
              </a:ext>
            </a:extLst>
          </p:cNvPr>
          <p:cNvSpPr txBox="1"/>
          <p:nvPr/>
        </p:nvSpPr>
        <p:spPr>
          <a:xfrm>
            <a:off x="990600" y="12954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initialize all variables in the class (or they will not be given any values)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8B97C-39AD-45CE-A474-2E1D3249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936189"/>
            <a:ext cx="5334000" cy="46255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4AAE23-7613-4A80-8899-A0FECDA9B30A}"/>
              </a:ext>
            </a:extLst>
          </p:cNvPr>
          <p:cNvCxnSpPr>
            <a:stCxn id="5" idx="1"/>
          </p:cNvCxnSpPr>
          <p:nvPr/>
        </p:nvCxnSpPr>
        <p:spPr>
          <a:xfrm flipV="1">
            <a:off x="471055" y="3962400"/>
            <a:ext cx="5472545" cy="28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C6363-6F7C-41F2-BB02-42BEED0EC997}"/>
              </a:ext>
            </a:extLst>
          </p:cNvPr>
          <p:cNvSpPr txBox="1"/>
          <p:nvPr/>
        </p:nvSpPr>
        <p:spPr>
          <a:xfrm>
            <a:off x="5867400" y="3657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return type!</a:t>
            </a:r>
          </a:p>
        </p:txBody>
      </p:sp>
    </p:spTree>
    <p:extLst>
      <p:ext uri="{BB962C8B-B14F-4D97-AF65-F5344CB8AC3E}">
        <p14:creationId xmlns:p14="http://schemas.microsoft.com/office/powerpoint/2010/main" val="2740141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A813-DB32-4E5B-BA3C-6A676A8D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690C7-8BC9-4FD9-AADF-5F65D6BD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79022"/>
            <a:ext cx="5088187" cy="5638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FD9390-42AD-47AE-8C7D-5B5F204CF3C2}"/>
              </a:ext>
            </a:extLst>
          </p:cNvPr>
          <p:cNvCxnSpPr/>
          <p:nvPr/>
        </p:nvCxnSpPr>
        <p:spPr>
          <a:xfrm>
            <a:off x="2819400" y="3581400"/>
            <a:ext cx="1600200" cy="41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7156B-438C-456A-9005-AE00129D8C8E}"/>
              </a:ext>
            </a:extLst>
          </p:cNvPr>
          <p:cNvCxnSpPr/>
          <p:nvPr/>
        </p:nvCxnSpPr>
        <p:spPr>
          <a:xfrm flipV="1">
            <a:off x="3962400" y="4191000"/>
            <a:ext cx="609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ar: 12 Points 8">
            <a:extLst>
              <a:ext uri="{FF2B5EF4-FFF2-40B4-BE49-F238E27FC236}">
                <a16:creationId xmlns:a16="http://schemas.microsoft.com/office/drawing/2014/main" id="{132A7968-E558-4720-8585-DA57E454673D}"/>
              </a:ext>
            </a:extLst>
          </p:cNvPr>
          <p:cNvSpPr/>
          <p:nvPr/>
        </p:nvSpPr>
        <p:spPr>
          <a:xfrm>
            <a:off x="4527665" y="2926773"/>
            <a:ext cx="2743200" cy="2209800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number or different type(s) of parameters!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12C022-D21D-4232-91E4-589FAADF5005}"/>
              </a:ext>
            </a:extLst>
          </p:cNvPr>
          <p:cNvCxnSpPr/>
          <p:nvPr/>
        </p:nvCxnSpPr>
        <p:spPr>
          <a:xfrm>
            <a:off x="1828800" y="3733800"/>
            <a:ext cx="228600" cy="26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59F146-6906-4017-80F7-3541749852D2}"/>
              </a:ext>
            </a:extLst>
          </p:cNvPr>
          <p:cNvSpPr txBox="1"/>
          <p:nvPr/>
        </p:nvSpPr>
        <p:spPr>
          <a:xfrm>
            <a:off x="2057400" y="3886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constructor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D02A86-2377-4F7A-95D6-8FC84E653C4A}"/>
              </a:ext>
            </a:extLst>
          </p:cNvPr>
          <p:cNvCxnSpPr/>
          <p:nvPr/>
        </p:nvCxnSpPr>
        <p:spPr>
          <a:xfrm flipV="1">
            <a:off x="1981200" y="5791200"/>
            <a:ext cx="1295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BA6281-38B5-4CB7-9B00-1F105C6DD271}"/>
              </a:ext>
            </a:extLst>
          </p:cNvPr>
          <p:cNvSpPr txBox="1"/>
          <p:nvPr/>
        </p:nvSpPr>
        <p:spPr>
          <a:xfrm>
            <a:off x="3276600" y="5552584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default constructor (must not use any parenthesis)!!</a:t>
            </a:r>
          </a:p>
        </p:txBody>
      </p:sp>
    </p:spTree>
    <p:extLst>
      <p:ext uri="{BB962C8B-B14F-4D97-AF65-F5344CB8AC3E}">
        <p14:creationId xmlns:p14="http://schemas.microsoft.com/office/powerpoint/2010/main" val="935867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A8A3-F8A9-40ED-9574-75B570EA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in Initialization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E363-6E3D-4C54-814A-506434EE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96" y="1143000"/>
            <a:ext cx="9144000" cy="40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6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C64C-35E2-436F-853F-EACCCA78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object</a:t>
            </a:r>
          </a:p>
        </p:txBody>
      </p:sp>
    </p:spTree>
    <p:extLst>
      <p:ext uri="{BB962C8B-B14F-4D97-AF65-F5344CB8AC3E}">
        <p14:creationId xmlns:p14="http://schemas.microsoft.com/office/powerpoint/2010/main" val="1653085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.h and .</a:t>
            </a:r>
            <a:r>
              <a:rPr lang="en-US" dirty="0" err="1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แบ่งนิยามของคลาสออกเป็น </a:t>
            </a:r>
            <a:r>
              <a:rPr lang="en-US" dirty="0"/>
              <a:t>2 </a:t>
            </a:r>
            <a:r>
              <a:rPr lang="th-TH" dirty="0"/>
              <a:t>ไฟล์</a:t>
            </a:r>
            <a:r>
              <a:rPr lang="en-US" dirty="0"/>
              <a:t> (</a:t>
            </a:r>
            <a:r>
              <a:rPr lang="th-TH" dirty="0"/>
              <a:t>จริงๆก็ไม่ได้บังคับนะ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th-TH" dirty="0"/>
              <a:t>หัว </a:t>
            </a:r>
            <a:r>
              <a:rPr lang="en-US" dirty="0"/>
              <a:t>Member function (method) </a:t>
            </a:r>
            <a:r>
              <a:rPr lang="th-TH" dirty="0"/>
              <a:t>และ </a:t>
            </a:r>
            <a:r>
              <a:rPr lang="en-US" dirty="0"/>
              <a:t>data member (field) </a:t>
            </a:r>
            <a:r>
              <a:rPr lang="th-TH" dirty="0"/>
              <a:t>ต้องไปเขียนใน ไฟล์ </a:t>
            </a:r>
            <a:r>
              <a:rPr lang="en-US" dirty="0"/>
              <a:t>.h </a:t>
            </a:r>
            <a:r>
              <a:rPr lang="th-TH" dirty="0"/>
              <a:t> ซึ่งไฟล์ก็ควรชื่อเดียวกับชื่อคลาส</a:t>
            </a:r>
            <a:r>
              <a:rPr lang="en-US" dirty="0"/>
              <a:t> (</a:t>
            </a:r>
            <a:r>
              <a:rPr lang="th-TH" dirty="0"/>
              <a:t>จริงๆไฟล์นี้ก็เหมือน </a:t>
            </a:r>
            <a:r>
              <a:rPr lang="en-US" dirty="0"/>
              <a:t>interface </a:t>
            </a:r>
            <a:r>
              <a:rPr lang="th-TH" dirty="0"/>
              <a:t>ของจาวา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th-TH" dirty="0"/>
              <a:t>ตัวโค้ดของฟังก์ชันเอาไว้ในไฟล์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ตัวอย่างไฟล์ </a:t>
            </a:r>
            <a:r>
              <a:rPr lang="en-US" dirty="0" err="1"/>
              <a:t>IntList.h</a:t>
            </a:r>
            <a:r>
              <a:rPr lang="th-TH" dirty="0"/>
              <a:t>ใน </a:t>
            </a:r>
            <a:r>
              <a:rPr lang="en-US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IntList</a:t>
            </a:r>
            <a:r>
              <a:rPr lang="en-US" dirty="0"/>
              <a:t> { </a:t>
            </a:r>
          </a:p>
          <a:p>
            <a:pPr>
              <a:buNone/>
            </a:pPr>
            <a:r>
              <a:rPr lang="en-US" dirty="0"/>
              <a:t>	public: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IntList</a:t>
            </a:r>
            <a:r>
              <a:rPr lang="en-US" dirty="0"/>
              <a:t>(); // constructor; </a:t>
            </a:r>
            <a:r>
              <a:rPr lang="th-TH" dirty="0"/>
              <a:t>ไม่มี </a:t>
            </a:r>
            <a:r>
              <a:rPr lang="en-US" dirty="0"/>
              <a:t>return type</a:t>
            </a:r>
            <a:endParaRPr lang="th-TH" dirty="0"/>
          </a:p>
          <a:p>
            <a:pPr>
              <a:buNone/>
            </a:pPr>
            <a:r>
              <a:rPr lang="th-TH" dirty="0"/>
              <a:t>		</a:t>
            </a:r>
            <a:r>
              <a:rPr lang="en-US" dirty="0"/>
              <a:t>void 	</a:t>
            </a:r>
            <a:r>
              <a:rPr lang="en-US" dirty="0" err="1"/>
              <a:t>AddToEnd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k); // add k to the end of the list</a:t>
            </a:r>
          </a:p>
          <a:p>
            <a:pPr>
              <a:buNone/>
            </a:pPr>
            <a:r>
              <a:rPr lang="en-US" dirty="0"/>
              <a:t>		void  Print(</a:t>
            </a:r>
            <a:r>
              <a:rPr lang="en-US" dirty="0" err="1"/>
              <a:t>ostream</a:t>
            </a:r>
            <a:r>
              <a:rPr lang="en-US" dirty="0"/>
              <a:t> &amp;output) const; // print the list </a:t>
            </a:r>
          </a:p>
          <a:p>
            <a:pPr>
              <a:buNone/>
            </a:pPr>
            <a:r>
              <a:rPr lang="en-US" dirty="0"/>
              <a:t>	private: </a:t>
            </a:r>
          </a:p>
          <a:p>
            <a:pPr>
              <a:buNone/>
            </a:pPr>
            <a:r>
              <a:rPr lang="en-US" dirty="0"/>
              <a:t>		static const </a:t>
            </a:r>
            <a:r>
              <a:rPr lang="en-US" dirty="0" err="1"/>
              <a:t>int</a:t>
            </a:r>
            <a:r>
              <a:rPr lang="en-US" dirty="0"/>
              <a:t> SIZE = 10; // static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th-TH" dirty="0"/>
              <a:t>จะ </a:t>
            </a:r>
            <a:r>
              <a:rPr lang="en-US" dirty="0"/>
              <a:t>initialize </a:t>
            </a:r>
            <a:r>
              <a:rPr lang="th-TH" dirty="0"/>
              <a:t>ได้ตรงนี้เลย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*Items; // Items point to dynamically allocated array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numItems</a:t>
            </a:r>
            <a:r>
              <a:rPr lang="en-US" dirty="0"/>
              <a:t>; // number of items currently in the list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arraySize</a:t>
            </a:r>
            <a:r>
              <a:rPr lang="en-US" dirty="0"/>
              <a:t>; // the current size of the array </a:t>
            </a:r>
          </a:p>
          <a:p>
            <a:pPr>
              <a:buNone/>
            </a:pPr>
            <a:r>
              <a:rPr lang="en-US" dirty="0"/>
              <a:t>};  //</a:t>
            </a:r>
            <a:r>
              <a:rPr lang="th-TH" dirty="0"/>
              <a:t>ต้องมี </a:t>
            </a:r>
            <a:r>
              <a:rPr lang="en-US" dirty="0"/>
              <a:t>semicolon </a:t>
            </a:r>
            <a:r>
              <a:rPr lang="th-TH" dirty="0"/>
              <a:t>ต่อท้าย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ตัวอย่างไฟล์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334000"/>
          </a:xfrm>
        </p:spPr>
        <p:txBody>
          <a:bodyPr/>
          <a:lstStyle/>
          <a:p>
            <a:pPr>
              <a:buNone/>
            </a:pPr>
            <a:r>
              <a:rPr lang="en-US" dirty="0"/>
              <a:t>#include "</a:t>
            </a:r>
            <a:r>
              <a:rPr lang="en-US" dirty="0" err="1"/>
              <a:t>IntList.h</a:t>
            </a:r>
            <a:r>
              <a:rPr lang="en-US" dirty="0"/>
              <a:t>" </a:t>
            </a:r>
          </a:p>
          <a:p>
            <a:pPr>
              <a:buNone/>
            </a:pPr>
            <a:r>
              <a:rPr lang="en-US" dirty="0" err="1"/>
              <a:t>IntList</a:t>
            </a:r>
            <a:r>
              <a:rPr lang="en-US" dirty="0"/>
              <a:t>::</a:t>
            </a:r>
            <a:r>
              <a:rPr lang="en-US" dirty="0" err="1"/>
              <a:t>IntList</a:t>
            </a:r>
            <a:r>
              <a:rPr lang="en-US" dirty="0"/>
              <a:t>(): Items(new </a:t>
            </a:r>
            <a:r>
              <a:rPr lang="en-US" dirty="0" err="1"/>
              <a:t>int</a:t>
            </a:r>
            <a:r>
              <a:rPr lang="en-US" dirty="0"/>
              <a:t>[SIZE]), </a:t>
            </a:r>
            <a:r>
              <a:rPr lang="en-US" dirty="0" err="1"/>
              <a:t>numItems</a:t>
            </a:r>
            <a:r>
              <a:rPr lang="en-US" dirty="0"/>
              <a:t>(0), </a:t>
            </a:r>
            <a:r>
              <a:rPr lang="en-US" dirty="0" err="1"/>
              <a:t>arraySize</a:t>
            </a:r>
            <a:r>
              <a:rPr lang="en-US" dirty="0"/>
              <a:t>(SIZE) { …}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IntList</a:t>
            </a:r>
            <a:r>
              <a:rPr lang="en-US" dirty="0"/>
              <a:t>::</a:t>
            </a:r>
            <a:r>
              <a:rPr lang="en-US" dirty="0" err="1"/>
              <a:t>AddToEnd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 { ... } 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IntList</a:t>
            </a:r>
            <a:r>
              <a:rPr lang="en-US" dirty="0"/>
              <a:t>::Print(</a:t>
            </a:r>
            <a:r>
              <a:rPr lang="en-US" dirty="0" err="1"/>
              <a:t>ostream</a:t>
            </a:r>
            <a:r>
              <a:rPr lang="en-US" dirty="0"/>
              <a:t> &amp;output) const { ... }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1066800"/>
            <a:ext cx="3810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1676400"/>
            <a:ext cx="13716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3505200" y="1295400"/>
            <a:ext cx="3124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</p:cNvCxnSpPr>
          <p:nvPr/>
        </p:nvCxnSpPr>
        <p:spPr>
          <a:xfrm>
            <a:off x="1371600" y="1981200"/>
            <a:ext cx="15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29400" y="4572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/>
              <a:t>เป็นไฟล์ที่เรานิยามเอง</a:t>
            </a:r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1524000" y="2971800"/>
            <a:ext cx="2438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/>
              <a:t>ต้องบอกคลาส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3962400" y="1828800"/>
            <a:ext cx="2057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4991100" y="2362200"/>
            <a:ext cx="419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10200" y="2667000"/>
            <a:ext cx="3352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/>
              <a:t>ใช้ </a:t>
            </a:r>
            <a:r>
              <a:rPr lang="en-US" sz="3600" dirty="0"/>
              <a:t>initialization List</a:t>
            </a:r>
          </a:p>
        </p:txBody>
      </p:sp>
      <p:cxnSp>
        <p:nvCxnSpPr>
          <p:cNvPr id="19" name="Straight Arrow Connector 18"/>
          <p:cNvCxnSpPr>
            <a:endCxn id="20" idx="1"/>
          </p:cNvCxnSpPr>
          <p:nvPr/>
        </p:nvCxnSpPr>
        <p:spPr>
          <a:xfrm>
            <a:off x="3581400" y="2590800"/>
            <a:ext cx="24384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019800" y="38862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/>
              <a:t>มีโค้ดต่างหากได้</a:t>
            </a:r>
            <a:endParaRPr lang="en-US" sz="3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th-TH" dirty="0"/>
              <a:t>โดนเรียกใช้ตอนไหน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th-TH" dirty="0"/>
              <a:t>เมื่อเรา </a:t>
            </a:r>
            <a:r>
              <a:rPr lang="en-US" dirty="0"/>
              <a:t>declare variable </a:t>
            </a:r>
            <a:r>
              <a:rPr lang="th-TH" dirty="0"/>
              <a:t>ซึ่งเป็น </a:t>
            </a:r>
            <a:r>
              <a:rPr lang="en-US" dirty="0"/>
              <a:t>object</a:t>
            </a:r>
          </a:p>
          <a:p>
            <a:pPr>
              <a:buNone/>
            </a:pPr>
            <a:r>
              <a:rPr lang="en-US" dirty="0" err="1"/>
              <a:t>IntList</a:t>
            </a:r>
            <a:r>
              <a:rPr lang="en-US" dirty="0"/>
              <a:t> L; // L's no-</a:t>
            </a:r>
            <a:r>
              <a:rPr lang="en-US" dirty="0" err="1"/>
              <a:t>arg</a:t>
            </a:r>
            <a:r>
              <a:rPr lang="en-US" dirty="0"/>
              <a:t> constructor</a:t>
            </a:r>
          </a:p>
          <a:p>
            <a:pPr>
              <a:buNone/>
            </a:pPr>
            <a:r>
              <a:rPr lang="en-US" dirty="0"/>
              <a:t>--------------------------------------------------</a:t>
            </a:r>
          </a:p>
          <a:p>
            <a:pPr>
              <a:buNone/>
            </a:pPr>
            <a:r>
              <a:rPr lang="en-US" dirty="0" err="1"/>
              <a:t>IntList</a:t>
            </a:r>
            <a:r>
              <a:rPr lang="en-US" dirty="0"/>
              <a:t> L(1, 10); // L's 2-arg constructor will be called</a:t>
            </a:r>
          </a:p>
          <a:p>
            <a:pPr>
              <a:buNone/>
            </a:pPr>
            <a:endParaRPr lang="en-US" dirty="0"/>
          </a:p>
          <a:p>
            <a:r>
              <a:rPr lang="th-TH" dirty="0"/>
              <a:t>เมื่อออบเจ็คต์ถูกสร้างแบบ </a:t>
            </a:r>
            <a:r>
              <a:rPr lang="en-US" dirty="0"/>
              <a:t>dynamic</a:t>
            </a:r>
          </a:p>
          <a:p>
            <a:pPr>
              <a:buNone/>
            </a:pPr>
            <a:r>
              <a:rPr lang="en-US" dirty="0"/>
              <a:t> 	</a:t>
            </a:r>
            <a:r>
              <a:rPr lang="en-US" dirty="0" err="1"/>
              <a:t>IntList</a:t>
            </a:r>
            <a:r>
              <a:rPr lang="en-US" dirty="0"/>
              <a:t> *p; // no constructor called yet </a:t>
            </a:r>
          </a:p>
          <a:p>
            <a:pPr>
              <a:buNone/>
            </a:pPr>
            <a:r>
              <a:rPr lang="en-US" dirty="0"/>
              <a:t>	p = new </a:t>
            </a:r>
            <a:r>
              <a:rPr lang="en-US" dirty="0" err="1"/>
              <a:t>IntList</a:t>
            </a:r>
            <a:r>
              <a:rPr lang="en-US" dirty="0"/>
              <a:t>; // no-</a:t>
            </a:r>
            <a:r>
              <a:rPr lang="en-US" dirty="0" err="1"/>
              <a:t>arg</a:t>
            </a:r>
            <a:r>
              <a:rPr lang="en-US" dirty="0"/>
              <a:t> constructor is called</a:t>
            </a:r>
          </a:p>
          <a:p>
            <a:pPr>
              <a:buNone/>
            </a:pPr>
            <a:r>
              <a:rPr lang="en-US" dirty="0"/>
              <a:t>-----------------------------------------------------------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IntList</a:t>
            </a:r>
            <a:r>
              <a:rPr lang="en-US" dirty="0"/>
              <a:t> *p; </a:t>
            </a:r>
          </a:p>
          <a:p>
            <a:pPr>
              <a:buNone/>
            </a:pPr>
            <a:r>
              <a:rPr lang="en-US" dirty="0"/>
              <a:t>	p = new </a:t>
            </a:r>
            <a:r>
              <a:rPr lang="en-US" dirty="0" err="1"/>
              <a:t>IntList</a:t>
            </a:r>
            <a:r>
              <a:rPr lang="en-US" dirty="0"/>
              <a:t>(0, 5, 22);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 is the same as Java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declaration- same as Java</a:t>
            </a:r>
          </a:p>
          <a:p>
            <a:r>
              <a:rPr lang="en-US" dirty="0"/>
              <a:t>Variable initialization (all are equivalent):</a:t>
            </a:r>
          </a:p>
          <a:p>
            <a:endParaRPr lang="en-US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32489"/>
              </p:ext>
            </p:extLst>
          </p:nvPr>
        </p:nvGraphicFramePr>
        <p:xfrm>
          <a:off x="938463" y="2788920"/>
          <a:ext cx="8229600" cy="1074261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20269077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43773214"/>
                    </a:ext>
                  </a:extLst>
                </a:gridCol>
              </a:tblGrid>
              <a:tr h="1074261">
                <a:tc>
                  <a:txBody>
                    <a:bodyPr/>
                    <a:lstStyle/>
                    <a:p>
                      <a:r>
                        <a:rPr lang="en-US" sz="3200" i="1" dirty="0" err="1"/>
                        <a:t>int</a:t>
                      </a:r>
                      <a:r>
                        <a:rPr lang="en-US" sz="3200" dirty="0"/>
                        <a:t> x = 0;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82268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8463" y="3863181"/>
            <a:ext cx="1721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x (0);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ลูกศร: ขวา 6"/>
          <p:cNvSpPr/>
          <p:nvPr/>
        </p:nvSpPr>
        <p:spPr>
          <a:xfrm>
            <a:off x="2895600" y="3863181"/>
            <a:ext cx="762000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892791" y="386318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Constructor initialization</a:t>
            </a:r>
          </a:p>
        </p:txBody>
      </p:sp>
      <p:graphicFrame>
        <p:nvGraphicFramePr>
          <p:cNvPr id="9" name="ตาราง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31553"/>
              </p:ext>
            </p:extLst>
          </p:nvPr>
        </p:nvGraphicFramePr>
        <p:xfrm>
          <a:off x="-3184358" y="4883943"/>
          <a:ext cx="8229600" cy="7010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3527382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726598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err="1"/>
                        <a:t>int</a:t>
                      </a:r>
                      <a:r>
                        <a:rPr lang="en-US" sz="3600" dirty="0"/>
                        <a:t> x {0};</a:t>
                      </a:r>
                      <a:r>
                        <a:rPr lang="en-US" sz="4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23795"/>
                  </a:ext>
                </a:extLst>
              </a:tr>
            </a:tbl>
          </a:graphicData>
        </a:graphic>
      </p:graphicFrame>
      <p:sp>
        <p:nvSpPr>
          <p:cNvPr id="10" name="ลูกศร: ขวา 9"/>
          <p:cNvSpPr/>
          <p:nvPr/>
        </p:nvSpPr>
        <p:spPr>
          <a:xfrm>
            <a:off x="2895600" y="4949701"/>
            <a:ext cx="762000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892791" y="491006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Uniform </a:t>
            </a:r>
            <a:r>
              <a:rPr lang="en-US" sz="3200" dirty="0" err="1"/>
              <a:t>Initializaion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6609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เขียนคลาส </a:t>
            </a:r>
            <a:r>
              <a:rPr lang="en-US" dirty="0" err="1"/>
              <a:t>IntList</a:t>
            </a:r>
            <a:r>
              <a:rPr lang="en-US" dirty="0"/>
              <a:t> </a:t>
            </a:r>
            <a:r>
              <a:rPr lang="th-TH" dirty="0"/>
              <a:t>ต่อ</a:t>
            </a:r>
            <a:r>
              <a:rPr lang="en-US" dirty="0"/>
              <a:t> </a:t>
            </a:r>
            <a:r>
              <a:rPr lang="th-TH" dirty="0"/>
              <a:t>โดยเขียนฟังก์ชัน </a:t>
            </a:r>
            <a:r>
              <a:rPr lang="en-US" dirty="0"/>
              <a:t>Length </a:t>
            </a:r>
            <a:r>
              <a:rPr lang="th-TH" dirty="0"/>
              <a:t>ซึ่งรีเทิร์นจำนวนของที่ถูกเก็บไว้ในลิสต์</a:t>
            </a:r>
            <a:r>
              <a:rPr lang="en-US" dirty="0"/>
              <a:t> </a:t>
            </a:r>
            <a:r>
              <a:rPr lang="th-TH" dirty="0"/>
              <a:t>(เขียนอย่างเร็ว)</a:t>
            </a:r>
            <a:r>
              <a:rPr lang="en-US" dirty="0"/>
              <a:t> </a:t>
            </a:r>
            <a:r>
              <a:rPr lang="th-TH" dirty="0"/>
              <a:t>เขียนใน </a:t>
            </a:r>
            <a:r>
              <a:rPr lang="en-US" dirty="0"/>
              <a:t>.h </a:t>
            </a:r>
            <a:r>
              <a:rPr lang="th-TH" dirty="0"/>
              <a:t>กับ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th-TH" dirty="0"/>
              <a:t>แยกกันให้ชัดเจน</a:t>
            </a:r>
          </a:p>
          <a:p>
            <a:r>
              <a:rPr lang="th-TH" dirty="0"/>
              <a:t>เติมคอนสตรัคเตอร์อีกตัว ให้สร้างค่า </a:t>
            </a:r>
            <a:r>
              <a:rPr lang="en-US" dirty="0"/>
              <a:t>v </a:t>
            </a:r>
            <a:r>
              <a:rPr lang="th-TH" dirty="0"/>
              <a:t>ได้ </a:t>
            </a:r>
            <a:r>
              <a:rPr lang="en-US" dirty="0"/>
              <a:t>n </a:t>
            </a:r>
            <a:r>
              <a:rPr lang="th-TH" dirty="0"/>
              <a:t>ค่าในลิสต์ (เป็น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th-TH" dirty="0"/>
              <a:t>ทั้งคู่) โดยเอาไปต่อท้ายลิสต์ เรียกฟังก์ชั่นอื่นๆได้</a:t>
            </a:r>
          </a:p>
          <a:p>
            <a:endParaRPr lang="th-TH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คำตอบแบบฝึกหัด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Length() const;</a:t>
            </a:r>
            <a:r>
              <a:rPr lang="th-TH" dirty="0"/>
              <a:t> ในไฟล์ </a:t>
            </a:r>
            <a:r>
              <a:rPr lang="en-US" dirty="0"/>
              <a:t>.h</a:t>
            </a:r>
          </a:p>
          <a:p>
            <a:r>
              <a:rPr lang="th-TH" dirty="0"/>
              <a:t>ส่วนในไฟล์ที่มีโค้ดจริง ให้เป็น </a:t>
            </a:r>
            <a:endParaRPr lang="en-US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IntList</a:t>
            </a:r>
            <a:r>
              <a:rPr lang="en-US" dirty="0"/>
              <a:t>:: Length() const { return </a:t>
            </a:r>
            <a:r>
              <a:rPr lang="en-US" dirty="0" err="1"/>
              <a:t>numItems</a:t>
            </a:r>
            <a:r>
              <a:rPr lang="en-US" dirty="0"/>
              <a:t>; }</a:t>
            </a:r>
            <a:endParaRPr lang="th-TH" dirty="0"/>
          </a:p>
          <a:p>
            <a:pPr>
              <a:buNone/>
            </a:pPr>
            <a:r>
              <a:rPr lang="th-TH" dirty="0"/>
              <a:t>และ</a:t>
            </a:r>
          </a:p>
          <a:p>
            <a:pPr>
              <a:buNone/>
            </a:pPr>
            <a:r>
              <a:rPr lang="en-US" dirty="0" err="1"/>
              <a:t>IntList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v);</a:t>
            </a:r>
            <a:r>
              <a:rPr lang="th-TH" dirty="0"/>
              <a:t> ในไฟล์ </a:t>
            </a:r>
            <a:r>
              <a:rPr lang="en-US" dirty="0"/>
              <a:t>.h</a:t>
            </a:r>
          </a:p>
          <a:p>
            <a:pPr>
              <a:buNone/>
            </a:pPr>
            <a:r>
              <a:rPr lang="th-TH" dirty="0"/>
              <a:t>ส่วนในไฟล์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th-TH" dirty="0"/>
              <a:t>จะมี</a:t>
            </a:r>
            <a:endParaRPr lang="en-US" dirty="0"/>
          </a:p>
          <a:p>
            <a:pPr>
              <a:buNone/>
            </a:pPr>
            <a:r>
              <a:rPr lang="en-US" dirty="0" err="1"/>
              <a:t>IntList</a:t>
            </a:r>
            <a:r>
              <a:rPr lang="en-US" dirty="0"/>
              <a:t>::</a:t>
            </a:r>
            <a:r>
              <a:rPr lang="en-US" dirty="0" err="1"/>
              <a:t>IntList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v): Items(new </a:t>
            </a:r>
            <a:r>
              <a:rPr lang="en-US" dirty="0" err="1"/>
              <a:t>int</a:t>
            </a:r>
            <a:r>
              <a:rPr lang="en-US" dirty="0"/>
              <a:t>[SIZE]), </a:t>
            </a:r>
            <a:r>
              <a:rPr lang="en-US" dirty="0" err="1"/>
              <a:t>numItems</a:t>
            </a:r>
            <a:r>
              <a:rPr lang="en-US" dirty="0"/>
              <a:t>(0), </a:t>
            </a:r>
            <a:r>
              <a:rPr lang="en-US" dirty="0" err="1"/>
              <a:t>arraySize</a:t>
            </a:r>
            <a:r>
              <a:rPr lang="en-US" dirty="0"/>
              <a:t>(SIZE) { </a:t>
            </a:r>
          </a:p>
          <a:p>
            <a:pPr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k=0; k&lt;n; k++) </a:t>
            </a:r>
            <a:r>
              <a:rPr lang="en-US" dirty="0" err="1"/>
              <a:t>AddToEnd</a:t>
            </a:r>
            <a:r>
              <a:rPr lang="en-US" dirty="0"/>
              <a:t>(v); </a:t>
            </a:r>
          </a:p>
          <a:p>
            <a:pPr>
              <a:buNone/>
            </a:pPr>
            <a:r>
              <a:rPr lang="en-US" dirty="0"/>
              <a:t>}</a:t>
            </a:r>
            <a:endParaRPr lang="th-TH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i="1" dirty="0"/>
              <a:t>ต้องมี </a:t>
            </a:r>
            <a:r>
              <a:rPr lang="en-US" i="1" dirty="0"/>
              <a:t>#include &lt;string&gt;</a:t>
            </a:r>
            <a:r>
              <a:rPr lang="th-TH" i="1" dirty="0"/>
              <a:t>  แต่ว่าอย่า</a:t>
            </a:r>
            <a:r>
              <a:rPr lang="en-US" i="1" dirty="0"/>
              <a:t> include </a:t>
            </a:r>
            <a:r>
              <a:rPr lang="en-US" i="1" dirty="0" err="1"/>
              <a:t>string.h</a:t>
            </a:r>
            <a:r>
              <a:rPr lang="en-US" i="1" dirty="0"/>
              <a:t> </a:t>
            </a:r>
            <a:r>
              <a:rPr lang="th-TH" i="1" dirty="0"/>
              <a:t>เพราะจะได้ของ </a:t>
            </a:r>
            <a:r>
              <a:rPr lang="en-US" i="1" dirty="0"/>
              <a:t>c </a:t>
            </a:r>
            <a:r>
              <a:rPr lang="th-TH" i="1" dirty="0"/>
              <a:t>ธรรมดามา</a:t>
            </a:r>
          </a:p>
          <a:p>
            <a:r>
              <a:rPr lang="en-US" i="1" dirty="0"/>
              <a:t>Declare string variable </a:t>
            </a:r>
            <a:r>
              <a:rPr lang="th-TH" i="1" dirty="0"/>
              <a:t>ได้หลายวิธี</a:t>
            </a:r>
          </a:p>
          <a:p>
            <a:pPr>
              <a:buNone/>
            </a:pPr>
            <a:r>
              <a:rPr lang="en-US" dirty="0"/>
              <a:t>	string s1; // empty string </a:t>
            </a:r>
            <a:endParaRPr lang="th-TH" dirty="0"/>
          </a:p>
          <a:p>
            <a:pPr>
              <a:buNone/>
            </a:pPr>
            <a:r>
              <a:rPr lang="en-US" dirty="0"/>
              <a:t>	string s1  ("hello"); </a:t>
            </a:r>
            <a:endParaRPr lang="th-TH" dirty="0"/>
          </a:p>
          <a:p>
            <a:pPr>
              <a:buNone/>
            </a:pPr>
            <a:r>
              <a:rPr lang="en-US" dirty="0"/>
              <a:t>	string s1 = "goodbye"; </a:t>
            </a:r>
          </a:p>
          <a:p>
            <a:pPr>
              <a:buNone/>
            </a:pPr>
            <a:r>
              <a:rPr lang="en-US" dirty="0"/>
              <a:t>   string s1  {"hello“}; </a:t>
            </a:r>
            <a:endParaRPr lang="th-TH" dirty="0"/>
          </a:p>
          <a:p>
            <a:pPr>
              <a:buNone/>
            </a:pPr>
            <a:endParaRPr lang="th-TH" i="1" dirty="0"/>
          </a:p>
          <a:p>
            <a:endParaRPr lang="th-TH" i="1" dirty="0"/>
          </a:p>
          <a:p>
            <a:endParaRPr lang="th-TH" i="1" dirty="0"/>
          </a:p>
          <a:p>
            <a:endParaRPr lang="th-TH" i="1" dirty="0"/>
          </a:p>
          <a:p>
            <a:endParaRPr lang="th-TH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th-TH" dirty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638800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มี </a:t>
            </a:r>
            <a:r>
              <a:rPr lang="en-US" dirty="0"/>
              <a:t>size() </a:t>
            </a:r>
            <a:r>
              <a:rPr lang="th-TH" dirty="0"/>
              <a:t>ให้ใช้</a:t>
            </a:r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string s1, s2 = "hello";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 err="1"/>
              <a:t>cout</a:t>
            </a:r>
            <a:r>
              <a:rPr lang="en-US" dirty="0"/>
              <a:t> &lt;&lt; s1.size(); // s1's size is 0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 err="1"/>
              <a:t>cout</a:t>
            </a:r>
            <a:r>
              <a:rPr lang="en-US" dirty="0"/>
              <a:t> &lt;&lt; s2.size(); // s2's size is 5</a:t>
            </a:r>
            <a:endParaRPr lang="th-TH" dirty="0"/>
          </a:p>
          <a:p>
            <a:pPr>
              <a:buNone/>
            </a:pPr>
            <a:endParaRPr lang="th-TH" dirty="0"/>
          </a:p>
          <a:p>
            <a:r>
              <a:rPr lang="th-TH" dirty="0"/>
              <a:t>เปรียบเทียบกันได้ง่ายๆ</a:t>
            </a:r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string s1("</a:t>
            </a:r>
            <a:r>
              <a:rPr lang="en-US" dirty="0" err="1"/>
              <a:t>abc</a:t>
            </a:r>
            <a:r>
              <a:rPr lang="en-US" dirty="0"/>
              <a:t>");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string s2;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s2 = "</a:t>
            </a:r>
            <a:r>
              <a:rPr lang="en-US" dirty="0" err="1"/>
              <a:t>abc</a:t>
            </a:r>
            <a:r>
              <a:rPr lang="en-US" dirty="0"/>
              <a:t>"; </a:t>
            </a:r>
            <a:endParaRPr lang="th-TH" dirty="0"/>
          </a:p>
          <a:p>
            <a:pPr>
              <a:buNone/>
            </a:pPr>
            <a:r>
              <a:rPr lang="th-TH" dirty="0"/>
              <a:t>	</a:t>
            </a:r>
            <a:r>
              <a:rPr lang="en-US" dirty="0"/>
              <a:t>if (s1 == s2) ... // </a:t>
            </a:r>
            <a:r>
              <a:rPr lang="th-TH" dirty="0"/>
              <a:t>ค่าเท่ากันนะ</a:t>
            </a:r>
            <a:endParaRPr lang="en-US" dirty="0"/>
          </a:p>
          <a:p>
            <a:pPr>
              <a:buNone/>
            </a:pPr>
            <a:r>
              <a:rPr lang="en-US" dirty="0"/>
              <a:t>.</a:t>
            </a:r>
            <a:r>
              <a:rPr lang="th-TH" dirty="0"/>
              <a:t>ใช้ </a:t>
            </a:r>
            <a:r>
              <a:rPr lang="en-US" dirty="0"/>
              <a:t>&gt; </a:t>
            </a:r>
            <a:r>
              <a:rPr lang="th-TH" dirty="0"/>
              <a:t>หรือ </a:t>
            </a:r>
            <a:r>
              <a:rPr lang="en-US" dirty="0"/>
              <a:t>&lt; </a:t>
            </a:r>
            <a:r>
              <a:rPr lang="th-TH" dirty="0"/>
              <a:t>ก็ได้ด้วย แต่มันเทียบแบบไม่ </a:t>
            </a:r>
            <a:r>
              <a:rPr lang="en-US" dirty="0"/>
              <a:t>case sensitive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105400"/>
          </a:xfrm>
        </p:spPr>
        <p:txBody>
          <a:bodyPr>
            <a:normAutofit/>
          </a:bodyPr>
          <a:lstStyle/>
          <a:p>
            <a:r>
              <a:rPr lang="th-TH" dirty="0"/>
              <a:t>ต่อกันได้ โดยใช้การ </a:t>
            </a:r>
            <a:r>
              <a:rPr lang="en-US" dirty="0"/>
              <a:t>+ </a:t>
            </a:r>
            <a:r>
              <a:rPr lang="th-TH" dirty="0"/>
              <a:t>ได้เลย</a:t>
            </a:r>
          </a:p>
          <a:p>
            <a:pPr>
              <a:buNone/>
            </a:pPr>
            <a:r>
              <a:rPr lang="en-US" dirty="0"/>
              <a:t>string s1("hello"); </a:t>
            </a:r>
            <a:endParaRPr lang="th-TH" dirty="0"/>
          </a:p>
          <a:p>
            <a:pPr>
              <a:buNone/>
            </a:pPr>
            <a:r>
              <a:rPr lang="en-US" dirty="0"/>
              <a:t>string s2("goodbye"); </a:t>
            </a:r>
            <a:endParaRPr lang="th-TH" dirty="0"/>
          </a:p>
          <a:p>
            <a:pPr>
              <a:buNone/>
            </a:pPr>
            <a:r>
              <a:rPr lang="en-US" dirty="0"/>
              <a:t>string s3 = s1 + " and " + s2;</a:t>
            </a:r>
            <a:endParaRPr lang="th-TH" dirty="0"/>
          </a:p>
          <a:p>
            <a:r>
              <a:rPr lang="th-TH" dirty="0"/>
              <a:t>มี </a:t>
            </a:r>
            <a:r>
              <a:rPr lang="en-US" dirty="0"/>
              <a:t>index </a:t>
            </a:r>
            <a:r>
              <a:rPr lang="th-TH" dirty="0"/>
              <a:t>แบบ </a:t>
            </a:r>
            <a:r>
              <a:rPr lang="en-US" dirty="0"/>
              <a:t>array (</a:t>
            </a:r>
            <a:r>
              <a:rPr lang="th-TH" dirty="0"/>
              <a:t>ค่า </a:t>
            </a:r>
            <a:r>
              <a:rPr lang="en-US" dirty="0"/>
              <a:t>index </a:t>
            </a:r>
            <a:r>
              <a:rPr lang="th-TH" dirty="0"/>
              <a:t>เกินไม่ได้นะ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string s1 = "hello"; 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k=s1.size()-1; k&gt;=0; k--) </a:t>
            </a:r>
            <a:r>
              <a:rPr lang="en-US" dirty="0" err="1"/>
              <a:t>cout</a:t>
            </a:r>
            <a:r>
              <a:rPr lang="en-US" dirty="0"/>
              <a:t> &lt;&lt; s1[k]; 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k=s1.size()-1; k&gt;=0; k--) s1[k] = 'a';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33600" y="2057400"/>
            <a:ext cx="47836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 = "string expressed in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two lines"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ลูกศร: ลง 4"/>
          <p:cNvSpPr/>
          <p:nvPr/>
        </p:nvSpPr>
        <p:spPr>
          <a:xfrm>
            <a:off x="6477000" y="2596009"/>
            <a:ext cx="440282" cy="8329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897982" y="3688854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Allow next line to be the same string.</a:t>
            </a:r>
          </a:p>
        </p:txBody>
      </p:sp>
    </p:spTree>
    <p:extLst>
      <p:ext uri="{BB962C8B-B14F-4D97-AF65-F5344CB8AC3E}">
        <p14:creationId xmlns:p14="http://schemas.microsoft.com/office/powerpoint/2010/main" val="200280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รกระจาย: 14 จุด 4"/>
          <p:cNvSpPr/>
          <p:nvPr/>
        </p:nvSpPr>
        <p:spPr>
          <a:xfrm>
            <a:off x="-381000" y="684715"/>
            <a:ext cx="4495800" cy="146584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2352090"/>
            <a:ext cx="8915400" cy="4525963"/>
          </a:xfrm>
        </p:spPr>
        <p:txBody>
          <a:bodyPr/>
          <a:lstStyle/>
          <a:p>
            <a:r>
              <a:rPr lang="th-TH" dirty="0"/>
              <a:t>คืออาร์เรย์ที่โตได้เอง สามารถ </a:t>
            </a:r>
            <a:r>
              <a:rPr lang="en-US" dirty="0"/>
              <a:t>pass by value </a:t>
            </a:r>
            <a:r>
              <a:rPr lang="th-TH" dirty="0"/>
              <a:t>หรือ </a:t>
            </a:r>
            <a:r>
              <a:rPr lang="en-US" dirty="0"/>
              <a:t>by reference </a:t>
            </a:r>
            <a:r>
              <a:rPr lang="th-TH" dirty="0"/>
              <a:t>ก็ได้ </a:t>
            </a:r>
          </a:p>
          <a:p>
            <a:r>
              <a:rPr lang="en-US" dirty="0"/>
              <a:t>Index </a:t>
            </a:r>
            <a:r>
              <a:rPr lang="th-TH" dirty="0"/>
              <a:t>ไม่มีการตรวจ </a:t>
            </a:r>
            <a:r>
              <a:rPr lang="en-US" dirty="0"/>
              <a:t>index out of bound  (</a:t>
            </a:r>
            <a:r>
              <a:rPr lang="th-TH" dirty="0"/>
              <a:t>เวร</a:t>
            </a:r>
            <a:r>
              <a:rPr lang="en-US" dirty="0"/>
              <a:t>!!)</a:t>
            </a:r>
            <a:endParaRPr lang="th-TH" dirty="0"/>
          </a:p>
          <a:p>
            <a:r>
              <a:rPr lang="th-TH" dirty="0"/>
              <a:t>ต้อง </a:t>
            </a:r>
            <a:r>
              <a:rPr lang="en-US" i="1" dirty="0"/>
              <a:t>#include &lt;vector&gt;</a:t>
            </a:r>
          </a:p>
          <a:p>
            <a:r>
              <a:rPr lang="en-US" i="1" dirty="0"/>
              <a:t>Declare </a:t>
            </a:r>
            <a:r>
              <a:rPr lang="th-TH" i="1" dirty="0"/>
              <a:t>ได้ดังนี้</a:t>
            </a:r>
          </a:p>
          <a:p>
            <a:pPr>
              <a:buNone/>
            </a:pPr>
            <a:r>
              <a:rPr lang="en-US" dirty="0"/>
              <a:t>vector &lt;</a:t>
            </a:r>
            <a:r>
              <a:rPr lang="en-US" dirty="0" err="1"/>
              <a:t>int</a:t>
            </a:r>
            <a:r>
              <a:rPr lang="en-US" dirty="0"/>
              <a:t>&gt; v1(10); // </a:t>
            </a:r>
            <a:r>
              <a:rPr lang="en-US" sz="2800" dirty="0"/>
              <a:t>v1 </a:t>
            </a:r>
            <a:r>
              <a:rPr lang="th-TH" sz="2800" dirty="0"/>
              <a:t>เก็บ </a:t>
            </a:r>
            <a:r>
              <a:rPr lang="en-US" sz="2800" dirty="0" err="1"/>
              <a:t>int</a:t>
            </a:r>
            <a:r>
              <a:rPr lang="en-US" sz="2800" dirty="0"/>
              <a:t> 10 </a:t>
            </a:r>
            <a:r>
              <a:rPr lang="th-TH" sz="2800" dirty="0"/>
              <a:t>ตัว</a:t>
            </a:r>
            <a:r>
              <a:rPr lang="en-US" sz="2800" dirty="0"/>
              <a:t> (initialized </a:t>
            </a:r>
            <a:r>
              <a:rPr lang="th-TH" sz="2800" dirty="0"/>
              <a:t>แล้วด้วย</a:t>
            </a:r>
            <a:r>
              <a:rPr lang="en-US" sz="2800" dirty="0"/>
              <a:t>)</a:t>
            </a:r>
            <a:endParaRPr lang="th-TH" dirty="0"/>
          </a:p>
          <a:p>
            <a:pPr>
              <a:buNone/>
            </a:pPr>
            <a:r>
              <a:rPr lang="en-US" dirty="0"/>
              <a:t>vector &lt;char&gt; v2(5); // v2 </a:t>
            </a:r>
            <a:r>
              <a:rPr lang="th-TH" dirty="0"/>
              <a:t>เก็บ </a:t>
            </a:r>
            <a:r>
              <a:rPr lang="en-US" dirty="0"/>
              <a:t>char 5 </a:t>
            </a:r>
            <a:r>
              <a:rPr lang="th-TH" dirty="0"/>
              <a:t>ตัว</a:t>
            </a:r>
            <a:r>
              <a:rPr lang="en-US" dirty="0"/>
              <a:t> (initialized </a:t>
            </a:r>
            <a:r>
              <a:rPr lang="th-TH" dirty="0"/>
              <a:t>แล้ว</a:t>
            </a:r>
            <a:r>
              <a:rPr lang="en-US" dirty="0"/>
              <a:t>)</a:t>
            </a:r>
            <a:endParaRPr lang="th-TH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1500" y="1049533"/>
            <a:ext cx="289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::vector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ลูกศร: ขวา 5"/>
          <p:cNvSpPr/>
          <p:nvPr/>
        </p:nvSpPr>
        <p:spPr>
          <a:xfrm>
            <a:off x="3886200" y="1095369"/>
            <a:ext cx="704850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4800600" y="1260879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ย่อโดยใช้ </a:t>
            </a:r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8927783" cy="2286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7997936" cy="452438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2292191" y="87868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/>
              <a:t>ตัวอย่าง</a:t>
            </a:r>
            <a:endParaRPr lang="en-US" b="1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" y="3505200"/>
            <a:ext cx="8868284" cy="3352800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0729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vs Array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 </a:t>
            </a:r>
            <a:r>
              <a:rPr lang="en-US" dirty="0" err="1"/>
              <a:t>c++</a:t>
            </a:r>
            <a:r>
              <a:rPr lang="en-US" dirty="0"/>
              <a:t> </a:t>
            </a:r>
            <a:r>
              <a:rPr lang="th-TH" dirty="0"/>
              <a:t>ถ้าเราใช้งาน </a:t>
            </a:r>
            <a:r>
              <a:rPr lang="en-US" dirty="0"/>
              <a:t>dynamic array </a:t>
            </a:r>
            <a:r>
              <a:rPr lang="th-TH" dirty="0"/>
              <a:t>แล้ว เราต้องสั่งลบมันเองนะ แต่</a:t>
            </a:r>
            <a:r>
              <a:rPr lang="th-TH" dirty="0" err="1"/>
              <a:t>เวคเตอร์</a:t>
            </a:r>
            <a:r>
              <a:rPr lang="th-TH" dirty="0"/>
              <a:t>ไม่ต้อง </a:t>
            </a:r>
          </a:p>
          <a:p>
            <a:endParaRPr lang="th-TH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 *</a:t>
            </a:r>
            <a:r>
              <a:rPr lang="en-US" dirty="0" err="1"/>
              <a:t>darray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[size];</a:t>
            </a:r>
          </a:p>
          <a:p>
            <a:pPr marL="0" indent="0">
              <a:buNone/>
            </a:pPr>
            <a:r>
              <a:rPr lang="th-TH" dirty="0"/>
              <a:t>พอใช้เสร็จต้อง</a:t>
            </a:r>
          </a:p>
          <a:p>
            <a:pPr marL="0" indent="0">
              <a:buNone/>
            </a:pPr>
            <a:r>
              <a:rPr lang="en-US" dirty="0"/>
              <a:t>delete [] </a:t>
            </a:r>
            <a:r>
              <a:rPr lang="en-US" dirty="0" err="1"/>
              <a:t>darray</a:t>
            </a:r>
            <a:r>
              <a:rPr lang="en-US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darray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46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7162800" cy="4495800"/>
          </a:xfrm>
        </p:spPr>
        <p:txBody>
          <a:bodyPr>
            <a:normAutofit/>
          </a:bodyPr>
          <a:lstStyle/>
          <a:p>
            <a:r>
              <a:rPr lang="th-TH" dirty="0"/>
              <a:t>เข้าถึงสมาชิกแต่ละตัวได้โดยเขียนแบบอาร์เรย์ได้เลย</a:t>
            </a:r>
          </a:p>
          <a:p>
            <a:pPr>
              <a:buNone/>
            </a:pPr>
            <a:r>
              <a:rPr lang="en-US" dirty="0"/>
              <a:t>vector &lt;</a:t>
            </a:r>
            <a:r>
              <a:rPr lang="en-US" dirty="0" err="1"/>
              <a:t>int</a:t>
            </a:r>
            <a:r>
              <a:rPr lang="en-US" dirty="0"/>
              <a:t>&gt; v(10); </a:t>
            </a:r>
            <a:endParaRPr lang="th-TH" dirty="0"/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k=0; k&lt;10; k++) { v[k] = 3; }</a:t>
            </a:r>
            <a:endParaRPr lang="th-TH" dirty="0"/>
          </a:p>
          <a:p>
            <a:pPr>
              <a:buNone/>
            </a:pP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and </a:t>
            </a:r>
            <a:r>
              <a:rPr lang="en-US" dirty="0" err="1"/>
              <a:t>decltype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1171417"/>
            <a:ext cx="295144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foo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auto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bar = foo;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ลูกศร: ลง 4"/>
          <p:cNvSpPr/>
          <p:nvPr/>
        </p:nvSpPr>
        <p:spPr>
          <a:xfrm>
            <a:off x="1524000" y="2248635"/>
            <a:ext cx="533400" cy="570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1143000" y="29718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Its type is the type of the value that is used to initialize it.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4110463"/>
            <a:ext cx="33313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foo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decltype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(foo) bar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ลูกศร: ลง 7"/>
          <p:cNvSpPr/>
          <p:nvPr/>
        </p:nvSpPr>
        <p:spPr>
          <a:xfrm>
            <a:off x="1106905" y="5226842"/>
            <a:ext cx="533400" cy="570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43000" y="5649744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bar is the same type as foo.</a:t>
            </a:r>
          </a:p>
        </p:txBody>
      </p:sp>
      <p:sp>
        <p:nvSpPr>
          <p:cNvPr id="10" name="สี่เหลี่ยมผืนผ้า: มุมมน 9"/>
          <p:cNvSpPr/>
          <p:nvPr/>
        </p:nvSpPr>
        <p:spPr>
          <a:xfrm>
            <a:off x="457200" y="1171417"/>
            <a:ext cx="8229600" cy="2939046"/>
          </a:xfrm>
          <a:prstGeom prst="round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: มุมมน 10"/>
          <p:cNvSpPr/>
          <p:nvPr/>
        </p:nvSpPr>
        <p:spPr>
          <a:xfrm>
            <a:off x="396744" y="4171908"/>
            <a:ext cx="7924800" cy="2631380"/>
          </a:xfrm>
          <a:prstGeom prst="round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37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th-TH" dirty="0"/>
              <a:t>เทียบกันด้วย </a:t>
            </a:r>
            <a:r>
              <a:rPr lang="en-US" dirty="0"/>
              <a:t>== </a:t>
            </a:r>
            <a:r>
              <a:rPr lang="th-TH" dirty="0"/>
              <a:t>ได้เลย โดยจะเท่าก็ต่อเมื่อมีขนาดเท่ากันและค่าที่ตำแหน่งต่างๆก็ต้องเท่ากัน</a:t>
            </a:r>
          </a:p>
          <a:p>
            <a:r>
              <a:rPr lang="en-US" dirty="0"/>
              <a:t>v1 = v2 </a:t>
            </a:r>
            <a:r>
              <a:rPr lang="th-TH" dirty="0"/>
              <a:t>ทำได้ ถ้าสมาชิกข้างในมี </a:t>
            </a:r>
            <a:r>
              <a:rPr lang="en-US" dirty="0"/>
              <a:t>type </a:t>
            </a:r>
            <a:r>
              <a:rPr lang="th-TH" dirty="0"/>
              <a:t>ที่ </a:t>
            </a:r>
            <a:r>
              <a:rPr lang="en-US" dirty="0"/>
              <a:t>compatible </a:t>
            </a:r>
            <a:r>
              <a:rPr lang="th-TH" dirty="0"/>
              <a:t>กัน </a:t>
            </a:r>
          </a:p>
          <a:p>
            <a:pPr lvl="1"/>
            <a:r>
              <a:rPr lang="th-TH" dirty="0"/>
              <a:t>โดย </a:t>
            </a:r>
            <a:r>
              <a:rPr lang="en-US" dirty="0"/>
              <a:t>size </a:t>
            </a:r>
            <a:r>
              <a:rPr lang="th-TH" dirty="0"/>
              <a:t>ของ </a:t>
            </a:r>
            <a:r>
              <a:rPr lang="en-US" dirty="0"/>
              <a:t>v1 </a:t>
            </a:r>
            <a:r>
              <a:rPr lang="th-TH" dirty="0"/>
              <a:t>จะถูกเปลี่ยนตาม </a:t>
            </a:r>
            <a:r>
              <a:rPr lang="en-US" dirty="0"/>
              <a:t>v2</a:t>
            </a:r>
            <a:r>
              <a:rPr lang="th-TH" dirty="0"/>
              <a:t>	</a:t>
            </a:r>
            <a:endParaRPr lang="en-US" dirty="0"/>
          </a:p>
          <a:p>
            <a:pPr lvl="1"/>
            <a:r>
              <a:rPr lang="th-TH" dirty="0"/>
              <a:t>แต่ว่า สมาชิกของ </a:t>
            </a:r>
            <a:r>
              <a:rPr lang="en-US" dirty="0"/>
              <a:t>v1 </a:t>
            </a:r>
            <a:r>
              <a:rPr lang="th-TH" dirty="0"/>
              <a:t>เปลี่ยน จะไม่ไปเปลี่ยนสมาชิกของ </a:t>
            </a:r>
            <a:r>
              <a:rPr lang="en-US" dirty="0"/>
              <a:t>v2</a:t>
            </a:r>
            <a:r>
              <a:rPr lang="th-TH" dirty="0"/>
              <a:t> เพราะ </a:t>
            </a:r>
            <a:r>
              <a:rPr lang="en-US" dirty="0"/>
              <a:t>assignment </a:t>
            </a:r>
            <a:r>
              <a:rPr lang="th-TH" dirty="0"/>
              <a:t>คือการ </a:t>
            </a:r>
            <a:r>
              <a:rPr lang="en-US" dirty="0"/>
              <a:t>copy </a:t>
            </a:r>
            <a:r>
              <a:rPr lang="th-TH" dirty="0"/>
              <a:t>ของใน </a:t>
            </a:r>
            <a:r>
              <a:rPr lang="en-US" dirty="0"/>
              <a:t>v2 </a:t>
            </a:r>
            <a:r>
              <a:rPr lang="th-TH" dirty="0"/>
              <a:t>ใส่ </a:t>
            </a:r>
            <a:r>
              <a:rPr lang="en-US" dirty="0"/>
              <a:t>v1</a:t>
            </a:r>
          </a:p>
          <a:p>
            <a:r>
              <a:rPr lang="th-TH" dirty="0">
                <a:highlight>
                  <a:srgbClr val="FFFF00"/>
                </a:highlight>
              </a:rPr>
              <a:t>ฟังก์ชันใน </a:t>
            </a:r>
            <a:r>
              <a:rPr lang="en-US" dirty="0" err="1">
                <a:highlight>
                  <a:srgbClr val="FFFF00"/>
                </a:highlight>
              </a:rPr>
              <a:t>c++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th-TH" dirty="0">
                <a:highlight>
                  <a:srgbClr val="FFFF00"/>
                </a:highlight>
              </a:rPr>
              <a:t>รีเทิร์น </a:t>
            </a:r>
            <a:r>
              <a:rPr lang="en-US" dirty="0">
                <a:highlight>
                  <a:srgbClr val="FFFF00"/>
                </a:highlight>
              </a:rPr>
              <a:t>array </a:t>
            </a:r>
            <a:r>
              <a:rPr lang="th-TH" dirty="0">
                <a:highlight>
                  <a:srgbClr val="FFFF00"/>
                </a:highlight>
              </a:rPr>
              <a:t>ไม่ได้ แต่รีเทิร์น </a:t>
            </a:r>
            <a:r>
              <a:rPr lang="en-US" dirty="0">
                <a:highlight>
                  <a:srgbClr val="FFFF00"/>
                </a:highlight>
              </a:rPr>
              <a:t>vector </a:t>
            </a:r>
            <a:r>
              <a:rPr lang="th-TH" dirty="0">
                <a:highlight>
                  <a:srgbClr val="FFFF00"/>
                </a:highlight>
              </a:rPr>
              <a:t>ได้</a:t>
            </a:r>
          </a:p>
          <a:p>
            <a:pPr>
              <a:buNone/>
            </a:pPr>
            <a:r>
              <a:rPr lang="th-TH" dirty="0">
                <a:highlight>
                  <a:srgbClr val="FFFF00"/>
                </a:highlight>
              </a:rPr>
              <a:t>	</a:t>
            </a:r>
            <a:r>
              <a:rPr lang="en-US" dirty="0">
                <a:highlight>
                  <a:srgbClr val="FFFF00"/>
                </a:highlight>
              </a:rPr>
              <a:t>vector &lt;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&gt; f( ) { ...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รวมฟังก์ชัน ของ </a:t>
            </a:r>
            <a:r>
              <a:rPr lang="en-US" dirty="0"/>
              <a:t>vector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size();  //</a:t>
            </a:r>
            <a:r>
              <a:rPr lang="th-TH" dirty="0"/>
              <a:t>ตอนนี้เก็บของอยู่กี่ชิ้น</a:t>
            </a:r>
            <a:r>
              <a:rPr lang="en-US" dirty="0"/>
              <a:t>??</a:t>
            </a:r>
            <a:endParaRPr lang="th-TH" dirty="0"/>
          </a:p>
          <a:p>
            <a:pPr>
              <a:buNone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capacity(); // </a:t>
            </a:r>
            <a:r>
              <a:rPr lang="th-TH" dirty="0"/>
              <a:t>เก็บของได้กี่ชิ้น</a:t>
            </a:r>
            <a:endParaRPr lang="en-US" dirty="0"/>
          </a:p>
          <a:p>
            <a:pPr>
              <a:buNone/>
            </a:pPr>
            <a:r>
              <a:rPr lang="en-US" dirty="0" err="1"/>
              <a:t>push_back</a:t>
            </a:r>
            <a:r>
              <a:rPr lang="en-US" dirty="0"/>
              <a:t>(</a:t>
            </a:r>
            <a:r>
              <a:rPr lang="en-US" i="1" dirty="0"/>
              <a:t>type</a:t>
            </a:r>
            <a:r>
              <a:rPr lang="en-US" dirty="0"/>
              <a:t> element); //</a:t>
            </a:r>
            <a:r>
              <a:rPr lang="th-TH" dirty="0"/>
              <a:t>เติมสมาชิกต่อท้าย</a:t>
            </a:r>
            <a:endParaRPr lang="en-US" dirty="0"/>
          </a:p>
          <a:p>
            <a:pPr>
              <a:buNone/>
            </a:pPr>
            <a:r>
              <a:rPr lang="en-US" dirty="0" err="1"/>
              <a:t>bool</a:t>
            </a:r>
            <a:r>
              <a:rPr lang="en-US" dirty="0"/>
              <a:t> empty(); // </a:t>
            </a:r>
            <a:r>
              <a:rPr lang="en-US" dirty="0" err="1"/>
              <a:t>isEmpty</a:t>
            </a:r>
            <a:r>
              <a:rPr lang="en-US" dirty="0"/>
              <a:t>() </a:t>
            </a:r>
            <a:r>
              <a:rPr lang="th-TH" dirty="0"/>
              <a:t>นั่นเอง</a:t>
            </a:r>
          </a:p>
          <a:p>
            <a:pPr>
              <a:buNone/>
            </a:pPr>
            <a:r>
              <a:rPr lang="en-US" dirty="0"/>
              <a:t>void clear(); //</a:t>
            </a:r>
            <a:r>
              <a:rPr lang="th-TH" dirty="0"/>
              <a:t>ลบทุกสมาชิกทิ้ง </a:t>
            </a:r>
          </a:p>
          <a:p>
            <a:pPr>
              <a:buNone/>
            </a:pPr>
            <a:r>
              <a:rPr lang="en-US" i="1" dirty="0">
                <a:highlight>
                  <a:srgbClr val="FFFF00"/>
                </a:highlight>
              </a:rPr>
              <a:t>type</a:t>
            </a:r>
            <a:r>
              <a:rPr lang="en-US" dirty="0">
                <a:highlight>
                  <a:srgbClr val="FFFF00"/>
                </a:highlight>
              </a:rPr>
              <a:t> at(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n); //</a:t>
            </a:r>
            <a:r>
              <a:rPr lang="th-TH" dirty="0">
                <a:highlight>
                  <a:srgbClr val="FFFF00"/>
                </a:highlight>
              </a:rPr>
              <a:t>รีเทิร์นสมาชิกที่ตำแหน่ง </a:t>
            </a:r>
            <a:r>
              <a:rPr lang="en-US" dirty="0">
                <a:highlight>
                  <a:srgbClr val="FFFF00"/>
                </a:highlight>
              </a:rPr>
              <a:t>n </a:t>
            </a:r>
            <a:r>
              <a:rPr lang="th-TH" dirty="0">
                <a:highlight>
                  <a:srgbClr val="FFFF00"/>
                </a:highlight>
              </a:rPr>
              <a:t>ซึ่งเช็คด้วยว่าเกินอาร์เรย์หรือเปล่า 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th-TH" dirty="0">
                <a:highlight>
                  <a:srgbClr val="FFFF00"/>
                </a:highlight>
              </a:rPr>
              <a:t>ใช้แทนการใช้ </a:t>
            </a:r>
            <a:r>
              <a:rPr lang="en-US" dirty="0">
                <a:highlight>
                  <a:srgbClr val="FFFF00"/>
                </a:highlight>
              </a:rPr>
              <a:t>index </a:t>
            </a:r>
            <a:r>
              <a:rPr lang="th-TH" dirty="0">
                <a:highlight>
                  <a:srgbClr val="FFFF00"/>
                </a:highlight>
              </a:rPr>
              <a:t>เพราะว่า ใช้ </a:t>
            </a:r>
            <a:r>
              <a:rPr lang="en-US" dirty="0">
                <a:highlight>
                  <a:srgbClr val="FFFF00"/>
                </a:highlight>
              </a:rPr>
              <a:t>index </a:t>
            </a:r>
            <a:r>
              <a:rPr lang="th-TH" dirty="0" err="1">
                <a:highlight>
                  <a:srgbClr val="FFFF00"/>
                </a:highlight>
              </a:rPr>
              <a:t>ตรงๆ</a:t>
            </a:r>
            <a:r>
              <a:rPr lang="th-TH" dirty="0">
                <a:highlight>
                  <a:srgbClr val="FFFF00"/>
                </a:highlight>
              </a:rPr>
              <a:t> มันไม่เช็ค </a:t>
            </a:r>
            <a:r>
              <a:rPr lang="en-US" dirty="0">
                <a:highlight>
                  <a:srgbClr val="FFFF00"/>
                </a:highlight>
              </a:rPr>
              <a:t>out of bounds</a:t>
            </a:r>
          </a:p>
          <a:p>
            <a:pPr>
              <a:buNone/>
            </a:pPr>
            <a:r>
              <a:rPr lang="th-TH" dirty="0">
                <a:highlight>
                  <a:srgbClr val="FFFF00"/>
                </a:highlight>
              </a:rPr>
              <a:t>ซึ่งถ้า</a:t>
            </a:r>
            <a:r>
              <a:rPr lang="en-US" dirty="0">
                <a:highlight>
                  <a:srgbClr val="FFFF00"/>
                </a:highlight>
              </a:rPr>
              <a:t> out of bounds </a:t>
            </a:r>
            <a:r>
              <a:rPr lang="th-TH" dirty="0">
                <a:highlight>
                  <a:srgbClr val="FFFF00"/>
                </a:highlight>
              </a:rPr>
              <a:t>จะ </a:t>
            </a:r>
            <a:r>
              <a:rPr lang="en-US" dirty="0">
                <a:highlight>
                  <a:srgbClr val="FFFF00"/>
                </a:highlight>
              </a:rPr>
              <a:t>throw   </a:t>
            </a:r>
            <a:r>
              <a:rPr lang="en-US" dirty="0" err="1">
                <a:highlight>
                  <a:srgbClr val="FFFF00"/>
                </a:highlight>
              </a:rPr>
              <a:t>std</a:t>
            </a:r>
            <a:r>
              <a:rPr lang="en-US" dirty="0">
                <a:highlight>
                  <a:srgbClr val="FFFF00"/>
                </a:highlight>
              </a:rPr>
              <a:t>::</a:t>
            </a:r>
            <a:r>
              <a:rPr lang="en-US" dirty="0" err="1">
                <a:highlight>
                  <a:srgbClr val="FFFF00"/>
                </a:highlight>
              </a:rPr>
              <a:t>out_of_range</a:t>
            </a:r>
            <a:endParaRPr lang="en-US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th-TH" dirty="0">
                <a:highlight>
                  <a:srgbClr val="FFFF00"/>
                </a:highlight>
              </a:rPr>
              <a:t>ให้ไป </a:t>
            </a:r>
            <a:r>
              <a:rPr lang="en-US" dirty="0">
                <a:highlight>
                  <a:srgbClr val="FFFF00"/>
                </a:highlight>
              </a:rPr>
              <a:t>catch </a:t>
            </a:r>
            <a:r>
              <a:rPr lang="th-TH" dirty="0">
                <a:highlight>
                  <a:srgbClr val="FFFF00"/>
                </a:highlight>
              </a:rPr>
              <a:t>ได้แบบจาว่าเลย</a:t>
            </a:r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มีฟังก์ชัน </a:t>
            </a:r>
            <a:r>
              <a:rPr lang="en-US" dirty="0"/>
              <a:t>resize() </a:t>
            </a:r>
            <a:r>
              <a:rPr lang="th-TH" dirty="0"/>
              <a:t>เอาไว้เปลี่ยนจำนวนของที่กำลังเก็บ ซึ่งจะพยายามรักษาค่าที่มีอยู่ให้ดีที่สุด </a:t>
            </a:r>
            <a:r>
              <a:rPr lang="th-TH" dirty="0">
                <a:highlight>
                  <a:srgbClr val="FFFF00"/>
                </a:highlight>
              </a:rPr>
              <a:t>ถ้าเพิ่มค่า จะ </a:t>
            </a:r>
            <a:r>
              <a:rPr lang="en-US" dirty="0">
                <a:highlight>
                  <a:srgbClr val="FFFF00"/>
                </a:highlight>
              </a:rPr>
              <a:t>initialize </a:t>
            </a:r>
            <a:r>
              <a:rPr lang="th-TH" dirty="0">
                <a:highlight>
                  <a:srgbClr val="FFFF00"/>
                </a:highlight>
              </a:rPr>
              <a:t>ให้ด้วย </a:t>
            </a:r>
          </a:p>
          <a:p>
            <a:pPr>
              <a:buNone/>
            </a:pPr>
            <a:r>
              <a:rPr lang="en-US" dirty="0"/>
              <a:t>vector &lt;</a:t>
            </a:r>
            <a:r>
              <a:rPr lang="en-US" dirty="0" err="1"/>
              <a:t>int</a:t>
            </a:r>
            <a:r>
              <a:rPr lang="en-US" dirty="0"/>
              <a:t>&gt; v(1); </a:t>
            </a:r>
          </a:p>
          <a:p>
            <a:pPr>
              <a:buNone/>
            </a:pPr>
            <a:r>
              <a:rPr lang="en-US" dirty="0"/>
              <a:t>v[0] = 10;</a:t>
            </a:r>
          </a:p>
          <a:p>
            <a:pPr>
              <a:buNone/>
            </a:pPr>
            <a:r>
              <a:rPr lang="en-US" dirty="0" err="1"/>
              <a:t>v.resize</a:t>
            </a:r>
            <a:r>
              <a:rPr lang="en-US" dirty="0"/>
              <a:t>(2*</a:t>
            </a:r>
            <a:r>
              <a:rPr lang="en-US" dirty="0" err="1"/>
              <a:t>v.size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/>
              <a:t> v[1] = 20; </a:t>
            </a:r>
          </a:p>
          <a:p>
            <a:pPr>
              <a:buNone/>
            </a:pPr>
            <a:r>
              <a:rPr lang="en-US" dirty="0" err="1"/>
              <a:t>v.resize</a:t>
            </a:r>
            <a:r>
              <a:rPr lang="en-US" dirty="0"/>
              <a:t>(1);</a:t>
            </a:r>
            <a:endParaRPr lang="th-TH" dirty="0"/>
          </a:p>
          <a:p>
            <a:endParaRPr lang="en-US" dirty="0"/>
          </a:p>
        </p:txBody>
      </p:sp>
      <p:sp>
        <p:nvSpPr>
          <p:cNvPr id="4" name="คำบรรยายภาพ: สี่เหลี่ยมมุมมน 3"/>
          <p:cNvSpPr/>
          <p:nvPr/>
        </p:nvSpPr>
        <p:spPr>
          <a:xfrm>
            <a:off x="4876800" y="3352800"/>
            <a:ext cx="3429000" cy="1752600"/>
          </a:xfrm>
          <a:prstGeom prst="wedgeRoundRectCallout">
            <a:avLst>
              <a:gd name="adj1" fmla="val -87266"/>
              <a:gd name="adj2" fmla="val 2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/>
              <a:t>ดูตัวอย่าง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04162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th-TH" dirty="0"/>
              <a:t>ที่ใช้กับ </a:t>
            </a:r>
            <a:r>
              <a:rPr lang="en-US" dirty="0"/>
              <a:t>array </a:t>
            </a:r>
            <a:r>
              <a:rPr lang="th-TH" dirty="0"/>
              <a:t>สามารถใช้กับ</a:t>
            </a:r>
            <a:r>
              <a:rPr lang="th-TH" dirty="0" err="1"/>
              <a:t>เวคเตอร์</a:t>
            </a:r>
            <a:r>
              <a:rPr lang="th-TH" dirty="0"/>
              <a:t>ได้ด้วย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" y="1461753"/>
            <a:ext cx="799214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9" y="3082089"/>
            <a:ext cx="6019800" cy="3437021"/>
          </a:xfrm>
          <a:prstGeom prst="rect">
            <a:avLst/>
          </a:prstGeom>
        </p:spPr>
      </p:pic>
      <p:sp>
        <p:nvSpPr>
          <p:cNvPr id="6" name="การกระจาย: 14 จุด 5"/>
          <p:cNvSpPr/>
          <p:nvPr/>
        </p:nvSpPr>
        <p:spPr>
          <a:xfrm>
            <a:off x="2209800" y="2428206"/>
            <a:ext cx="5562600" cy="190500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dirty="0">
                <a:solidFill>
                  <a:sysClr val="windowText" lastClr="000000"/>
                </a:solidFill>
              </a:rPr>
              <a:t>ใช้กับอาร์</a:t>
            </a:r>
            <a:r>
              <a:rPr lang="th-TH" sz="4400" dirty="0" err="1">
                <a:solidFill>
                  <a:sysClr val="windowText" lastClr="000000"/>
                </a:solidFill>
              </a:rPr>
              <a:t>เรย์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0" name="วงรี 9"/>
          <p:cNvSpPr/>
          <p:nvPr/>
        </p:nvSpPr>
        <p:spPr>
          <a:xfrm>
            <a:off x="3009900" y="1355391"/>
            <a:ext cx="3314700" cy="944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วงรี 10"/>
          <p:cNvSpPr/>
          <p:nvPr/>
        </p:nvSpPr>
        <p:spPr>
          <a:xfrm>
            <a:off x="2743200" y="4684295"/>
            <a:ext cx="1600200" cy="944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คราวนี้มาดูการใช้กับ</a:t>
            </a:r>
            <a:r>
              <a:rPr lang="th-TH" dirty="0" err="1"/>
              <a:t>เวคเตอร์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7672"/>
            <a:ext cx="7315200" cy="3771626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4038600" y="4800600"/>
            <a:ext cx="1752600" cy="944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: ขวา 5"/>
          <p:cNvSpPr/>
          <p:nvPr/>
        </p:nvSpPr>
        <p:spPr>
          <a:xfrm rot="18427101">
            <a:off x="4511625" y="3971466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การกระจาย: 14 จุด 6"/>
          <p:cNvSpPr/>
          <p:nvPr/>
        </p:nvSpPr>
        <p:spPr>
          <a:xfrm>
            <a:off x="4419167" y="1417638"/>
            <a:ext cx="4724833" cy="254476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Refer </a:t>
            </a:r>
            <a:r>
              <a:rPr lang="th-TH" sz="3200" dirty="0">
                <a:solidFill>
                  <a:sysClr val="windowText" lastClr="000000"/>
                </a:solidFill>
              </a:rPr>
              <a:t>ตัวแรกของ</a:t>
            </a:r>
            <a:r>
              <a:rPr lang="th-TH" sz="3200" dirty="0" err="1">
                <a:solidFill>
                  <a:sysClr val="windowText" lastClr="000000"/>
                </a:solidFill>
              </a:rPr>
              <a:t>เวคเตอร์</a:t>
            </a:r>
            <a:r>
              <a:rPr lang="th-TH" sz="3200" dirty="0">
                <a:solidFill>
                  <a:sysClr val="windowText" lastClr="000000"/>
                </a:solidFill>
              </a:rPr>
              <a:t>ได้ ก็ใช้ได้แล้ว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1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</a:t>
            </a:r>
            <a:r>
              <a:rPr lang="th-TH" dirty="0" err="1"/>
              <a:t>เวคเตอร์</a:t>
            </a:r>
            <a:r>
              <a:rPr lang="th-TH" dirty="0"/>
              <a:t>จากอาร์</a:t>
            </a:r>
            <a:r>
              <a:rPr lang="th-TH" dirty="0" err="1"/>
              <a:t>เรย์</a:t>
            </a:r>
            <a:r>
              <a:rPr lang="th-TH" dirty="0"/>
              <a:t>ที่มีก็ได้ 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4" y="2209800"/>
            <a:ext cx="841947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5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เขียนฟังกัชัน </a:t>
            </a:r>
            <a:endParaRPr lang="en-US" dirty="0"/>
          </a:p>
          <a:p>
            <a:pPr>
              <a:buNone/>
            </a:pPr>
            <a:r>
              <a:rPr lang="en-US" dirty="0"/>
              <a:t>vector&lt;string&gt; </a:t>
            </a:r>
            <a:r>
              <a:rPr lang="en-US" dirty="0" err="1"/>
              <a:t>NonEmpty</a:t>
            </a:r>
            <a:r>
              <a:rPr lang="en-US" dirty="0"/>
              <a:t>(vector&lt;string&gt; v) </a:t>
            </a:r>
            <a:r>
              <a:rPr lang="th-TH" dirty="0"/>
              <a:t>ซึ่งรับ </a:t>
            </a:r>
            <a:r>
              <a:rPr lang="en-US" dirty="0"/>
              <a:t>vector </a:t>
            </a:r>
            <a:r>
              <a:rPr lang="th-TH" dirty="0"/>
              <a:t>ของสตริงเข้ามาแล้วรีเทิร์น </a:t>
            </a:r>
            <a:r>
              <a:rPr lang="en-US" dirty="0"/>
              <a:t>vector </a:t>
            </a:r>
            <a:r>
              <a:rPr lang="th-TH" dirty="0"/>
              <a:t>ของสตริงอีกตัว ที่มีแต่คำที่ไม่ใช่ </a:t>
            </a:r>
            <a:r>
              <a:rPr lang="en-US" dirty="0"/>
              <a:t>“” </a:t>
            </a:r>
            <a:r>
              <a:rPr lang="th-TH" dirty="0"/>
              <a:t>จาก </a:t>
            </a:r>
            <a:r>
              <a:rPr lang="en-US" dirty="0"/>
              <a:t>v  </a:t>
            </a:r>
            <a:r>
              <a:rPr lang="th-TH" dirty="0"/>
              <a:t>(เทียบว่าไม่เท่ากัน ใช้ </a:t>
            </a:r>
            <a:r>
              <a:rPr lang="en-US" dirty="0"/>
              <a:t>!= </a:t>
            </a:r>
            <a:r>
              <a:rPr lang="th-TH" dirty="0"/>
              <a:t>ได้เลย)</a:t>
            </a:r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th-TH" dirty="0"/>
              <a:t>เขียน </a:t>
            </a:r>
            <a:r>
              <a:rPr lang="en-US" dirty="0"/>
              <a:t>main </a:t>
            </a:r>
            <a:r>
              <a:rPr lang="th-TH" dirty="0"/>
              <a:t>ให้เรียก </a:t>
            </a:r>
            <a:r>
              <a:rPr lang="en-US" dirty="0" err="1"/>
              <a:t>NonEmpty</a:t>
            </a:r>
            <a:r>
              <a:rPr lang="en-US" dirty="0"/>
              <a:t> </a:t>
            </a:r>
            <a:r>
              <a:rPr lang="th-TH" dirty="0"/>
              <a:t>ใช้ โดย </a:t>
            </a:r>
            <a:r>
              <a:rPr lang="en-US" dirty="0"/>
              <a:t>v </a:t>
            </a:r>
            <a:r>
              <a:rPr lang="th-TH" dirty="0"/>
              <a:t>ที่ใช้ ต้องเป็น </a:t>
            </a:r>
          </a:p>
          <a:p>
            <a:pPr>
              <a:buNone/>
            </a:pPr>
            <a:r>
              <a:rPr lang="en-US" dirty="0"/>
              <a:t>“hello”, “”, “bye”, “”, “” , “!”</a:t>
            </a:r>
          </a:p>
          <a:p>
            <a:pPr>
              <a:buNone/>
            </a:pPr>
            <a:r>
              <a:rPr lang="th-TH" dirty="0"/>
              <a:t>และให้ </a:t>
            </a:r>
            <a:r>
              <a:rPr lang="en-US" dirty="0"/>
              <a:t>main </a:t>
            </a:r>
            <a:r>
              <a:rPr lang="th-TH" dirty="0"/>
              <a:t>พิมพ์ผลจาก </a:t>
            </a:r>
            <a:r>
              <a:rPr lang="en-US" dirty="0" err="1"/>
              <a:t>NonEmpty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เขียนฟังก์ชัน </a:t>
            </a:r>
            <a:r>
              <a:rPr lang="en-US" dirty="0"/>
              <a:t>Expand </a:t>
            </a:r>
            <a:r>
              <a:rPr lang="th-TH" dirty="0"/>
              <a:t>ซึ่งรับ </a:t>
            </a:r>
            <a:r>
              <a:rPr lang="en-US" dirty="0"/>
              <a:t>vector </a:t>
            </a:r>
            <a:r>
              <a:rPr lang="th-TH" dirty="0"/>
              <a:t>ของ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th-TH" dirty="0"/>
              <a:t>แล้วเปลี่ยน </a:t>
            </a:r>
            <a:r>
              <a:rPr lang="en-US" dirty="0"/>
              <a:t>vector </a:t>
            </a:r>
            <a:r>
              <a:rPr lang="th-TH" dirty="0"/>
              <a:t>นี้  โดยให้ขนาดใหญ่ขึ้นสองเท่าและยังคงมีค่าต่างๆใส่ไว้เหมือนตอนที่ยังไม่ขยาย นอกนั้นให้เป็น </a:t>
            </a:r>
            <a:r>
              <a:rPr lang="en-US" dirty="0"/>
              <a:t>0</a:t>
            </a:r>
          </a:p>
          <a:p>
            <a:endParaRPr lang="en-US" dirty="0"/>
          </a:p>
          <a:p>
            <a:r>
              <a:rPr lang="th-TH" dirty="0"/>
              <a:t>ต้องใช้ </a:t>
            </a:r>
            <a:r>
              <a:rPr lang="en-US" dirty="0"/>
              <a:t>Expand </a:t>
            </a:r>
            <a:r>
              <a:rPr lang="th-TH" dirty="0"/>
              <a:t>กับโค้ดต่อไปนี้</a:t>
            </a:r>
            <a:r>
              <a:rPr lang="en-US" dirty="0"/>
              <a:t> – </a:t>
            </a:r>
            <a:r>
              <a:rPr lang="th-TH" dirty="0"/>
              <a:t>ดูหน้าถัดไป 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153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vector&lt;</a:t>
            </a:r>
            <a:r>
              <a:rPr lang="en-US" dirty="0" err="1"/>
              <a:t>int</a:t>
            </a:r>
            <a:r>
              <a:rPr lang="en-US" dirty="0"/>
              <a:t>&gt;  v(1);</a:t>
            </a:r>
          </a:p>
          <a:p>
            <a:endParaRPr lang="en-US" dirty="0"/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k = 1; k &lt;= 16; k++) {</a:t>
            </a:r>
          </a:p>
          <a:p>
            <a:r>
              <a:rPr lang="en-US" dirty="0"/>
              <a:t>        if (</a:t>
            </a:r>
            <a:r>
              <a:rPr lang="en-US" dirty="0" err="1"/>
              <a:t>v.size</a:t>
            </a:r>
            <a:r>
              <a:rPr lang="en-US" dirty="0"/>
              <a:t>() &lt; k)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"vector size before calling Expand: " &lt;&lt; </a:t>
            </a:r>
            <a:r>
              <a:rPr lang="en-US" dirty="0" err="1"/>
              <a:t>v.size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Expand(v);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"vector size after calling Expand: " &lt;&lt; </a:t>
            </a:r>
            <a:r>
              <a:rPr lang="en-US" dirty="0" err="1"/>
              <a:t>v.size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v[k-1] = k;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"[ ";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k = 0; k &lt; </a:t>
            </a:r>
            <a:r>
              <a:rPr lang="en-US" dirty="0" err="1"/>
              <a:t>v.size</a:t>
            </a:r>
            <a:r>
              <a:rPr lang="en-US" dirty="0"/>
              <a:t>(); k++)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v[k] &lt;&lt; ' ';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"]\n";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คำบรรยายภาพ: สี่เหลี่ยมมุมมน 1"/>
          <p:cNvSpPr/>
          <p:nvPr/>
        </p:nvSpPr>
        <p:spPr>
          <a:xfrm>
            <a:off x="4191000" y="3505200"/>
            <a:ext cx="3810000" cy="1752600"/>
          </a:xfrm>
          <a:prstGeom prst="wedgeRoundRectCallout">
            <a:avLst>
              <a:gd name="adj1" fmla="val -83570"/>
              <a:gd name="adj2" fmla="val 30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dirty="0"/>
              <a:t>ที่พิมพ์ออกมาคืออะไร </a:t>
            </a:r>
            <a:endParaRPr lang="en-US" sz="4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คือ สิ่งที่ชี้ก้อนข้อมูลก้อนหนึ่งที่เก็บอยู่ใน </a:t>
            </a:r>
            <a:r>
              <a:rPr lang="en-US" dirty="0"/>
              <a:t>data structure </a:t>
            </a:r>
            <a:r>
              <a:rPr lang="th-TH" dirty="0"/>
              <a:t>เช่น ข้อมูลตัวหนึ่งที่ถูกเก็บใน </a:t>
            </a:r>
            <a:r>
              <a:rPr lang="en-US" dirty="0"/>
              <a:t>vector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876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http://d1rvs656pqhlwn.cloudfront.net/catalog/product/cache/7/image/600x/9df78eab33525d08d6e5fb8d27136e95/a/n/angry_birds_starwars_avaimenpera_2_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9400"/>
            <a:ext cx="1447800" cy="14478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2057400" y="3657600"/>
            <a:ext cx="304800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equivalent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double Dollars;</a:t>
            </a:r>
          </a:p>
          <a:p>
            <a:pPr>
              <a:buNone/>
            </a:pPr>
            <a:r>
              <a:rPr lang="en-US" dirty="0"/>
              <a:t>Dollars money = 10.50;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</a:t>
            </a:r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05800" cy="3916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std::</a:t>
            </a:r>
            <a:r>
              <a:rPr lang="en-US" sz="2800" i="1" dirty="0" err="1"/>
              <a:t>class_name</a:t>
            </a:r>
            <a:r>
              <a:rPr lang="en-US" sz="2800" dirty="0"/>
              <a:t>&lt;</a:t>
            </a:r>
            <a:r>
              <a:rPr lang="en-US" sz="2800" i="1" dirty="0" err="1"/>
              <a:t>template_parameters</a:t>
            </a:r>
            <a:r>
              <a:rPr lang="en-US" sz="2800" dirty="0"/>
              <a:t>&gt;::</a:t>
            </a:r>
            <a:r>
              <a:rPr lang="en-US" sz="2800" dirty="0" err="1"/>
              <a:t>iterator</a:t>
            </a:r>
            <a:r>
              <a:rPr lang="en-US" sz="2800" dirty="0"/>
              <a:t> </a:t>
            </a:r>
            <a:r>
              <a:rPr lang="en-US" sz="2800" i="1" dirty="0"/>
              <a:t>name</a:t>
            </a:r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r>
              <a:rPr lang="en-US" dirty="0"/>
              <a:t>std::vector&lt;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en-US" dirty="0" err="1"/>
              <a:t>myIntVectorIterator</a:t>
            </a:r>
            <a:r>
              <a:rPr lang="en-US" dirty="0"/>
              <a:t>;</a:t>
            </a:r>
          </a:p>
        </p:txBody>
      </p:sp>
      <p:sp>
        <p:nvSpPr>
          <p:cNvPr id="4" name="Down Arrow 3"/>
          <p:cNvSpPr/>
          <p:nvPr/>
        </p:nvSpPr>
        <p:spPr>
          <a:xfrm>
            <a:off x="3810000" y="2286000"/>
            <a:ext cx="838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วงเล็บปีกกาขวา 4"/>
          <p:cNvSpPr/>
          <p:nvPr/>
        </p:nvSpPr>
        <p:spPr>
          <a:xfrm rot="5400000">
            <a:off x="2438400" y="2209800"/>
            <a:ext cx="533400" cy="3886200"/>
          </a:xfrm>
          <a:prstGeom prst="rightBrac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คำบรรยายภาพ: สี่เหลี่ยมมุมมน 5"/>
          <p:cNvSpPr/>
          <p:nvPr/>
        </p:nvSpPr>
        <p:spPr>
          <a:xfrm>
            <a:off x="3048000" y="5105400"/>
            <a:ext cx="3886200" cy="990600"/>
          </a:xfrm>
          <a:prstGeom prst="wedgeRoundRectCallout">
            <a:avLst>
              <a:gd name="adj1" fmla="val -55095"/>
              <a:gd name="adj2" fmla="val -1091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/>
              <a:t>ต้องบอกว่าเป็นของ</a:t>
            </a:r>
            <a:r>
              <a:rPr lang="th-TH" sz="3200" dirty="0" err="1"/>
              <a:t>เวคเตอร์</a:t>
            </a:r>
            <a:r>
              <a:rPr lang="th-TH" sz="3200" dirty="0"/>
              <a:t>หรือของอะไร </a:t>
            </a:r>
            <a:endParaRPr lang="en-US" sz="3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data structure </a:t>
            </a:r>
            <a:r>
              <a:rPr lang="th-TH" dirty="0"/>
              <a:t>คนละประเภทกัน ก็อาจมีการทำงานที่ต่างกัน</a:t>
            </a:r>
          </a:p>
          <a:p>
            <a:r>
              <a:rPr lang="th-TH" dirty="0"/>
              <a:t>บางตัว ใช้อ่านข้อมูลได้อย่างเดียว บางตัวใช้เขียนข้อมูลได้อย่างเดียว บางตัวใช้ได้ทั้งสอง แต่ว่าไม่พร้อมกัน</a:t>
            </a:r>
          </a:p>
          <a:p>
            <a:r>
              <a:rPr lang="th-TH" dirty="0"/>
              <a:t>ตัวที่ใช้บ่อยๆ จะเป็น </a:t>
            </a:r>
            <a:r>
              <a:rPr lang="en-US" dirty="0"/>
              <a:t>forward, backward, bidirectional </a:t>
            </a:r>
            <a:r>
              <a:rPr lang="th-TH" dirty="0"/>
              <a:t>ซึ่ง ใช้ได้ทั้งอ่านและเขียนข้อมูล 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หลักการใช้งาน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th-TH" dirty="0"/>
              <a:t>เรียก </a:t>
            </a:r>
            <a:r>
              <a:rPr lang="en-US" dirty="0"/>
              <a:t>begin</a:t>
            </a:r>
          </a:p>
          <a:p>
            <a:r>
              <a:rPr lang="th-TH" dirty="0"/>
              <a:t>ใช้ </a:t>
            </a:r>
            <a:r>
              <a:rPr lang="en-US" dirty="0"/>
              <a:t>++ </a:t>
            </a:r>
            <a:r>
              <a:rPr lang="th-TH" dirty="0"/>
              <a:t>เพื่อเลื่อน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ให้ไปดูสมาชิกตัวถัดไปใน </a:t>
            </a:r>
            <a:r>
              <a:rPr lang="en-US" dirty="0"/>
              <a:t>data structure </a:t>
            </a:r>
            <a:r>
              <a:rPr lang="th-TH" dirty="0"/>
              <a:t>นั้น</a:t>
            </a:r>
          </a:p>
          <a:p>
            <a:r>
              <a:rPr lang="th-TH" dirty="0"/>
              <a:t>อ่าน </a:t>
            </a:r>
            <a:r>
              <a:rPr lang="en-US" dirty="0"/>
              <a:t>content </a:t>
            </a:r>
            <a:r>
              <a:rPr lang="th-TH" dirty="0"/>
              <a:t>ของข้อมูลที่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ดูอยู่ ด้วย </a:t>
            </a:r>
            <a:r>
              <a:rPr lang="en-US" dirty="0"/>
              <a:t>*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นั่นคือ ใช้เหมือนการดู </a:t>
            </a:r>
            <a:r>
              <a:rPr lang="en-US" dirty="0"/>
              <a:t>content </a:t>
            </a:r>
            <a:r>
              <a:rPr lang="th-TH" dirty="0"/>
              <a:t>ของที่ที่ </a:t>
            </a:r>
            <a:r>
              <a:rPr lang="en-US" dirty="0"/>
              <a:t>pointer </a:t>
            </a:r>
            <a:r>
              <a:rPr lang="th-TH" dirty="0"/>
              <a:t>ชี้ไป</a:t>
            </a:r>
          </a:p>
          <a:p>
            <a:r>
              <a:rPr lang="th-TH" dirty="0"/>
              <a:t>หยุดเมื่อ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เท่ากับ </a:t>
            </a:r>
            <a:r>
              <a:rPr lang="en-US" dirty="0"/>
              <a:t>end </a:t>
            </a:r>
            <a:r>
              <a:rPr lang="en-US" dirty="0" err="1"/>
              <a:t>iterator</a:t>
            </a:r>
            <a:r>
              <a:rPr lang="en-US" dirty="0"/>
              <a:t>   </a:t>
            </a:r>
            <a:r>
              <a:rPr lang="th-TH" dirty="0"/>
              <a:t>อันนี้เรียกฟังก์ชันได้ และเช็คความเท่ากันด้วย </a:t>
            </a:r>
            <a:r>
              <a:rPr lang="en-US" dirty="0"/>
              <a:t>== </a:t>
            </a:r>
            <a:r>
              <a:rPr lang="th-TH" dirty="0"/>
              <a:t>และ </a:t>
            </a:r>
            <a:r>
              <a:rPr lang="en-US" dirty="0"/>
              <a:t>!= </a:t>
            </a:r>
            <a:r>
              <a:rPr lang="th-TH" dirty="0"/>
              <a:t>ได้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v; </a:t>
            </a:r>
            <a:endParaRPr lang="th-TH" dirty="0"/>
          </a:p>
          <a:p>
            <a:pPr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&gt;::iterator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th-TH" dirty="0"/>
          </a:p>
          <a:p>
            <a:pPr>
              <a:buNone/>
            </a:pPr>
            <a:r>
              <a:rPr lang="en-US" dirty="0" err="1"/>
              <a:t>v.push_back</a:t>
            </a:r>
            <a:r>
              <a:rPr lang="en-US" dirty="0"/>
              <a:t>(1);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v.push_back</a:t>
            </a:r>
            <a:r>
              <a:rPr lang="en-US" dirty="0"/>
              <a:t>(4);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v.push_back</a:t>
            </a:r>
            <a:r>
              <a:rPr lang="en-US" dirty="0"/>
              <a:t>(8); </a:t>
            </a:r>
            <a:endParaRPr lang="th-TH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v.begin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 != </a:t>
            </a:r>
            <a:r>
              <a:rPr lang="en-US" dirty="0" err="1"/>
              <a:t>v.end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*</a:t>
            </a:r>
            <a:r>
              <a:rPr lang="en-US" dirty="0" err="1"/>
              <a:t>i</a:t>
            </a:r>
            <a:r>
              <a:rPr lang="en-US" dirty="0"/>
              <a:t> &lt;&lt; " "; </a:t>
            </a:r>
          </a:p>
          <a:p>
            <a:pPr>
              <a:buNone/>
            </a:pPr>
            <a:r>
              <a:rPr lang="en-US" dirty="0"/>
              <a:t>   //Should output 1 4 8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คำบรรยายภาพ: สี่เหลี่ยมมุมมน 3"/>
          <p:cNvSpPr/>
          <p:nvPr/>
        </p:nvSpPr>
        <p:spPr>
          <a:xfrm>
            <a:off x="5245768" y="274638"/>
            <a:ext cx="3886200" cy="2743200"/>
          </a:xfrm>
          <a:prstGeom prst="wedgeRoundRectCallout">
            <a:avLst>
              <a:gd name="adj1" fmla="val -89770"/>
              <a:gd name="adj2" fmla="val -5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err="1"/>
              <a:t>จริงๆ</a:t>
            </a:r>
            <a:r>
              <a:rPr lang="th-TH" sz="2800" dirty="0"/>
              <a:t> ใช้ </a:t>
            </a:r>
            <a:r>
              <a:rPr lang="en-US" sz="2800" dirty="0" err="1"/>
              <a:t>const_iterator</a:t>
            </a:r>
            <a:r>
              <a:rPr lang="en-US" sz="2800" dirty="0"/>
              <a:t>  </a:t>
            </a:r>
            <a:r>
              <a:rPr lang="th-TH" sz="2800" dirty="0"/>
              <a:t>ได้ เพราะจะบังคับไม่ให้เปลี่ยนเนื้อใน </a:t>
            </a:r>
            <a:r>
              <a:rPr lang="en-US" sz="2800" dirty="0"/>
              <a:t>vector </a:t>
            </a:r>
            <a:r>
              <a:rPr lang="th-TH" sz="2800" dirty="0"/>
              <a:t>ซึ่งตรงนี้เราไม่ต้องการเปลี่ยนอยู่แล้ว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th-TH" sz="2800" dirty="0"/>
              <a:t>ดูตัวอย่างโปรแกรม</a:t>
            </a:r>
            <a:endParaRPr lang="en-US" sz="2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จะเลื่อนเท่าไหร่ก็ได้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v; </a:t>
            </a:r>
          </a:p>
          <a:p>
            <a:pPr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&gt;::iterator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th-TH" dirty="0"/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v.begin</a:t>
            </a:r>
            <a:r>
              <a:rPr lang="en-US" dirty="0"/>
              <a:t>() + 2;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895600" y="3276600"/>
            <a:ext cx="304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44958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เลื่อนไปสองตำแหน่งเลย แต่ว่าตรงนี้จะมีปัญหาได้ เพราะอาจเกินตัวสุดท้ายของ </a:t>
            </a:r>
            <a:r>
              <a:rPr lang="en-US" sz="3600" dirty="0"/>
              <a:t>vector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จริงๆใข้ </a:t>
            </a:r>
            <a:r>
              <a:rPr lang="en-US" dirty="0"/>
              <a:t>+=  -=  &lt; &gt; </a:t>
            </a:r>
            <a:r>
              <a:rPr lang="th-TH" dirty="0"/>
              <a:t>ได้หมดเลย</a:t>
            </a:r>
          </a:p>
          <a:p>
            <a:r>
              <a:rPr lang="th-TH" dirty="0"/>
              <a:t>มีเมธอด </a:t>
            </a:r>
            <a:r>
              <a:rPr lang="en-US" dirty="0"/>
              <a:t>advance(</a:t>
            </a:r>
            <a:r>
              <a:rPr lang="en-US" dirty="0" err="1"/>
              <a:t>itrerator</a:t>
            </a:r>
            <a:r>
              <a:rPr lang="en-US" dirty="0"/>
              <a:t> </a:t>
            </a:r>
            <a:r>
              <a:rPr lang="en-US" dirty="0" err="1"/>
              <a:t>itr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n) </a:t>
            </a:r>
            <a:r>
              <a:rPr lang="th-TH" dirty="0"/>
              <a:t>ซึ่งเลื่อนตัว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ไปกี่ตำแหน่งก็ได้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แบบฝึกหัด</a:t>
            </a:r>
            <a:r>
              <a:rPr lang="en-US" dirty="0"/>
              <a:t>  </a:t>
            </a:r>
            <a:r>
              <a:rPr lang="th-TH" sz="4000" dirty="0"/>
              <a:t>จงเขียนฟังก์ชันสองฟังก์ชันที่ใช้ใน </a:t>
            </a:r>
            <a:r>
              <a:rPr lang="en-US" sz="4000" dirty="0"/>
              <a:t>main </a:t>
            </a:r>
            <a:r>
              <a:rPr lang="th-TH" sz="4000" dirty="0"/>
              <a:t>โดยให้ไล่ปริ๊นของในเวคเตอร์ออกมา โดยต้องใช้ </a:t>
            </a:r>
            <a:r>
              <a:rPr lang="en-US" sz="4000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vector&lt;</a:t>
            </a:r>
            <a:r>
              <a:rPr lang="en-US" dirty="0" err="1"/>
              <a:t>int</a:t>
            </a:r>
            <a:r>
              <a:rPr lang="en-US" dirty="0"/>
              <a:t>&gt; v(3);</a:t>
            </a:r>
          </a:p>
          <a:p>
            <a:pPr>
              <a:buNone/>
            </a:pPr>
            <a:r>
              <a:rPr lang="en-US" dirty="0"/>
              <a:t>    v[0] = 1;</a:t>
            </a:r>
          </a:p>
          <a:p>
            <a:pPr>
              <a:buNone/>
            </a:pPr>
            <a:r>
              <a:rPr lang="en-US" dirty="0"/>
              <a:t>    v[1] = 2;</a:t>
            </a:r>
          </a:p>
          <a:p>
            <a:pPr>
              <a:buNone/>
            </a:pPr>
            <a:r>
              <a:rPr lang="en-US" dirty="0"/>
              <a:t>    v[2] = 3;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printVector</a:t>
            </a:r>
            <a:r>
              <a:rPr lang="en-US" dirty="0"/>
              <a:t>(v);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printVectorReverse</a:t>
            </a:r>
            <a:r>
              <a:rPr lang="en-US" dirty="0"/>
              <a:t>(v);</a:t>
            </a:r>
          </a:p>
          <a:p>
            <a:pPr>
              <a:buNone/>
            </a:pPr>
            <a:r>
              <a:rPr lang="en-US" dirty="0"/>
              <a:t>    return 0;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667000" y="35052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86200" y="4267200"/>
            <a:ext cx="2362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3352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ซ้ายไปขวา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114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ขวาไปซ้าย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2590800"/>
            <a:ext cx="838200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1 2 3</a:t>
            </a:r>
          </a:p>
          <a:p>
            <a:r>
              <a:rPr lang="en-US" dirty="0"/>
              <a:t>3 2 1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เขียน </a:t>
            </a:r>
            <a:r>
              <a:rPr lang="en-US" dirty="0"/>
              <a:t>printVector02 </a:t>
            </a:r>
            <a:r>
              <a:rPr lang="th-TH" dirty="0"/>
              <a:t>ซึ่งทำงานเหมือนกับ </a:t>
            </a:r>
            <a:r>
              <a:rPr lang="en-US" dirty="0" err="1"/>
              <a:t>printVector</a:t>
            </a:r>
            <a:r>
              <a:rPr lang="en-US" dirty="0"/>
              <a:t> </a:t>
            </a:r>
            <a:r>
              <a:rPr lang="th-TH" dirty="0"/>
              <a:t>ทุกประการแต่ว่า ใช้ </a:t>
            </a:r>
            <a:r>
              <a:rPr lang="en-US" dirty="0"/>
              <a:t>advance(</a:t>
            </a:r>
            <a:r>
              <a:rPr lang="en-US" dirty="0" err="1"/>
              <a:t>iterator</a:t>
            </a:r>
            <a:r>
              <a:rPr lang="en-US" dirty="0"/>
              <a:t>, num)</a:t>
            </a:r>
            <a:r>
              <a:rPr lang="th-TH" dirty="0"/>
              <a:t> ในการอัพเดทที่ที่ </a:t>
            </a:r>
            <a:r>
              <a:rPr lang="en-US" dirty="0" err="1"/>
              <a:t>iterator</a:t>
            </a:r>
            <a:r>
              <a:rPr lang="en-US" dirty="0"/>
              <a:t>  </a:t>
            </a:r>
            <a:r>
              <a:rPr lang="th-TH" dirty="0"/>
              <a:t>สนใจ  </a:t>
            </a:r>
          </a:p>
          <a:p>
            <a:r>
              <a:rPr lang="th-TH" dirty="0"/>
              <a:t>เรียก </a:t>
            </a:r>
            <a:r>
              <a:rPr lang="en-US" dirty="0"/>
              <a:t>printVector02 </a:t>
            </a:r>
            <a:r>
              <a:rPr lang="th-TH" dirty="0"/>
              <a:t>ใช้จาก </a:t>
            </a:r>
            <a:r>
              <a:rPr lang="en-US" dirty="0"/>
              <a:t>main </a:t>
            </a:r>
            <a:r>
              <a:rPr lang="th-TH" dirty="0"/>
              <a:t>แทน </a:t>
            </a:r>
            <a:r>
              <a:rPr lang="en-US" dirty="0" err="1"/>
              <a:t>printVector</a:t>
            </a:r>
            <a:endParaRPr lang="th-TH" dirty="0"/>
          </a:p>
          <a:p>
            <a:endParaRPr lang="th-TH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ฟังก์ชันต่างๆของ </a:t>
            </a:r>
            <a:r>
              <a:rPr lang="en-US" dirty="0"/>
              <a:t>data structure </a:t>
            </a:r>
            <a:r>
              <a:rPr lang="th-TH" dirty="0"/>
              <a:t>นั้นอาจมีที่ใช้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ด้วย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vector&lt;</a:t>
            </a:r>
            <a:r>
              <a:rPr lang="en-US" sz="2400" dirty="0" err="1"/>
              <a:t>int</a:t>
            </a:r>
            <a:r>
              <a:rPr lang="en-US" sz="2400" dirty="0"/>
              <a:t>&gt;::iterator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endParaRPr lang="th-TH" sz="2400" dirty="0"/>
          </a:p>
          <a:p>
            <a:pPr>
              <a:buNone/>
            </a:pPr>
            <a:endParaRPr lang="th-TH" sz="2800" dirty="0"/>
          </a:p>
          <a:p>
            <a:pPr>
              <a:buNone/>
            </a:pPr>
            <a:r>
              <a:rPr lang="en-US" sz="2400" dirty="0" err="1"/>
              <a:t>v.erase</a:t>
            </a:r>
            <a:r>
              <a:rPr lang="en-US" sz="2400" dirty="0"/>
              <a:t>(</a:t>
            </a:r>
            <a:r>
              <a:rPr lang="en-US" sz="2400" dirty="0" err="1"/>
              <a:t>v.begin</a:t>
            </a:r>
            <a:r>
              <a:rPr lang="en-US" sz="2400" dirty="0"/>
              <a:t>(),</a:t>
            </a:r>
            <a:r>
              <a:rPr lang="th-TH" sz="2400" dirty="0"/>
              <a:t> </a:t>
            </a:r>
            <a:r>
              <a:rPr lang="en-US" sz="2400" dirty="0" err="1"/>
              <a:t>v.end</a:t>
            </a:r>
            <a:r>
              <a:rPr lang="en-US" sz="2400" dirty="0"/>
              <a:t>());  // </a:t>
            </a:r>
            <a:r>
              <a:rPr lang="th-TH" sz="2400" dirty="0"/>
              <a:t>ลบสมาชิกทุกตัว</a:t>
            </a:r>
          </a:p>
          <a:p>
            <a:pPr>
              <a:buNone/>
            </a:pPr>
            <a:endParaRPr lang="th-TH" sz="2400" dirty="0"/>
          </a:p>
          <a:p>
            <a:pPr>
              <a:buNone/>
            </a:pPr>
            <a:r>
              <a:rPr lang="en-US" sz="2400" dirty="0" err="1"/>
              <a:t>v.erase</a:t>
            </a:r>
            <a:r>
              <a:rPr lang="en-US" sz="2400" dirty="0"/>
              <a:t>(</a:t>
            </a:r>
            <a:r>
              <a:rPr lang="en-US" sz="2400" dirty="0" err="1"/>
              <a:t>v.begin</a:t>
            </a:r>
            <a:r>
              <a:rPr lang="en-US" sz="2400" dirty="0"/>
              <a:t>(), </a:t>
            </a:r>
            <a:r>
              <a:rPr lang="en-US" sz="2400" dirty="0" err="1"/>
              <a:t>v.begin</a:t>
            </a:r>
            <a:r>
              <a:rPr lang="en-US" sz="2400" dirty="0"/>
              <a:t>()+2);</a:t>
            </a:r>
            <a:r>
              <a:rPr lang="th-TH" sz="2400" dirty="0"/>
              <a:t> </a:t>
            </a:r>
            <a:r>
              <a:rPr lang="en-US" sz="2400" dirty="0"/>
              <a:t>// </a:t>
            </a:r>
            <a:r>
              <a:rPr lang="th-TH" sz="2400" dirty="0"/>
              <a:t>ลบสมาชิกสองตัวแรก</a:t>
            </a:r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ฟังก์ชันอื่นๆของ </a:t>
            </a:r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front() // returns ref. to the first element. The vector must not be empty.</a:t>
            </a:r>
            <a:r>
              <a:rPr lang="th-TH" dirty="0"/>
              <a:t> </a:t>
            </a:r>
            <a:r>
              <a:rPr lang="en-US" dirty="0"/>
              <a:t>Otherwise the behavior is undefined.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back() // returns ref. to the last element. The vector must not be empty. Otherwise the behavior is undefined.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pop_back</a:t>
            </a:r>
            <a:r>
              <a:rPr lang="en-US" dirty="0"/>
              <a:t>() // remove the last element of vector.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erase (</a:t>
            </a:r>
            <a:r>
              <a:rPr lang="en-US" dirty="0" err="1"/>
              <a:t>iterator</a:t>
            </a:r>
            <a:r>
              <a:rPr lang="en-US" dirty="0"/>
              <a:t> position) //remove an element.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81000" y="-3153"/>
            <a:ext cx="8229600" cy="1143000"/>
          </a:xfrm>
        </p:spPr>
        <p:txBody>
          <a:bodyPr/>
          <a:lstStyle/>
          <a:p>
            <a:r>
              <a:rPr lang="en-US" dirty="0"/>
              <a:t>Defining constant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7800" y="1431417"/>
            <a:ext cx="55707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pi = 3.1415926;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tab = '\t';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วงรี 4"/>
          <p:cNvSpPr/>
          <p:nvPr/>
        </p:nvSpPr>
        <p:spPr>
          <a:xfrm>
            <a:off x="1143000" y="1910209"/>
            <a:ext cx="1600200" cy="685800"/>
          </a:xfrm>
          <a:prstGeom prst="ellipse">
            <a:avLst/>
          </a:prstGeom>
          <a:solidFill>
            <a:schemeClr val="lt1">
              <a:alpha val="31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วงรี 6"/>
          <p:cNvSpPr/>
          <p:nvPr/>
        </p:nvSpPr>
        <p:spPr>
          <a:xfrm flipV="1">
            <a:off x="1143000" y="1321452"/>
            <a:ext cx="1600200" cy="769814"/>
          </a:xfrm>
          <a:prstGeom prst="ellipse">
            <a:avLst/>
          </a:prstGeom>
          <a:solidFill>
            <a:schemeClr val="lt1">
              <a:alpha val="31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47800" y="3153989"/>
            <a:ext cx="425629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#define PI 3.14159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#define NEWLINE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'\n'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ลูกศร: ลง 8"/>
          <p:cNvSpPr/>
          <p:nvPr/>
        </p:nvSpPr>
        <p:spPr>
          <a:xfrm>
            <a:off x="1143000" y="4419600"/>
            <a:ext cx="1066800" cy="1376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743200" y="472440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Preprocessor replaces the text. </a:t>
            </a:r>
          </a:p>
        </p:txBody>
      </p:sp>
      <p:sp>
        <p:nvSpPr>
          <p:cNvPr id="11" name="สี่เหลี่ยมผืนผ้า: มุมมน 10"/>
          <p:cNvSpPr/>
          <p:nvPr/>
        </p:nvSpPr>
        <p:spPr>
          <a:xfrm>
            <a:off x="533400" y="1092149"/>
            <a:ext cx="7772400" cy="1755753"/>
          </a:xfrm>
          <a:prstGeom prst="round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สี่เหลี่ยมผืนผ้า: มุมมน 11"/>
          <p:cNvSpPr/>
          <p:nvPr/>
        </p:nvSpPr>
        <p:spPr>
          <a:xfrm>
            <a:off x="498231" y="2948298"/>
            <a:ext cx="7772400" cy="1755753"/>
          </a:xfrm>
          <a:prstGeom prst="round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609600" y="617095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this before </a:t>
            </a:r>
            <a:r>
              <a:rPr lang="en-US" sz="3200" dirty="0"/>
              <a:t>main.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55989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ฟังก์ชันอื่นๆของ </a:t>
            </a:r>
            <a:r>
              <a:rPr lang="en-US" dirty="0"/>
              <a:t>vector </a:t>
            </a:r>
            <a:r>
              <a:rPr lang="th-TH" dirty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678363"/>
          </a:xfrm>
        </p:spPr>
        <p:txBody>
          <a:bodyPr/>
          <a:lstStyle/>
          <a:p>
            <a:pPr>
              <a:buNone/>
            </a:pPr>
            <a:r>
              <a:rPr lang="en-US" dirty="0"/>
              <a:t>insert (</a:t>
            </a:r>
            <a:r>
              <a:rPr lang="en-US" dirty="0" err="1"/>
              <a:t>iterator</a:t>
            </a:r>
            <a:r>
              <a:rPr lang="en-US" dirty="0"/>
              <a:t> p, const </a:t>
            </a:r>
            <a:r>
              <a:rPr lang="en-US" dirty="0" err="1"/>
              <a:t>value_type</a:t>
            </a:r>
            <a:r>
              <a:rPr lang="en-US" dirty="0"/>
              <a:t>&amp;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//insert before position p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insert (</a:t>
            </a:r>
            <a:r>
              <a:rPr lang="en-US" dirty="0" err="1"/>
              <a:t>iterator</a:t>
            </a:r>
            <a:r>
              <a:rPr lang="en-US" dirty="0"/>
              <a:t> p, </a:t>
            </a:r>
            <a:r>
              <a:rPr lang="en-US" dirty="0" err="1"/>
              <a:t>size_type</a:t>
            </a:r>
            <a:r>
              <a:rPr lang="en-US" dirty="0"/>
              <a:t> n, const </a:t>
            </a:r>
            <a:r>
              <a:rPr lang="en-US" dirty="0" err="1"/>
              <a:t>value_type</a:t>
            </a:r>
            <a:r>
              <a:rPr lang="en-US" dirty="0"/>
              <a:t>&amp;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insert (</a:t>
            </a:r>
            <a:r>
              <a:rPr lang="en-US" dirty="0" err="1"/>
              <a:t>iterator</a:t>
            </a:r>
            <a:r>
              <a:rPr lang="en-US" dirty="0"/>
              <a:t> p, </a:t>
            </a:r>
            <a:r>
              <a:rPr lang="en-US" dirty="0" err="1"/>
              <a:t>InputIterator</a:t>
            </a:r>
            <a:r>
              <a:rPr lang="en-US" dirty="0"/>
              <a:t> first, </a:t>
            </a:r>
            <a:r>
              <a:rPr lang="en-US" dirty="0" err="1"/>
              <a:t>InputIterator</a:t>
            </a:r>
            <a:r>
              <a:rPr lang="en-US" dirty="0"/>
              <a:t> last)</a:t>
            </a:r>
          </a:p>
          <a:p>
            <a:pPr>
              <a:buNone/>
            </a:pPr>
            <a:r>
              <a:rPr lang="en-US" dirty="0"/>
              <a:t>//includes element in first but not in last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/>
              <a:t>#include &lt;utility&gt; // std::pair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i="1" dirty="0"/>
              <a:t>#include &lt;</a:t>
            </a:r>
            <a:r>
              <a:rPr lang="en-US" i="1" dirty="0" err="1"/>
              <a:t>iostream</a:t>
            </a:r>
            <a:r>
              <a:rPr lang="en-US" i="1" dirty="0"/>
              <a:t>&gt; // std::</a:t>
            </a:r>
            <a:r>
              <a:rPr lang="en-US" i="1" dirty="0" err="1"/>
              <a:t>cout</a:t>
            </a:r>
            <a:r>
              <a:rPr lang="en-US" dirty="0"/>
              <a:t> </a:t>
            </a:r>
            <a:r>
              <a:rPr lang="en-US" i="1" dirty="0" err="1"/>
              <a:t>int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main () { </a:t>
            </a:r>
          </a:p>
          <a:p>
            <a:pPr>
              <a:buNone/>
            </a:pPr>
            <a:r>
              <a:rPr lang="en-US" dirty="0"/>
              <a:t>std::pair &lt;</a:t>
            </a:r>
            <a:r>
              <a:rPr lang="en-US" i="1" dirty="0" err="1"/>
              <a:t>int</a:t>
            </a:r>
            <a:r>
              <a:rPr lang="en-US" dirty="0" err="1"/>
              <a:t>,</a:t>
            </a:r>
            <a:r>
              <a:rPr lang="en-US" i="1" dirty="0" err="1"/>
              <a:t>int</a:t>
            </a:r>
            <a:r>
              <a:rPr lang="en-US" dirty="0"/>
              <a:t>&gt; </a:t>
            </a:r>
            <a:r>
              <a:rPr lang="en-US" dirty="0" err="1"/>
              <a:t>foo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std::pair &lt;</a:t>
            </a:r>
            <a:r>
              <a:rPr lang="en-US" i="1" dirty="0" err="1"/>
              <a:t>int</a:t>
            </a:r>
            <a:r>
              <a:rPr lang="en-US" dirty="0" err="1"/>
              <a:t>,</a:t>
            </a:r>
            <a:r>
              <a:rPr lang="en-US" i="1" dirty="0" err="1"/>
              <a:t>int</a:t>
            </a:r>
            <a:r>
              <a:rPr lang="en-US" dirty="0"/>
              <a:t>&gt; bar; </a:t>
            </a:r>
          </a:p>
          <a:p>
            <a:pPr>
              <a:buNone/>
            </a:pPr>
            <a:r>
              <a:rPr lang="en-US" dirty="0" err="1"/>
              <a:t>foo</a:t>
            </a:r>
            <a:r>
              <a:rPr lang="en-US" dirty="0"/>
              <a:t> = std::</a:t>
            </a:r>
            <a:r>
              <a:rPr lang="en-US" u="sng" dirty="0" err="1">
                <a:solidFill>
                  <a:srgbClr val="FF0000"/>
                </a:solidFill>
              </a:rPr>
              <a:t>make_pair</a:t>
            </a:r>
            <a:r>
              <a:rPr lang="en-US" u="sng" dirty="0">
                <a:solidFill>
                  <a:srgbClr val="FF0000"/>
                </a:solidFill>
              </a:rPr>
              <a:t> (10,20)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bar = std::</a:t>
            </a:r>
            <a:r>
              <a:rPr lang="en-US" dirty="0" err="1"/>
              <a:t>make_pair</a:t>
            </a:r>
            <a:r>
              <a:rPr lang="en-US" dirty="0"/>
              <a:t> (10.5,'A'); </a:t>
            </a:r>
            <a:r>
              <a:rPr lang="en-US" i="1" dirty="0"/>
              <a:t>// ok: implicit conversion  </a:t>
            </a:r>
          </a:p>
          <a:p>
            <a:pPr>
              <a:buNone/>
            </a:pPr>
            <a:r>
              <a:rPr lang="en-US" i="1" dirty="0"/>
              <a:t>                                                       //from pair&lt;</a:t>
            </a:r>
            <a:r>
              <a:rPr lang="en-US" i="1" dirty="0" err="1"/>
              <a:t>double,char</a:t>
            </a:r>
            <a:r>
              <a:rPr lang="en-US" i="1" dirty="0"/>
              <a:t>&gt;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foo</a:t>
            </a:r>
            <a:r>
              <a:rPr lang="en-US" dirty="0"/>
              <a:t>: " &lt;&lt; </a:t>
            </a:r>
            <a:r>
              <a:rPr lang="en-US" dirty="0" err="1">
                <a:solidFill>
                  <a:srgbClr val="FF0000"/>
                </a:solidFill>
              </a:rPr>
              <a:t>foo.first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&lt;&lt; ", " &lt;&lt; </a:t>
            </a:r>
            <a:r>
              <a:rPr lang="en-US" dirty="0" err="1">
                <a:solidFill>
                  <a:srgbClr val="FF0000"/>
                </a:solidFill>
              </a:rPr>
              <a:t>foo.second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&lt;&lt; '\n'; std::</a:t>
            </a:r>
            <a:r>
              <a:rPr lang="en-US" dirty="0" err="1"/>
              <a:t>cout</a:t>
            </a:r>
            <a:r>
              <a:rPr lang="en-US" dirty="0"/>
              <a:t> &lt;&lt; "bar: " &lt;&lt; </a:t>
            </a:r>
            <a:r>
              <a:rPr lang="en-US" dirty="0" err="1">
                <a:solidFill>
                  <a:srgbClr val="FF0000"/>
                </a:solidFill>
              </a:rPr>
              <a:t>bar.first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&lt;&lt; ", " &lt;&lt; </a:t>
            </a:r>
            <a:r>
              <a:rPr lang="en-US" dirty="0" err="1"/>
              <a:t>bar.second</a:t>
            </a:r>
            <a:r>
              <a:rPr lang="en-US" dirty="0"/>
              <a:t> &lt;&lt; '\n'; </a:t>
            </a:r>
          </a:p>
          <a:p>
            <a:pPr>
              <a:buNone/>
            </a:pPr>
            <a:r>
              <a:rPr lang="en-US" i="1" dirty="0"/>
              <a:t>return</a:t>
            </a:r>
            <a:r>
              <a:rPr lang="en-US" dirty="0"/>
              <a:t> 0;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" y="2209800"/>
            <a:ext cx="8971547" cy="18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99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ขึ้นโปรเจ็คใหม่ จงสร้าง </a:t>
            </a:r>
            <a:r>
              <a:rPr lang="en-US" dirty="0"/>
              <a:t>vector </a:t>
            </a:r>
            <a:r>
              <a:rPr lang="th-TH" dirty="0"/>
              <a:t>ที่เก็บ </a:t>
            </a:r>
            <a:r>
              <a:rPr lang="en-US" dirty="0"/>
              <a:t>pair </a:t>
            </a:r>
            <a:r>
              <a:rPr lang="th-TH" dirty="0"/>
              <a:t>ดังต่อไปนี้ใน </a:t>
            </a:r>
            <a:r>
              <a:rPr lang="en-US" dirty="0"/>
              <a:t>main</a:t>
            </a:r>
            <a:endParaRPr lang="th-TH" dirty="0"/>
          </a:p>
          <a:p>
            <a:r>
              <a:rPr lang="en-US" dirty="0"/>
              <a:t>(“John”,15), (“Mark”,12), (“Juliet”, 17), (“Samantha”,9) </a:t>
            </a:r>
          </a:p>
          <a:p>
            <a:r>
              <a:rPr lang="th-TH" dirty="0"/>
              <a:t>เขียนฟังก์ชัน</a:t>
            </a:r>
            <a:r>
              <a:rPr lang="en-US" dirty="0"/>
              <a:t> </a:t>
            </a:r>
            <a:r>
              <a:rPr lang="en-US" dirty="0" err="1"/>
              <a:t>sortVectorPair</a:t>
            </a:r>
            <a:r>
              <a:rPr lang="en-US" dirty="0"/>
              <a:t>(vector&lt;pair&lt;</a:t>
            </a:r>
            <a:r>
              <a:rPr lang="en-US" dirty="0" err="1"/>
              <a:t>string,int</a:t>
            </a:r>
            <a:r>
              <a:rPr lang="en-US" dirty="0"/>
              <a:t>&gt; &gt; v) </a:t>
            </a:r>
          </a:p>
          <a:p>
            <a:pPr lvl="1"/>
            <a:r>
              <a:rPr lang="th-TH" dirty="0"/>
              <a:t>ซึ่งรีเทิร์นเวคเตอร์ของ </a:t>
            </a:r>
            <a:r>
              <a:rPr lang="en-US" dirty="0"/>
              <a:t>pair </a:t>
            </a:r>
            <a:r>
              <a:rPr lang="th-TH" dirty="0"/>
              <a:t>ที่เรียง</a:t>
            </a:r>
            <a:r>
              <a:rPr lang="en-US" dirty="0"/>
              <a:t>content </a:t>
            </a:r>
            <a:r>
              <a:rPr lang="th-TH" dirty="0"/>
              <a:t>ตามค่า ตัวเลข </a:t>
            </a:r>
          </a:p>
          <a:p>
            <a:r>
              <a:rPr lang="th-TH" dirty="0"/>
              <a:t>แล้วพิมพ์สมาชิกต่างๆของเวคเตอร์ที่รีเทิร์นออกมาใน </a:t>
            </a:r>
            <a:r>
              <a:rPr lang="en-US" dirty="0"/>
              <a:t>main</a:t>
            </a:r>
            <a:endParaRPr lang="th-TH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เก็บชุดของ </a:t>
            </a:r>
            <a:r>
              <a:rPr lang="en-US" dirty="0"/>
              <a:t>pair </a:t>
            </a:r>
          </a:p>
          <a:p>
            <a:r>
              <a:rPr lang="th-TH" dirty="0"/>
              <a:t>ใน </a:t>
            </a:r>
            <a:r>
              <a:rPr lang="en-US" dirty="0"/>
              <a:t>pair </a:t>
            </a:r>
            <a:endParaRPr lang="th-TH" dirty="0"/>
          </a:p>
          <a:p>
            <a:pPr lvl="1"/>
            <a:r>
              <a:rPr lang="th-TH" dirty="0"/>
              <a:t>ข้อมูลตัวแรกเราจะเรียกว่า </a:t>
            </a:r>
            <a:r>
              <a:rPr lang="en-US" dirty="0"/>
              <a:t>key    </a:t>
            </a:r>
            <a:r>
              <a:rPr lang="th-TH" dirty="0"/>
              <a:t>มีค่า </a:t>
            </a:r>
            <a:r>
              <a:rPr lang="en-US" dirty="0"/>
              <a:t>unique</a:t>
            </a:r>
          </a:p>
          <a:p>
            <a:pPr lvl="1"/>
            <a:r>
              <a:rPr lang="th-TH" dirty="0"/>
              <a:t>ข้อมูลตัวที่สองเราเรียกว่า </a:t>
            </a:r>
            <a:r>
              <a:rPr lang="en-US" dirty="0"/>
              <a:t>value    </a:t>
            </a:r>
            <a:r>
              <a:rPr lang="th-TH" dirty="0"/>
              <a:t>คือค่าของข้อมูล</a:t>
            </a:r>
            <a:endParaRPr lang="en-US" dirty="0"/>
          </a:p>
          <a:p>
            <a:r>
              <a:rPr lang="en-US" dirty="0"/>
              <a:t>Data type </a:t>
            </a:r>
            <a:r>
              <a:rPr lang="th-TH" dirty="0"/>
              <a:t>ของ </a:t>
            </a:r>
            <a:r>
              <a:rPr lang="en-US" dirty="0"/>
              <a:t>key </a:t>
            </a:r>
            <a:r>
              <a:rPr lang="th-TH" dirty="0"/>
              <a:t>กับ </a:t>
            </a:r>
            <a:r>
              <a:rPr lang="en-US" dirty="0"/>
              <a:t>value </a:t>
            </a:r>
            <a:r>
              <a:rPr lang="th-TH" dirty="0"/>
              <a:t>ไม่จำเป็นต้องตรงกัน</a:t>
            </a:r>
          </a:p>
          <a:p>
            <a:r>
              <a:rPr lang="th-TH" dirty="0"/>
              <a:t>ตามปกติ  </a:t>
            </a:r>
            <a:r>
              <a:rPr lang="en-US" dirty="0"/>
              <a:t>pair </a:t>
            </a:r>
            <a:r>
              <a:rPr lang="th-TH" dirty="0"/>
              <a:t>จะมีลำดับ ซึ่งเรียงตาม </a:t>
            </a:r>
            <a:r>
              <a:rPr lang="en-US" dirty="0"/>
              <a:t>key 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ฟังก์ชันของ </a:t>
            </a:r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begin(), end() </a:t>
            </a:r>
            <a:r>
              <a:rPr lang="th-TH" dirty="0"/>
              <a:t>สร้าง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ได้</a:t>
            </a:r>
          </a:p>
          <a:p>
            <a:r>
              <a:rPr lang="en-US" dirty="0" err="1"/>
              <a:t>rbegin</a:t>
            </a:r>
            <a:r>
              <a:rPr lang="en-US" dirty="0"/>
              <a:t>(), rend() </a:t>
            </a:r>
            <a:r>
              <a:rPr lang="th-TH" dirty="0"/>
              <a:t>สร้าง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ที่ถอยหลัง</a:t>
            </a:r>
          </a:p>
          <a:p>
            <a:r>
              <a:rPr lang="en-US" dirty="0"/>
              <a:t>empty()</a:t>
            </a:r>
          </a:p>
          <a:p>
            <a:r>
              <a:rPr lang="en-US" dirty="0"/>
              <a:t>size()</a:t>
            </a:r>
          </a:p>
          <a:p>
            <a:r>
              <a:rPr lang="en-US" dirty="0"/>
              <a:t>Access </a:t>
            </a:r>
            <a:r>
              <a:rPr lang="th-TH" dirty="0"/>
              <a:t>สมาชิกด้วย </a:t>
            </a:r>
            <a:r>
              <a:rPr lang="en-US" dirty="0"/>
              <a:t>index </a:t>
            </a:r>
            <a:r>
              <a:rPr lang="th-TH" dirty="0"/>
              <a:t>ได้แบบอาร์เรย์</a:t>
            </a:r>
          </a:p>
          <a:p>
            <a:r>
              <a:rPr lang="en-US" dirty="0"/>
              <a:t>insert(</a:t>
            </a:r>
            <a:r>
              <a:rPr lang="en-US" dirty="0" err="1"/>
              <a:t>iterator</a:t>
            </a:r>
            <a:r>
              <a:rPr lang="en-US" dirty="0"/>
              <a:t> position, const </a:t>
            </a:r>
            <a:r>
              <a:rPr lang="en-US" dirty="0" err="1"/>
              <a:t>value_type</a:t>
            </a:r>
            <a:r>
              <a:rPr lang="en-US" dirty="0"/>
              <a:t>&amp;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r>
              <a:rPr lang="en-US" dirty="0"/>
              <a:t>insert (</a:t>
            </a:r>
            <a:r>
              <a:rPr lang="en-US" dirty="0" err="1"/>
              <a:t>InputIterator</a:t>
            </a:r>
            <a:r>
              <a:rPr lang="en-US" dirty="0"/>
              <a:t> first, </a:t>
            </a:r>
            <a:r>
              <a:rPr lang="en-US" dirty="0" err="1"/>
              <a:t>InputIterator</a:t>
            </a:r>
            <a:r>
              <a:rPr lang="en-US" dirty="0"/>
              <a:t> last)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 </a:t>
            </a:r>
            <a:r>
              <a:rPr lang="en-US" dirty="0"/>
              <a:t>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std::map&lt;</a:t>
            </a:r>
            <a:r>
              <a:rPr lang="en-US" i="1" dirty="0" err="1"/>
              <a:t>char</a:t>
            </a:r>
            <a:r>
              <a:rPr lang="en-US" dirty="0" err="1"/>
              <a:t>,</a:t>
            </a:r>
            <a:r>
              <a:rPr lang="en-US" i="1" dirty="0" err="1"/>
              <a:t>int</a:t>
            </a:r>
            <a:r>
              <a:rPr lang="en-US" dirty="0"/>
              <a:t>&gt;  </a:t>
            </a:r>
            <a:r>
              <a:rPr lang="en-US" dirty="0" err="1"/>
              <a:t>mymap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i="1" dirty="0"/>
              <a:t>char</a:t>
            </a:r>
            <a:r>
              <a:rPr lang="en-US" dirty="0"/>
              <a:t> c; </a:t>
            </a:r>
          </a:p>
          <a:p>
            <a:pPr>
              <a:buNone/>
            </a:pPr>
            <a:r>
              <a:rPr lang="en-US" dirty="0" err="1"/>
              <a:t>mymap</a:t>
            </a:r>
            <a:r>
              <a:rPr lang="en-US" dirty="0"/>
              <a:t> ['a']=101;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6021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mymap.erase</a:t>
            </a:r>
            <a:r>
              <a:rPr lang="en-US" dirty="0"/>
              <a:t> (it); </a:t>
            </a:r>
            <a:r>
              <a:rPr lang="en-US" i="1" dirty="0"/>
              <a:t>// erasing by </a:t>
            </a:r>
            <a:r>
              <a:rPr lang="en-US" i="1" dirty="0" err="1"/>
              <a:t>iterator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 err="1"/>
              <a:t>mymap.erase</a:t>
            </a:r>
            <a:r>
              <a:rPr lang="en-US" dirty="0"/>
              <a:t> ('c'); </a:t>
            </a:r>
            <a:r>
              <a:rPr lang="en-US" i="1" dirty="0"/>
              <a:t>// erasing by key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it=</a:t>
            </a:r>
            <a:r>
              <a:rPr lang="en-US" dirty="0" err="1"/>
              <a:t>mymap.find</a:t>
            </a:r>
            <a:r>
              <a:rPr lang="en-US" dirty="0"/>
              <a:t> ('e'); </a:t>
            </a:r>
          </a:p>
          <a:p>
            <a:pPr>
              <a:buNone/>
            </a:pPr>
            <a:r>
              <a:rPr lang="en-US" dirty="0" err="1"/>
              <a:t>mymap.erase</a:t>
            </a:r>
            <a:r>
              <a:rPr lang="en-US" dirty="0"/>
              <a:t> ( it, </a:t>
            </a:r>
            <a:r>
              <a:rPr lang="en-US" dirty="0" err="1"/>
              <a:t>mymap.end</a:t>
            </a:r>
            <a:r>
              <a:rPr lang="en-US" dirty="0"/>
              <a:t>() ); </a:t>
            </a:r>
            <a:r>
              <a:rPr lang="en-US" i="1" dirty="0"/>
              <a:t>// erasing by range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swap(map &amp;x) //exchange contents with another map</a:t>
            </a:r>
          </a:p>
          <a:p>
            <a:pPr>
              <a:buNone/>
            </a:pPr>
            <a:r>
              <a:rPr lang="en-US" i="1" dirty="0"/>
              <a:t>clear() // delete everything. The map will have size ==0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find(key) //return </a:t>
            </a:r>
            <a:r>
              <a:rPr lang="en-US" dirty="0" err="1"/>
              <a:t>iterator</a:t>
            </a:r>
            <a:r>
              <a:rPr lang="en-US" dirty="0"/>
              <a:t> pointing to the object, or </a:t>
            </a:r>
            <a:r>
              <a:rPr lang="en-US" dirty="0" err="1"/>
              <a:t>iterator</a:t>
            </a:r>
            <a:r>
              <a:rPr lang="en-US" dirty="0"/>
              <a:t> pointing to map::end if not found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count(key) // count elements with specific key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ขึ้นโปรเจ็คใหม่ จงสร้าง </a:t>
            </a:r>
            <a:r>
              <a:rPr lang="en-US" dirty="0"/>
              <a:t>map </a:t>
            </a:r>
            <a:r>
              <a:rPr lang="th-TH" dirty="0"/>
              <a:t>ที่เก็บ </a:t>
            </a:r>
            <a:r>
              <a:rPr lang="en-US" dirty="0"/>
              <a:t>pair </a:t>
            </a:r>
            <a:r>
              <a:rPr lang="th-TH" dirty="0"/>
              <a:t>ดังต่อไปนี้ใน </a:t>
            </a:r>
            <a:r>
              <a:rPr lang="en-US" dirty="0"/>
              <a:t>main</a:t>
            </a:r>
            <a:endParaRPr lang="th-TH" dirty="0"/>
          </a:p>
          <a:p>
            <a:r>
              <a:rPr lang="en-US" dirty="0"/>
              <a:t>(“John”,15), (“Mark”,12), (“Juliet”, 17), (“Samantha”,9) </a:t>
            </a:r>
          </a:p>
          <a:p>
            <a:r>
              <a:rPr lang="th-TH" dirty="0"/>
              <a:t>เขียนฟังก์ชันซึ่งพิมพ์สมาชิกต่างๆของ</a:t>
            </a:r>
            <a:r>
              <a:rPr lang="en-US" dirty="0"/>
              <a:t> map </a:t>
            </a:r>
            <a:r>
              <a:rPr lang="th-TH" dirty="0"/>
              <a:t>นี้ออกมาแล้วใช้ </a:t>
            </a:r>
            <a:r>
              <a:rPr lang="en-US" dirty="0"/>
              <a:t>main</a:t>
            </a:r>
            <a:r>
              <a:rPr lang="th-TH" dirty="0"/>
              <a:t> เรียก</a:t>
            </a:r>
            <a:endParaRPr lang="en-US" dirty="0"/>
          </a:p>
          <a:p>
            <a:r>
              <a:rPr lang="th-TH" dirty="0"/>
              <a:t>เขียนฟังก์ชัน</a:t>
            </a:r>
            <a:r>
              <a:rPr lang="en-US" dirty="0"/>
              <a:t> </a:t>
            </a:r>
            <a:r>
              <a:rPr lang="en-US" dirty="0" err="1"/>
              <a:t>findInMap</a:t>
            </a:r>
            <a:r>
              <a:rPr lang="en-US" dirty="0"/>
              <a:t>(map&lt;</a:t>
            </a:r>
            <a:r>
              <a:rPr lang="en-US" dirty="0" err="1"/>
              <a:t>string,int</a:t>
            </a:r>
            <a:r>
              <a:rPr lang="en-US" dirty="0"/>
              <a:t>&gt; m)</a:t>
            </a:r>
            <a:r>
              <a:rPr lang="th-TH" dirty="0"/>
              <a:t> ซึ่งรับ </a:t>
            </a:r>
            <a:r>
              <a:rPr lang="en-US" dirty="0"/>
              <a:t>string </a:t>
            </a:r>
            <a:r>
              <a:rPr lang="th-TH" dirty="0"/>
              <a:t>เข้ามาจาก </a:t>
            </a:r>
            <a:r>
              <a:rPr lang="en-US" dirty="0" err="1"/>
              <a:t>cin</a:t>
            </a:r>
            <a:r>
              <a:rPr lang="en-US" dirty="0"/>
              <a:t> </a:t>
            </a:r>
            <a:r>
              <a:rPr lang="th-TH" dirty="0"/>
              <a:t>แล้วบอกว่า มีข้อมูลของคนดังกล่าวใน </a:t>
            </a:r>
            <a:r>
              <a:rPr lang="en-US" dirty="0"/>
              <a:t>m </a:t>
            </a:r>
            <a:r>
              <a:rPr lang="th-TH" dirty="0"/>
              <a:t>หรือไม่ ถ้ามี ให้พิมพ์ข้อมูลตัวเลขออกมาด้วย แล้วเรียกใช้จาก </a:t>
            </a:r>
            <a:r>
              <a:rPr lang="en-US" dirty="0"/>
              <a:t>main</a:t>
            </a:r>
            <a:endParaRPr lang="th-TH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If-else</a:t>
            </a:r>
            <a:r>
              <a:rPr lang="th-TH" dirty="0"/>
              <a:t> </a:t>
            </a:r>
            <a:r>
              <a:rPr lang="en-US" dirty="0"/>
              <a:t>works the same way </a:t>
            </a:r>
          </a:p>
          <a:p>
            <a:pPr lvl="1"/>
            <a:r>
              <a:rPr lang="en-US" dirty="0"/>
              <a:t>But there is no actual true-false for </a:t>
            </a:r>
            <a:r>
              <a:rPr lang="en-US" dirty="0" err="1"/>
              <a:t>boolean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boolean</a:t>
            </a:r>
            <a:r>
              <a:rPr lang="en-US" dirty="0"/>
              <a:t> expression is true, it has value 1. Otherwise, it has value 0.</a:t>
            </a:r>
          </a:p>
          <a:p>
            <a:pPr lvl="1"/>
            <a:r>
              <a:rPr lang="en-US" dirty="0"/>
              <a:t>!5 evaluates to 0</a:t>
            </a:r>
          </a:p>
          <a:p>
            <a:pPr lvl="1"/>
            <a:r>
              <a:rPr lang="en-US" dirty="0"/>
              <a:t>4 &amp;&amp; 0 evaluates to 0</a:t>
            </a:r>
          </a:p>
          <a:p>
            <a:pPr lvl="1"/>
            <a:r>
              <a:rPr lang="en-US" dirty="0"/>
              <a:t>! Evaluate before &amp;&amp; before ||</a:t>
            </a:r>
          </a:p>
          <a:p>
            <a:pPr lvl="1"/>
            <a:endParaRPr lang="en-US" dirty="0"/>
          </a:p>
          <a:p>
            <a:r>
              <a:rPr lang="en-US" dirty="0"/>
              <a:t>Exercise01: Write a program that print the value of 4 &amp;&amp;-1.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getting value from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Exercise02: Write a program that receives weight (kg) and height(cm) and prints out the value of BMI = weight/(height in meters*height in meters)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Exercise03: Write a program that reads 10 integer values from input and print the sum of these values. </a:t>
            </a:r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ลูกศร: ขวา 3"/>
          <p:cNvSpPr/>
          <p:nvPr/>
        </p:nvSpPr>
        <p:spPr>
          <a:xfrm>
            <a:off x="1676400" y="1907232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2819400" y="1902767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type is wrong, x will not have a value!!!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9271</TotalTime>
  <Words>4590</Words>
  <Application>Microsoft Office PowerPoint</Application>
  <PresentationFormat>On-screen Show (4:3)</PresentationFormat>
  <Paragraphs>598</Paragraphs>
  <Slides>79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Arial Unicode MS</vt:lpstr>
      <vt:lpstr>Calibri</vt:lpstr>
      <vt:lpstr>Office Theme</vt:lpstr>
      <vt:lpstr>Intro to C++</vt:lpstr>
      <vt:lpstr>Let’s see it</vt:lpstr>
      <vt:lpstr>Data types</vt:lpstr>
      <vt:lpstr>Basic syntax is the same as Java</vt:lpstr>
      <vt:lpstr>Auto and decltype</vt:lpstr>
      <vt:lpstr>Defining equivalent type</vt:lpstr>
      <vt:lpstr>Defining constant</vt:lpstr>
      <vt:lpstr>PowerPoint Presentation</vt:lpstr>
      <vt:lpstr>Let’s try getting value from input</vt:lpstr>
      <vt:lpstr>Use getline to get a sentence</vt:lpstr>
      <vt:lpstr>File I/O</vt:lpstr>
      <vt:lpstr>File I/O ต่อ</vt:lpstr>
      <vt:lpstr>ถ้าให้ file เป็น function parameter</vt:lpstr>
      <vt:lpstr>แบบฝึกหัด</vt:lpstr>
      <vt:lpstr>Parameter Passing</vt:lpstr>
      <vt:lpstr>Passing by Value</vt:lpstr>
      <vt:lpstr>Passing a Pointer by Value</vt:lpstr>
      <vt:lpstr>Passing by Reference</vt:lpstr>
      <vt:lpstr>ได้ใช้ passing by reference ในกรณีนี้แน่</vt:lpstr>
      <vt:lpstr>Passing by Const-Reference</vt:lpstr>
      <vt:lpstr>ปัญหาของ Passing by Const-Reference </vt:lpstr>
      <vt:lpstr>Where to declare a function</vt:lpstr>
      <vt:lpstr>PowerPoint Presentation</vt:lpstr>
      <vt:lpstr>บางทีการ declare prototype ก็จำเป็น</vt:lpstr>
      <vt:lpstr>Inline function </vt:lpstr>
      <vt:lpstr>Optional parameters</vt:lpstr>
      <vt:lpstr>Function template</vt:lpstr>
      <vt:lpstr>Array</vt:lpstr>
      <vt:lpstr>แบบฝึกหัด</vt:lpstr>
      <vt:lpstr>PowerPoint Presentation</vt:lpstr>
      <vt:lpstr>class</vt:lpstr>
      <vt:lpstr>constructor</vt:lpstr>
      <vt:lpstr>Overloading Constructor</vt:lpstr>
      <vt:lpstr>Variety in Initialization</vt:lpstr>
      <vt:lpstr>Pointer to object</vt:lpstr>
      <vt:lpstr>.h and .cpp</vt:lpstr>
      <vt:lpstr>ตัวอย่างไฟล์ IntList.hใน C++</vt:lpstr>
      <vt:lpstr>ตัวอย่างไฟล์ .cpp</vt:lpstr>
      <vt:lpstr>Constructor โดนเรียกใช้ตอนไหน</vt:lpstr>
      <vt:lpstr>แบบฝึกหัด</vt:lpstr>
      <vt:lpstr>คำตอบแบบฝึกหัด</vt:lpstr>
      <vt:lpstr>Class string</vt:lpstr>
      <vt:lpstr>string (ต่อ)</vt:lpstr>
      <vt:lpstr>string (ต่อ)</vt:lpstr>
      <vt:lpstr>PowerPoint Presentation</vt:lpstr>
      <vt:lpstr>Class vector</vt:lpstr>
      <vt:lpstr>PowerPoint Presentation</vt:lpstr>
      <vt:lpstr>Vector vs Array</vt:lpstr>
      <vt:lpstr>vector (ต่อ)</vt:lpstr>
      <vt:lpstr>vector (ต่อ)</vt:lpstr>
      <vt:lpstr>รวมฟังก์ชัน ของ vector </vt:lpstr>
      <vt:lpstr>PowerPoint Presentation</vt:lpstr>
      <vt:lpstr>Function ที่ใช้กับ array สามารถใช้กับเวคเตอร์ได้ด้วย</vt:lpstr>
      <vt:lpstr>คราวนี้มาดูการใช้กับเวคเตอร์</vt:lpstr>
      <vt:lpstr>สร้างเวคเตอร์จากอาร์เรย์ที่มีก็ได้ </vt:lpstr>
      <vt:lpstr>แบบฝึกหัด</vt:lpstr>
      <vt:lpstr>แบบฝึกหัด (2)</vt:lpstr>
      <vt:lpstr>PowerPoint Presentation</vt:lpstr>
      <vt:lpstr>Iterator</vt:lpstr>
      <vt:lpstr>Declare iterator</vt:lpstr>
      <vt:lpstr>PowerPoint Presentation</vt:lpstr>
      <vt:lpstr>หลักการใช้งาน</vt:lpstr>
      <vt:lpstr>ตัวอย่าง</vt:lpstr>
      <vt:lpstr>Iterator จะเลื่อนเท่าไหร่ก็ได้ </vt:lpstr>
      <vt:lpstr>PowerPoint Presentation</vt:lpstr>
      <vt:lpstr>แบบฝึกหัด  จงเขียนฟังก์ชันสองฟังก์ชันที่ใช้ใน main โดยให้ไล่ปริ๊นของในเวคเตอร์ออกมา โดยต้องใช้ iterator</vt:lpstr>
      <vt:lpstr>แบบฝึกหัด(ต่อ)</vt:lpstr>
      <vt:lpstr>ฟังก์ชันต่างๆของ data structure นั้นอาจมีที่ใช้ iterator ด้วย</vt:lpstr>
      <vt:lpstr>ฟังก์ชันอื่นๆของ vector</vt:lpstr>
      <vt:lpstr>ฟังก์ชันอื่นๆของ vector (ต่อ)</vt:lpstr>
      <vt:lpstr>Pair</vt:lpstr>
      <vt:lpstr>PowerPoint Presentation</vt:lpstr>
      <vt:lpstr>แบบฝึกหัด</vt:lpstr>
      <vt:lpstr>Map</vt:lpstr>
      <vt:lpstr>ฟังก์ชันของ map</vt:lpstr>
      <vt:lpstr>ตัวอย่างการ access</vt:lpstr>
      <vt:lpstr>PowerPoint Presentation</vt:lpstr>
      <vt:lpstr>PowerPoint Presentation</vt:lpstr>
      <vt:lpstr>แบบฝึกหัด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ajarntoe</dc:creator>
  <cp:lastModifiedBy>Vishnu</cp:lastModifiedBy>
  <cp:revision>190</cp:revision>
  <dcterms:created xsi:type="dcterms:W3CDTF">2013-10-29T15:25:36Z</dcterms:created>
  <dcterms:modified xsi:type="dcterms:W3CDTF">2020-08-07T16:42:13Z</dcterms:modified>
</cp:coreProperties>
</file>