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530" r:id="rId2"/>
    <p:sldId id="628" r:id="rId3"/>
    <p:sldId id="577" r:id="rId4"/>
    <p:sldId id="581" r:id="rId5"/>
    <p:sldId id="583" r:id="rId6"/>
    <p:sldId id="632" r:id="rId7"/>
    <p:sldId id="633" r:id="rId8"/>
    <p:sldId id="635" r:id="rId9"/>
    <p:sldId id="634" r:id="rId10"/>
    <p:sldId id="649" r:id="rId11"/>
    <p:sldId id="651" r:id="rId12"/>
    <p:sldId id="587" r:id="rId13"/>
    <p:sldId id="588" r:id="rId14"/>
    <p:sldId id="636" r:id="rId15"/>
    <p:sldId id="653" r:id="rId16"/>
    <p:sldId id="594" r:id="rId17"/>
    <p:sldId id="637" r:id="rId18"/>
    <p:sldId id="595" r:id="rId19"/>
    <p:sldId id="640" r:id="rId20"/>
    <p:sldId id="639" r:id="rId21"/>
    <p:sldId id="641" r:id="rId22"/>
    <p:sldId id="643" r:id="rId23"/>
    <p:sldId id="642" r:id="rId24"/>
    <p:sldId id="644" r:id="rId25"/>
    <p:sldId id="645" r:id="rId26"/>
    <p:sldId id="646" r:id="rId27"/>
    <p:sldId id="647" r:id="rId28"/>
    <p:sldId id="648" r:id="rId29"/>
    <p:sldId id="652" r:id="rId30"/>
    <p:sldId id="654" r:id="rId31"/>
  </p:sldIdLst>
  <p:sldSz cx="9144000" cy="6858000" type="screen4x3"/>
  <p:notesSz cx="7099300" cy="10234613"/>
  <p:custDataLst>
    <p:tags r:id="rId34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Tahoma" pitchFamily="34" charset="0"/>
        <a:ea typeface="+mn-ea"/>
        <a:cs typeface="Tahoma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FF"/>
    <a:srgbClr val="FFFFCC"/>
    <a:srgbClr val="000099"/>
    <a:srgbClr val="FF6699"/>
    <a:srgbClr val="CC0099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1" autoAdjust="0"/>
    <p:restoredTop sz="91684" autoAdjust="0"/>
  </p:normalViewPr>
  <p:slideViewPr>
    <p:cSldViewPr>
      <p:cViewPr varScale="1">
        <p:scale>
          <a:sx n="59" d="100"/>
          <a:sy n="59" d="100"/>
        </p:scale>
        <p:origin x="190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fld id="{1640841D-0458-4D58-B7CA-2C0943267EA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22132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solidFill>
                  <a:schemeClr val="tx1"/>
                </a:solidFill>
                <a:latin typeface="Angsana New" pitchFamily="18" charset="-34"/>
              </a:defRPr>
            </a:lvl1pPr>
          </a:lstStyle>
          <a:p>
            <a:pPr>
              <a:defRPr/>
            </a:pPr>
            <a:fld id="{BD5A92A3-A2D6-4A1D-845C-2720C697107F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9305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6888B-47B9-4FF2-BD96-7856998FDE62}" type="slidenum">
              <a:rPr lang="en-US"/>
              <a:pPr/>
              <a:t>1</a:t>
            </a:fld>
            <a:endParaRPr lang="th-TH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5E4C8-1215-4B63-9B02-A8E7A9595EF7}" type="slidenum">
              <a:rPr lang="en-US"/>
              <a:pPr/>
              <a:t>2</a:t>
            </a:fld>
            <a:endParaRPr lang="th-TH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87425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87425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87425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tx1"/>
                </a:solidFill>
              </a:rPr>
              <a:t>© S. </a:t>
            </a:r>
            <a:r>
              <a:rPr lang="en-US" sz="1200" dirty="0" err="1">
                <a:solidFill>
                  <a:schemeClr val="tx1"/>
                </a:solidFill>
              </a:rPr>
              <a:t>Prasitjutrakul</a:t>
            </a:r>
            <a:r>
              <a:rPr lang="en-US" sz="1200" dirty="0">
                <a:solidFill>
                  <a:schemeClr val="tx1"/>
                </a:solidFill>
              </a:rPr>
              <a:t> 2013</a:t>
            </a:r>
            <a:endParaRPr lang="th-TH" sz="1200" dirty="0">
              <a:solidFill>
                <a:schemeClr val="tx1"/>
              </a:solidFill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52944E24-A5DB-442A-9F7A-E8CC51D4217C}" type="datetime1">
              <a:rPr lang="th-TH" sz="1200">
                <a:solidFill>
                  <a:schemeClr val="tx1"/>
                </a:solidFill>
              </a:rPr>
              <a:pPr algn="r">
                <a:defRPr/>
              </a:pPr>
              <a:t>29/01/60</a:t>
            </a:fld>
            <a:r>
              <a:rPr lang="th-TH" sz="1200">
                <a:solidFill>
                  <a:schemeClr val="tx1"/>
                </a:solidFill>
              </a:rPr>
              <a:t>   </a:t>
            </a:r>
            <a:fld id="{46FDE8AB-A0D9-4E9F-AEE4-ED73C5E0C67D}" type="slidenum">
              <a:rPr lang="en-US" sz="1200">
                <a:solidFill>
                  <a:schemeClr val="tx1"/>
                </a:solidFill>
              </a:rPr>
              <a:pPr algn="r">
                <a:defRPr/>
              </a:pPr>
              <a:t>‹#›</a:t>
            </a:fld>
            <a:endParaRPr lang="th-TH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  <a:cs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6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กองซ้อน</a:t>
            </a:r>
            <a:br>
              <a:rPr lang="th-TH" sz="6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th-TH" sz="4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4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Stack)</a:t>
            </a:r>
            <a:endParaRPr lang="th-TH" sz="400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4450"/>
            <a:ext cx="8642350" cy="762000"/>
          </a:xfrm>
        </p:spPr>
        <p:txBody>
          <a:bodyPr/>
          <a:lstStyle/>
          <a:p>
            <a:r>
              <a:rPr lang="th-TH"/>
              <a:t>การใช้กองซ้อนภายใน </a:t>
            </a:r>
            <a:r>
              <a:rPr lang="en-US"/>
              <a:t>java virtual machine</a:t>
            </a:r>
            <a:endParaRPr lang="th-TH"/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7425"/>
            <a:ext cx="7772400" cy="2081535"/>
          </a:xfrm>
        </p:spPr>
        <p:txBody>
          <a:bodyPr/>
          <a:lstStyle/>
          <a:p>
            <a:pPr>
              <a:defRPr/>
            </a:pPr>
            <a:r>
              <a:rPr lang="th-TH" dirty="0"/>
              <a:t>ตัว </a:t>
            </a:r>
            <a:r>
              <a:rPr lang="en-US" dirty="0" err="1"/>
              <a:t>jvm</a:t>
            </a:r>
            <a:r>
              <a:rPr lang="en-US" dirty="0"/>
              <a:t> </a:t>
            </a:r>
            <a:r>
              <a:rPr lang="th-TH" dirty="0"/>
              <a:t>ใช้กองซ้อน </a:t>
            </a:r>
            <a:r>
              <a:rPr lang="en-US" dirty="0"/>
              <a:t>(java stack) </a:t>
            </a:r>
            <a:r>
              <a:rPr lang="th-TH" dirty="0"/>
              <a:t>ในการเก็บ</a:t>
            </a:r>
          </a:p>
          <a:p>
            <a:pPr lvl="1">
              <a:defRPr/>
            </a:pPr>
            <a:r>
              <a:rPr lang="th-TH" dirty="0"/>
              <a:t>สถานะของการเรียกเมท็อด</a:t>
            </a:r>
          </a:p>
          <a:p>
            <a:pPr lvl="1">
              <a:defRPr/>
            </a:pPr>
            <a:r>
              <a:rPr lang="th-TH" dirty="0"/>
              <a:t>พารามิเตอร์ และ</a:t>
            </a:r>
            <a:r>
              <a:rPr lang="en-US" dirty="0"/>
              <a:t> local variables</a:t>
            </a:r>
          </a:p>
          <a:p>
            <a:pPr lvl="1">
              <a:defRPr/>
            </a:pPr>
            <a:r>
              <a:rPr lang="th-TH" dirty="0"/>
              <a:t>ที่เก็บชั่วคราวเพื่อการคำนวณ </a:t>
            </a:r>
            <a:r>
              <a:rPr lang="en-US" dirty="0"/>
              <a:t>(operand stack)</a:t>
            </a:r>
            <a:endParaRPr lang="th-TH" dirty="0"/>
          </a:p>
        </p:txBody>
      </p:sp>
      <p:sp>
        <p:nvSpPr>
          <p:cNvPr id="904196" name="Text Box 4"/>
          <p:cNvSpPr txBox="1">
            <a:spLocks noChangeArrowheads="1"/>
          </p:cNvSpPr>
          <p:nvPr/>
        </p:nvSpPr>
        <p:spPr bwMode="auto">
          <a:xfrm>
            <a:off x="323528" y="2996952"/>
            <a:ext cx="6552728" cy="1616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public class Jeng3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public static void main(String[] a)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main(args);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</p:txBody>
      </p:sp>
      <p:sp>
        <p:nvSpPr>
          <p:cNvPr id="904197" name="Text Box 5"/>
          <p:cNvSpPr txBox="1">
            <a:spLocks noChangeArrowheads="1"/>
          </p:cNvSpPr>
          <p:nvPr/>
        </p:nvSpPr>
        <p:spPr bwMode="auto">
          <a:xfrm>
            <a:off x="1187624" y="4293096"/>
            <a:ext cx="7778750" cy="650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java.lang.StackOverflowError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	at Jeng3.main(Jeng3.java:3)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5157192"/>
            <a:ext cx="2664296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main() {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main();</a:t>
            </a:r>
          </a:p>
          <a:p>
            <a:pPr>
              <a:spcBef>
                <a:spcPct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907704" y="6011996"/>
            <a:ext cx="6048672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highlight>
                  <a:srgbClr val="FF0000"/>
                </a:highlight>
                <a:latin typeface="Courier New"/>
              </a:rPr>
              <a:t>Process terminated with status -1073741571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Angsana New" pitchFamily="18" charset="-34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Stack</a:t>
            </a:r>
            <a:endParaRPr lang="th-TH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611188" y="1125538"/>
            <a:ext cx="6624637" cy="3671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01:public class StackFrame {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02:  public static void main(String[] args) {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03:    a(3, 2);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04:    b(5);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05:  }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06:  static void a(int x, int y) {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07:    int z = x/y;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08:    b(z);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09:  }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10:  static void b(int x) {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11:    ++x;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12:  }</a:t>
            </a:r>
          </a:p>
          <a:p>
            <a:pPr>
              <a:spcBef>
                <a:spcPct val="0"/>
              </a:spcBef>
            </a:pPr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13:}</a:t>
            </a:r>
          </a:p>
        </p:txBody>
      </p:sp>
      <p:sp>
        <p:nvSpPr>
          <p:cNvPr id="907268" name="AutoShape 4"/>
          <p:cNvSpPr>
            <a:spLocks noChangeArrowheads="1"/>
          </p:cNvSpPr>
          <p:nvPr/>
        </p:nvSpPr>
        <p:spPr bwMode="auto">
          <a:xfrm>
            <a:off x="539750" y="1484313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15" name="AutoShape 51"/>
          <p:cNvSpPr>
            <a:spLocks noChangeArrowheads="1"/>
          </p:cNvSpPr>
          <p:nvPr/>
        </p:nvSpPr>
        <p:spPr bwMode="auto">
          <a:xfrm>
            <a:off x="539750" y="1773238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16" name="AutoShape 52"/>
          <p:cNvSpPr>
            <a:spLocks noChangeArrowheads="1"/>
          </p:cNvSpPr>
          <p:nvPr/>
        </p:nvSpPr>
        <p:spPr bwMode="auto">
          <a:xfrm>
            <a:off x="539750" y="2565400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17" name="AutoShape 53"/>
          <p:cNvSpPr>
            <a:spLocks noChangeArrowheads="1"/>
          </p:cNvSpPr>
          <p:nvPr/>
        </p:nvSpPr>
        <p:spPr bwMode="auto">
          <a:xfrm>
            <a:off x="539750" y="2852738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19" name="AutoShape 55"/>
          <p:cNvSpPr>
            <a:spLocks noChangeArrowheads="1"/>
          </p:cNvSpPr>
          <p:nvPr/>
        </p:nvSpPr>
        <p:spPr bwMode="auto">
          <a:xfrm>
            <a:off x="539750" y="3141663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20" name="AutoShape 56"/>
          <p:cNvSpPr>
            <a:spLocks noChangeArrowheads="1"/>
          </p:cNvSpPr>
          <p:nvPr/>
        </p:nvSpPr>
        <p:spPr bwMode="auto">
          <a:xfrm>
            <a:off x="539750" y="3644900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22" name="AutoShape 58"/>
          <p:cNvSpPr>
            <a:spLocks noChangeArrowheads="1"/>
          </p:cNvSpPr>
          <p:nvPr/>
        </p:nvSpPr>
        <p:spPr bwMode="auto">
          <a:xfrm>
            <a:off x="539750" y="3933825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23" name="AutoShape 59"/>
          <p:cNvSpPr>
            <a:spLocks noChangeArrowheads="1"/>
          </p:cNvSpPr>
          <p:nvPr/>
        </p:nvSpPr>
        <p:spPr bwMode="auto">
          <a:xfrm>
            <a:off x="539750" y="4221163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32" name="AutoShape 68"/>
          <p:cNvSpPr>
            <a:spLocks noChangeArrowheads="1"/>
          </p:cNvSpPr>
          <p:nvPr/>
        </p:nvSpPr>
        <p:spPr bwMode="auto">
          <a:xfrm>
            <a:off x="539750" y="3357563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33" name="AutoShape 69"/>
          <p:cNvSpPr>
            <a:spLocks noChangeArrowheads="1"/>
          </p:cNvSpPr>
          <p:nvPr/>
        </p:nvSpPr>
        <p:spPr bwMode="auto">
          <a:xfrm>
            <a:off x="539750" y="2060575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34" name="AutoShape 70"/>
          <p:cNvSpPr>
            <a:spLocks noChangeArrowheads="1"/>
          </p:cNvSpPr>
          <p:nvPr/>
        </p:nvSpPr>
        <p:spPr bwMode="auto">
          <a:xfrm>
            <a:off x="539750" y="3644900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44" name="AutoShape 80"/>
          <p:cNvSpPr>
            <a:spLocks noChangeArrowheads="1"/>
          </p:cNvSpPr>
          <p:nvPr/>
        </p:nvSpPr>
        <p:spPr bwMode="auto">
          <a:xfrm>
            <a:off x="539750" y="3933825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45" name="AutoShape 81"/>
          <p:cNvSpPr>
            <a:spLocks noChangeArrowheads="1"/>
          </p:cNvSpPr>
          <p:nvPr/>
        </p:nvSpPr>
        <p:spPr bwMode="auto">
          <a:xfrm>
            <a:off x="539750" y="4221163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7346" name="AutoShape 82"/>
          <p:cNvSpPr>
            <a:spLocks noChangeArrowheads="1"/>
          </p:cNvSpPr>
          <p:nvPr/>
        </p:nvSpPr>
        <p:spPr bwMode="auto">
          <a:xfrm>
            <a:off x="539750" y="2276475"/>
            <a:ext cx="6480175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>
                  <a:alpha val="60001"/>
                </a:srgbClr>
              </a:gs>
              <a:gs pos="100000">
                <a:srgbClr val="765E76">
                  <a:alpha val="59000"/>
                </a:srgb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435600" y="1989138"/>
            <a:ext cx="3168650" cy="4679950"/>
            <a:chOff x="2373" y="1754"/>
            <a:chExt cx="1048" cy="1986"/>
          </a:xfrm>
        </p:grpSpPr>
        <p:sp>
          <p:nvSpPr>
            <p:cNvPr id="907283" name="Oval 19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7284" name="AutoShape 20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156325" y="5373688"/>
            <a:ext cx="1728788" cy="936625"/>
            <a:chOff x="1383" y="3339"/>
            <a:chExt cx="1089" cy="590"/>
          </a:xfrm>
        </p:grpSpPr>
        <p:sp>
          <p:nvSpPr>
            <p:cNvPr id="907286" name="AutoShape 22"/>
            <p:cNvSpPr>
              <a:spLocks noChangeArrowheads="1"/>
            </p:cNvSpPr>
            <p:nvPr/>
          </p:nvSpPr>
          <p:spPr bwMode="auto">
            <a:xfrm>
              <a:off x="1429" y="3339"/>
              <a:ext cx="1043" cy="59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7287" name="Rectangle 23"/>
            <p:cNvSpPr>
              <a:spLocks noChangeArrowheads="1"/>
            </p:cNvSpPr>
            <p:nvPr/>
          </p:nvSpPr>
          <p:spPr bwMode="auto">
            <a:xfrm>
              <a:off x="1882" y="3381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60" name="Text Box 24"/>
            <p:cNvSpPr txBox="1">
              <a:spLocks noChangeArrowheads="1"/>
            </p:cNvSpPr>
            <p:nvPr/>
          </p:nvSpPr>
          <p:spPr bwMode="auto">
            <a:xfrm>
              <a:off x="1383" y="338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args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289" name="Rectangle 25"/>
            <p:cNvSpPr>
              <a:spLocks noChangeArrowheads="1"/>
            </p:cNvSpPr>
            <p:nvPr/>
          </p:nvSpPr>
          <p:spPr bwMode="auto">
            <a:xfrm>
              <a:off x="1882" y="3657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JVM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62" name="Text Box 26"/>
            <p:cNvSpPr txBox="1">
              <a:spLocks noChangeArrowheads="1"/>
            </p:cNvSpPr>
            <p:nvPr/>
          </p:nvSpPr>
          <p:spPr bwMode="auto">
            <a:xfrm>
              <a:off x="1383" y="365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RA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156325" y="3500438"/>
            <a:ext cx="1728788" cy="1800225"/>
            <a:chOff x="703" y="2750"/>
            <a:chExt cx="1089" cy="1134"/>
          </a:xfrm>
        </p:grpSpPr>
        <p:sp>
          <p:nvSpPr>
            <p:cNvPr id="907294" name="AutoShape 30"/>
            <p:cNvSpPr>
              <a:spLocks noChangeArrowheads="1"/>
            </p:cNvSpPr>
            <p:nvPr/>
          </p:nvSpPr>
          <p:spPr bwMode="auto">
            <a:xfrm>
              <a:off x="749" y="2750"/>
              <a:ext cx="1043" cy="1134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7295" name="Rectangle 31"/>
            <p:cNvSpPr>
              <a:spLocks noChangeArrowheads="1"/>
            </p:cNvSpPr>
            <p:nvPr/>
          </p:nvSpPr>
          <p:spPr bwMode="auto">
            <a:xfrm>
              <a:off x="1202" y="3336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3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51" name="Text Box 32"/>
            <p:cNvSpPr txBox="1">
              <a:spLocks noChangeArrowheads="1"/>
            </p:cNvSpPr>
            <p:nvPr/>
          </p:nvSpPr>
          <p:spPr bwMode="auto">
            <a:xfrm>
              <a:off x="703" y="3336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x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297" name="Rectangle 33"/>
            <p:cNvSpPr>
              <a:spLocks noChangeArrowheads="1"/>
            </p:cNvSpPr>
            <p:nvPr/>
          </p:nvSpPr>
          <p:spPr bwMode="auto">
            <a:xfrm>
              <a:off x="1202" y="3612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04: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53" name="Text Box 34"/>
            <p:cNvSpPr txBox="1">
              <a:spLocks noChangeArrowheads="1"/>
            </p:cNvSpPr>
            <p:nvPr/>
          </p:nvSpPr>
          <p:spPr bwMode="auto">
            <a:xfrm>
              <a:off x="703" y="3612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RA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299" name="Rectangle 35"/>
            <p:cNvSpPr>
              <a:spLocks noChangeArrowheads="1"/>
            </p:cNvSpPr>
            <p:nvPr/>
          </p:nvSpPr>
          <p:spPr bwMode="auto">
            <a:xfrm>
              <a:off x="1202" y="3067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2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55" name="Text Box 36"/>
            <p:cNvSpPr txBox="1">
              <a:spLocks noChangeArrowheads="1"/>
            </p:cNvSpPr>
            <p:nvPr/>
          </p:nvSpPr>
          <p:spPr bwMode="auto">
            <a:xfrm>
              <a:off x="703" y="3067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y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301" name="Rectangle 37"/>
            <p:cNvSpPr>
              <a:spLocks noChangeArrowheads="1"/>
            </p:cNvSpPr>
            <p:nvPr/>
          </p:nvSpPr>
          <p:spPr bwMode="auto">
            <a:xfrm>
              <a:off x="1202" y="2795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57" name="Text Box 38"/>
            <p:cNvSpPr txBox="1">
              <a:spLocks noChangeArrowheads="1"/>
            </p:cNvSpPr>
            <p:nvPr/>
          </p:nvSpPr>
          <p:spPr bwMode="auto">
            <a:xfrm>
              <a:off x="703" y="2795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z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6325" y="2492375"/>
            <a:ext cx="1728788" cy="936625"/>
            <a:chOff x="2018" y="3203"/>
            <a:chExt cx="1089" cy="590"/>
          </a:xfrm>
        </p:grpSpPr>
        <p:sp>
          <p:nvSpPr>
            <p:cNvPr id="907305" name="AutoShape 41"/>
            <p:cNvSpPr>
              <a:spLocks noChangeArrowheads="1"/>
            </p:cNvSpPr>
            <p:nvPr/>
          </p:nvSpPr>
          <p:spPr bwMode="auto">
            <a:xfrm>
              <a:off x="2064" y="3203"/>
              <a:ext cx="1043" cy="59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7306" name="Rectangle 42"/>
            <p:cNvSpPr>
              <a:spLocks noChangeArrowheads="1"/>
            </p:cNvSpPr>
            <p:nvPr/>
          </p:nvSpPr>
          <p:spPr bwMode="auto">
            <a:xfrm>
              <a:off x="2517" y="3245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46" name="Text Box 43"/>
            <p:cNvSpPr txBox="1">
              <a:spLocks noChangeArrowheads="1"/>
            </p:cNvSpPr>
            <p:nvPr/>
          </p:nvSpPr>
          <p:spPr bwMode="auto">
            <a:xfrm>
              <a:off x="2018" y="3245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x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308" name="Rectangle 44"/>
            <p:cNvSpPr>
              <a:spLocks noChangeArrowheads="1"/>
            </p:cNvSpPr>
            <p:nvPr/>
          </p:nvSpPr>
          <p:spPr bwMode="auto">
            <a:xfrm>
              <a:off x="2517" y="3521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09: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48" name="Text Box 45"/>
            <p:cNvSpPr txBox="1">
              <a:spLocks noChangeArrowheads="1"/>
            </p:cNvSpPr>
            <p:nvPr/>
          </p:nvSpPr>
          <p:spPr bwMode="auto">
            <a:xfrm>
              <a:off x="2018" y="352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RA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907318" name="Text Box 54"/>
          <p:cNvSpPr txBox="1">
            <a:spLocks noChangeArrowheads="1"/>
          </p:cNvSpPr>
          <p:nvPr/>
        </p:nvSpPr>
        <p:spPr bwMode="auto">
          <a:xfrm>
            <a:off x="7092950" y="3573463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1</a:t>
            </a:r>
            <a:endParaRPr lang="th-TH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7321" name="Text Box 57"/>
          <p:cNvSpPr txBox="1">
            <a:spLocks noChangeArrowheads="1"/>
          </p:cNvSpPr>
          <p:nvPr/>
        </p:nvSpPr>
        <p:spPr bwMode="auto">
          <a:xfrm>
            <a:off x="7092950" y="25654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1</a:t>
            </a:r>
            <a:endParaRPr lang="th-TH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7335" name="Text Box 71"/>
          <p:cNvSpPr txBox="1">
            <a:spLocks noChangeArrowheads="1"/>
          </p:cNvSpPr>
          <p:nvPr/>
        </p:nvSpPr>
        <p:spPr bwMode="auto">
          <a:xfrm>
            <a:off x="7092950" y="256540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2</a:t>
            </a:r>
            <a:endParaRPr lang="th-TH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6156325" y="4365625"/>
            <a:ext cx="1728788" cy="936625"/>
            <a:chOff x="2018" y="3203"/>
            <a:chExt cx="1089" cy="590"/>
          </a:xfrm>
        </p:grpSpPr>
        <p:sp>
          <p:nvSpPr>
            <p:cNvPr id="907337" name="AutoShape 73"/>
            <p:cNvSpPr>
              <a:spLocks noChangeArrowheads="1"/>
            </p:cNvSpPr>
            <p:nvPr/>
          </p:nvSpPr>
          <p:spPr bwMode="auto">
            <a:xfrm>
              <a:off x="2064" y="3203"/>
              <a:ext cx="1043" cy="590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7338" name="Rectangle 74"/>
            <p:cNvSpPr>
              <a:spLocks noChangeArrowheads="1"/>
            </p:cNvSpPr>
            <p:nvPr/>
          </p:nvSpPr>
          <p:spPr bwMode="auto">
            <a:xfrm>
              <a:off x="2517" y="3245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endParaRPr lang="en-US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41" name="Text Box 75"/>
            <p:cNvSpPr txBox="1">
              <a:spLocks noChangeArrowheads="1"/>
            </p:cNvSpPr>
            <p:nvPr/>
          </p:nvSpPr>
          <p:spPr bwMode="auto">
            <a:xfrm>
              <a:off x="2018" y="3245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x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907340" name="Rectangle 76"/>
            <p:cNvSpPr>
              <a:spLocks noChangeArrowheads="1"/>
            </p:cNvSpPr>
            <p:nvPr/>
          </p:nvSpPr>
          <p:spPr bwMode="auto">
            <a:xfrm>
              <a:off x="2517" y="3521"/>
              <a:ext cx="454" cy="2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b="1">
                  <a:solidFill>
                    <a:schemeClr val="tx1"/>
                  </a:solidFill>
                  <a:latin typeface="Courier New" pitchFamily="49" charset="0"/>
                </a:rPr>
                <a:t>05:</a:t>
              </a:r>
              <a:endParaRPr lang="th-TH" sz="16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21543" name="Text Box 77"/>
            <p:cNvSpPr txBox="1">
              <a:spLocks noChangeArrowheads="1"/>
            </p:cNvSpPr>
            <p:nvPr/>
          </p:nvSpPr>
          <p:spPr bwMode="auto">
            <a:xfrm>
              <a:off x="2018" y="352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 b="1">
                  <a:solidFill>
                    <a:schemeClr val="tx1"/>
                  </a:solidFill>
                  <a:latin typeface="Courier New" pitchFamily="49" charset="0"/>
                </a:rPr>
                <a:t>RA</a:t>
              </a:r>
              <a:endParaRPr lang="th-TH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907342" name="Text Box 78"/>
          <p:cNvSpPr txBox="1">
            <a:spLocks noChangeArrowheads="1"/>
          </p:cNvSpPr>
          <p:nvPr/>
        </p:nvSpPr>
        <p:spPr bwMode="auto">
          <a:xfrm>
            <a:off x="7092950" y="4438650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5</a:t>
            </a:r>
            <a:endParaRPr lang="th-TH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7343" name="Text Box 79"/>
          <p:cNvSpPr txBox="1">
            <a:spLocks noChangeArrowheads="1"/>
          </p:cNvSpPr>
          <p:nvPr/>
        </p:nvSpPr>
        <p:spPr bwMode="auto">
          <a:xfrm>
            <a:off x="7092950" y="4437063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6</a:t>
            </a:r>
            <a:endParaRPr lang="th-TH" sz="16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7347" name="AutoShape 83"/>
          <p:cNvSpPr>
            <a:spLocks noChangeArrowheads="1"/>
          </p:cNvSpPr>
          <p:nvPr/>
        </p:nvSpPr>
        <p:spPr bwMode="auto">
          <a:xfrm>
            <a:off x="611188" y="5157788"/>
            <a:ext cx="2592387" cy="1079500"/>
          </a:xfrm>
          <a:prstGeom prst="roundRect">
            <a:avLst>
              <a:gd name="adj" fmla="val 23972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กรอบกองซ้อน</a:t>
            </a:r>
            <a:br>
              <a:rPr lang="th-TH" sz="2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(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Stack Frame)</a:t>
            </a:r>
            <a:endParaRPr lang="th-TH" sz="2800" dirty="0">
              <a:solidFill>
                <a:schemeClr val="tx1"/>
              </a:solidFill>
              <a:sym typeface="Symbol" pitchFamily="18" charset="2"/>
            </a:endParaRPr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>
            <a:off x="3492500" y="5734050"/>
            <a:ext cx="3024188" cy="457200"/>
            <a:chOff x="2200" y="3612"/>
            <a:chExt cx="1905" cy="288"/>
          </a:xfrm>
        </p:grpSpPr>
        <p:sp>
          <p:nvSpPr>
            <p:cNvPr id="21537" name="Text Box 84"/>
            <p:cNvSpPr txBox="1">
              <a:spLocks noChangeArrowheads="1"/>
            </p:cNvSpPr>
            <p:nvPr/>
          </p:nvSpPr>
          <p:spPr bwMode="auto">
            <a:xfrm>
              <a:off x="2200" y="3612"/>
              <a:ext cx="12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rPr>
                <a:t>return address</a:t>
              </a:r>
              <a:endParaRPr lang="th-TH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21538" name="Line 85"/>
            <p:cNvSpPr>
              <a:spLocks noChangeShapeType="1"/>
            </p:cNvSpPr>
            <p:nvPr/>
          </p:nvSpPr>
          <p:spPr bwMode="auto">
            <a:xfrm>
              <a:off x="3379" y="3793"/>
              <a:ext cx="7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90"/>
          <p:cNvGrpSpPr>
            <a:grpSpLocks/>
          </p:cNvGrpSpPr>
          <p:nvPr/>
        </p:nvGrpSpPr>
        <p:grpSpPr bwMode="auto">
          <a:xfrm>
            <a:off x="3419475" y="5084763"/>
            <a:ext cx="3024188" cy="822325"/>
            <a:chOff x="2154" y="3203"/>
            <a:chExt cx="1905" cy="518"/>
          </a:xfrm>
        </p:grpSpPr>
        <p:sp>
          <p:nvSpPr>
            <p:cNvPr id="21535" name="Text Box 88"/>
            <p:cNvSpPr txBox="1">
              <a:spLocks noChangeArrowheads="1"/>
            </p:cNvSpPr>
            <p:nvPr/>
          </p:nvSpPr>
          <p:spPr bwMode="auto">
            <a:xfrm>
              <a:off x="2154" y="3203"/>
              <a:ext cx="127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rPr>
                <a:t>parameters &amp; local variables</a:t>
              </a:r>
              <a:endParaRPr lang="th-TH" sz="2400">
                <a:solidFill>
                  <a:schemeClr val="tx1"/>
                </a:solidFill>
                <a:latin typeface="Times New Roman" pitchFamily="18" charset="0"/>
                <a:cs typeface="Angsana New" pitchFamily="18" charset="-34"/>
              </a:endParaRPr>
            </a:p>
          </p:txBody>
        </p:sp>
        <p:sp>
          <p:nvSpPr>
            <p:cNvPr id="21536" name="Line 89"/>
            <p:cNvSpPr>
              <a:spLocks noChangeShapeType="1"/>
            </p:cNvSpPr>
            <p:nvPr/>
          </p:nvSpPr>
          <p:spPr bwMode="auto">
            <a:xfrm>
              <a:off x="3333" y="3475"/>
              <a:ext cx="7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500"/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7268" grpId="0" animBg="1"/>
      <p:bldP spid="907268" grpId="1" animBg="1"/>
      <p:bldP spid="907315" grpId="0" animBg="1"/>
      <p:bldP spid="907315" grpId="1" animBg="1"/>
      <p:bldP spid="907316" grpId="0" animBg="1"/>
      <p:bldP spid="907316" grpId="1" animBg="1"/>
      <p:bldP spid="907317" grpId="0" animBg="1"/>
      <p:bldP spid="907317" grpId="1" animBg="1"/>
      <p:bldP spid="907319" grpId="0" animBg="1"/>
      <p:bldP spid="907319" grpId="1" animBg="1"/>
      <p:bldP spid="907320" grpId="0" animBg="1"/>
      <p:bldP spid="907320" grpId="1" animBg="1"/>
      <p:bldP spid="907322" grpId="0" animBg="1"/>
      <p:bldP spid="907322" grpId="1" animBg="1"/>
      <p:bldP spid="907323" grpId="0" animBg="1"/>
      <p:bldP spid="907323" grpId="1" animBg="1"/>
      <p:bldP spid="907332" grpId="0" animBg="1"/>
      <p:bldP spid="907332" grpId="1" animBg="1"/>
      <p:bldP spid="907333" grpId="0" animBg="1"/>
      <p:bldP spid="907333" grpId="1" animBg="1"/>
      <p:bldP spid="907334" grpId="0" animBg="1"/>
      <p:bldP spid="907334" grpId="1" animBg="1"/>
      <p:bldP spid="907344" grpId="0" animBg="1"/>
      <p:bldP spid="907344" grpId="1" animBg="1"/>
      <p:bldP spid="907345" grpId="0" animBg="1"/>
      <p:bldP spid="907345" grpId="1" animBg="1"/>
      <p:bldP spid="907346" grpId="0" animBg="1"/>
      <p:bldP spid="907346" grpId="1" animBg="1"/>
      <p:bldP spid="907318" grpId="0"/>
      <p:bldP spid="907318" grpId="1"/>
      <p:bldP spid="907321" grpId="0"/>
      <p:bldP spid="907321" grpId="1"/>
      <p:bldP spid="907335" grpId="0"/>
      <p:bldP spid="907335" grpId="1"/>
      <p:bldP spid="907342" grpId="0"/>
      <p:bldP spid="907342" grpId="1"/>
      <p:bldP spid="907343" grpId="0"/>
      <p:bldP spid="907343" grpId="1"/>
      <p:bldP spid="9073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นิพจน์ </a:t>
            </a:r>
            <a:r>
              <a:rPr lang="en-US"/>
              <a:t>Infix </a:t>
            </a:r>
            <a:r>
              <a:rPr lang="th-TH"/>
              <a:t>และ </a:t>
            </a:r>
            <a:r>
              <a:rPr lang="en-US"/>
              <a:t>Postfix</a:t>
            </a:r>
            <a:endParaRPr lang="th-TH"/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infix (</a:t>
            </a:r>
            <a:r>
              <a:rPr lang="th-TH" dirty="0"/>
              <a:t>เติมกลาง)</a:t>
            </a:r>
            <a:endParaRPr lang="en-US" dirty="0"/>
          </a:p>
          <a:p>
            <a:pPr lvl="1">
              <a:defRPr/>
            </a:pPr>
            <a:r>
              <a:rPr lang="en-US" dirty="0"/>
              <a:t>a + b * c / d – 2,    (a + b) * c / (d – 2) </a:t>
            </a:r>
            <a:endParaRPr lang="th-TH" dirty="0"/>
          </a:p>
          <a:p>
            <a:pPr lvl="1">
              <a:defRPr/>
            </a:pPr>
            <a:r>
              <a:rPr lang="th-TH" dirty="0"/>
              <a:t>ต้องกำหนดลำดับการทำก่อนหลังของ </a:t>
            </a:r>
            <a:r>
              <a:rPr lang="en-US" dirty="0"/>
              <a:t>operators</a:t>
            </a:r>
          </a:p>
          <a:p>
            <a:pPr lvl="1">
              <a:defRPr/>
            </a:pPr>
            <a:r>
              <a:rPr lang="th-TH" dirty="0"/>
              <a:t>ใช้วงเล็บช่วย</a:t>
            </a:r>
          </a:p>
          <a:p>
            <a:pPr>
              <a:defRPr/>
            </a:pPr>
            <a:r>
              <a:rPr lang="en-US" dirty="0"/>
              <a:t>postfix </a:t>
            </a:r>
            <a:r>
              <a:rPr lang="th-TH" dirty="0"/>
              <a:t>(เติมหลัง)</a:t>
            </a:r>
            <a:endParaRPr lang="en-US" dirty="0"/>
          </a:p>
          <a:p>
            <a:pPr lvl="1">
              <a:defRPr/>
            </a:pPr>
            <a:r>
              <a:rPr lang="en-US" dirty="0"/>
              <a:t>a b c * d / + 2 – ,   a b + c * d 2 - /</a:t>
            </a:r>
          </a:p>
          <a:p>
            <a:pPr lvl="1">
              <a:defRPr/>
            </a:pPr>
            <a:r>
              <a:rPr lang="th-TH" dirty="0"/>
              <a:t>ลำดับการทำงานของ </a:t>
            </a:r>
            <a:r>
              <a:rPr lang="en-US" dirty="0"/>
              <a:t>operators </a:t>
            </a:r>
            <a:r>
              <a:rPr lang="th-TH" dirty="0"/>
              <a:t>คือจาก ซ้ายไปขวา</a:t>
            </a:r>
          </a:p>
          <a:p>
            <a:pPr lvl="1">
              <a:defRPr/>
            </a:pPr>
            <a:r>
              <a:rPr lang="th-TH" dirty="0"/>
              <a:t>ไม่จำเป็นต้องมีวงเล็บ</a:t>
            </a:r>
            <a:endParaRPr lang="en-US" dirty="0"/>
          </a:p>
          <a:p>
            <a:pPr lvl="1">
              <a:defRPr/>
            </a:pPr>
            <a:endParaRPr lang="th-TH" dirty="0"/>
          </a:p>
        </p:txBody>
      </p:sp>
      <p:sp>
        <p:nvSpPr>
          <p:cNvPr id="814084" name="Text Box 4"/>
          <p:cNvSpPr txBox="1">
            <a:spLocks noChangeArrowheads="1"/>
          </p:cNvSpPr>
          <p:nvPr/>
        </p:nvSpPr>
        <p:spPr bwMode="auto">
          <a:xfrm>
            <a:off x="1835150" y="4833938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1   2   +   3   *   4    1   -   /</a:t>
            </a:r>
            <a:endParaRPr lang="th-TH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4108" name="Text Box 28"/>
          <p:cNvSpPr txBox="1">
            <a:spLocks noChangeArrowheads="1"/>
          </p:cNvSpPr>
          <p:nvPr/>
        </p:nvSpPr>
        <p:spPr bwMode="auto">
          <a:xfrm>
            <a:off x="1835150" y="5192713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3   3   *   4    1   -   /</a:t>
            </a:r>
            <a:endParaRPr lang="th-TH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4109" name="Text Box 29"/>
          <p:cNvSpPr txBox="1">
            <a:spLocks noChangeArrowheads="1"/>
          </p:cNvSpPr>
          <p:nvPr/>
        </p:nvSpPr>
        <p:spPr bwMode="auto">
          <a:xfrm>
            <a:off x="1835150" y="5553075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        9   4    1   -   /</a:t>
            </a:r>
            <a:endParaRPr lang="th-TH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4110" name="Text Box 30"/>
          <p:cNvSpPr txBox="1">
            <a:spLocks noChangeArrowheads="1"/>
          </p:cNvSpPr>
          <p:nvPr/>
        </p:nvSpPr>
        <p:spPr bwMode="auto">
          <a:xfrm>
            <a:off x="1835150" y="5913438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        9            3   /</a:t>
            </a:r>
            <a:endParaRPr lang="th-TH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4112" name="Text Box 32"/>
          <p:cNvSpPr txBox="1">
            <a:spLocks noChangeArrowheads="1"/>
          </p:cNvSpPr>
          <p:nvPr/>
        </p:nvSpPr>
        <p:spPr bwMode="auto">
          <a:xfrm>
            <a:off x="1835150" y="6200775"/>
            <a:ext cx="5903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chemeClr val="tx1"/>
                </a:solidFill>
                <a:latin typeface="Courier New" pitchFamily="49" charset="0"/>
              </a:rPr>
              <a:t>                                 3</a:t>
            </a:r>
            <a:endParaRPr lang="th-TH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14113" name="Rectangle 33"/>
          <p:cNvSpPr>
            <a:spLocks noChangeArrowheads="1"/>
          </p:cNvSpPr>
          <p:nvPr/>
        </p:nvSpPr>
        <p:spPr bwMode="auto">
          <a:xfrm>
            <a:off x="1763713" y="4797425"/>
            <a:ext cx="1728787" cy="360363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14" name="Rectangle 34"/>
          <p:cNvSpPr>
            <a:spLocks noChangeArrowheads="1"/>
          </p:cNvSpPr>
          <p:nvPr/>
        </p:nvSpPr>
        <p:spPr bwMode="auto">
          <a:xfrm>
            <a:off x="2916238" y="5157788"/>
            <a:ext cx="1728787" cy="3603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15" name="Rectangle 35"/>
          <p:cNvSpPr>
            <a:spLocks noChangeArrowheads="1"/>
          </p:cNvSpPr>
          <p:nvPr/>
        </p:nvSpPr>
        <p:spPr bwMode="auto">
          <a:xfrm>
            <a:off x="4859338" y="5589588"/>
            <a:ext cx="1728787" cy="360362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4118" name="Rectangle 38"/>
          <p:cNvSpPr>
            <a:spLocks noChangeArrowheads="1"/>
          </p:cNvSpPr>
          <p:nvPr/>
        </p:nvSpPr>
        <p:spPr bwMode="auto">
          <a:xfrm>
            <a:off x="4284663" y="5949950"/>
            <a:ext cx="2879725" cy="287338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4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4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14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4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4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14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1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1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1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8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1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1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1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4083" grpId="0" uiExpand="1" build="p" bldLvl="2"/>
      <p:bldP spid="814084" grpId="0"/>
      <p:bldP spid="814084" grpId="1"/>
      <p:bldP spid="814108" grpId="0"/>
      <p:bldP spid="814108" grpId="1"/>
      <p:bldP spid="814109" grpId="0"/>
      <p:bldP spid="814109" grpId="1"/>
      <p:bldP spid="814110" grpId="0"/>
      <p:bldP spid="814110" grpId="1"/>
      <p:bldP spid="814112" grpId="0"/>
      <p:bldP spid="814113" grpId="0" animBg="1"/>
      <p:bldP spid="814113" grpId="1" animBg="1"/>
      <p:bldP spid="814114" grpId="0" animBg="1"/>
      <p:bldP spid="814114" grpId="1" animBg="1"/>
      <p:bldP spid="814115" grpId="0" animBg="1"/>
      <p:bldP spid="814115" grpId="1" animBg="1"/>
      <p:bldP spid="814118" grpId="0" animBg="1"/>
      <p:bldP spid="8141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496300" cy="762000"/>
          </a:xfrm>
        </p:spPr>
        <p:txBody>
          <a:bodyPr/>
          <a:lstStyle/>
          <a:p>
            <a:r>
              <a:rPr lang="th-TH"/>
              <a:t>การใช้กองซ้อนคำนวณค่าของนิพจน์เติมหลัง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7425"/>
            <a:ext cx="7772400" cy="35052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/>
              <a:t>2 3 + 4 5 – 6 * +  </a:t>
            </a:r>
            <a:r>
              <a:rPr lang="th-TH"/>
              <a:t>มีค่าเท่าไร </a:t>
            </a:r>
            <a:r>
              <a:rPr lang="en-US"/>
              <a:t>?</a:t>
            </a:r>
            <a:endParaRPr lang="th-TH"/>
          </a:p>
          <a:p>
            <a:pPr>
              <a:lnSpc>
                <a:spcPct val="90000"/>
              </a:lnSpc>
              <a:defRPr/>
            </a:pPr>
            <a:r>
              <a:rPr lang="th-TH"/>
              <a:t>สามารถใช้ </a:t>
            </a:r>
            <a:r>
              <a:rPr lang="en-US"/>
              <a:t>stack </a:t>
            </a:r>
            <a:r>
              <a:rPr lang="th-TH"/>
              <a:t>ช่วยหาค่าของนิพจน์ </a:t>
            </a:r>
            <a:r>
              <a:rPr lang="en-US"/>
              <a:t>postfix</a:t>
            </a:r>
          </a:p>
          <a:p>
            <a:pPr>
              <a:lnSpc>
                <a:spcPct val="90000"/>
              </a:lnSpc>
              <a:defRPr/>
            </a:pPr>
            <a:r>
              <a:rPr lang="th-TH"/>
              <a:t>วิธีทำ</a:t>
            </a:r>
          </a:p>
          <a:p>
            <a:pPr lvl="1">
              <a:lnSpc>
                <a:spcPct val="90000"/>
              </a:lnSpc>
              <a:defRPr/>
            </a:pPr>
            <a:r>
              <a:rPr lang="th-TH"/>
              <a:t>ดูทีละตัวใน </a:t>
            </a:r>
            <a:r>
              <a:rPr lang="en-US"/>
              <a:t>postfix </a:t>
            </a:r>
            <a:r>
              <a:rPr lang="th-TH"/>
              <a:t>จากซ้ายไปขวา</a:t>
            </a:r>
          </a:p>
          <a:p>
            <a:pPr lvl="1">
              <a:lnSpc>
                <a:spcPct val="90000"/>
              </a:lnSpc>
              <a:defRPr/>
            </a:pPr>
            <a:r>
              <a:rPr lang="th-TH"/>
              <a:t>ถ้าเป็น </a:t>
            </a:r>
            <a:r>
              <a:rPr lang="en-US"/>
              <a:t>operand </a:t>
            </a:r>
            <a:r>
              <a:rPr lang="th-TH"/>
              <a:t>ให้ </a:t>
            </a:r>
            <a:r>
              <a:rPr lang="en-US"/>
              <a:t>push </a:t>
            </a:r>
            <a:r>
              <a:rPr lang="th-TH"/>
              <a:t>ของ </a:t>
            </a:r>
            <a:r>
              <a:rPr lang="en-US"/>
              <a:t>stack</a:t>
            </a:r>
          </a:p>
          <a:p>
            <a:pPr lvl="1">
              <a:lnSpc>
                <a:spcPct val="90000"/>
              </a:lnSpc>
              <a:defRPr/>
            </a:pPr>
            <a:r>
              <a:rPr lang="th-TH"/>
              <a:t>ถ้าเป็น </a:t>
            </a:r>
            <a:r>
              <a:rPr lang="en-US"/>
              <a:t>operator </a:t>
            </a:r>
            <a:r>
              <a:rPr lang="th-TH"/>
              <a:t>ให้ </a:t>
            </a:r>
            <a:r>
              <a:rPr lang="en-US"/>
              <a:t>pop operands </a:t>
            </a:r>
            <a:r>
              <a:rPr lang="th-TH"/>
              <a:t>จาก </a:t>
            </a:r>
            <a:r>
              <a:rPr lang="en-US"/>
              <a:t>stack </a:t>
            </a:r>
            <a:r>
              <a:rPr lang="th-TH"/>
              <a:t>ตามที่ </a:t>
            </a:r>
            <a:r>
              <a:rPr lang="en-US"/>
              <a:t>operator </a:t>
            </a:r>
            <a:r>
              <a:rPr lang="th-TH"/>
              <a:t>ต้องการมาประมวลผล แล้ว </a:t>
            </a:r>
            <a:r>
              <a:rPr lang="en-US"/>
              <a:t>push </a:t>
            </a:r>
            <a:r>
              <a:rPr lang="th-TH"/>
              <a:t>ผลลัพธ์</a:t>
            </a:r>
          </a:p>
          <a:p>
            <a:pPr lvl="1">
              <a:lnSpc>
                <a:spcPct val="90000"/>
              </a:lnSpc>
              <a:defRPr/>
            </a:pPr>
            <a:r>
              <a:rPr lang="th-TH"/>
              <a:t>ทำเสร็จ คำตอบจะอยู่ที่ </a:t>
            </a:r>
            <a:r>
              <a:rPr lang="en-US"/>
              <a:t>top of stack</a:t>
            </a:r>
            <a:endParaRPr lang="th-TH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924300" y="3357563"/>
            <a:ext cx="1223963" cy="2290762"/>
            <a:chOff x="2373" y="1754"/>
            <a:chExt cx="1048" cy="1986"/>
          </a:xfrm>
        </p:grpSpPr>
        <p:sp>
          <p:nvSpPr>
            <p:cNvPr id="883715" name="Oval 3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3716" name="AutoShape 4"/>
            <p:cNvSpPr>
              <a:spLocks noChangeArrowheads="1"/>
            </p:cNvSpPr>
            <p:nvPr/>
          </p:nvSpPr>
          <p:spPr bwMode="auto">
            <a:xfrm>
              <a:off x="2493" y="1754"/>
              <a:ext cx="807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57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24580" name="Text Box 7"/>
          <p:cNvSpPr txBox="1">
            <a:spLocks noChangeArrowheads="1"/>
          </p:cNvSpPr>
          <p:nvPr/>
        </p:nvSpPr>
        <p:spPr bwMode="auto">
          <a:xfrm>
            <a:off x="1835150" y="1844675"/>
            <a:ext cx="3024188" cy="40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0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83732" name="AutoShape 20"/>
          <p:cNvSpPr>
            <a:spLocks noChangeArrowheads="1"/>
          </p:cNvSpPr>
          <p:nvPr/>
        </p:nvSpPr>
        <p:spPr bwMode="auto">
          <a:xfrm>
            <a:off x="1978025" y="1339850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3733" name="AutoShape 21"/>
          <p:cNvSpPr>
            <a:spLocks noChangeArrowheads="1"/>
          </p:cNvSpPr>
          <p:nvPr/>
        </p:nvSpPr>
        <p:spPr bwMode="auto">
          <a:xfrm>
            <a:off x="2555875" y="1341438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29"/>
          <p:cNvSpPr txBox="1">
            <a:spLocks noChangeArrowheads="1"/>
          </p:cNvSpPr>
          <p:nvPr/>
        </p:nvSpPr>
        <p:spPr bwMode="auto">
          <a:xfrm>
            <a:off x="2051050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2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4584" name="Text Box 30"/>
          <p:cNvSpPr txBox="1">
            <a:spLocks noChangeArrowheads="1"/>
          </p:cNvSpPr>
          <p:nvPr/>
        </p:nvSpPr>
        <p:spPr bwMode="auto">
          <a:xfrm>
            <a:off x="2627313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3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4585" name="Text Box 31"/>
          <p:cNvSpPr txBox="1">
            <a:spLocks noChangeArrowheads="1"/>
          </p:cNvSpPr>
          <p:nvPr/>
        </p:nvSpPr>
        <p:spPr bwMode="auto">
          <a:xfrm>
            <a:off x="3203575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4586" name="Text Box 34"/>
          <p:cNvSpPr txBox="1">
            <a:spLocks noChangeArrowheads="1"/>
          </p:cNvSpPr>
          <p:nvPr/>
        </p:nvSpPr>
        <p:spPr bwMode="auto">
          <a:xfrm>
            <a:off x="4284663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-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20" name="Text Box 8"/>
          <p:cNvSpPr txBox="1">
            <a:spLocks noChangeArrowheads="1"/>
          </p:cNvSpPr>
          <p:nvPr/>
        </p:nvSpPr>
        <p:spPr bwMode="auto">
          <a:xfrm>
            <a:off x="2051050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2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50" name="Text Box 38"/>
          <p:cNvSpPr txBox="1">
            <a:spLocks noChangeArrowheads="1"/>
          </p:cNvSpPr>
          <p:nvPr/>
        </p:nvSpPr>
        <p:spPr bwMode="auto">
          <a:xfrm>
            <a:off x="2627313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3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52" name="Text Box 40"/>
          <p:cNvSpPr txBox="1">
            <a:spLocks noChangeArrowheads="1"/>
          </p:cNvSpPr>
          <p:nvPr/>
        </p:nvSpPr>
        <p:spPr bwMode="auto">
          <a:xfrm>
            <a:off x="4356100" y="501332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2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53" name="Text Box 41"/>
          <p:cNvSpPr txBox="1">
            <a:spLocks noChangeArrowheads="1"/>
          </p:cNvSpPr>
          <p:nvPr/>
        </p:nvSpPr>
        <p:spPr bwMode="auto">
          <a:xfrm>
            <a:off x="4356100" y="458152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3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54" name="AutoShape 42"/>
          <p:cNvSpPr>
            <a:spLocks noChangeArrowheads="1"/>
          </p:cNvSpPr>
          <p:nvPr/>
        </p:nvSpPr>
        <p:spPr bwMode="auto">
          <a:xfrm>
            <a:off x="3203575" y="1341438"/>
            <a:ext cx="360363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3756" name="Freeform 44"/>
          <p:cNvSpPr>
            <a:spLocks/>
          </p:cNvSpPr>
          <p:nvPr/>
        </p:nvSpPr>
        <p:spPr bwMode="auto">
          <a:xfrm>
            <a:off x="2700338" y="1844675"/>
            <a:ext cx="1404937" cy="1403350"/>
          </a:xfrm>
          <a:custGeom>
            <a:avLst/>
            <a:gdLst>
              <a:gd name="T0" fmla="*/ 861 w 885"/>
              <a:gd name="T1" fmla="*/ 862 h 884"/>
              <a:gd name="T2" fmla="*/ 0 w 885"/>
              <a:gd name="T3" fmla="*/ 884 h 884"/>
              <a:gd name="T4" fmla="*/ 0 w 885"/>
              <a:gd name="T5" fmla="*/ 590 h 884"/>
              <a:gd name="T6" fmla="*/ 340 w 885"/>
              <a:gd name="T7" fmla="*/ 0 h 884"/>
              <a:gd name="T8" fmla="*/ 544 w 885"/>
              <a:gd name="T9" fmla="*/ 0 h 884"/>
              <a:gd name="T10" fmla="*/ 885 w 885"/>
              <a:gd name="T11" fmla="*/ 590 h 884"/>
              <a:gd name="T12" fmla="*/ 861 w 885"/>
              <a:gd name="T13" fmla="*/ 862 h 8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5"/>
              <a:gd name="T22" fmla="*/ 0 h 884"/>
              <a:gd name="T23" fmla="*/ 885 w 885"/>
              <a:gd name="T24" fmla="*/ 884 h 8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5" h="884">
                <a:moveTo>
                  <a:pt x="861" y="862"/>
                </a:moveTo>
                <a:lnTo>
                  <a:pt x="0" y="884"/>
                </a:lnTo>
                <a:lnTo>
                  <a:pt x="0" y="590"/>
                </a:lnTo>
                <a:lnTo>
                  <a:pt x="340" y="0"/>
                </a:lnTo>
                <a:lnTo>
                  <a:pt x="544" y="0"/>
                </a:lnTo>
                <a:lnTo>
                  <a:pt x="885" y="590"/>
                </a:lnTo>
                <a:lnTo>
                  <a:pt x="861" y="862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3757" name="Text Box 45"/>
          <p:cNvSpPr txBox="1">
            <a:spLocks noChangeArrowheads="1"/>
          </p:cNvSpPr>
          <p:nvPr/>
        </p:nvSpPr>
        <p:spPr bwMode="auto">
          <a:xfrm>
            <a:off x="3203575" y="2349500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5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59" name="Text Box 47"/>
          <p:cNvSpPr txBox="1">
            <a:spLocks noChangeArrowheads="1"/>
          </p:cNvSpPr>
          <p:nvPr/>
        </p:nvSpPr>
        <p:spPr bwMode="auto">
          <a:xfrm>
            <a:off x="3779838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4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60" name="Text Box 48"/>
          <p:cNvSpPr txBox="1">
            <a:spLocks noChangeArrowheads="1"/>
          </p:cNvSpPr>
          <p:nvPr/>
        </p:nvSpPr>
        <p:spPr bwMode="auto">
          <a:xfrm>
            <a:off x="4356100" y="458152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4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61" name="Text Box 49"/>
          <p:cNvSpPr txBox="1">
            <a:spLocks noChangeArrowheads="1"/>
          </p:cNvSpPr>
          <p:nvPr/>
        </p:nvSpPr>
        <p:spPr bwMode="auto">
          <a:xfrm>
            <a:off x="4356100" y="494188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5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62" name="AutoShape 50"/>
          <p:cNvSpPr>
            <a:spLocks noChangeArrowheads="1"/>
          </p:cNvSpPr>
          <p:nvPr/>
        </p:nvSpPr>
        <p:spPr bwMode="auto">
          <a:xfrm>
            <a:off x="3779838" y="1341438"/>
            <a:ext cx="3603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3763" name="AutoShape 51"/>
          <p:cNvSpPr>
            <a:spLocks noChangeArrowheads="1"/>
          </p:cNvSpPr>
          <p:nvPr/>
        </p:nvSpPr>
        <p:spPr bwMode="auto">
          <a:xfrm>
            <a:off x="4284663" y="1341438"/>
            <a:ext cx="360362" cy="35877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3764" name="Freeform 52"/>
          <p:cNvSpPr>
            <a:spLocks/>
          </p:cNvSpPr>
          <p:nvPr/>
        </p:nvSpPr>
        <p:spPr bwMode="auto">
          <a:xfrm>
            <a:off x="3779838" y="1773238"/>
            <a:ext cx="1404937" cy="1150937"/>
          </a:xfrm>
          <a:custGeom>
            <a:avLst/>
            <a:gdLst>
              <a:gd name="T0" fmla="*/ 861 w 885"/>
              <a:gd name="T1" fmla="*/ 862 h 884"/>
              <a:gd name="T2" fmla="*/ 0 w 885"/>
              <a:gd name="T3" fmla="*/ 884 h 884"/>
              <a:gd name="T4" fmla="*/ 0 w 885"/>
              <a:gd name="T5" fmla="*/ 590 h 884"/>
              <a:gd name="T6" fmla="*/ 340 w 885"/>
              <a:gd name="T7" fmla="*/ 0 h 884"/>
              <a:gd name="T8" fmla="*/ 544 w 885"/>
              <a:gd name="T9" fmla="*/ 0 h 884"/>
              <a:gd name="T10" fmla="*/ 885 w 885"/>
              <a:gd name="T11" fmla="*/ 590 h 884"/>
              <a:gd name="T12" fmla="*/ 861 w 885"/>
              <a:gd name="T13" fmla="*/ 862 h 8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5"/>
              <a:gd name="T22" fmla="*/ 0 h 884"/>
              <a:gd name="T23" fmla="*/ 885 w 885"/>
              <a:gd name="T24" fmla="*/ 884 h 8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5" h="884">
                <a:moveTo>
                  <a:pt x="861" y="862"/>
                </a:moveTo>
                <a:lnTo>
                  <a:pt x="0" y="884"/>
                </a:lnTo>
                <a:lnTo>
                  <a:pt x="0" y="590"/>
                </a:lnTo>
                <a:lnTo>
                  <a:pt x="340" y="0"/>
                </a:lnTo>
                <a:lnTo>
                  <a:pt x="544" y="0"/>
                </a:lnTo>
                <a:lnTo>
                  <a:pt x="885" y="590"/>
                </a:lnTo>
                <a:lnTo>
                  <a:pt x="861" y="862"/>
                </a:lnTo>
                <a:close/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3765" name="Text Box 53"/>
          <p:cNvSpPr txBox="1">
            <a:spLocks noChangeArrowheads="1"/>
          </p:cNvSpPr>
          <p:nvPr/>
        </p:nvSpPr>
        <p:spPr bwMode="auto">
          <a:xfrm>
            <a:off x="4284663" y="2205038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1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4601" name="Text Box 54"/>
          <p:cNvSpPr txBox="1">
            <a:spLocks noChangeArrowheads="1"/>
          </p:cNvSpPr>
          <p:nvPr/>
        </p:nvSpPr>
        <p:spPr bwMode="auto">
          <a:xfrm>
            <a:off x="3779838" y="1844675"/>
            <a:ext cx="3587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4</a:t>
            </a:r>
            <a:endParaRPr lang="th-TH" sz="20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3767" name="AutoShape 55"/>
          <p:cNvSpPr>
            <a:spLocks noChangeArrowheads="1"/>
          </p:cNvSpPr>
          <p:nvPr/>
        </p:nvSpPr>
        <p:spPr bwMode="auto">
          <a:xfrm>
            <a:off x="5867400" y="2708275"/>
            <a:ext cx="2592388" cy="1439863"/>
          </a:xfrm>
          <a:prstGeom prst="roundRect">
            <a:avLst>
              <a:gd name="adj" fmla="val 20701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ผลลัพธ์อยู่</a:t>
            </a:r>
            <a:br>
              <a:rPr lang="th-TH" sz="2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บนกองซ้อน</a:t>
            </a:r>
          </a:p>
        </p:txBody>
      </p:sp>
      <p:sp>
        <p:nvSpPr>
          <p:cNvPr id="883768" name="Oval 56"/>
          <p:cNvSpPr>
            <a:spLocks noChangeArrowheads="1"/>
          </p:cNvSpPr>
          <p:nvPr/>
        </p:nvSpPr>
        <p:spPr bwMode="auto">
          <a:xfrm>
            <a:off x="4211638" y="4797425"/>
            <a:ext cx="647700" cy="71913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1.07308E-6 C -0.00104 0.01619 -0.00173 0.03261 0.00417 0.04417 C 0.01025 0.05574 0.01858 0.06522 0.03611 0.06961 C 0.05365 0.07354 0.08368 0.06591 0.1099 0.06961 C 0.13611 0.07285 0.17118 0.07748 0.19393 0.09066 C 0.21667 0.10361 0.23611 0.08326 0.24601 0.14732 C 0.25608 0.21161 0.25174 0.41975 0.2533 0.47456 " pathEditMode="relative" rAng="0" ptsTypes="aaaaaaA">
                                      <p:cBhvr>
                                        <p:cTn id="16" dur="1000" fill="hold"/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0" y="2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07308E-6 C -0.00121 0.01388 -0.00173 0.02822 0.00261 0.03816 C 0.0073 0.0481 0.01355 0.05643 0.02674 0.06013 C 0.04011 0.06337 0.06268 0.05689 0.08247 0.06013 C 0.10226 0.06291 0.12882 0.06707 0.14601 0.0784 C 0.1632 0.0895 0.17796 0.07193 0.18542 0.12743 C 0.19306 0.1834 0.18976 0.36378 0.1908 0.41166 " pathEditMode="relative" rAng="0" ptsTypes="aaaaaaA">
                                      <p:cBhvr>
                                        <p:cTn id="33" dur="1000" fill="hold"/>
                                        <p:tgtEl>
                                          <p:spTgt spid="883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00" y="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8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52 -0.02752 0.00121 -0.05481 0.00139 -0.08534 C 0.00156 -0.11586 0.00833 -0.15472 0.00139 -0.18293 C -0.00556 -0.21115 -0.02483 -0.24052 -0.04028 -0.25439 C -0.05573 -0.26827 -0.07344 -0.26734 -0.09115 -0.26642 " pathEditMode="relative" ptsTypes="aaaaA">
                                      <p:cBhvr>
                                        <p:cTn id="50" dur="1000" fill="hold"/>
                                        <p:tgtEl>
                                          <p:spTgt spid="8837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018 -0.03631 -0.00018 -0.07238 0.0 -0.10939 C 0.00017 -0.14639 0.00677 -0.1938 0.00156 -0.22271 C -0.00365 -0.25162 -0.00868 -0.27266 -0.03125 -0.28237 C -0.05382 -0.29209 -0.11181 -0.27798 -0.13438 -0.28052 C -0.15695 -0.28307 -0.16146 -0.28931 -0.16719 -0.29833 C -0.17292 -0.30735 -0.17084 -0.32076 -0.16858 -0.33418 " pathEditMode="relative" ptsTypes="aaaaaaA">
                                      <p:cBhvr>
                                        <p:cTn id="54" dur="1000" fill="hold"/>
                                        <p:tgtEl>
                                          <p:spTgt spid="883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8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8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01319 C 0.021 -0.01851 0.04201 -0.02336 0.06302 -0.01319 C 0.08402 -0.00301 0.11423 0.02104 0.12604 0.04833 C 0.13784 0.07585 0.13385 0.09481 0.13385 0.15148 C 0.13385 0.2079 0.12986 0.29787 0.12604 0.3880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8837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8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0.01295 C -0.00469 0.00093 -0.00486 0.01527 -0.00347 0.02521 C -0.00173 0.03515 0.00052 0.04348 0.00504 0.04718 C 0.0099 0.05042 0.01771 0.04394 0.02483 0.04718 C 0.03177 0.04996 0.04115 0.05412 0.04722 0.06545 C 0.0533 0.07655 0.05851 0.05898 0.06111 0.11448 C 0.06389 0.17045 0.06267 0.35083 0.06302 0.39871 " pathEditMode="relative" rAng="0" ptsTypes="aaaaaaA">
                                      <p:cBhvr>
                                        <p:cTn id="93" dur="1000" fill="hold"/>
                                        <p:tgtEl>
                                          <p:spTgt spid="8837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88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32192E-6 C -2.22222E-6 -0.03631 -2.22222E-6 -0.07239 -2.22222E-6 -0.10939 C -0.00017 -0.14639 -0.00173 -0.1938 -0.00052 -0.22271 C 0.00087 -0.25162 0.00209 -0.27267 0.00764 -0.28238 C 0.0132 -0.29209 0.02761 -0.27799 0.03316 -0.28053 C 0.03872 -0.28307 0.03993 -0.28932 0.04132 -0.29834 C 0.04271 -0.30736 0.04219 -0.32077 0.04167 -0.33418 " pathEditMode="relative" rAng="0" ptsTypes="aaaaaaA">
                                      <p:cBhvr>
                                        <p:cTn id="110" dur="1000" fill="hold"/>
                                        <p:tgtEl>
                                          <p:spTgt spid="8837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-1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66327E-6 C 2.5E-6 -0.04093 2.5E-6 -0.0814 2.5E-6 -0.1228 C 2.5E-6 -0.16443 0.00225 -0.21762 0.00052 -0.25 C -0.00122 -0.28261 -0.00278 -0.30619 -0.01007 -0.31706 C -0.01736 -0.32793 -0.03594 -0.31221 -0.04323 -0.31498 C -0.05052 -0.31776 -0.05191 -0.32493 -0.05382 -0.3351 C -0.05556 -0.34505 -0.05504 -0.36008 -0.05417 -0.37511 " pathEditMode="relative" rAng="0" ptsTypes="aaaaaaA">
                                      <p:cBhvr>
                                        <p:cTn id="114" dur="1000" fill="hold"/>
                                        <p:tgtEl>
                                          <p:spTgt spid="8837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-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88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88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47826E-6 C 0.00174 -0.00532 0.00348 -0.01018 0.00539 3.47826E-6 C 0.00712 0.01017 0.00973 0.03422 0.01077 0.06151 C 0.01181 0.08903 0.01146 0.108 0.01146 0.16466 C 0.01146 0.22109 0.01112 0.31105 0.01077 0.40125 " pathEditMode="relative" rAng="0" ptsTypes="aaaaA">
                                      <p:cBhvr>
                                        <p:cTn id="128" dur="1000" fill="hold"/>
                                        <p:tgtEl>
                                          <p:spTgt spid="8837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" y="1950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8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88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32" grpId="0" animBg="1"/>
      <p:bldP spid="883732" grpId="1" animBg="1"/>
      <p:bldP spid="883733" grpId="0" animBg="1"/>
      <p:bldP spid="883733" grpId="1" animBg="1"/>
      <p:bldP spid="883720" grpId="0"/>
      <p:bldP spid="883720" grpId="1"/>
      <p:bldP spid="883750" grpId="0"/>
      <p:bldP spid="883750" grpId="1"/>
      <p:bldP spid="883752" grpId="0"/>
      <p:bldP spid="883752" grpId="1"/>
      <p:bldP spid="883752" grpId="2"/>
      <p:bldP spid="883753" grpId="0"/>
      <p:bldP spid="883753" grpId="1"/>
      <p:bldP spid="883753" grpId="2"/>
      <p:bldP spid="883754" grpId="0" animBg="1"/>
      <p:bldP spid="883754" grpId="1" animBg="1"/>
      <p:bldP spid="883756" grpId="0" animBg="1"/>
      <p:bldP spid="883756" grpId="1" animBg="1"/>
      <p:bldP spid="883757" grpId="0"/>
      <p:bldP spid="883757" grpId="1"/>
      <p:bldP spid="883757" grpId="2"/>
      <p:bldP spid="883759" grpId="0"/>
      <p:bldP spid="883759" grpId="1"/>
      <p:bldP spid="883760" grpId="0"/>
      <p:bldP spid="883760" grpId="1"/>
      <p:bldP spid="883760" grpId="2"/>
      <p:bldP spid="883761" grpId="0"/>
      <p:bldP spid="883761" grpId="1"/>
      <p:bldP spid="883761" grpId="2"/>
      <p:bldP spid="883762" grpId="0" animBg="1"/>
      <p:bldP spid="883762" grpId="1" animBg="1"/>
      <p:bldP spid="883763" grpId="0" animBg="1"/>
      <p:bldP spid="883763" grpId="1" animBg="1"/>
      <p:bldP spid="883764" grpId="0" animBg="1"/>
      <p:bldP spid="883764" grpId="1" animBg="1"/>
      <p:bldP spid="883765" grpId="0"/>
      <p:bldP spid="883765" grpId="1"/>
      <p:bldP spid="883767" grpId="0" animBg="1"/>
      <p:bldP spid="8837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jvm</a:t>
            </a:r>
            <a:r>
              <a:rPr lang="en-US" dirty="0"/>
              <a:t> </a:t>
            </a:r>
            <a:r>
              <a:rPr lang="th-TH" dirty="0"/>
              <a:t>เป็น </a:t>
            </a:r>
            <a:r>
              <a:rPr lang="en-US" dirty="0"/>
              <a:t>stack machine</a:t>
            </a:r>
            <a:endParaRPr lang="th-TH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115616" y="965040"/>
            <a:ext cx="6264696" cy="532453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a = 1;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b = 2;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c = 3;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d = a + b * (c + a);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508104" y="965040"/>
            <a:ext cx="1728192" cy="5324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iconst_1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istore_1        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iconst_2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istore_2        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iconst_3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istore_3        </a:t>
            </a:r>
          </a:p>
          <a:p>
            <a:pPr>
              <a:spcBef>
                <a:spcPts val="0"/>
              </a:spcBef>
              <a:defRPr/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iload_1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iload_2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iload_3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iload_1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iadd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imul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iadd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    </a:t>
            </a:r>
          </a:p>
          <a:p>
            <a:pPr>
              <a:spcBef>
                <a:spcPts val="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istore_4         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75656" y="4437112"/>
            <a:ext cx="1584176" cy="576064"/>
          </a:xfrm>
          <a:prstGeom prst="wedgeRoundRectCallout">
            <a:avLst>
              <a:gd name="adj1" fmla="val 42885"/>
              <a:gd name="adj2" fmla="val -94996"/>
              <a:gd name="adj3" fmla="val 1666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infix</a:t>
            </a:r>
            <a:endParaRPr kumimoji="0" lang="th-TH" sz="280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07904" y="5085184"/>
            <a:ext cx="1584176" cy="576064"/>
          </a:xfrm>
          <a:prstGeom prst="wedgeRoundRectCallout">
            <a:avLst>
              <a:gd name="adj1" fmla="val 45883"/>
              <a:gd name="adj2" fmla="val -82627"/>
              <a:gd name="adj3" fmla="val 16667"/>
            </a:avLst>
          </a:prstGeom>
          <a:solidFill>
            <a:srgbClr val="FFFF6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postfix</a:t>
            </a:r>
            <a:endParaRPr kumimoji="0" lang="th-TH" sz="2800" i="0" u="none" strike="noStrike" cap="none" normalizeH="0" baseline="0" dirty="0">
              <a:ln>
                <a:noFill/>
              </a:ln>
              <a:solidFill>
                <a:srgbClr val="00006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6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4450"/>
            <a:ext cx="8496300" cy="762000"/>
          </a:xfrm>
        </p:spPr>
        <p:txBody>
          <a:bodyPr/>
          <a:lstStyle/>
          <a:p>
            <a:r>
              <a:rPr lang="th-TH"/>
              <a:t>การใช้กองซ้อนช่วยแปลง </a:t>
            </a:r>
            <a:r>
              <a:rPr lang="en-US"/>
              <a:t>infix </a:t>
            </a:r>
            <a:r>
              <a:rPr lang="th-TH"/>
              <a:t>เป็น </a:t>
            </a:r>
            <a:r>
              <a:rPr lang="en-US"/>
              <a:t>postfix</a:t>
            </a:r>
            <a:endParaRPr lang="th-TH"/>
          </a:p>
        </p:txBody>
      </p:sp>
      <p:sp>
        <p:nvSpPr>
          <p:cNvPr id="822343" name="Rectangle 7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input : infix expression</a:t>
            </a:r>
          </a:p>
          <a:p>
            <a:pPr>
              <a:defRPr/>
            </a:pPr>
            <a:r>
              <a:rPr lang="en-US" dirty="0"/>
              <a:t>output : postfix expression</a:t>
            </a:r>
          </a:p>
          <a:p>
            <a:pPr>
              <a:defRPr/>
            </a:pPr>
            <a:r>
              <a:rPr lang="th-TH" dirty="0"/>
              <a:t>ขั้นตอนการทำงาน</a:t>
            </a:r>
          </a:p>
          <a:p>
            <a:pPr lvl="1">
              <a:defRPr/>
            </a:pPr>
            <a:r>
              <a:rPr lang="th-TH" dirty="0"/>
              <a:t>ดูแต่ละตัวใน </a:t>
            </a:r>
            <a:r>
              <a:rPr lang="en-US" dirty="0"/>
              <a:t>infix</a:t>
            </a:r>
          </a:p>
          <a:p>
            <a:pPr lvl="1">
              <a:defRPr/>
            </a:pPr>
            <a:r>
              <a:rPr lang="th-TH" dirty="0"/>
              <a:t>ถ้าเป็น </a:t>
            </a:r>
            <a:r>
              <a:rPr lang="en-US" dirty="0"/>
              <a:t>operand </a:t>
            </a:r>
            <a:r>
              <a:rPr lang="th-TH" dirty="0"/>
              <a:t> นำไปต่อท้าย </a:t>
            </a:r>
            <a:r>
              <a:rPr lang="en-US" dirty="0"/>
              <a:t>output</a:t>
            </a:r>
          </a:p>
          <a:p>
            <a:pPr lvl="1">
              <a:defRPr/>
            </a:pPr>
            <a:r>
              <a:rPr lang="th-TH" dirty="0"/>
              <a:t>ถ้าเป็น </a:t>
            </a:r>
            <a:r>
              <a:rPr lang="en-US" dirty="0"/>
              <a:t>operator</a:t>
            </a:r>
          </a:p>
          <a:p>
            <a:pPr lvl="2">
              <a:defRPr/>
            </a:pPr>
            <a:r>
              <a:rPr lang="th-TH" sz="2400" dirty="0"/>
              <a:t>อาจ </a:t>
            </a:r>
            <a:r>
              <a:rPr lang="en-US" sz="2400" dirty="0"/>
              <a:t>pop operator </a:t>
            </a:r>
            <a:r>
              <a:rPr lang="th-TH" sz="2400" dirty="0"/>
              <a:t>ออกไปต่อท้าย </a:t>
            </a:r>
            <a:r>
              <a:rPr lang="en-US" sz="2400" dirty="0"/>
              <a:t>output</a:t>
            </a:r>
          </a:p>
          <a:p>
            <a:pPr lvl="2">
              <a:defRPr/>
            </a:pPr>
            <a:r>
              <a:rPr lang="en-US" sz="2400" dirty="0"/>
              <a:t>push operator </a:t>
            </a:r>
            <a:r>
              <a:rPr lang="th-TH" sz="2400" dirty="0"/>
              <a:t>ลงกองซ้อน</a:t>
            </a:r>
          </a:p>
          <a:p>
            <a:pPr lvl="1">
              <a:defRPr/>
            </a:pPr>
            <a:r>
              <a:rPr lang="th-TH" sz="2800" dirty="0"/>
              <a:t>เมื่อดู </a:t>
            </a:r>
            <a:r>
              <a:rPr lang="en-US" sz="2800" dirty="0"/>
              <a:t>infix </a:t>
            </a:r>
            <a:r>
              <a:rPr lang="th-TH" sz="2800" dirty="0"/>
              <a:t>ครบตัวแล้ว</a:t>
            </a:r>
          </a:p>
          <a:p>
            <a:pPr lvl="2">
              <a:defRPr/>
            </a:pPr>
            <a:r>
              <a:rPr lang="th-TH" sz="2400" dirty="0"/>
              <a:t>ให้ </a:t>
            </a:r>
            <a:r>
              <a:rPr lang="en-US" sz="2400" dirty="0"/>
              <a:t>pop operators </a:t>
            </a:r>
            <a:r>
              <a:rPr lang="th-TH" sz="2400" dirty="0"/>
              <a:t>ทุกตัวออกไปต่อท้าย </a:t>
            </a:r>
            <a:r>
              <a:rPr lang="en-US" sz="2400" dirty="0"/>
              <a:t>output</a:t>
            </a:r>
            <a:endParaRPr lang="th-TH" sz="24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2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223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23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223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23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223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4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-&gt; postfix</a:t>
            </a:r>
            <a:endParaRPr lang="th-TH" dirty="0"/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323528" y="699759"/>
            <a:ext cx="7848872" cy="5853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string infix2postfix(string &amp;infix)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n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infix.length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string postfix = "";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stack&lt;char&gt; s;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=0;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&lt;n;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++)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char token = infix[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if ( token </a:t>
            </a:r>
            <a:r>
              <a:rPr lang="th-TH" dirty="0">
                <a:solidFill>
                  <a:schemeClr val="tx1"/>
                </a:solidFill>
                <a:ea typeface="Tahoma" panose="020B0604030504040204" pitchFamily="34" charset="0"/>
              </a:rPr>
              <a:t>เป็น</a:t>
            </a:r>
            <a:r>
              <a:rPr lang="th-TH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operand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postfix += token; 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} else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???? 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while(!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()) {postfix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return postfix;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83968" y="1916832"/>
            <a:ext cx="1584325" cy="376238"/>
            <a:chOff x="4195" y="1379"/>
            <a:chExt cx="953" cy="237"/>
          </a:xfrm>
        </p:grpSpPr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4468" y="1379"/>
              <a:ext cx="680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>
                  <a:solidFill>
                    <a:schemeClr val="tx1"/>
                  </a:solidFill>
                </a:rPr>
                <a:t>ดูทีละตัว</a:t>
              </a:r>
            </a:p>
          </p:txBody>
        </p:sp>
        <p:sp>
          <p:nvSpPr>
            <p:cNvPr id="26637" name="Line 12"/>
            <p:cNvSpPr>
              <a:spLocks noChangeShapeType="1"/>
            </p:cNvSpPr>
            <p:nvPr/>
          </p:nvSpPr>
          <p:spPr bwMode="auto">
            <a:xfrm flipH="1">
              <a:off x="4195" y="1480"/>
              <a:ext cx="27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356313" y="2836739"/>
            <a:ext cx="4537062" cy="376237"/>
            <a:chOff x="2701" y="1968"/>
            <a:chExt cx="2764" cy="237"/>
          </a:xfrm>
        </p:grpSpPr>
        <p:sp>
          <p:nvSpPr>
            <p:cNvPr id="26634" name="Text Box 14"/>
            <p:cNvSpPr txBox="1">
              <a:spLocks noChangeArrowheads="1"/>
            </p:cNvSpPr>
            <p:nvPr/>
          </p:nvSpPr>
          <p:spPr bwMode="auto">
            <a:xfrm>
              <a:off x="3242" y="1968"/>
              <a:ext cx="2223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>
                  <a:solidFill>
                    <a:schemeClr val="tx1"/>
                  </a:solidFill>
                </a:rPr>
                <a:t>ถ้าเป็น </a:t>
              </a:r>
              <a:r>
                <a:rPr lang="en-US">
                  <a:solidFill>
                    <a:schemeClr val="tx1"/>
                  </a:solidFill>
                </a:rPr>
                <a:t>operand, </a:t>
              </a:r>
              <a:r>
                <a:rPr lang="th-TH">
                  <a:solidFill>
                    <a:schemeClr val="tx1"/>
                  </a:solidFill>
                </a:rPr>
                <a:t>เพิ่มต่อในผลลัพธ์</a:t>
              </a:r>
            </a:p>
          </p:txBody>
        </p:sp>
        <p:sp>
          <p:nvSpPr>
            <p:cNvPr id="26635" name="Line 15"/>
            <p:cNvSpPr>
              <a:spLocks noChangeShapeType="1"/>
            </p:cNvSpPr>
            <p:nvPr/>
          </p:nvSpPr>
          <p:spPr bwMode="auto">
            <a:xfrm flipH="1" flipV="1">
              <a:off x="2701" y="2069"/>
              <a:ext cx="54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491880" y="3701901"/>
            <a:ext cx="5268148" cy="1311275"/>
            <a:chOff x="2336" y="2295"/>
            <a:chExt cx="3209" cy="826"/>
          </a:xfrm>
        </p:grpSpPr>
        <p:sp>
          <p:nvSpPr>
            <p:cNvPr id="26631" name="Text Box 17"/>
            <p:cNvSpPr txBox="1">
              <a:spLocks noChangeArrowheads="1"/>
            </p:cNvSpPr>
            <p:nvPr/>
          </p:nvSpPr>
          <p:spPr bwMode="auto">
            <a:xfrm>
              <a:off x="3410" y="2295"/>
              <a:ext cx="2135" cy="8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th-TH" dirty="0">
                  <a:solidFill>
                    <a:schemeClr val="tx1"/>
                  </a:solidFill>
                </a:rPr>
                <a:t>ถ้าเป็น </a:t>
              </a:r>
              <a:r>
                <a:rPr lang="en-US" dirty="0">
                  <a:solidFill>
                    <a:schemeClr val="tx1"/>
                  </a:solidFill>
                </a:rPr>
                <a:t>operator</a:t>
              </a:r>
            </a:p>
            <a:p>
              <a:pPr>
                <a:spcBef>
                  <a:spcPct val="20000"/>
                </a:spcBef>
              </a:pPr>
              <a:r>
                <a:rPr lang="th-TH" dirty="0">
                  <a:solidFill>
                    <a:schemeClr val="tx1"/>
                  </a:solidFill>
                </a:rPr>
                <a:t>อาจ </a:t>
              </a:r>
              <a:r>
                <a:rPr lang="en-US" dirty="0">
                  <a:solidFill>
                    <a:schemeClr val="tx1"/>
                  </a:solidFill>
                </a:rPr>
                <a:t>pop operators </a:t>
              </a:r>
              <a:r>
                <a:rPr lang="th-TH" dirty="0">
                  <a:solidFill>
                    <a:schemeClr val="tx1"/>
                  </a:solidFill>
                </a:rPr>
                <a:t>ใน </a:t>
              </a:r>
              <a:r>
                <a:rPr lang="en-US" dirty="0">
                  <a:solidFill>
                    <a:schemeClr val="tx1"/>
                  </a:solidFill>
                </a:rPr>
                <a:t>stack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th-TH" dirty="0">
                  <a:solidFill>
                    <a:schemeClr val="tx1"/>
                  </a:solidFill>
                </a:rPr>
                <a:t>ออกเป็นผลลัพธ์</a:t>
              </a:r>
            </a:p>
            <a:p>
              <a:pPr>
                <a:spcBef>
                  <a:spcPct val="20000"/>
                </a:spcBef>
              </a:pPr>
              <a:r>
                <a:rPr lang="th-TH" dirty="0">
                  <a:solidFill>
                    <a:schemeClr val="tx1"/>
                  </a:solidFill>
                </a:rPr>
                <a:t>ตามด้วยการ </a:t>
              </a:r>
              <a:r>
                <a:rPr lang="en-US" dirty="0">
                  <a:solidFill>
                    <a:schemeClr val="tx1"/>
                  </a:solidFill>
                </a:rPr>
                <a:t>push operator </a:t>
              </a:r>
              <a:r>
                <a:rPr lang="th-TH" dirty="0">
                  <a:solidFill>
                    <a:schemeClr val="tx1"/>
                  </a:solidFill>
                </a:rPr>
                <a:t>ตัวใหม่</a:t>
              </a:r>
            </a:p>
          </p:txBody>
        </p:sp>
        <p:sp>
          <p:nvSpPr>
            <p:cNvPr id="26632" name="Line 18"/>
            <p:cNvSpPr>
              <a:spLocks noChangeShapeType="1"/>
            </p:cNvSpPr>
            <p:nvPr/>
          </p:nvSpPr>
          <p:spPr bwMode="auto">
            <a:xfrm flipH="1">
              <a:off x="3107" y="2614"/>
              <a:ext cx="31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3" name="Line 19"/>
            <p:cNvSpPr>
              <a:spLocks noChangeShapeType="1"/>
            </p:cNvSpPr>
            <p:nvPr/>
          </p:nvSpPr>
          <p:spPr bwMode="auto">
            <a:xfrm flipH="1">
              <a:off x="2336" y="3022"/>
              <a:ext cx="108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3851275" y="3370263"/>
            <a:ext cx="936625" cy="1571625"/>
            <a:chOff x="2373" y="1754"/>
            <a:chExt cx="1048" cy="1986"/>
          </a:xfrm>
        </p:grpSpPr>
        <p:sp>
          <p:nvSpPr>
            <p:cNvPr id="824396" name="Oval 76"/>
            <p:cNvSpPr>
              <a:spLocks noChangeArrowheads="1"/>
            </p:cNvSpPr>
            <p:nvPr/>
          </p:nvSpPr>
          <p:spPr bwMode="auto">
            <a:xfrm>
              <a:off x="2373" y="3455"/>
              <a:ext cx="1048" cy="285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4397" name="AutoShape 77"/>
            <p:cNvSpPr>
              <a:spLocks noChangeArrowheads="1"/>
            </p:cNvSpPr>
            <p:nvPr/>
          </p:nvSpPr>
          <p:spPr bwMode="auto">
            <a:xfrm>
              <a:off x="2492" y="1754"/>
              <a:ext cx="808" cy="1900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ความสำคัญของ </a:t>
            </a:r>
            <a:r>
              <a:rPr lang="en-US"/>
              <a:t>operators</a:t>
            </a:r>
            <a:endParaRPr lang="th-TH"/>
          </a:p>
        </p:txBody>
      </p:sp>
      <p:sp>
        <p:nvSpPr>
          <p:cNvPr id="27652" name="Text Box 41"/>
          <p:cNvSpPr txBox="1">
            <a:spLocks noChangeArrowheads="1"/>
          </p:cNvSpPr>
          <p:nvPr/>
        </p:nvSpPr>
        <p:spPr bwMode="auto">
          <a:xfrm>
            <a:off x="2411413" y="2060575"/>
            <a:ext cx="39560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 2    *    3     +    4</a:t>
            </a:r>
            <a:endParaRPr lang="th-TH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7653" name="Text Box 49"/>
          <p:cNvSpPr txBox="1">
            <a:spLocks noChangeArrowheads="1"/>
          </p:cNvSpPr>
          <p:nvPr/>
        </p:nvSpPr>
        <p:spPr bwMode="auto">
          <a:xfrm>
            <a:off x="1187450" y="204152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7654" name="Text Box 50"/>
          <p:cNvSpPr txBox="1">
            <a:spLocks noChangeArrowheads="1"/>
          </p:cNvSpPr>
          <p:nvPr/>
        </p:nvSpPr>
        <p:spPr bwMode="auto">
          <a:xfrm>
            <a:off x="971550" y="14843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2700338" y="1484313"/>
            <a:ext cx="307975" cy="495300"/>
            <a:chOff x="1701" y="935"/>
            <a:chExt cx="194" cy="312"/>
          </a:xfrm>
        </p:grpSpPr>
        <p:sp>
          <p:nvSpPr>
            <p:cNvPr id="27671" name="Text Box 45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7672" name="Line 51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4374" name="Text Box 54"/>
          <p:cNvSpPr txBox="1">
            <a:spLocks noChangeArrowheads="1"/>
          </p:cNvSpPr>
          <p:nvPr/>
        </p:nvSpPr>
        <p:spPr bwMode="auto">
          <a:xfrm>
            <a:off x="4119563" y="43783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*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24399" name="Rectangle 79"/>
          <p:cNvSpPr>
            <a:spLocks noChangeArrowheads="1"/>
          </p:cNvSpPr>
          <p:nvPr/>
        </p:nvSpPr>
        <p:spPr bwMode="auto">
          <a:xfrm>
            <a:off x="262731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401" name="Rectangle 81"/>
          <p:cNvSpPr>
            <a:spLocks noChangeArrowheads="1"/>
          </p:cNvSpPr>
          <p:nvPr/>
        </p:nvSpPr>
        <p:spPr bwMode="auto">
          <a:xfrm>
            <a:off x="32766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402" name="Rectangle 82"/>
          <p:cNvSpPr>
            <a:spLocks noChangeArrowheads="1"/>
          </p:cNvSpPr>
          <p:nvPr/>
        </p:nvSpPr>
        <p:spPr bwMode="auto">
          <a:xfrm>
            <a:off x="39957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4067175" y="1484313"/>
            <a:ext cx="307975" cy="495300"/>
            <a:chOff x="1701" y="935"/>
            <a:chExt cx="194" cy="312"/>
          </a:xfrm>
        </p:grpSpPr>
        <p:sp>
          <p:nvSpPr>
            <p:cNvPr id="27669" name="Text Box 84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7670" name="Line 85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4406" name="Rectangle 86"/>
          <p:cNvSpPr>
            <a:spLocks noChangeArrowheads="1"/>
          </p:cNvSpPr>
          <p:nvPr/>
        </p:nvSpPr>
        <p:spPr bwMode="auto">
          <a:xfrm>
            <a:off x="47879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4407" name="Text Box 87"/>
          <p:cNvSpPr txBox="1">
            <a:spLocks noChangeArrowheads="1"/>
          </p:cNvSpPr>
          <p:nvPr/>
        </p:nvSpPr>
        <p:spPr bwMode="auto">
          <a:xfrm>
            <a:off x="5003800" y="3659188"/>
            <a:ext cx="3816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* </a:t>
            </a:r>
            <a:r>
              <a:rPr lang="th-TH" sz="2400" dirty="0"/>
              <a:t>มาก่อน และสำคัญกว่า </a:t>
            </a:r>
            <a:r>
              <a:rPr lang="en-US" sz="2400" dirty="0"/>
              <a:t>+</a:t>
            </a:r>
            <a:endParaRPr lang="th-TH" sz="2400" dirty="0"/>
          </a:p>
        </p:txBody>
      </p:sp>
      <p:sp>
        <p:nvSpPr>
          <p:cNvPr id="824408" name="Text Box 88"/>
          <p:cNvSpPr txBox="1">
            <a:spLocks noChangeArrowheads="1"/>
          </p:cNvSpPr>
          <p:nvPr/>
        </p:nvSpPr>
        <p:spPr bwMode="auto">
          <a:xfrm>
            <a:off x="4140200" y="43783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24409" name="Rectangle 89"/>
          <p:cNvSpPr>
            <a:spLocks noChangeArrowheads="1"/>
          </p:cNvSpPr>
          <p:nvPr/>
        </p:nvSpPr>
        <p:spPr bwMode="auto">
          <a:xfrm>
            <a:off x="55086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580063" y="1484313"/>
            <a:ext cx="307975" cy="495300"/>
            <a:chOff x="1701" y="935"/>
            <a:chExt cx="194" cy="312"/>
          </a:xfrm>
        </p:grpSpPr>
        <p:sp>
          <p:nvSpPr>
            <p:cNvPr id="27667" name="Text Box 91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7668" name="Line 92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4413" name="Text Box 93"/>
          <p:cNvSpPr txBox="1">
            <a:spLocks noChangeArrowheads="1"/>
          </p:cNvSpPr>
          <p:nvPr/>
        </p:nvSpPr>
        <p:spPr bwMode="auto">
          <a:xfrm>
            <a:off x="177800" y="5300663"/>
            <a:ext cx="864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pop </a:t>
            </a:r>
            <a:r>
              <a:rPr lang="th-TH" sz="2400" dirty="0"/>
              <a:t>ออก ถ้า </a:t>
            </a:r>
            <a:r>
              <a:rPr lang="en-US" sz="2400" dirty="0"/>
              <a:t>operator </a:t>
            </a:r>
            <a:r>
              <a:rPr lang="th-TH" sz="2400" dirty="0"/>
              <a:t>บนกองซ้อนสำคัญกว่า </a:t>
            </a:r>
            <a:r>
              <a:rPr lang="en-US" sz="2400" dirty="0"/>
              <a:t>operator </a:t>
            </a:r>
            <a:r>
              <a:rPr lang="th-TH" sz="2400" dirty="0"/>
              <a:t>ใหม่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2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2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2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2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16466E-6 C -0.00312 -0.08187 -0.00625 -0.16305 0.00017 -0.20444 C 0.00677 -0.24561 0.02604 -0.23196 0.03941 -0.24769 C 0.05261 -0.26365 0.0724 -0.26943 0.08004 -0.2988 C 0.08785 -0.32817 0.08629 -0.37604 0.0849 -0.42345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824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2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24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4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2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16466E-6 C -0.00851 -0.08187 -0.01684 -0.16328 1.94444E-6 -0.20444 C 0.01701 -0.24584 0.06701 -0.23219 0.10139 -0.24792 C 0.13594 -0.26365 0.1875 -0.26943 0.20729 -0.2988 C 0.22726 -0.32817 0.22344 -0.37604 0.21962 -0.42345 " pathEditMode="relative" rAng="0" ptsTypes="aaaaA">
                                      <p:cBhvr>
                                        <p:cTn id="89" dur="1000" fill="hold"/>
                                        <p:tgtEl>
                                          <p:spTgt spid="824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374" grpId="0"/>
      <p:bldP spid="824374" grpId="1"/>
      <p:bldP spid="824399" grpId="0" animBg="1"/>
      <p:bldP spid="824399" grpId="1" animBg="1"/>
      <p:bldP spid="824401" grpId="0" animBg="1"/>
      <p:bldP spid="824401" grpId="1" animBg="1"/>
      <p:bldP spid="824402" grpId="0" animBg="1"/>
      <p:bldP spid="824402" grpId="1" animBg="1"/>
      <p:bldP spid="824406" grpId="0" animBg="1"/>
      <p:bldP spid="824406" grpId="1" animBg="1"/>
      <p:bldP spid="824407" grpId="0"/>
      <p:bldP spid="824408" grpId="0"/>
      <p:bldP spid="824408" grpId="1"/>
      <p:bldP spid="824409" grpId="0" animBg="1"/>
      <p:bldP spid="824409" grpId="1" animBg="1"/>
      <p:bldP spid="8244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51275" y="3370263"/>
            <a:ext cx="936625" cy="1571625"/>
            <a:chOff x="2373" y="1754"/>
            <a:chExt cx="1048" cy="1986"/>
          </a:xfrm>
        </p:grpSpPr>
        <p:sp>
          <p:nvSpPr>
            <p:cNvPr id="889859" name="Oval 3"/>
            <p:cNvSpPr>
              <a:spLocks noChangeArrowheads="1"/>
            </p:cNvSpPr>
            <p:nvPr/>
          </p:nvSpPr>
          <p:spPr bwMode="auto">
            <a:xfrm>
              <a:off x="2373" y="3455"/>
              <a:ext cx="1048" cy="285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9860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900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86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ความสำคัญของ </a:t>
            </a:r>
            <a:r>
              <a:rPr lang="en-US"/>
              <a:t>operators</a:t>
            </a:r>
            <a:endParaRPr lang="th-TH"/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2411413" y="2060575"/>
            <a:ext cx="39560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 2    +    3     -    4</a:t>
            </a:r>
            <a:endParaRPr lang="th-TH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1187450" y="204152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971550" y="14843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0338" y="1484313"/>
            <a:ext cx="307975" cy="495300"/>
            <a:chOff x="1701" y="935"/>
            <a:chExt cx="194" cy="312"/>
          </a:xfrm>
        </p:grpSpPr>
        <p:sp>
          <p:nvSpPr>
            <p:cNvPr id="28695" name="Text Box 10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8696" name="Line 11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9868" name="Text Box 12"/>
          <p:cNvSpPr txBox="1">
            <a:spLocks noChangeArrowheads="1"/>
          </p:cNvSpPr>
          <p:nvPr/>
        </p:nvSpPr>
        <p:spPr bwMode="auto">
          <a:xfrm>
            <a:off x="4119563" y="43783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9869" name="Rectangle 13"/>
          <p:cNvSpPr>
            <a:spLocks noChangeArrowheads="1"/>
          </p:cNvSpPr>
          <p:nvPr/>
        </p:nvSpPr>
        <p:spPr bwMode="auto">
          <a:xfrm>
            <a:off x="262731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Rectangle 14"/>
          <p:cNvSpPr>
            <a:spLocks noChangeArrowheads="1"/>
          </p:cNvSpPr>
          <p:nvPr/>
        </p:nvSpPr>
        <p:spPr bwMode="auto">
          <a:xfrm>
            <a:off x="32766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Rectangle 15"/>
          <p:cNvSpPr>
            <a:spLocks noChangeArrowheads="1"/>
          </p:cNvSpPr>
          <p:nvPr/>
        </p:nvSpPr>
        <p:spPr bwMode="auto">
          <a:xfrm>
            <a:off x="39957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67175" y="1484313"/>
            <a:ext cx="307975" cy="495300"/>
            <a:chOff x="1701" y="935"/>
            <a:chExt cx="194" cy="312"/>
          </a:xfrm>
        </p:grpSpPr>
        <p:sp>
          <p:nvSpPr>
            <p:cNvPr id="28693" name="Text Box 17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8694" name="Line 18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9875" name="Rectangle 19"/>
          <p:cNvSpPr>
            <a:spLocks noChangeArrowheads="1"/>
          </p:cNvSpPr>
          <p:nvPr/>
        </p:nvSpPr>
        <p:spPr bwMode="auto">
          <a:xfrm>
            <a:off x="47879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9876" name="Text Box 20"/>
          <p:cNvSpPr txBox="1">
            <a:spLocks noChangeArrowheads="1"/>
          </p:cNvSpPr>
          <p:nvPr/>
        </p:nvSpPr>
        <p:spPr bwMode="auto">
          <a:xfrm>
            <a:off x="5003800" y="3659188"/>
            <a:ext cx="36718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+ </a:t>
            </a:r>
            <a:r>
              <a:rPr lang="th-TH" sz="2400" dirty="0"/>
              <a:t>มาก่อน</a:t>
            </a:r>
            <a:br>
              <a:rPr lang="th-TH" sz="2400" dirty="0"/>
            </a:br>
            <a:r>
              <a:rPr lang="th-TH" sz="2400" dirty="0"/>
              <a:t>และสำคัญเท่ากับ </a:t>
            </a:r>
            <a:r>
              <a:rPr lang="en-US" sz="2400" dirty="0"/>
              <a:t>-</a:t>
            </a:r>
            <a:endParaRPr lang="th-TH" sz="2400" dirty="0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4140200" y="43656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-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9878" name="Rectangle 22"/>
          <p:cNvSpPr>
            <a:spLocks noChangeArrowheads="1"/>
          </p:cNvSpPr>
          <p:nvPr/>
        </p:nvSpPr>
        <p:spPr bwMode="auto">
          <a:xfrm>
            <a:off x="55086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80063" y="1484313"/>
            <a:ext cx="307975" cy="495300"/>
            <a:chOff x="1701" y="935"/>
            <a:chExt cx="194" cy="312"/>
          </a:xfrm>
        </p:grpSpPr>
        <p:sp>
          <p:nvSpPr>
            <p:cNvPr id="28691" name="Text Box 24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8692" name="Line 25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468313" y="5300663"/>
            <a:ext cx="83169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pop </a:t>
            </a:r>
            <a:r>
              <a:rPr lang="th-TH" sz="2400" dirty="0"/>
              <a:t>ออก ถ้า </a:t>
            </a:r>
            <a:r>
              <a:rPr lang="en-US" sz="2400" dirty="0"/>
              <a:t>operator </a:t>
            </a:r>
            <a:r>
              <a:rPr lang="th-TH" sz="2400" dirty="0"/>
              <a:t>บนกองซ้อน</a:t>
            </a:r>
            <a:br>
              <a:rPr lang="th-TH" sz="2400" dirty="0"/>
            </a:br>
            <a:r>
              <a:rPr lang="th-TH" sz="2400" dirty="0"/>
              <a:t>สำคัญไม่น้อยกว่า </a:t>
            </a:r>
            <a:r>
              <a:rPr lang="en-US" sz="2400" dirty="0"/>
              <a:t>operator </a:t>
            </a:r>
            <a:r>
              <a:rPr lang="th-TH" sz="2400" dirty="0"/>
              <a:t>ใหม่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16466E-6 C -0.00312 -0.08187 -0.00625 -0.16305 0.00017 -0.20444 C 0.00677 -0.24561 0.02604 -0.23196 0.03941 -0.24769 C 0.05261 -0.26365 0.0724 -0.26943 0.08004 -0.2988 C 0.08785 -0.32817 0.08629 -0.37604 0.0849 -0.42345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8898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8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8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16466E-6 C -0.00851 -0.08187 -0.01684 -0.16328 1.94444E-6 -0.20444 C 0.01701 -0.24584 0.06701 -0.23219 0.10139 -0.24792 C 0.13594 -0.26365 0.1875 -0.26943 0.20729 -0.2988 C 0.22726 -0.32817 0.22344 -0.37604 0.21962 -0.42345 " pathEditMode="relative" rAng="0" ptsTypes="aaaaA">
                                      <p:cBhvr>
                                        <p:cTn id="89" dur="1000" fill="hold"/>
                                        <p:tgtEl>
                                          <p:spTgt spid="8898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00" y="-21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68" grpId="0"/>
      <p:bldP spid="889868" grpId="1"/>
      <p:bldP spid="889869" grpId="0" animBg="1"/>
      <p:bldP spid="889869" grpId="1" animBg="1"/>
      <p:bldP spid="889870" grpId="0" animBg="1"/>
      <p:bldP spid="889870" grpId="1" animBg="1"/>
      <p:bldP spid="889871" grpId="0" animBg="1"/>
      <p:bldP spid="889871" grpId="1" animBg="1"/>
      <p:bldP spid="889875" grpId="0" animBg="1"/>
      <p:bldP spid="889875" grpId="1" animBg="1"/>
      <p:bldP spid="889876" grpId="0"/>
      <p:bldP spid="889877" grpId="0"/>
      <p:bldP spid="889877" grpId="1"/>
      <p:bldP spid="889878" grpId="0" animBg="1"/>
      <p:bldP spid="889878" grpId="1" animBg="1"/>
      <p:bldP spid="88988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67138" y="2484438"/>
            <a:ext cx="1663700" cy="3452812"/>
            <a:chOff x="2373" y="1754"/>
            <a:chExt cx="1048" cy="1986"/>
          </a:xfrm>
        </p:grpSpPr>
        <p:sp>
          <p:nvSpPr>
            <p:cNvPr id="874499" name="Oval 3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4500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การเพิ่ม</a:t>
            </a:r>
            <a:r>
              <a:rPr lang="en-US"/>
              <a:t>/</a:t>
            </a:r>
            <a:r>
              <a:rPr lang="th-TH"/>
              <a:t>ลบข้อมูลในกองซ้อน</a:t>
            </a:r>
          </a:p>
        </p:txBody>
      </p:sp>
      <p:sp>
        <p:nvSpPr>
          <p:cNvPr id="8745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ข้อมูล เข้าหลัง ออกก่อน </a:t>
            </a:r>
            <a:r>
              <a:rPr lang="en-US"/>
              <a:t>(Last-In First-Out)</a:t>
            </a:r>
            <a:endParaRPr lang="th-TH"/>
          </a:p>
          <a:p>
            <a:pPr>
              <a:defRPr/>
            </a:pPr>
            <a:endParaRPr lang="th-TH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16400" y="4997450"/>
            <a:ext cx="804863" cy="763588"/>
            <a:chOff x="1049" y="2932"/>
            <a:chExt cx="507" cy="481"/>
          </a:xfrm>
        </p:grpSpPr>
        <p:sp>
          <p:nvSpPr>
            <p:cNvPr id="874504" name="AutoShape 8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9" name="Text Box 9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A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00525" y="4298950"/>
            <a:ext cx="804863" cy="763588"/>
            <a:chOff x="1049" y="2932"/>
            <a:chExt cx="507" cy="481"/>
          </a:xfrm>
        </p:grpSpPr>
        <p:sp>
          <p:nvSpPr>
            <p:cNvPr id="874507" name="AutoShape 11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7" name="Text Box 12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C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202113" y="3590925"/>
            <a:ext cx="804862" cy="763588"/>
            <a:chOff x="1049" y="2932"/>
            <a:chExt cx="507" cy="481"/>
          </a:xfrm>
        </p:grpSpPr>
        <p:sp>
          <p:nvSpPr>
            <p:cNvPr id="874510" name="AutoShape 14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Text Box 15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02113" y="2854325"/>
            <a:ext cx="804862" cy="763588"/>
            <a:chOff x="1049" y="2932"/>
            <a:chExt cx="507" cy="481"/>
          </a:xfrm>
        </p:grpSpPr>
        <p:sp>
          <p:nvSpPr>
            <p:cNvPr id="874513" name="AutoShape 17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A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202113" y="3592513"/>
            <a:ext cx="804862" cy="763587"/>
            <a:chOff x="1049" y="2932"/>
            <a:chExt cx="507" cy="481"/>
          </a:xfrm>
        </p:grpSpPr>
        <p:sp>
          <p:nvSpPr>
            <p:cNvPr id="874516" name="AutoShape 20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1" name="Text Box 21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X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627883" y="2132013"/>
            <a:ext cx="2016125" cy="576262"/>
            <a:chOff x="1791" y="1207"/>
            <a:chExt cx="1270" cy="363"/>
          </a:xfrm>
        </p:grpSpPr>
        <p:sp>
          <p:nvSpPr>
            <p:cNvPr id="874518" name="Text Box 22"/>
            <p:cNvSpPr txBox="1">
              <a:spLocks noChangeArrowheads="1"/>
            </p:cNvSpPr>
            <p:nvPr/>
          </p:nvSpPr>
          <p:spPr bwMode="auto">
            <a:xfrm>
              <a:off x="1791" y="1207"/>
              <a:ext cx="771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push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6159" name="AutoShape 28"/>
            <p:cNvSpPr>
              <a:spLocks noChangeArrowheads="1"/>
            </p:cNvSpPr>
            <p:nvPr/>
          </p:nvSpPr>
          <p:spPr bwMode="auto">
            <a:xfrm>
              <a:off x="2744" y="1207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644008" y="2132856"/>
            <a:ext cx="2016125" cy="576262"/>
            <a:chOff x="2744" y="1207"/>
            <a:chExt cx="1270" cy="363"/>
          </a:xfrm>
        </p:grpSpPr>
        <p:sp>
          <p:nvSpPr>
            <p:cNvPr id="874519" name="Text Box 23"/>
            <p:cNvSpPr txBox="1">
              <a:spLocks noChangeArrowheads="1"/>
            </p:cNvSpPr>
            <p:nvPr/>
          </p:nvSpPr>
          <p:spPr bwMode="auto">
            <a:xfrm>
              <a:off x="3243" y="1207"/>
              <a:ext cx="771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pop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6157" name="AutoShape 32"/>
            <p:cNvSpPr>
              <a:spLocks noChangeArrowheads="1"/>
            </p:cNvSpPr>
            <p:nvPr/>
          </p:nvSpPr>
          <p:spPr bwMode="auto">
            <a:xfrm rot="10800000">
              <a:off x="2744" y="1207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51275" y="3357563"/>
            <a:ext cx="936625" cy="1571625"/>
            <a:chOff x="2373" y="1754"/>
            <a:chExt cx="1048" cy="1986"/>
          </a:xfrm>
        </p:grpSpPr>
        <p:sp>
          <p:nvSpPr>
            <p:cNvPr id="888835" name="Oval 3"/>
            <p:cNvSpPr>
              <a:spLocks noChangeArrowheads="1"/>
            </p:cNvSpPr>
            <p:nvPr/>
          </p:nvSpPr>
          <p:spPr bwMode="auto">
            <a:xfrm>
              <a:off x="2373" y="3455"/>
              <a:ext cx="1048" cy="285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8836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900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ความสำคัญของ </a:t>
            </a:r>
            <a:r>
              <a:rPr lang="en-US"/>
              <a:t>operators</a:t>
            </a:r>
            <a:endParaRPr lang="th-TH"/>
          </a:p>
        </p:txBody>
      </p:sp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2411413" y="2060575"/>
            <a:ext cx="3956050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 2    +    3     *    4</a:t>
            </a:r>
            <a:endParaRPr lang="th-TH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1187450" y="204152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29702" name="Text Box 8"/>
          <p:cNvSpPr txBox="1">
            <a:spLocks noChangeArrowheads="1"/>
          </p:cNvSpPr>
          <p:nvPr/>
        </p:nvSpPr>
        <p:spPr bwMode="auto">
          <a:xfrm>
            <a:off x="971550" y="14843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0338" y="1484313"/>
            <a:ext cx="307975" cy="495300"/>
            <a:chOff x="1701" y="935"/>
            <a:chExt cx="194" cy="312"/>
          </a:xfrm>
        </p:grpSpPr>
        <p:sp>
          <p:nvSpPr>
            <p:cNvPr id="29719" name="Text Box 10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9720" name="Line 11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8844" name="Text Box 12"/>
          <p:cNvSpPr txBox="1">
            <a:spLocks noChangeArrowheads="1"/>
          </p:cNvSpPr>
          <p:nvPr/>
        </p:nvSpPr>
        <p:spPr bwMode="auto">
          <a:xfrm>
            <a:off x="4140200" y="42926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8845" name="Rectangle 13"/>
          <p:cNvSpPr>
            <a:spLocks noChangeArrowheads="1"/>
          </p:cNvSpPr>
          <p:nvPr/>
        </p:nvSpPr>
        <p:spPr bwMode="auto">
          <a:xfrm>
            <a:off x="262731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8846" name="Rectangle 14"/>
          <p:cNvSpPr>
            <a:spLocks noChangeArrowheads="1"/>
          </p:cNvSpPr>
          <p:nvPr/>
        </p:nvSpPr>
        <p:spPr bwMode="auto">
          <a:xfrm>
            <a:off x="32766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8847" name="Rectangle 15"/>
          <p:cNvSpPr>
            <a:spLocks noChangeArrowheads="1"/>
          </p:cNvSpPr>
          <p:nvPr/>
        </p:nvSpPr>
        <p:spPr bwMode="auto">
          <a:xfrm>
            <a:off x="39957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067175" y="1484313"/>
            <a:ext cx="307975" cy="495300"/>
            <a:chOff x="1701" y="935"/>
            <a:chExt cx="194" cy="312"/>
          </a:xfrm>
        </p:grpSpPr>
        <p:sp>
          <p:nvSpPr>
            <p:cNvPr id="29717" name="Text Box 17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9718" name="Line 18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8851" name="Rectangle 19"/>
          <p:cNvSpPr>
            <a:spLocks noChangeArrowheads="1"/>
          </p:cNvSpPr>
          <p:nvPr/>
        </p:nvSpPr>
        <p:spPr bwMode="auto">
          <a:xfrm>
            <a:off x="47879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8852" name="Text Box 20"/>
          <p:cNvSpPr txBox="1">
            <a:spLocks noChangeArrowheads="1"/>
          </p:cNvSpPr>
          <p:nvPr/>
        </p:nvSpPr>
        <p:spPr bwMode="auto">
          <a:xfrm>
            <a:off x="4643438" y="3659188"/>
            <a:ext cx="4286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+ </a:t>
            </a:r>
            <a:r>
              <a:rPr lang="th-TH" sz="2400" dirty="0"/>
              <a:t>มาก่อน แต่ </a:t>
            </a:r>
            <a:r>
              <a:rPr lang="en-US" sz="2400" dirty="0"/>
              <a:t>*</a:t>
            </a:r>
            <a:r>
              <a:rPr lang="th-TH" sz="2400" dirty="0"/>
              <a:t> สำคัญกว่า </a:t>
            </a:r>
            <a:r>
              <a:rPr lang="en-US" sz="2400" dirty="0"/>
              <a:t>+</a:t>
            </a:r>
            <a:endParaRPr lang="th-TH" sz="2400" dirty="0"/>
          </a:p>
        </p:txBody>
      </p:sp>
      <p:sp>
        <p:nvSpPr>
          <p:cNvPr id="888853" name="Text Box 21"/>
          <p:cNvSpPr txBox="1">
            <a:spLocks noChangeArrowheads="1"/>
          </p:cNvSpPr>
          <p:nvPr/>
        </p:nvSpPr>
        <p:spPr bwMode="auto">
          <a:xfrm>
            <a:off x="4140200" y="38608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*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88854" name="Rectangle 22"/>
          <p:cNvSpPr>
            <a:spLocks noChangeArrowheads="1"/>
          </p:cNvSpPr>
          <p:nvPr/>
        </p:nvSpPr>
        <p:spPr bwMode="auto">
          <a:xfrm>
            <a:off x="55086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580063" y="1484313"/>
            <a:ext cx="307975" cy="495300"/>
            <a:chOff x="1701" y="935"/>
            <a:chExt cx="194" cy="312"/>
          </a:xfrm>
        </p:grpSpPr>
        <p:sp>
          <p:nvSpPr>
            <p:cNvPr id="29715" name="Text Box 24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88858" name="Text Box 26"/>
          <p:cNvSpPr txBox="1">
            <a:spLocks noChangeArrowheads="1"/>
          </p:cNvSpPr>
          <p:nvPr/>
        </p:nvSpPr>
        <p:spPr bwMode="auto">
          <a:xfrm>
            <a:off x="287338" y="5300663"/>
            <a:ext cx="867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dirty="0"/>
              <a:t>push </a:t>
            </a:r>
            <a:r>
              <a:rPr lang="th-TH" sz="2400" dirty="0"/>
              <a:t>ทับ ถ้า </a:t>
            </a:r>
            <a:r>
              <a:rPr lang="en-US" sz="2400" dirty="0"/>
              <a:t>operator </a:t>
            </a:r>
            <a:r>
              <a:rPr lang="th-TH" sz="2400" dirty="0"/>
              <a:t>ใหม่สำคัญกว่า </a:t>
            </a:r>
            <a:r>
              <a:rPr lang="en-US" sz="2400" dirty="0"/>
              <a:t>operator </a:t>
            </a:r>
            <a:r>
              <a:rPr lang="th-TH" sz="2400" dirty="0"/>
              <a:t>บนกองซ้อน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8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8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8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8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4.68085E-6 C -0.01268 -0.06729 -0.02118 -0.13436 -0.00382 -0.16813 C 0.01406 -0.20212 0.06649 -0.19102 0.1026 -0.20397 C 0.13906 -0.21692 0.19305 -0.22155 0.21371 -0.2456 C 0.23507 -0.26988 0.23055 -0.3092 0.22673 -0.34805 " pathEditMode="relative" rAng="0" ptsTypes="aaaaA">
                                      <p:cBhvr>
                                        <p:cTn id="85" dur="1000" fill="hold"/>
                                        <p:tgtEl>
                                          <p:spTgt spid="8888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00" y="-1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6.01295E-7 C -0.01129 -0.08025 -0.02118 -0.15888 1.94444E-6 -0.19912 C 0.02274 -0.23913 0.08802 -0.22595 0.13351 -0.24121 C 0.17864 -0.25648 0.24583 -0.26226 0.27187 -0.2907 C 0.29913 -0.31915 0.29288 -0.3661 0.28837 -0.41096 " pathEditMode="relative" rAng="0" ptsTypes="aaaaA">
                                      <p:cBhvr>
                                        <p:cTn id="89" dur="1000" fill="hold"/>
                                        <p:tgtEl>
                                          <p:spTgt spid="8888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8844" grpId="0"/>
      <p:bldP spid="888844" grpId="1"/>
      <p:bldP spid="888845" grpId="0" animBg="1"/>
      <p:bldP spid="888845" grpId="1" animBg="1"/>
      <p:bldP spid="888846" grpId="0" animBg="1"/>
      <p:bldP spid="888846" grpId="1" animBg="1"/>
      <p:bldP spid="888847" grpId="0" animBg="1"/>
      <p:bldP spid="888847" grpId="1" animBg="1"/>
      <p:bldP spid="888851" grpId="0" animBg="1"/>
      <p:bldP spid="888851" grpId="1" animBg="1"/>
      <p:bldP spid="888852" grpId="0"/>
      <p:bldP spid="888853" grpId="0"/>
      <p:bldP spid="888853" grpId="1"/>
      <p:bldP spid="888854" grpId="0" animBg="1"/>
      <p:bldP spid="888854" grpId="1" animBg="1"/>
      <p:bldP spid="8888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4450"/>
            <a:ext cx="8353425" cy="762000"/>
          </a:xfrm>
        </p:spPr>
        <p:txBody>
          <a:bodyPr/>
          <a:lstStyle/>
          <a:p>
            <a:r>
              <a:rPr lang="th-TH"/>
              <a:t>การเปรียบเทียบความสำคัญของ </a:t>
            </a:r>
            <a:r>
              <a:rPr lang="en-US"/>
              <a:t>operators</a:t>
            </a:r>
            <a:endParaRPr lang="th-TH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23404" y="887458"/>
            <a:ext cx="8497068" cy="58539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string infix2postfix(string &amp;infix)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n 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infix.length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string postfix = "";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stack&lt;char&gt; s;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=0;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&lt;n;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++)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char token = infix[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if (priority[token] == 0)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postfix += token;   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} else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priority[token];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priority[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while(!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()) {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return postfix;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890897" name="AutoShape 17"/>
          <p:cNvSpPr>
            <a:spLocks noChangeArrowheads="1"/>
          </p:cNvSpPr>
          <p:nvPr/>
        </p:nvSpPr>
        <p:spPr bwMode="auto">
          <a:xfrm>
            <a:off x="4788024" y="3212976"/>
            <a:ext cx="2808312" cy="574551"/>
          </a:xfrm>
          <a:prstGeom prst="wedgeRoundRectCallout">
            <a:avLst>
              <a:gd name="adj1" fmla="val -58153"/>
              <a:gd name="adj2" fmla="val 42972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th-TH" sz="2000" dirty="0">
                <a:solidFill>
                  <a:schemeClr val="tx1"/>
                </a:solidFill>
              </a:rPr>
              <a:t>หาค่าความสำคัญของ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operator </a:t>
            </a:r>
            <a:r>
              <a:rPr lang="th-TH" sz="2000" dirty="0">
                <a:solidFill>
                  <a:schemeClr val="tx1"/>
                </a:solidFill>
              </a:rPr>
              <a:t>ตัวใหม่ที่พบ</a:t>
            </a:r>
          </a:p>
        </p:txBody>
      </p:sp>
      <p:sp>
        <p:nvSpPr>
          <p:cNvPr id="890898" name="AutoShape 18"/>
          <p:cNvSpPr>
            <a:spLocks noChangeArrowheads="1"/>
          </p:cNvSpPr>
          <p:nvPr/>
        </p:nvSpPr>
        <p:spPr bwMode="auto">
          <a:xfrm>
            <a:off x="4571999" y="4576981"/>
            <a:ext cx="4176463" cy="576064"/>
          </a:xfrm>
          <a:prstGeom prst="wedgeRoundRectCallout">
            <a:avLst>
              <a:gd name="adj1" fmla="val 5944"/>
              <a:gd name="adj2" fmla="val -10219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70000"/>
              </a:lnSpc>
              <a:spcBef>
                <a:spcPct val="0"/>
              </a:spcBef>
            </a:pPr>
            <a:r>
              <a:rPr lang="en-US" sz="2000" dirty="0">
                <a:solidFill>
                  <a:schemeClr val="tx1"/>
                </a:solidFill>
              </a:rPr>
              <a:t>pop </a:t>
            </a:r>
            <a:r>
              <a:rPr lang="th-TH" sz="2000" dirty="0">
                <a:solidFill>
                  <a:schemeClr val="tx1"/>
                </a:solidFill>
              </a:rPr>
              <a:t>ออก ถ้า </a:t>
            </a:r>
            <a:r>
              <a:rPr lang="en-US" sz="2000" dirty="0">
                <a:solidFill>
                  <a:schemeClr val="tx1"/>
                </a:solidFill>
              </a:rPr>
              <a:t>operator </a:t>
            </a:r>
            <a:r>
              <a:rPr lang="th-TH" sz="2000" dirty="0">
                <a:solidFill>
                  <a:schemeClr val="tx1"/>
                </a:solidFill>
              </a:rPr>
              <a:t>บนกองซ้อน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th-TH" sz="2000" dirty="0">
                <a:solidFill>
                  <a:schemeClr val="tx1"/>
                </a:solidFill>
              </a:rPr>
              <a:t>สำคัญไม่น้อยกว่า </a:t>
            </a:r>
            <a:r>
              <a:rPr lang="en-US" sz="2000" dirty="0">
                <a:solidFill>
                  <a:schemeClr val="tx1"/>
                </a:solidFill>
              </a:rPr>
              <a:t>operator </a:t>
            </a:r>
            <a:r>
              <a:rPr lang="th-TH" sz="2000" dirty="0">
                <a:solidFill>
                  <a:schemeClr val="tx1"/>
                </a:solidFill>
              </a:rPr>
              <a:t>ใหม่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การหาความสำคัญของ </a:t>
            </a:r>
            <a:r>
              <a:rPr lang="en-US"/>
              <a:t>operators</a:t>
            </a:r>
            <a:endParaRPr lang="th-TH"/>
          </a:p>
        </p:txBody>
      </p:sp>
      <p:sp>
        <p:nvSpPr>
          <p:cNvPr id="8929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^ </a:t>
            </a:r>
            <a:r>
              <a:rPr lang="th-TH" dirty="0"/>
              <a:t>แทนการยกกำลัง</a:t>
            </a:r>
            <a:r>
              <a:rPr lang="en-US" dirty="0"/>
              <a:t>	7</a:t>
            </a:r>
            <a:endParaRPr lang="th-TH" dirty="0"/>
          </a:p>
          <a:p>
            <a:pPr>
              <a:defRPr/>
            </a:pPr>
            <a:r>
              <a:rPr lang="en-US" dirty="0"/>
              <a:t>^ </a:t>
            </a:r>
            <a:r>
              <a:rPr lang="th-TH" dirty="0"/>
              <a:t>ทำก่อน </a:t>
            </a:r>
            <a:r>
              <a:rPr lang="en-US" dirty="0"/>
              <a:t>+ – * /	</a:t>
            </a:r>
          </a:p>
          <a:p>
            <a:pPr>
              <a:defRPr/>
            </a:pPr>
            <a:r>
              <a:rPr lang="en-US" dirty="0"/>
              <a:t>*,</a:t>
            </a:r>
            <a:r>
              <a:rPr lang="th-TH" dirty="0"/>
              <a:t> </a:t>
            </a:r>
            <a:r>
              <a:rPr lang="en-US" dirty="0"/>
              <a:t>/ </a:t>
            </a:r>
            <a:r>
              <a:rPr lang="th-TH" dirty="0"/>
              <a:t>ทำก่อน </a:t>
            </a:r>
            <a:r>
              <a:rPr lang="en-US" dirty="0"/>
              <a:t>+, –	</a:t>
            </a:r>
          </a:p>
          <a:p>
            <a:pPr>
              <a:defRPr/>
            </a:pPr>
            <a:r>
              <a:rPr lang="en-US" dirty="0"/>
              <a:t>* </a:t>
            </a:r>
            <a:r>
              <a:rPr lang="th-TH" dirty="0"/>
              <a:t>สำคัญเท่ากับ </a:t>
            </a:r>
            <a:r>
              <a:rPr lang="en-US" dirty="0"/>
              <a:t>/	5</a:t>
            </a:r>
          </a:p>
          <a:p>
            <a:pPr>
              <a:defRPr/>
            </a:pPr>
            <a:r>
              <a:rPr lang="en-US" dirty="0"/>
              <a:t>+ </a:t>
            </a:r>
            <a:r>
              <a:rPr lang="th-TH" dirty="0"/>
              <a:t>สำคัญเท่ากับ </a:t>
            </a:r>
            <a:r>
              <a:rPr lang="en-US" dirty="0"/>
              <a:t>–	3</a:t>
            </a:r>
            <a:endParaRPr lang="th-TH" dirty="0"/>
          </a:p>
        </p:txBody>
      </p:sp>
      <p:sp>
        <p:nvSpPr>
          <p:cNvPr id="892934" name="Text Box 6"/>
          <p:cNvSpPr txBox="1">
            <a:spLocks noChangeArrowheads="1"/>
          </p:cNvSpPr>
          <p:nvPr/>
        </p:nvSpPr>
        <p:spPr bwMode="auto">
          <a:xfrm>
            <a:off x="1187624" y="3933056"/>
            <a:ext cx="6984776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map&lt;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char,int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&gt; priority =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{{'+',3},{'-',3},{'*',5},{'/',5},{'^',7}};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83568" y="4869160"/>
            <a:ext cx="7848872" cy="12834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priority[token];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priority[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   }</a:t>
            </a: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51275" y="3081338"/>
            <a:ext cx="936625" cy="1571625"/>
            <a:chOff x="2373" y="1754"/>
            <a:chExt cx="1048" cy="1986"/>
          </a:xfrm>
        </p:grpSpPr>
        <p:sp>
          <p:nvSpPr>
            <p:cNvPr id="891907" name="Oval 3"/>
            <p:cNvSpPr>
              <a:spLocks noChangeArrowheads="1"/>
            </p:cNvSpPr>
            <p:nvPr/>
          </p:nvSpPr>
          <p:spPr bwMode="auto">
            <a:xfrm>
              <a:off x="2373" y="3455"/>
              <a:ext cx="1048" cy="285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1908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900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27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ซับซ้อนขึ้นเมื่อมีวงเล็บใน </a:t>
            </a:r>
            <a:r>
              <a:rPr lang="en-US"/>
              <a:t>infix</a:t>
            </a:r>
            <a:endParaRPr lang="th-TH"/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2411413" y="2060575"/>
            <a:ext cx="5040312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 2    *   (   3    +    4   ) ...</a:t>
            </a:r>
            <a:endParaRPr lang="th-TH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1187450" y="204152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32774" name="Text Box 8"/>
          <p:cNvSpPr txBox="1">
            <a:spLocks noChangeArrowheads="1"/>
          </p:cNvSpPr>
          <p:nvPr/>
        </p:nvSpPr>
        <p:spPr bwMode="auto">
          <a:xfrm>
            <a:off x="971550" y="14843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0338" y="1484313"/>
            <a:ext cx="307975" cy="495300"/>
            <a:chOff x="1701" y="935"/>
            <a:chExt cx="194" cy="312"/>
          </a:xfrm>
        </p:grpSpPr>
        <p:sp>
          <p:nvSpPr>
            <p:cNvPr id="32794" name="Text Box 10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2795" name="Line 11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916" name="Text Box 12"/>
          <p:cNvSpPr txBox="1">
            <a:spLocks noChangeArrowheads="1"/>
          </p:cNvSpPr>
          <p:nvPr/>
        </p:nvSpPr>
        <p:spPr bwMode="auto">
          <a:xfrm>
            <a:off x="4119563" y="40894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*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91917" name="Rectangle 13"/>
          <p:cNvSpPr>
            <a:spLocks noChangeArrowheads="1"/>
          </p:cNvSpPr>
          <p:nvPr/>
        </p:nvSpPr>
        <p:spPr bwMode="auto">
          <a:xfrm>
            <a:off x="262731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918" name="Rectangle 14"/>
          <p:cNvSpPr>
            <a:spLocks noChangeArrowheads="1"/>
          </p:cNvSpPr>
          <p:nvPr/>
        </p:nvSpPr>
        <p:spPr bwMode="auto">
          <a:xfrm>
            <a:off x="32766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919" name="Rectangle 15"/>
          <p:cNvSpPr>
            <a:spLocks noChangeArrowheads="1"/>
          </p:cNvSpPr>
          <p:nvPr/>
        </p:nvSpPr>
        <p:spPr bwMode="auto">
          <a:xfrm>
            <a:off x="44275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4479925" y="1484313"/>
            <a:ext cx="307975" cy="495300"/>
            <a:chOff x="1701" y="935"/>
            <a:chExt cx="194" cy="312"/>
          </a:xfrm>
        </p:grpSpPr>
        <p:sp>
          <p:nvSpPr>
            <p:cNvPr id="32792" name="Text Box 17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2793" name="Line 18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923" name="Rectangle 19"/>
          <p:cNvSpPr>
            <a:spLocks noChangeArrowheads="1"/>
          </p:cNvSpPr>
          <p:nvPr/>
        </p:nvSpPr>
        <p:spPr bwMode="auto">
          <a:xfrm>
            <a:off x="50752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925" name="Text Box 21"/>
          <p:cNvSpPr txBox="1">
            <a:spLocks noChangeArrowheads="1"/>
          </p:cNvSpPr>
          <p:nvPr/>
        </p:nvSpPr>
        <p:spPr bwMode="auto">
          <a:xfrm>
            <a:off x="4140200" y="3357563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91926" name="Rectangle 22"/>
          <p:cNvSpPr>
            <a:spLocks noChangeArrowheads="1"/>
          </p:cNvSpPr>
          <p:nvPr/>
        </p:nvSpPr>
        <p:spPr bwMode="auto">
          <a:xfrm>
            <a:off x="579596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848350" y="1484313"/>
            <a:ext cx="307975" cy="495300"/>
            <a:chOff x="1701" y="935"/>
            <a:chExt cx="194" cy="312"/>
          </a:xfrm>
        </p:grpSpPr>
        <p:sp>
          <p:nvSpPr>
            <p:cNvPr id="32790" name="Text Box 24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2791" name="Line 25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931" name="Rectangle 27"/>
          <p:cNvSpPr>
            <a:spLocks noChangeArrowheads="1"/>
          </p:cNvSpPr>
          <p:nvPr/>
        </p:nvSpPr>
        <p:spPr bwMode="auto">
          <a:xfrm>
            <a:off x="1116013" y="4892675"/>
            <a:ext cx="7129462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0"/>
              </a:spcBef>
              <a:buFontTx/>
              <a:buChar char="•"/>
              <a:defRPr/>
            </a:pPr>
            <a:r>
              <a:rPr lang="th-TH" sz="2400" dirty="0">
                <a:latin typeface="+mj-lt"/>
              </a:rPr>
              <a:t>ภายในวงเล็บเสมือนเป็นนิพจน์ย่อย </a:t>
            </a:r>
          </a:p>
          <a:p>
            <a:pPr marL="342900" indent="-342900">
              <a:spcBef>
                <a:spcPct val="0"/>
              </a:spcBef>
              <a:buFontTx/>
              <a:buChar char="•"/>
              <a:defRPr/>
            </a:pPr>
            <a:r>
              <a:rPr lang="th-TH" sz="2400" dirty="0">
                <a:latin typeface="+mj-lt"/>
              </a:rPr>
              <a:t>พบวงเล็บเปิด </a:t>
            </a:r>
            <a:r>
              <a:rPr lang="en-US" sz="2400" dirty="0">
                <a:latin typeface="+mj-lt"/>
              </a:rPr>
              <a:t>push </a:t>
            </a:r>
            <a:r>
              <a:rPr lang="th-TH" sz="2400" dirty="0">
                <a:latin typeface="+mj-lt"/>
              </a:rPr>
              <a:t>เสมอ (มีความสำคัญมาก)</a:t>
            </a:r>
          </a:p>
          <a:p>
            <a:pPr marL="342900" indent="-342900">
              <a:spcBef>
                <a:spcPct val="0"/>
              </a:spcBef>
              <a:buFontTx/>
              <a:buChar char="•"/>
              <a:defRPr/>
            </a:pPr>
            <a:r>
              <a:rPr lang="th-TH" sz="2400" dirty="0">
                <a:latin typeface="+mj-lt"/>
              </a:rPr>
              <a:t>วงเล็บเปิดในกองซ้อน มีความสำคัญน้อยมาก</a:t>
            </a:r>
          </a:p>
          <a:p>
            <a:pPr marL="342900" indent="-342900">
              <a:spcBef>
                <a:spcPct val="0"/>
              </a:spcBef>
              <a:buFontTx/>
              <a:buChar char="•"/>
              <a:defRPr/>
            </a:pPr>
            <a:r>
              <a:rPr lang="th-TH" sz="2400" dirty="0">
                <a:latin typeface="+mj-lt"/>
              </a:rPr>
              <a:t>พบวงเล็บปิด ลุย </a:t>
            </a:r>
            <a:r>
              <a:rPr lang="en-US" sz="2400" dirty="0">
                <a:latin typeface="+mj-lt"/>
              </a:rPr>
              <a:t>pop </a:t>
            </a:r>
            <a:r>
              <a:rPr lang="th-TH" sz="2400" dirty="0">
                <a:latin typeface="+mj-lt"/>
              </a:rPr>
              <a:t>จนกว่าจะพบวงเล็บเปิด</a:t>
            </a:r>
          </a:p>
        </p:txBody>
      </p:sp>
      <p:sp>
        <p:nvSpPr>
          <p:cNvPr id="891932" name="Rectangle 28"/>
          <p:cNvSpPr>
            <a:spLocks noChangeArrowheads="1"/>
          </p:cNvSpPr>
          <p:nvPr/>
        </p:nvSpPr>
        <p:spPr bwMode="auto">
          <a:xfrm>
            <a:off x="3924300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933" name="Text Box 29"/>
          <p:cNvSpPr txBox="1">
            <a:spLocks noChangeArrowheads="1"/>
          </p:cNvSpPr>
          <p:nvPr/>
        </p:nvSpPr>
        <p:spPr bwMode="auto">
          <a:xfrm>
            <a:off x="4067175" y="3716338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891934" name="Rectangle 30"/>
          <p:cNvSpPr>
            <a:spLocks noChangeArrowheads="1"/>
          </p:cNvSpPr>
          <p:nvPr/>
        </p:nvSpPr>
        <p:spPr bwMode="auto">
          <a:xfrm>
            <a:off x="630078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1937" name="Rectangle 33"/>
          <p:cNvSpPr>
            <a:spLocks noChangeArrowheads="1"/>
          </p:cNvSpPr>
          <p:nvPr/>
        </p:nvSpPr>
        <p:spPr bwMode="auto">
          <a:xfrm>
            <a:off x="68040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91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9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91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9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9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91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3247E-6 C -0.01024 -0.05342 -0.02014 -0.10638 8.33333E-7 -0.13321 C 0.02066 -0.16003 0.08125 -0.15101 0.12309 -0.16142 C 0.16476 -0.1716 0.22743 -0.1753 0.25139 -0.19426 C 0.27587 -0.21323 0.27101 -0.24445 0.26632 -0.27474 " pathEditMode="relative" rAng="0" ptsTypes="aaaaA">
                                      <p:cBhvr>
                                        <p:cTn id="111" dur="1000" fill="hold"/>
                                        <p:tgtEl>
                                          <p:spTgt spid="8919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00" y="-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89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6" grpId="0"/>
      <p:bldP spid="891917" grpId="0" animBg="1"/>
      <p:bldP spid="891917" grpId="1" animBg="1"/>
      <p:bldP spid="891918" grpId="0" animBg="1"/>
      <p:bldP spid="891918" grpId="1" animBg="1"/>
      <p:bldP spid="891919" grpId="0" animBg="1"/>
      <p:bldP spid="891919" grpId="1" animBg="1"/>
      <p:bldP spid="891923" grpId="0" animBg="1"/>
      <p:bldP spid="891923" grpId="1" animBg="1"/>
      <p:bldP spid="891925" grpId="0"/>
      <p:bldP spid="891925" grpId="1"/>
      <p:bldP spid="891926" grpId="0" animBg="1"/>
      <p:bldP spid="891926" grpId="1" animBg="1"/>
      <p:bldP spid="891931" grpId="0" build="p"/>
      <p:bldP spid="891932" grpId="0" animBg="1"/>
      <p:bldP spid="891932" grpId="1" animBg="1"/>
      <p:bldP spid="891933" grpId="0"/>
      <p:bldP spid="891934" grpId="0" animBg="1"/>
      <p:bldP spid="891934" grpId="1" animBg="1"/>
      <p:bldP spid="8919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ความสำคัญของ </a:t>
            </a:r>
            <a:r>
              <a:rPr lang="en-US"/>
              <a:t>operators </a:t>
            </a:r>
            <a:r>
              <a:rPr lang="th-TH"/>
              <a:t>กรณีมีวงเล็บ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052513"/>
            <a:ext cx="8062912" cy="2138362"/>
          </a:xfrm>
        </p:spPr>
        <p:txBody>
          <a:bodyPr/>
          <a:lstStyle/>
          <a:p>
            <a:pPr>
              <a:defRPr/>
            </a:pPr>
            <a:r>
              <a:rPr lang="th-TH" dirty="0"/>
              <a:t>ขณะพบวงเล็บเปิด </a:t>
            </a:r>
          </a:p>
          <a:p>
            <a:pPr lvl="1">
              <a:defRPr/>
            </a:pPr>
            <a:r>
              <a:rPr lang="th-TH" dirty="0"/>
              <a:t>มีความสำคัญมาก</a:t>
            </a:r>
            <a:r>
              <a:rPr lang="en-US" dirty="0"/>
              <a:t>,</a:t>
            </a:r>
            <a:r>
              <a:rPr lang="th-TH" dirty="0"/>
              <a:t> จึง </a:t>
            </a:r>
            <a:r>
              <a:rPr lang="en-US" dirty="0"/>
              <a:t>push (  </a:t>
            </a:r>
            <a:r>
              <a:rPr lang="th-TH" dirty="0"/>
              <a:t>เสมอ</a:t>
            </a:r>
          </a:p>
          <a:p>
            <a:pPr>
              <a:defRPr/>
            </a:pPr>
            <a:r>
              <a:rPr lang="th-TH" dirty="0"/>
              <a:t>แต่พอวงเล็บเปิดอยู่ในกองซ้อน</a:t>
            </a:r>
          </a:p>
          <a:p>
            <a:pPr lvl="1">
              <a:defRPr/>
            </a:pPr>
            <a:r>
              <a:rPr lang="th-TH" dirty="0"/>
              <a:t>มีความสำคัญน้อยสุด</a:t>
            </a:r>
            <a:r>
              <a:rPr lang="en-US" dirty="0"/>
              <a:t>,</a:t>
            </a:r>
            <a:r>
              <a:rPr lang="th-TH" dirty="0"/>
              <a:t> เพื่อให้ตัวอื่น </a:t>
            </a:r>
            <a:r>
              <a:rPr lang="en-US" dirty="0"/>
              <a:t>push </a:t>
            </a:r>
            <a:r>
              <a:rPr lang="th-TH" dirty="0"/>
              <a:t>ทับ</a:t>
            </a:r>
            <a:r>
              <a:rPr lang="en-US" dirty="0"/>
              <a:t>,</a:t>
            </a:r>
            <a:r>
              <a:rPr lang="th-TH" dirty="0"/>
              <a:t> ยกเว้น </a:t>
            </a:r>
            <a:r>
              <a:rPr lang="en-US" dirty="0"/>
              <a:t>)</a:t>
            </a:r>
            <a:endParaRPr lang="th-TH" dirty="0"/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827584" y="4869160"/>
            <a:ext cx="7704856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outPriority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if (token == ')')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(); else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27584" y="3065009"/>
            <a:ext cx="7704856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priority[token];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priority[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ความสำคัญของ </a:t>
            </a:r>
            <a:r>
              <a:rPr lang="en-US"/>
              <a:t>operators </a:t>
            </a:r>
            <a:r>
              <a:rPr lang="th-TH"/>
              <a:t>กรณีมีวงเล็บ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0825" y="1125538"/>
            <a:ext cx="8785225" cy="2232025"/>
            <a:chOff x="113" y="709"/>
            <a:chExt cx="5534" cy="1406"/>
          </a:xfrm>
        </p:grpSpPr>
        <p:sp>
          <p:nvSpPr>
            <p:cNvPr id="34823" name="Rectangle 11"/>
            <p:cNvSpPr>
              <a:spLocks noChangeArrowheads="1"/>
            </p:cNvSpPr>
            <p:nvPr/>
          </p:nvSpPr>
          <p:spPr bwMode="auto">
            <a:xfrm>
              <a:off x="113" y="709"/>
              <a:ext cx="5489" cy="1406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6699FF"/>
                </a:gs>
              </a:gsLst>
              <a:lin ang="5400000" scaled="1"/>
            </a:gra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Text Box 9"/>
            <p:cNvSpPr txBox="1">
              <a:spLocks noChangeArrowheads="1"/>
            </p:cNvSpPr>
            <p:nvPr/>
          </p:nvSpPr>
          <p:spPr bwMode="auto">
            <a:xfrm>
              <a:off x="113" y="1026"/>
              <a:ext cx="18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2800">
                  <a:solidFill>
                    <a:schemeClr val="tx1"/>
                  </a:solidFill>
                </a:rPr>
                <a:t>ขณะที่พบในนิพจน์</a:t>
              </a:r>
              <a:br>
                <a:rPr lang="th-TH" sz="2800">
                  <a:solidFill>
                    <a:schemeClr val="tx1"/>
                  </a:solidFill>
                </a:rPr>
              </a:br>
              <a:r>
                <a:rPr lang="th-TH" sz="2800">
                  <a:solidFill>
                    <a:schemeClr val="tx1"/>
                  </a:solidFill>
                </a:rPr>
                <a:t>(อยู่นอกกองซ้อน)</a:t>
              </a:r>
            </a:p>
            <a:p>
              <a:r>
                <a:rPr lang="th-TH" sz="2800">
                  <a:solidFill>
                    <a:schemeClr val="tx1"/>
                  </a:solidFill>
                </a:rPr>
                <a:t>ขณะอยู่ในกองซ้อน</a:t>
              </a:r>
            </a:p>
          </p:txBody>
        </p:sp>
        <p:sp>
          <p:nvSpPr>
            <p:cNvPr id="34825" name="Text Box 10"/>
            <p:cNvSpPr txBox="1">
              <a:spLocks noChangeArrowheads="1"/>
            </p:cNvSpPr>
            <p:nvPr/>
          </p:nvSpPr>
          <p:spPr bwMode="auto">
            <a:xfrm>
              <a:off x="2064" y="709"/>
              <a:ext cx="3583" cy="1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33400" indent="-533400"/>
              <a:r>
                <a:rPr lang="en-US" sz="2800" b="1">
                  <a:solidFill>
                    <a:schemeClr val="tx1"/>
                  </a:solidFill>
                  <a:latin typeface="Courier New" pitchFamily="49" charset="0"/>
                </a:rPr>
                <a:t>+   –   *   /   ^   (   )</a:t>
              </a:r>
            </a:p>
            <a:p>
              <a:pPr marL="533400" indent="-533400"/>
              <a:r>
                <a:rPr lang="en-US" sz="2800" b="1">
                  <a:solidFill>
                    <a:schemeClr val="tx1"/>
                  </a:solidFill>
                  <a:latin typeface="Courier New" pitchFamily="49" charset="0"/>
                </a:rPr>
                <a:t>3   3   5   5   7   9   1</a:t>
              </a:r>
            </a:p>
            <a:p>
              <a:pPr marL="533400" indent="-533400"/>
              <a:endParaRPr lang="en-US" sz="2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marL="533400" indent="-533400">
                <a:lnSpc>
                  <a:spcPct val="70000"/>
                </a:lnSpc>
                <a:spcBef>
                  <a:spcPct val="0"/>
                </a:spcBef>
              </a:pPr>
              <a:r>
                <a:rPr lang="en-US" sz="2800" b="1">
                  <a:solidFill>
                    <a:schemeClr val="tx1"/>
                  </a:solidFill>
                  <a:latin typeface="Courier New" pitchFamily="49" charset="0"/>
                </a:rPr>
                <a:t>3   3   5   5   7   0</a:t>
              </a:r>
              <a:endParaRPr lang="th-TH" sz="28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4826" name="Line 12"/>
            <p:cNvSpPr>
              <a:spLocks noChangeShapeType="1"/>
            </p:cNvSpPr>
            <p:nvPr/>
          </p:nvSpPr>
          <p:spPr bwMode="auto">
            <a:xfrm>
              <a:off x="113" y="102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7" name="Line 13"/>
            <p:cNvSpPr>
              <a:spLocks noChangeShapeType="1"/>
            </p:cNvSpPr>
            <p:nvPr/>
          </p:nvSpPr>
          <p:spPr bwMode="auto">
            <a:xfrm>
              <a:off x="1927" y="709"/>
              <a:ext cx="0" cy="140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828" name="Line 14"/>
            <p:cNvSpPr>
              <a:spLocks noChangeShapeType="1"/>
            </p:cNvSpPr>
            <p:nvPr/>
          </p:nvSpPr>
          <p:spPr bwMode="auto">
            <a:xfrm>
              <a:off x="113" y="170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6016" name="Oval 16"/>
          <p:cNvSpPr>
            <a:spLocks noChangeArrowheads="1"/>
          </p:cNvSpPr>
          <p:nvPr/>
        </p:nvSpPr>
        <p:spPr bwMode="auto">
          <a:xfrm>
            <a:off x="7451725" y="981075"/>
            <a:ext cx="720725" cy="2519363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Oval 17"/>
          <p:cNvSpPr>
            <a:spLocks noChangeArrowheads="1"/>
          </p:cNvSpPr>
          <p:nvPr/>
        </p:nvSpPr>
        <p:spPr bwMode="auto">
          <a:xfrm>
            <a:off x="8243888" y="1700213"/>
            <a:ext cx="720725" cy="720725"/>
          </a:xfrm>
          <a:prstGeom prst="ellipse">
            <a:avLst/>
          </a:prstGeom>
          <a:noFill/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9552" y="3573016"/>
            <a:ext cx="8352928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map&lt;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char,int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outPriority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=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{{'+',3},{'-',3},{'*',5},{'/',5},{'^',7},{'(',9},{')',1}};</a:t>
            </a:r>
          </a:p>
          <a:p>
            <a:pPr>
              <a:spcBef>
                <a:spcPts val="0"/>
              </a:spcBef>
            </a:pPr>
            <a:endParaRPr lang="en-US" b="1" dirty="0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map&lt;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char,int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&gt;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inPriority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=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{{'+',3},{'-',3},{'*',5},{'/',5},{'^',7},{'(',0}};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971600" y="4653136"/>
            <a:ext cx="7704856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outPriority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if (token == ')')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(); else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</a:t>
            </a:r>
            <a:r>
              <a:rPr lang="th-TH"/>
              <a:t>ที่ทำจากซ้ายไปขวา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1125538"/>
            <a:ext cx="8785225" cy="2443162"/>
            <a:chOff x="113" y="709"/>
            <a:chExt cx="5534" cy="1406"/>
          </a:xfrm>
        </p:grpSpPr>
        <p:sp>
          <p:nvSpPr>
            <p:cNvPr id="35860" name="Rectangle 5"/>
            <p:cNvSpPr>
              <a:spLocks noChangeArrowheads="1"/>
            </p:cNvSpPr>
            <p:nvPr/>
          </p:nvSpPr>
          <p:spPr bwMode="auto">
            <a:xfrm>
              <a:off x="113" y="709"/>
              <a:ext cx="5489" cy="1406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6699FF"/>
                </a:gs>
              </a:gsLst>
              <a:lin ang="5400000" scaled="1"/>
            </a:gra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1" name="Text Box 6"/>
            <p:cNvSpPr txBox="1">
              <a:spLocks noChangeArrowheads="1"/>
            </p:cNvSpPr>
            <p:nvPr/>
          </p:nvSpPr>
          <p:spPr bwMode="auto">
            <a:xfrm>
              <a:off x="113" y="1026"/>
              <a:ext cx="18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2800">
                  <a:solidFill>
                    <a:schemeClr val="tx1"/>
                  </a:solidFill>
                </a:rPr>
                <a:t>ขณะที่พบในนิพจน์</a:t>
              </a:r>
              <a:br>
                <a:rPr lang="th-TH" sz="2800">
                  <a:solidFill>
                    <a:schemeClr val="tx1"/>
                  </a:solidFill>
                </a:rPr>
              </a:br>
              <a:r>
                <a:rPr lang="th-TH" sz="2800">
                  <a:solidFill>
                    <a:schemeClr val="tx1"/>
                  </a:solidFill>
                </a:rPr>
                <a:t>(อยู่นอกกองซ้อน)</a:t>
              </a:r>
            </a:p>
            <a:p>
              <a:r>
                <a:rPr lang="th-TH" sz="2800">
                  <a:solidFill>
                    <a:schemeClr val="tx1"/>
                  </a:solidFill>
                </a:rPr>
                <a:t>ขณะอยู่ในกองซ้อน</a:t>
              </a:r>
            </a:p>
          </p:txBody>
        </p:sp>
        <p:sp>
          <p:nvSpPr>
            <p:cNvPr id="35862" name="Text Box 7"/>
            <p:cNvSpPr txBox="1">
              <a:spLocks noChangeArrowheads="1"/>
            </p:cNvSpPr>
            <p:nvPr/>
          </p:nvSpPr>
          <p:spPr bwMode="auto">
            <a:xfrm>
              <a:off x="2064" y="709"/>
              <a:ext cx="3583" cy="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33400" indent="-533400"/>
              <a:r>
                <a:rPr lang="en-US" sz="2800" b="1" dirty="0">
                  <a:solidFill>
                    <a:schemeClr val="tx1"/>
                  </a:solidFill>
                  <a:latin typeface="Courier New" pitchFamily="49" charset="0"/>
                </a:rPr>
                <a:t>+   –   *   /   ^   (   )</a:t>
              </a:r>
            </a:p>
            <a:p>
              <a:pPr marL="533400" indent="-533400"/>
              <a:endParaRPr lang="en-US" sz="2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marL="533400" indent="-533400"/>
              <a:endParaRPr lang="en-US" sz="2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marL="533400" indent="-533400">
                <a:lnSpc>
                  <a:spcPct val="70000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chemeClr val="tx1"/>
                  </a:solidFill>
                  <a:latin typeface="Courier New" pitchFamily="49" charset="0"/>
                </a:rPr>
                <a:t>3   3   5   5   7   0</a:t>
              </a:r>
              <a:endParaRPr lang="th-TH" sz="2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5863" name="Line 8"/>
            <p:cNvSpPr>
              <a:spLocks noChangeShapeType="1"/>
            </p:cNvSpPr>
            <p:nvPr/>
          </p:nvSpPr>
          <p:spPr bwMode="auto">
            <a:xfrm>
              <a:off x="113" y="102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Line 9"/>
            <p:cNvSpPr>
              <a:spLocks noChangeShapeType="1"/>
            </p:cNvSpPr>
            <p:nvPr/>
          </p:nvSpPr>
          <p:spPr bwMode="auto">
            <a:xfrm>
              <a:off x="1927" y="709"/>
              <a:ext cx="0" cy="140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5" name="Line 10"/>
            <p:cNvSpPr>
              <a:spLocks noChangeShapeType="1"/>
            </p:cNvSpPr>
            <p:nvPr/>
          </p:nvSpPr>
          <p:spPr bwMode="auto">
            <a:xfrm>
              <a:off x="113" y="170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8061" name="Text Box 13"/>
          <p:cNvSpPr txBox="1">
            <a:spLocks noChangeArrowheads="1"/>
          </p:cNvSpPr>
          <p:nvPr/>
        </p:nvSpPr>
        <p:spPr bwMode="auto">
          <a:xfrm>
            <a:off x="396875" y="3789363"/>
            <a:ext cx="388778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2  </a:t>
            </a:r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3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4  +  5</a:t>
            </a:r>
            <a:endParaRPr lang="th-TH" sz="24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8062" name="Text Box 14"/>
          <p:cNvSpPr txBox="1">
            <a:spLocks noChangeArrowheads="1"/>
          </p:cNvSpPr>
          <p:nvPr/>
        </p:nvSpPr>
        <p:spPr bwMode="auto">
          <a:xfrm>
            <a:off x="4932363" y="3789363"/>
            <a:ext cx="3887787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2  3  </a:t>
            </a:r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4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+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5  +</a:t>
            </a:r>
            <a:endParaRPr lang="th-TH" sz="2400" b="1">
              <a:solidFill>
                <a:schemeClr val="tx1"/>
              </a:solidFill>
              <a:latin typeface="Courier New" pitchFamily="49" charset="0"/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42988" y="3789363"/>
            <a:ext cx="5689600" cy="504825"/>
            <a:chOff x="657" y="2387"/>
            <a:chExt cx="3584" cy="318"/>
          </a:xfrm>
        </p:grpSpPr>
        <p:sp>
          <p:nvSpPr>
            <p:cNvPr id="35858" name="Oval 15"/>
            <p:cNvSpPr>
              <a:spLocks noChangeArrowheads="1"/>
            </p:cNvSpPr>
            <p:nvPr/>
          </p:nvSpPr>
          <p:spPr bwMode="auto">
            <a:xfrm>
              <a:off x="657" y="2387"/>
              <a:ext cx="363" cy="31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Oval 16"/>
            <p:cNvSpPr>
              <a:spLocks noChangeArrowheads="1"/>
            </p:cNvSpPr>
            <p:nvPr/>
          </p:nvSpPr>
          <p:spPr bwMode="auto">
            <a:xfrm>
              <a:off x="3878" y="2387"/>
              <a:ext cx="363" cy="31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203575" y="3789363"/>
            <a:ext cx="5689600" cy="504825"/>
            <a:chOff x="657" y="2387"/>
            <a:chExt cx="3584" cy="318"/>
          </a:xfrm>
        </p:grpSpPr>
        <p:sp>
          <p:nvSpPr>
            <p:cNvPr id="35856" name="Oval 20"/>
            <p:cNvSpPr>
              <a:spLocks noChangeArrowheads="1"/>
            </p:cNvSpPr>
            <p:nvPr/>
          </p:nvSpPr>
          <p:spPr bwMode="auto">
            <a:xfrm>
              <a:off x="657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Oval 21"/>
            <p:cNvSpPr>
              <a:spLocks noChangeArrowheads="1"/>
            </p:cNvSpPr>
            <p:nvPr/>
          </p:nvSpPr>
          <p:spPr bwMode="auto">
            <a:xfrm>
              <a:off x="3878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2124075" y="3789363"/>
            <a:ext cx="5689600" cy="504825"/>
            <a:chOff x="657" y="2387"/>
            <a:chExt cx="3584" cy="318"/>
          </a:xfrm>
        </p:grpSpPr>
        <p:sp>
          <p:nvSpPr>
            <p:cNvPr id="35854" name="Oval 23"/>
            <p:cNvSpPr>
              <a:spLocks noChangeArrowheads="1"/>
            </p:cNvSpPr>
            <p:nvPr/>
          </p:nvSpPr>
          <p:spPr bwMode="auto">
            <a:xfrm>
              <a:off x="657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Oval 24"/>
            <p:cNvSpPr>
              <a:spLocks noChangeArrowheads="1"/>
            </p:cNvSpPr>
            <p:nvPr/>
          </p:nvSpPr>
          <p:spPr bwMode="auto">
            <a:xfrm>
              <a:off x="3878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98091" name="Text Box 43"/>
          <p:cNvSpPr txBox="1">
            <a:spLocks noChangeArrowheads="1"/>
          </p:cNvSpPr>
          <p:nvPr/>
        </p:nvSpPr>
        <p:spPr bwMode="auto">
          <a:xfrm>
            <a:off x="3348038" y="1844675"/>
            <a:ext cx="5545137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latin typeface="Courier New" pitchFamily="49" charset="0"/>
              </a:rPr>
              <a:t>3   3   5   5   7   9   1</a:t>
            </a:r>
            <a:endParaRPr lang="th-TH" sz="2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8092" name="Text Box 44"/>
          <p:cNvSpPr txBox="1">
            <a:spLocks noChangeArrowheads="1"/>
          </p:cNvSpPr>
          <p:nvPr/>
        </p:nvSpPr>
        <p:spPr bwMode="auto">
          <a:xfrm>
            <a:off x="3348038" y="1844675"/>
            <a:ext cx="5795962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en-US" sz="2800" b="1">
                <a:solidFill>
                  <a:schemeClr val="tx1"/>
                </a:solidFill>
                <a:latin typeface="Courier New" pitchFamily="49" charset="0"/>
              </a:rPr>
              <a:t>2   2   4   4   6   9   1</a:t>
            </a:r>
            <a:endParaRPr lang="th-TH" sz="28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98105" name="AutoShape 57"/>
          <p:cNvSpPr>
            <a:spLocks noChangeArrowheads="1"/>
          </p:cNvSpPr>
          <p:nvPr/>
        </p:nvSpPr>
        <p:spPr bwMode="auto">
          <a:xfrm>
            <a:off x="3995936" y="4941168"/>
            <a:ext cx="3456384" cy="431800"/>
          </a:xfrm>
          <a:prstGeom prst="roundRect">
            <a:avLst>
              <a:gd name="adj" fmla="val 38972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9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61" grpId="0" animBg="1"/>
      <p:bldP spid="898062" grpId="0" animBg="1"/>
      <p:bldP spid="898091" grpId="1"/>
      <p:bldP spid="89809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</a:t>
            </a:r>
            <a:r>
              <a:rPr lang="th-TH"/>
              <a:t>ที่ทำจากขวาไปซ้าย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0825" y="1125538"/>
            <a:ext cx="8785225" cy="2443162"/>
            <a:chOff x="113" y="709"/>
            <a:chExt cx="5534" cy="1406"/>
          </a:xfrm>
        </p:grpSpPr>
        <p:sp>
          <p:nvSpPr>
            <p:cNvPr id="1046" name="Rectangle 4"/>
            <p:cNvSpPr>
              <a:spLocks noChangeArrowheads="1"/>
            </p:cNvSpPr>
            <p:nvPr/>
          </p:nvSpPr>
          <p:spPr bwMode="auto">
            <a:xfrm>
              <a:off x="113" y="709"/>
              <a:ext cx="5489" cy="1406"/>
            </a:xfrm>
            <a:prstGeom prst="rect">
              <a:avLst/>
            </a:prstGeom>
            <a:gradFill rotWithShape="1">
              <a:gsLst>
                <a:gs pos="0">
                  <a:srgbClr val="CCECFF"/>
                </a:gs>
                <a:gs pos="100000">
                  <a:srgbClr val="6699FF"/>
                </a:gs>
              </a:gsLst>
              <a:lin ang="5400000" scaled="1"/>
            </a:gradFill>
            <a:ln w="2857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Text Box 5"/>
            <p:cNvSpPr txBox="1">
              <a:spLocks noChangeArrowheads="1"/>
            </p:cNvSpPr>
            <p:nvPr/>
          </p:nvSpPr>
          <p:spPr bwMode="auto">
            <a:xfrm>
              <a:off x="113" y="1026"/>
              <a:ext cx="1860" cy="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th-TH" sz="2800">
                  <a:solidFill>
                    <a:schemeClr val="tx1"/>
                  </a:solidFill>
                </a:rPr>
                <a:t>ขณะที่พบในนิพจน์</a:t>
              </a:r>
              <a:br>
                <a:rPr lang="th-TH" sz="2800">
                  <a:solidFill>
                    <a:schemeClr val="tx1"/>
                  </a:solidFill>
                </a:rPr>
              </a:br>
              <a:r>
                <a:rPr lang="th-TH" sz="2800">
                  <a:solidFill>
                    <a:schemeClr val="tx1"/>
                  </a:solidFill>
                </a:rPr>
                <a:t>(อยู่นอกกองซ้อน)</a:t>
              </a:r>
            </a:p>
            <a:p>
              <a:r>
                <a:rPr lang="th-TH" sz="2800">
                  <a:solidFill>
                    <a:schemeClr val="tx1"/>
                  </a:solidFill>
                </a:rPr>
                <a:t>ขณะอยู่ในกองซ้อน</a:t>
              </a:r>
            </a:p>
          </p:txBody>
        </p:sp>
        <p:sp>
          <p:nvSpPr>
            <p:cNvPr id="1048" name="Text Box 6"/>
            <p:cNvSpPr txBox="1">
              <a:spLocks noChangeArrowheads="1"/>
            </p:cNvSpPr>
            <p:nvPr/>
          </p:nvSpPr>
          <p:spPr bwMode="auto">
            <a:xfrm>
              <a:off x="2064" y="709"/>
              <a:ext cx="3583" cy="12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533400" indent="-533400"/>
              <a:r>
                <a:rPr lang="en-US" sz="2800" b="1" dirty="0">
                  <a:solidFill>
                    <a:schemeClr val="tx1"/>
                  </a:solidFill>
                  <a:latin typeface="Courier New" pitchFamily="49" charset="0"/>
                </a:rPr>
                <a:t>+   –   *   /   ^   (   )</a:t>
              </a:r>
            </a:p>
            <a:p>
              <a:pPr marL="533400" indent="-533400"/>
              <a:r>
                <a:rPr lang="en-US" sz="2800" b="1" dirty="0">
                  <a:solidFill>
                    <a:schemeClr val="tx1"/>
                  </a:solidFill>
                  <a:latin typeface="Courier New" pitchFamily="49" charset="0"/>
                </a:rPr>
                <a:t>2   2   4   4       9   1</a:t>
              </a:r>
            </a:p>
            <a:p>
              <a:pPr marL="533400" indent="-533400"/>
              <a:endParaRPr lang="en-US" sz="28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marL="533400" indent="-533400">
                <a:lnSpc>
                  <a:spcPct val="70000"/>
                </a:lnSpc>
                <a:spcBef>
                  <a:spcPct val="0"/>
                </a:spcBef>
              </a:pPr>
              <a:r>
                <a:rPr lang="en-US" sz="2800" b="1" dirty="0">
                  <a:solidFill>
                    <a:schemeClr val="tx1"/>
                  </a:solidFill>
                  <a:latin typeface="Courier New" pitchFamily="49" charset="0"/>
                </a:rPr>
                <a:t>3   3   5   5   7   0</a:t>
              </a:r>
              <a:endParaRPr lang="th-TH" sz="28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1049" name="Line 7"/>
            <p:cNvSpPr>
              <a:spLocks noChangeShapeType="1"/>
            </p:cNvSpPr>
            <p:nvPr/>
          </p:nvSpPr>
          <p:spPr bwMode="auto">
            <a:xfrm>
              <a:off x="113" y="102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Line 8"/>
            <p:cNvSpPr>
              <a:spLocks noChangeShapeType="1"/>
            </p:cNvSpPr>
            <p:nvPr/>
          </p:nvSpPr>
          <p:spPr bwMode="auto">
            <a:xfrm>
              <a:off x="1927" y="709"/>
              <a:ext cx="0" cy="1406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Line 9"/>
            <p:cNvSpPr>
              <a:spLocks noChangeShapeType="1"/>
            </p:cNvSpPr>
            <p:nvPr/>
          </p:nvSpPr>
          <p:spPr bwMode="auto">
            <a:xfrm>
              <a:off x="113" y="1706"/>
              <a:ext cx="5489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30" name="Text Box 10"/>
          <p:cNvSpPr txBox="1">
            <a:spLocks noChangeArrowheads="1"/>
          </p:cNvSpPr>
          <p:nvPr/>
        </p:nvSpPr>
        <p:spPr bwMode="auto">
          <a:xfrm>
            <a:off x="396875" y="3789363"/>
            <a:ext cx="3887788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2  </a:t>
            </a:r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^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3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^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4  ^  5</a:t>
            </a:r>
            <a:endParaRPr lang="th-TH" sz="2400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4932363" y="3789363"/>
            <a:ext cx="3887787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2  3  4  5  ^ 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</a:rPr>
              <a:t>^</a:t>
            </a:r>
            <a:r>
              <a:rPr lang="en-US" sz="2400" b="1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>
                <a:solidFill>
                  <a:srgbClr val="CC3300"/>
                </a:solidFill>
                <a:latin typeface="Courier New" pitchFamily="49" charset="0"/>
              </a:rPr>
              <a:t>^</a:t>
            </a:r>
            <a:endParaRPr lang="th-TH" sz="2400" b="1">
              <a:solidFill>
                <a:srgbClr val="CC3300"/>
              </a:solidFill>
              <a:latin typeface="Courier New" pitchFamily="49" charset="0"/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3203575" y="3789363"/>
            <a:ext cx="4608513" cy="504825"/>
            <a:chOff x="2018" y="2387"/>
            <a:chExt cx="2903" cy="318"/>
          </a:xfrm>
        </p:grpSpPr>
        <p:sp>
          <p:nvSpPr>
            <p:cNvPr id="1044" name="Oval 14"/>
            <p:cNvSpPr>
              <a:spLocks noChangeArrowheads="1"/>
            </p:cNvSpPr>
            <p:nvPr/>
          </p:nvSpPr>
          <p:spPr bwMode="auto">
            <a:xfrm>
              <a:off x="4558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16"/>
            <p:cNvSpPr>
              <a:spLocks noChangeArrowheads="1"/>
            </p:cNvSpPr>
            <p:nvPr/>
          </p:nvSpPr>
          <p:spPr bwMode="auto">
            <a:xfrm>
              <a:off x="2018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042988" y="3789363"/>
            <a:ext cx="7850187" cy="504825"/>
            <a:chOff x="657" y="2387"/>
            <a:chExt cx="4945" cy="318"/>
          </a:xfrm>
        </p:grpSpPr>
        <p:sp>
          <p:nvSpPr>
            <p:cNvPr id="1042" name="Oval 13"/>
            <p:cNvSpPr>
              <a:spLocks noChangeArrowheads="1"/>
            </p:cNvSpPr>
            <p:nvPr/>
          </p:nvSpPr>
          <p:spPr bwMode="auto">
            <a:xfrm>
              <a:off x="657" y="2387"/>
              <a:ext cx="363" cy="31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7"/>
            <p:cNvSpPr>
              <a:spLocks noChangeArrowheads="1"/>
            </p:cNvSpPr>
            <p:nvPr/>
          </p:nvSpPr>
          <p:spPr bwMode="auto">
            <a:xfrm>
              <a:off x="5239" y="2387"/>
              <a:ext cx="363" cy="318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124075" y="3789363"/>
            <a:ext cx="6264275" cy="504825"/>
            <a:chOff x="1338" y="2387"/>
            <a:chExt cx="3946" cy="318"/>
          </a:xfrm>
        </p:grpSpPr>
        <p:sp>
          <p:nvSpPr>
            <p:cNvPr id="1040" name="Oval 19"/>
            <p:cNvSpPr>
              <a:spLocks noChangeArrowheads="1"/>
            </p:cNvSpPr>
            <p:nvPr/>
          </p:nvSpPr>
          <p:spPr bwMode="auto">
            <a:xfrm>
              <a:off x="1338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20"/>
            <p:cNvSpPr>
              <a:spLocks noChangeArrowheads="1"/>
            </p:cNvSpPr>
            <p:nvPr/>
          </p:nvSpPr>
          <p:spPr bwMode="auto">
            <a:xfrm>
              <a:off x="4921" y="2387"/>
              <a:ext cx="363" cy="31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141" name="Text Box 21"/>
          <p:cNvSpPr txBox="1">
            <a:spLocks noChangeArrowheads="1"/>
          </p:cNvSpPr>
          <p:nvPr/>
        </p:nvSpPr>
        <p:spPr bwMode="auto">
          <a:xfrm>
            <a:off x="6804025" y="1844675"/>
            <a:ext cx="576263" cy="42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6</a:t>
            </a:r>
            <a:endParaRPr lang="th-TH" sz="2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01142" name="Text Box 22"/>
          <p:cNvSpPr txBox="1">
            <a:spLocks noChangeArrowheads="1"/>
          </p:cNvSpPr>
          <p:nvPr/>
        </p:nvSpPr>
        <p:spPr bwMode="auto">
          <a:xfrm>
            <a:off x="6589166" y="1831494"/>
            <a:ext cx="719138" cy="517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3400" indent="-533400">
              <a:lnSpc>
                <a:spcPct val="7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8</a:t>
            </a:r>
            <a:endParaRPr lang="th-TH" sz="2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901154" name="AutoShape 34"/>
          <p:cNvSpPr>
            <a:spLocks noChangeArrowheads="1"/>
          </p:cNvSpPr>
          <p:nvPr/>
        </p:nvSpPr>
        <p:spPr bwMode="auto">
          <a:xfrm>
            <a:off x="6588125" y="1700213"/>
            <a:ext cx="792163" cy="720725"/>
          </a:xfrm>
          <a:prstGeom prst="roundRect">
            <a:avLst>
              <a:gd name="adj" fmla="val 37653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6" name="Object 3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661274"/>
              </p:ext>
            </p:extLst>
          </p:nvPr>
        </p:nvGraphicFramePr>
        <p:xfrm>
          <a:off x="99715" y="1124744"/>
          <a:ext cx="30321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749160" imgH="380880" progId="">
                  <p:embed/>
                </p:oleObj>
              </mc:Choice>
              <mc:Fallback>
                <p:oleObj name="Equation" r:id="rId4" imgW="749160" imgH="38088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15" y="1124744"/>
                        <a:ext cx="3032125" cy="1541463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827584" y="4581128"/>
            <a:ext cx="7704856" cy="15881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p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outPriority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[token];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while(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!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s.empty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 &amp;&amp;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inPriority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()] &gt;= 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) {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  postfix +=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s.top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();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}</a:t>
            </a:r>
          </a:p>
          <a:p>
            <a:pPr>
              <a:spcBef>
                <a:spcPct val="1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if (token == ')')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s.pop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(); else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s.push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(token);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0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0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0" grpId="0" animBg="1"/>
      <p:bldP spid="901131" grpId="0" animBg="1"/>
      <p:bldP spid="901141" grpId="0"/>
      <p:bldP spid="901141" grpId="1"/>
      <p:bldP spid="901142" grpId="0"/>
      <p:bldP spid="9011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27538" y="3286125"/>
            <a:ext cx="936625" cy="2447925"/>
            <a:chOff x="2373" y="1754"/>
            <a:chExt cx="1048" cy="1986"/>
          </a:xfrm>
        </p:grpSpPr>
        <p:sp>
          <p:nvSpPr>
            <p:cNvPr id="903171" name="Oval 3"/>
            <p:cNvSpPr>
              <a:spLocks noChangeArrowheads="1"/>
            </p:cNvSpPr>
            <p:nvPr/>
          </p:nvSpPr>
          <p:spPr bwMode="auto">
            <a:xfrm>
              <a:off x="2373" y="3455"/>
              <a:ext cx="1048" cy="285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3172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898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686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</a:t>
            </a: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2411413" y="2060575"/>
            <a:ext cx="5184775" cy="3762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  2   +   3   -   4   ^   5   ^   6     </a:t>
            </a:r>
            <a:endParaRPr lang="th-TH" b="1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187450" y="2041525"/>
            <a:ext cx="9890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input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36870" name="Text Box 8"/>
          <p:cNvSpPr txBox="1">
            <a:spLocks noChangeArrowheads="1"/>
          </p:cNvSpPr>
          <p:nvPr/>
        </p:nvSpPr>
        <p:spPr bwMode="auto">
          <a:xfrm>
            <a:off x="971550" y="1484313"/>
            <a:ext cx="1204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output</a:t>
            </a:r>
            <a:endParaRPr lang="th-TH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700338" y="1484313"/>
            <a:ext cx="307975" cy="495300"/>
            <a:chOff x="1701" y="935"/>
            <a:chExt cx="194" cy="312"/>
          </a:xfrm>
        </p:grpSpPr>
        <p:sp>
          <p:nvSpPr>
            <p:cNvPr id="36897" name="Text Box 10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2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6898" name="Line 11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181" name="Rectangle 13"/>
          <p:cNvSpPr>
            <a:spLocks noChangeArrowheads="1"/>
          </p:cNvSpPr>
          <p:nvPr/>
        </p:nvSpPr>
        <p:spPr bwMode="auto">
          <a:xfrm>
            <a:off x="262731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3188" name="Text Box 20"/>
          <p:cNvSpPr txBox="1">
            <a:spLocks noChangeArrowheads="1"/>
          </p:cNvSpPr>
          <p:nvPr/>
        </p:nvSpPr>
        <p:spPr bwMode="auto">
          <a:xfrm>
            <a:off x="4716463" y="5157788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+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03198" name="Rectangle 30"/>
          <p:cNvSpPr>
            <a:spLocks noChangeArrowheads="1"/>
          </p:cNvSpPr>
          <p:nvPr/>
        </p:nvSpPr>
        <p:spPr bwMode="auto">
          <a:xfrm>
            <a:off x="320357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3199" name="Rectangle 31"/>
          <p:cNvSpPr>
            <a:spLocks noChangeArrowheads="1"/>
          </p:cNvSpPr>
          <p:nvPr/>
        </p:nvSpPr>
        <p:spPr bwMode="auto">
          <a:xfrm>
            <a:off x="37798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3779838" y="1484313"/>
            <a:ext cx="307975" cy="495300"/>
            <a:chOff x="1701" y="935"/>
            <a:chExt cx="194" cy="312"/>
          </a:xfrm>
        </p:grpSpPr>
        <p:sp>
          <p:nvSpPr>
            <p:cNvPr id="36895" name="Text Box 33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3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6896" name="Line 34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203" name="Rectangle 35"/>
          <p:cNvSpPr>
            <a:spLocks noChangeArrowheads="1"/>
          </p:cNvSpPr>
          <p:nvPr/>
        </p:nvSpPr>
        <p:spPr bwMode="auto">
          <a:xfrm>
            <a:off x="428466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3204" name="Text Box 36"/>
          <p:cNvSpPr txBox="1">
            <a:spLocks noChangeArrowheads="1"/>
          </p:cNvSpPr>
          <p:nvPr/>
        </p:nvSpPr>
        <p:spPr bwMode="auto">
          <a:xfrm>
            <a:off x="4716463" y="52038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-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03205" name="Rectangle 37"/>
          <p:cNvSpPr>
            <a:spLocks noChangeArrowheads="1"/>
          </p:cNvSpPr>
          <p:nvPr/>
        </p:nvSpPr>
        <p:spPr bwMode="auto">
          <a:xfrm>
            <a:off x="4859338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4859338" y="1484313"/>
            <a:ext cx="307975" cy="495300"/>
            <a:chOff x="1701" y="935"/>
            <a:chExt cx="194" cy="312"/>
          </a:xfrm>
        </p:grpSpPr>
        <p:sp>
          <p:nvSpPr>
            <p:cNvPr id="36893" name="Text Box 39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4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6894" name="Line 40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209" name="Rectangle 41"/>
          <p:cNvSpPr>
            <a:spLocks noChangeArrowheads="1"/>
          </p:cNvSpPr>
          <p:nvPr/>
        </p:nvSpPr>
        <p:spPr bwMode="auto">
          <a:xfrm>
            <a:off x="536416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3210" name="Text Box 42"/>
          <p:cNvSpPr txBox="1">
            <a:spLocks noChangeArrowheads="1"/>
          </p:cNvSpPr>
          <p:nvPr/>
        </p:nvSpPr>
        <p:spPr bwMode="auto">
          <a:xfrm>
            <a:off x="4716463" y="4797425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^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03211" name="Rectangle 43"/>
          <p:cNvSpPr>
            <a:spLocks noChangeArrowheads="1"/>
          </p:cNvSpPr>
          <p:nvPr/>
        </p:nvSpPr>
        <p:spPr bwMode="auto">
          <a:xfrm>
            <a:off x="59404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5940425" y="1484313"/>
            <a:ext cx="307975" cy="495300"/>
            <a:chOff x="1701" y="935"/>
            <a:chExt cx="194" cy="312"/>
          </a:xfrm>
        </p:grpSpPr>
        <p:sp>
          <p:nvSpPr>
            <p:cNvPr id="36891" name="Text Box 45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5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6892" name="Line 46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3215" name="Rectangle 47"/>
          <p:cNvSpPr>
            <a:spLocks noChangeArrowheads="1"/>
          </p:cNvSpPr>
          <p:nvPr/>
        </p:nvSpPr>
        <p:spPr bwMode="auto">
          <a:xfrm>
            <a:off x="6443663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3216" name="Text Box 48"/>
          <p:cNvSpPr txBox="1">
            <a:spLocks noChangeArrowheads="1"/>
          </p:cNvSpPr>
          <p:nvPr/>
        </p:nvSpPr>
        <p:spPr bwMode="auto">
          <a:xfrm>
            <a:off x="4716463" y="4292600"/>
            <a:ext cx="307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^</a:t>
            </a:r>
            <a:endParaRPr lang="th-TH" sz="2400" b="1">
              <a:solidFill>
                <a:schemeClr val="tx1"/>
              </a:solidFill>
              <a:latin typeface="Courier New" pitchFamily="49" charset="0"/>
              <a:cs typeface="Angsana New" pitchFamily="18" charset="-34"/>
            </a:endParaRPr>
          </a:p>
        </p:txBody>
      </p:sp>
      <p:sp>
        <p:nvSpPr>
          <p:cNvPr id="903217" name="Rectangle 49"/>
          <p:cNvSpPr>
            <a:spLocks noChangeArrowheads="1"/>
          </p:cNvSpPr>
          <p:nvPr/>
        </p:nvSpPr>
        <p:spPr bwMode="auto">
          <a:xfrm>
            <a:off x="7019925" y="1989138"/>
            <a:ext cx="431800" cy="503237"/>
          </a:xfrm>
          <a:prstGeom prst="rect">
            <a:avLst/>
          </a:prstGeom>
          <a:gradFill rotWithShape="1">
            <a:gsLst>
              <a:gs pos="0">
                <a:srgbClr val="FFCCFF">
                  <a:alpha val="39998"/>
                </a:srgbClr>
              </a:gs>
              <a:gs pos="100000">
                <a:srgbClr val="765E76">
                  <a:alpha val="39998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7019925" y="1484313"/>
            <a:ext cx="307975" cy="495300"/>
            <a:chOff x="1701" y="935"/>
            <a:chExt cx="194" cy="312"/>
          </a:xfrm>
        </p:grpSpPr>
        <p:sp>
          <p:nvSpPr>
            <p:cNvPr id="36889" name="Text Box 51"/>
            <p:cNvSpPr txBox="1">
              <a:spLocks noChangeArrowheads="1"/>
            </p:cNvSpPr>
            <p:nvPr/>
          </p:nvSpPr>
          <p:spPr bwMode="auto">
            <a:xfrm>
              <a:off x="1701" y="935"/>
              <a:ext cx="19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6</a:t>
              </a:r>
              <a:endParaRPr lang="th-TH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36890" name="Line 52"/>
            <p:cNvSpPr>
              <a:spLocks noChangeShapeType="1"/>
            </p:cNvSpPr>
            <p:nvPr/>
          </p:nvSpPr>
          <p:spPr bwMode="auto">
            <a:xfrm flipV="1">
              <a:off x="1818" y="1133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0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0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0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6559E-6 C 0.00225 -0.10638 0.00451 -0.21207 4.44444E-6 -0.2655 C -0.004 -0.31869 -0.0158 -0.30111 -0.02431 -0.32169 C -0.0323 -0.34181 -0.04497 -0.34945 -0.04966 -0.38714 C -0.05417 -0.42484 -0.05365 -0.48705 -0.05261 -0.54718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903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2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0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0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0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0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0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0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6.01295E-7 C -0.01129 -0.08048 -0.02257 -0.15981 0.00052 -0.19958 C 0.02483 -0.23982 0.09531 -0.22641 0.14375 -0.24191 C 0.19219 -0.2574 0.26528 -0.26272 0.29305 -0.29093 C 0.3217 -0.31938 0.31597 -0.36633 0.31042 -0.41096 " pathEditMode="relative" rAng="0" ptsTypes="aaaaA">
                                      <p:cBhvr>
                                        <p:cTn id="129" dur="1000" fill="hold"/>
                                        <p:tgtEl>
                                          <p:spTgt spid="903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00" y="-2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41443E-6 C -0.01406 -0.09482 -0.02743 -0.18825 1.11111E-6 -0.23543 C 0.0283 -0.28284 0.11111 -0.26688 0.1684 -0.28515 C 0.22535 -0.30319 0.31111 -0.30966 0.34392 -0.34297 C 0.37743 -0.3765 0.37066 -0.43177 0.36424 -0.4845 " pathEditMode="relative" rAng="0" ptsTypes="aaaaA">
                                      <p:cBhvr>
                                        <p:cTn id="133" dur="1000" fill="hold"/>
                                        <p:tgtEl>
                                          <p:spTgt spid="903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2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14524E-6 C -0.01528 -0.10615 -0.03021 -0.21092 0.00052 -0.26388 C 0.03212 -0.31707 0.12517 -0.29926 0.18958 -0.31985 C 0.25347 -0.33997 0.34965 -0.34737 0.38646 -0.38483 C 0.42413 -0.4223 0.41649 -0.48405 0.40937 -0.54371 " pathEditMode="relative" rAng="0" ptsTypes="aaaaA">
                                      <p:cBhvr>
                                        <p:cTn id="137" dur="1000" fill="hold"/>
                                        <p:tgtEl>
                                          <p:spTgt spid="903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00" y="-27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181" grpId="0" animBg="1"/>
      <p:bldP spid="903181" grpId="1" animBg="1"/>
      <p:bldP spid="903188" grpId="0"/>
      <p:bldP spid="903188" grpId="1"/>
      <p:bldP spid="903198" grpId="0" animBg="1"/>
      <p:bldP spid="903198" grpId="1" animBg="1"/>
      <p:bldP spid="903199" grpId="0" animBg="1"/>
      <p:bldP spid="903199" grpId="1" animBg="1"/>
      <p:bldP spid="903203" grpId="0" animBg="1"/>
      <p:bldP spid="903203" grpId="1" animBg="1"/>
      <p:bldP spid="903204" grpId="0"/>
      <p:bldP spid="903204" grpId="1"/>
      <p:bldP spid="903205" grpId="0" animBg="1"/>
      <p:bldP spid="903205" grpId="1" animBg="1"/>
      <p:bldP spid="903209" grpId="0" animBg="1"/>
      <p:bldP spid="903209" grpId="1" animBg="1"/>
      <p:bldP spid="903210" grpId="0"/>
      <p:bldP spid="903210" grpId="1"/>
      <p:bldP spid="903211" grpId="0" animBg="1"/>
      <p:bldP spid="903211" grpId="1" animBg="1"/>
      <p:bldP spid="903215" grpId="0" animBg="1"/>
      <p:bldP spid="903215" grpId="1" animBg="1"/>
      <p:bldP spid="903216" grpId="0"/>
      <p:bldP spid="903216" grpId="1"/>
      <p:bldP spid="903217" grpId="0" animBg="1"/>
      <p:bldP spid="9032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</a:t>
            </a:r>
          </a:p>
        </p:txBody>
      </p:sp>
      <p:sp>
        <p:nvSpPr>
          <p:cNvPr id="90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78813" cy="5105400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th-TH" dirty="0"/>
              <a:t>ประยุกต์กองซ้อนในการแก้ปัญหาหลากหลาย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th-TH" dirty="0"/>
              <a:t>การดำเนินการหลัก </a:t>
            </a:r>
            <a:r>
              <a:rPr lang="en-US" dirty="0"/>
              <a:t>: push / pop / top</a:t>
            </a:r>
            <a:endParaRPr lang="th-TH" dirty="0"/>
          </a:p>
          <a:p>
            <a:pPr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th-TH" dirty="0"/>
              <a:t>สร้างกองซ้อนได้ง่ายด้วยอาเรย์</a:t>
            </a:r>
          </a:p>
          <a:p>
            <a:pPr>
              <a:spcBef>
                <a:spcPct val="50000"/>
              </a:spcBef>
              <a:buFont typeface="Wingdings" pitchFamily="2" charset="2"/>
              <a:buChar char="v"/>
              <a:defRPr/>
            </a:pPr>
            <a:r>
              <a:rPr lang="th-TH" dirty="0"/>
              <a:t>ถ้าจองขนาดให้เพียงพอ การทำงานทุกครั้งเป็น </a:t>
            </a:r>
            <a:r>
              <a:rPr lang="en-US" dirty="0">
                <a:sym typeface="Symbol" pitchFamily="18" charset="2"/>
              </a:rPr>
              <a:t></a:t>
            </a:r>
            <a:r>
              <a:rPr lang="en-US" dirty="0"/>
              <a:t>(1)</a:t>
            </a:r>
            <a:endParaRPr lang="th-TH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กองซ้อน </a:t>
            </a:r>
            <a:r>
              <a:rPr lang="en-US"/>
              <a:t>: stack</a:t>
            </a:r>
            <a:endParaRPr lang="th-TH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1720" y="1268760"/>
            <a:ext cx="4896544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		empty();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unsigned	size();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T		top();</a:t>
            </a:r>
            <a:endParaRPr lang="en-US" sz="20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rPr>
              <a:t>void		push(T element);</a:t>
            </a:r>
          </a:p>
          <a:p>
            <a:pPr>
              <a:spcBef>
                <a:spcPts val="600"/>
              </a:spcBef>
              <a:defRPr/>
            </a:pPr>
            <a:r>
              <a:rPr lang="en-US" sz="2000" b="1" dirty="0">
                <a:latin typeface="Courier New" pitchFamily="49" charset="0"/>
                <a:cs typeface="Angsana New" pitchFamily="18" charset="-34"/>
              </a:rPr>
              <a:t>void		pop();</a:t>
            </a: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 </a:t>
            </a:r>
            <a:r>
              <a:rPr lang="en-US" dirty="0"/>
              <a:t>by </a:t>
            </a:r>
            <a:r>
              <a:rPr lang="th-TH" dirty="0"/>
              <a:t>อ</a:t>
            </a:r>
            <a:r>
              <a:rPr lang="en-US" dirty="0"/>
              <a:t>.</a:t>
            </a:r>
            <a:r>
              <a:rPr lang="th-TH" dirty="0"/>
              <a:t>โต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179512" y="1124743"/>
            <a:ext cx="8278688" cy="4968081"/>
          </a:xfrm>
        </p:spPr>
        <p:txBody>
          <a:bodyPr/>
          <a:lstStyle/>
          <a:p>
            <a:r>
              <a:rPr lang="th-TH" dirty="0"/>
              <a:t>เขียนฟังก์ชัน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getKthData</a:t>
            </a:r>
            <a:r>
              <a:rPr lang="en-US" dirty="0"/>
              <a:t>(stack&lt;</a:t>
            </a:r>
            <a:r>
              <a:rPr lang="en-US" dirty="0" err="1"/>
              <a:t>int</a:t>
            </a:r>
            <a:r>
              <a:rPr lang="en-US" dirty="0"/>
              <a:t>&gt; s, </a:t>
            </a:r>
            <a:r>
              <a:rPr lang="en-US" dirty="0" err="1"/>
              <a:t>int</a:t>
            </a:r>
            <a:r>
              <a:rPr lang="en-US" dirty="0"/>
              <a:t> k) </a:t>
            </a:r>
            <a:endParaRPr lang="th-TH" dirty="0"/>
          </a:p>
          <a:p>
            <a:pPr lvl="1"/>
            <a:r>
              <a:rPr lang="th-TH" dirty="0"/>
              <a:t>รีเทิร์นดาต้าตัวที่ </a:t>
            </a:r>
            <a:r>
              <a:rPr lang="en-US" dirty="0"/>
              <a:t>k </a:t>
            </a:r>
            <a:r>
              <a:rPr lang="th-TH" dirty="0"/>
              <a:t>ใน </a:t>
            </a:r>
            <a:r>
              <a:rPr lang="en-US" dirty="0"/>
              <a:t>stack s </a:t>
            </a:r>
            <a:r>
              <a:rPr lang="th-TH" dirty="0"/>
              <a:t>ออกมา (ให้ถือว่าดาต้าบนสุดเป็นดาต้าลำดับที่ </a:t>
            </a:r>
            <a:r>
              <a:rPr lang="en-US" dirty="0"/>
              <a:t>0) </a:t>
            </a:r>
            <a:endParaRPr lang="th-TH" dirty="0"/>
          </a:p>
          <a:p>
            <a:pPr lvl="1"/>
            <a:r>
              <a:rPr lang="th-TH" dirty="0"/>
              <a:t>ถ้ารีเทิร์นไม่ได้ ให้ </a:t>
            </a:r>
            <a:r>
              <a:rPr lang="en-US" dirty="0"/>
              <a:t>throw exception</a:t>
            </a:r>
          </a:p>
          <a:p>
            <a:pPr lvl="1"/>
            <a:r>
              <a:rPr lang="th-TH" dirty="0"/>
              <a:t>เสร็จแล้ว </a:t>
            </a:r>
            <a:r>
              <a:rPr lang="en-US" dirty="0"/>
              <a:t>s </a:t>
            </a:r>
            <a:r>
              <a:rPr lang="th-TH" dirty="0"/>
              <a:t>ต้องไม่เปลี่ยนหรือมีอะไรหายไป</a:t>
            </a:r>
            <a:endParaRPr lang="en-US" dirty="0"/>
          </a:p>
          <a:p>
            <a:r>
              <a:rPr lang="th-TH" dirty="0"/>
              <a:t>เขียนฟังก์ชัน </a:t>
            </a:r>
            <a:r>
              <a:rPr lang="en-US" dirty="0"/>
              <a:t> stack&lt;</a:t>
            </a:r>
            <a:r>
              <a:rPr lang="en-US" dirty="0" err="1"/>
              <a:t>int</a:t>
            </a:r>
            <a:r>
              <a:rPr lang="en-US" dirty="0"/>
              <a:t>&gt; reverse(stack&lt;</a:t>
            </a:r>
            <a:r>
              <a:rPr lang="en-US" dirty="0" err="1"/>
              <a:t>int</a:t>
            </a:r>
            <a:r>
              <a:rPr lang="en-US" dirty="0"/>
              <a:t>&gt; s)</a:t>
            </a:r>
          </a:p>
          <a:p>
            <a:pPr lvl="1"/>
            <a:r>
              <a:rPr lang="th-TH" dirty="0"/>
              <a:t>เรียงลำดับของใน</a:t>
            </a:r>
            <a:r>
              <a:rPr lang="th-TH" dirty="0" err="1"/>
              <a:t>สแ</a:t>
            </a:r>
            <a:r>
              <a:rPr lang="th-TH" dirty="0"/>
              <a:t>ตกให้กลับกับ</a:t>
            </a:r>
            <a:r>
              <a:rPr lang="th-TH" dirty="0" err="1"/>
              <a:t>สแ</a:t>
            </a:r>
            <a:r>
              <a:rPr lang="th-TH" dirty="0"/>
              <a:t>ตกต้นฉบับให้หมด</a:t>
            </a:r>
          </a:p>
          <a:p>
            <a:r>
              <a:rPr lang="th-TH" dirty="0"/>
              <a:t>เขียนฟังก์ชัน </a:t>
            </a:r>
            <a:r>
              <a:rPr lang="en-US" dirty="0"/>
              <a:t>double calculate(vector&lt;string&gt; v) </a:t>
            </a:r>
            <a:endParaRPr lang="th-TH" dirty="0"/>
          </a:p>
          <a:p>
            <a:pPr lvl="1"/>
            <a:r>
              <a:rPr lang="th-TH" dirty="0"/>
              <a:t>ทำการคำนวณหาคำตอบของตัว</a:t>
            </a:r>
            <a:r>
              <a:rPr lang="th-TH" dirty="0" err="1"/>
              <a:t>เวคเตอร์</a:t>
            </a:r>
            <a:r>
              <a:rPr lang="th-TH" dirty="0"/>
              <a:t>ที่เก็บตัวเลข </a:t>
            </a:r>
            <a:r>
              <a:rPr lang="en-US" dirty="0"/>
              <a:t>postfix </a:t>
            </a:r>
            <a:r>
              <a:rPr lang="th-TH" dirty="0"/>
              <a:t>อยู่แล้ว โดยให้ทำกับ </a:t>
            </a:r>
            <a:r>
              <a:rPr lang="en-US" dirty="0"/>
              <a:t>+,-,*,/ </a:t>
            </a:r>
            <a:r>
              <a:rPr lang="th-TH" dirty="0"/>
              <a:t>เท่านั้น  โดยใช้</a:t>
            </a:r>
            <a:r>
              <a:rPr lang="th-TH" dirty="0" err="1"/>
              <a:t>สแ</a:t>
            </a:r>
            <a:r>
              <a:rPr lang="th-TH" dirty="0"/>
              <a:t>ตกในการแก้ปัญหา</a:t>
            </a:r>
          </a:p>
        </p:txBody>
      </p:sp>
    </p:spTree>
    <p:extLst>
      <p:ext uri="{BB962C8B-B14F-4D97-AF65-F5344CB8AC3E}">
        <p14:creationId xmlns:p14="http://schemas.microsoft.com/office/powerpoint/2010/main" val="21156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ตัวอย่างการใช้งาน </a:t>
            </a:r>
            <a:r>
              <a:rPr lang="en-US"/>
              <a:t>Stack</a:t>
            </a:r>
            <a:endParaRPr lang="th-TH"/>
          </a:p>
        </p:txBody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7425"/>
            <a:ext cx="7772400" cy="5089525"/>
          </a:xfrm>
        </p:spPr>
        <p:txBody>
          <a:bodyPr/>
          <a:lstStyle/>
          <a:p>
            <a:pPr>
              <a:buFontTx/>
              <a:buBlip>
                <a:blip r:embed="rId3"/>
              </a:buBlip>
              <a:defRPr/>
            </a:pPr>
            <a:r>
              <a:rPr lang="th-TH" dirty="0"/>
              <a:t>การตรวจสอบโครงสร้างแบบซ้อนกัน</a:t>
            </a:r>
            <a:br>
              <a:rPr lang="th-TH" dirty="0"/>
            </a:br>
            <a:r>
              <a:rPr lang="th-TH" dirty="0"/>
              <a:t>เช่น การใส่วงเล็บ </a:t>
            </a:r>
            <a:r>
              <a:rPr lang="en-US" dirty="0"/>
              <a:t>( ) { } [ ] ...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th-TH" dirty="0"/>
              <a:t>การจัดเก็บตัวแปรและการทำ </a:t>
            </a:r>
            <a:r>
              <a:rPr lang="en-US" dirty="0"/>
              <a:t>function calls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th-TH" dirty="0"/>
              <a:t>การประมวลผลนิพจน์ทางคณิตศาสตร์</a:t>
            </a:r>
            <a:endParaRPr lang="en-US" dirty="0"/>
          </a:p>
          <a:p>
            <a:pPr>
              <a:buFontTx/>
              <a:buBlip>
                <a:blip r:embed="rId3"/>
              </a:buBlip>
              <a:defRPr/>
            </a:pPr>
            <a:r>
              <a:rPr lang="th-TH" dirty="0"/>
              <a:t>การทำ </a:t>
            </a:r>
            <a:r>
              <a:rPr lang="en-US" dirty="0"/>
              <a:t>undo/redo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th-TH" dirty="0"/>
              <a:t>การค้นคำตอบแบบ </a:t>
            </a:r>
            <a:r>
              <a:rPr lang="en-US" dirty="0"/>
              <a:t>depth-first search</a:t>
            </a:r>
          </a:p>
          <a:p>
            <a:pPr>
              <a:buFontTx/>
              <a:buBlip>
                <a:blip r:embed="rId3"/>
              </a:buBlip>
              <a:defRPr/>
            </a:pPr>
            <a:r>
              <a:rPr lang="en-US" dirty="0"/>
              <a:t>...</a:t>
            </a:r>
            <a:endParaRPr lang="th-TH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การตรวจสอบการใส่วงเล็บ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51054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th-TH" dirty="0"/>
              <a:t>ถูก </a:t>
            </a:r>
            <a:r>
              <a:rPr lang="en-US" dirty="0"/>
              <a:t>: </a:t>
            </a:r>
            <a:r>
              <a:rPr lang="en-US" b="1" dirty="0"/>
              <a:t>(  </a:t>
            </a:r>
            <a:r>
              <a:rPr lang="en-US" b="1" dirty="0">
                <a:solidFill>
                  <a:srgbClr val="FF3300"/>
                </a:solidFill>
              </a:rPr>
              <a:t>{</a:t>
            </a:r>
            <a:r>
              <a:rPr lang="en-US" b="1" dirty="0"/>
              <a:t>  </a:t>
            </a:r>
            <a:r>
              <a:rPr lang="en-US" b="1" dirty="0">
                <a:solidFill>
                  <a:schemeClr val="accent2"/>
                </a:solidFill>
              </a:rPr>
              <a:t>(  )</a:t>
            </a:r>
            <a:r>
              <a:rPr lang="en-US" b="1" dirty="0"/>
              <a:t>  </a:t>
            </a:r>
            <a:r>
              <a:rPr lang="en-US" b="1" dirty="0">
                <a:solidFill>
                  <a:srgbClr val="FF99CC"/>
                </a:solidFill>
              </a:rPr>
              <a:t>[</a:t>
            </a:r>
            <a:r>
              <a:rPr lang="en-US" b="1" dirty="0"/>
              <a:t>  </a:t>
            </a:r>
            <a:r>
              <a:rPr lang="en-US" b="1" dirty="0">
                <a:solidFill>
                  <a:srgbClr val="996633"/>
                </a:solidFill>
              </a:rPr>
              <a:t>{  }</a:t>
            </a:r>
            <a:r>
              <a:rPr lang="en-US" b="1" dirty="0"/>
              <a:t>  </a:t>
            </a:r>
            <a:r>
              <a:rPr lang="en-US" b="1" dirty="0">
                <a:solidFill>
                  <a:srgbClr val="FF99CC"/>
                </a:solidFill>
              </a:rPr>
              <a:t>]</a:t>
            </a:r>
            <a:r>
              <a:rPr lang="en-US" b="1" dirty="0"/>
              <a:t>  </a:t>
            </a:r>
            <a:r>
              <a:rPr lang="en-US" b="1" dirty="0">
                <a:solidFill>
                  <a:srgbClr val="FF3300"/>
                </a:solidFill>
              </a:rPr>
              <a:t>}</a:t>
            </a:r>
            <a:r>
              <a:rPr lang="en-US" b="1" dirty="0"/>
              <a:t>  )</a:t>
            </a:r>
          </a:p>
          <a:p>
            <a:pPr>
              <a:lnSpc>
                <a:spcPct val="90000"/>
              </a:lnSpc>
              <a:defRPr/>
            </a:pPr>
            <a:r>
              <a:rPr lang="th-TH" dirty="0"/>
              <a:t>ผิด </a:t>
            </a:r>
            <a:r>
              <a:rPr lang="en-US" dirty="0"/>
              <a:t>: </a:t>
            </a:r>
            <a:r>
              <a:rPr lang="th-TH" dirty="0"/>
              <a:t>เปิดปิดไม่ตรงกัน  </a:t>
            </a:r>
            <a:r>
              <a:rPr lang="en-US" dirty="0"/>
              <a:t>( </a:t>
            </a:r>
            <a:r>
              <a:rPr lang="en-US" b="1" dirty="0">
                <a:solidFill>
                  <a:srgbClr val="FF3300"/>
                </a:solidFill>
              </a:rPr>
              <a:t>{ ]</a:t>
            </a:r>
            <a:r>
              <a:rPr lang="en-US" dirty="0"/>
              <a:t> )</a:t>
            </a:r>
          </a:p>
          <a:p>
            <a:pPr>
              <a:lnSpc>
                <a:spcPct val="90000"/>
              </a:lnSpc>
              <a:defRPr/>
            </a:pPr>
            <a:r>
              <a:rPr lang="th-TH" dirty="0"/>
              <a:t>ผิด </a:t>
            </a:r>
            <a:r>
              <a:rPr lang="en-US" dirty="0"/>
              <a:t>: </a:t>
            </a:r>
            <a:r>
              <a:rPr lang="th-TH" dirty="0"/>
              <a:t>มีปิดมากไป </a:t>
            </a:r>
            <a:r>
              <a:rPr lang="en-US" dirty="0"/>
              <a:t>( { ( ) } ) </a:t>
            </a:r>
            <a:r>
              <a:rPr lang="en-US" b="1" dirty="0">
                <a:solidFill>
                  <a:srgbClr val="FF3300"/>
                </a:solidFill>
              </a:rPr>
              <a:t>) }</a:t>
            </a:r>
          </a:p>
          <a:p>
            <a:pPr>
              <a:lnSpc>
                <a:spcPct val="90000"/>
              </a:lnSpc>
              <a:defRPr/>
            </a:pPr>
            <a:r>
              <a:rPr lang="th-TH" dirty="0"/>
              <a:t>ผิด </a:t>
            </a:r>
            <a:r>
              <a:rPr lang="en-US" dirty="0"/>
              <a:t>: </a:t>
            </a:r>
            <a:r>
              <a:rPr lang="th-TH" dirty="0"/>
              <a:t>มีเปิดมากไป  </a:t>
            </a:r>
            <a:r>
              <a:rPr lang="en-US" b="1" dirty="0">
                <a:solidFill>
                  <a:srgbClr val="FF3300"/>
                </a:solidFill>
              </a:rPr>
              <a:t>(</a:t>
            </a:r>
            <a:r>
              <a:rPr lang="en-US" dirty="0"/>
              <a:t> { ( ) }</a:t>
            </a:r>
          </a:p>
          <a:p>
            <a:pPr>
              <a:lnSpc>
                <a:spcPct val="90000"/>
              </a:lnSpc>
              <a:defRPr/>
            </a:pPr>
            <a:r>
              <a:rPr lang="th-TH" dirty="0"/>
              <a:t>วิธีทำ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/>
              <a:t>อ่านมาทีละตัว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/>
              <a:t>ถ้าเป็นวงเล็บเปิด ให้ </a:t>
            </a:r>
            <a:r>
              <a:rPr lang="en-US" dirty="0"/>
              <a:t>push </a:t>
            </a:r>
            <a:r>
              <a:rPr lang="th-TH" dirty="0"/>
              <a:t>ลง </a:t>
            </a:r>
            <a:r>
              <a:rPr lang="en-US" dirty="0"/>
              <a:t>stack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/>
              <a:t>ถ้าเป็นวงเล็บปิด ให้ </a:t>
            </a:r>
            <a:r>
              <a:rPr lang="en-US" dirty="0"/>
              <a:t>pop </a:t>
            </a:r>
            <a:r>
              <a:rPr lang="th-TH" dirty="0"/>
              <a:t>จาก </a:t>
            </a:r>
            <a:r>
              <a:rPr lang="en-US" dirty="0"/>
              <a:t>stack </a:t>
            </a:r>
            <a:r>
              <a:rPr lang="th-TH" dirty="0"/>
              <a:t>มาตรวจสอบว่าเป็นวงเล็บเปิดที่ตรงกันวงเล็บปิดที่พบหรือไม่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/>
              <a:t>เมื่อใดอยาก </a:t>
            </a:r>
            <a:r>
              <a:rPr lang="en-US" dirty="0"/>
              <a:t>pop </a:t>
            </a:r>
            <a:r>
              <a:rPr lang="th-TH" dirty="0"/>
              <a:t>ถ้า </a:t>
            </a:r>
            <a:r>
              <a:rPr lang="en-US" dirty="0" err="1"/>
              <a:t>isEmpty</a:t>
            </a:r>
            <a:r>
              <a:rPr lang="en-US" dirty="0"/>
              <a:t> </a:t>
            </a:r>
            <a:r>
              <a:rPr lang="th-TH" dirty="0"/>
              <a:t>แสดงว่า ปิดมีมากไป</a:t>
            </a:r>
          </a:p>
          <a:p>
            <a:pPr lvl="1">
              <a:lnSpc>
                <a:spcPct val="90000"/>
              </a:lnSpc>
              <a:defRPr/>
            </a:pPr>
            <a:r>
              <a:rPr lang="th-TH" dirty="0"/>
              <a:t>เมื่ออ่านเสร็จหมด </a:t>
            </a:r>
            <a:r>
              <a:rPr lang="en-US" dirty="0"/>
              <a:t>stack </a:t>
            </a:r>
            <a:r>
              <a:rPr lang="th-TH" dirty="0"/>
              <a:t>ยังมีข้อมูล แสดงว่า เปิดมีมากไป</a:t>
            </a:r>
          </a:p>
          <a:p>
            <a:pPr>
              <a:lnSpc>
                <a:spcPct val="90000"/>
              </a:lnSpc>
              <a:defRPr/>
            </a:pPr>
            <a:endParaRPr lang="th-TH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0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0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0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7939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๑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5105400"/>
          </a:xfrm>
        </p:spPr>
        <p:txBody>
          <a:bodyPr/>
          <a:lstStyle/>
          <a:p>
            <a:pPr>
              <a:defRPr/>
            </a:pPr>
            <a:r>
              <a:rPr lang="en-US" b="1"/>
              <a:t>(  </a:t>
            </a:r>
            <a:r>
              <a:rPr lang="en-US" b="1">
                <a:solidFill>
                  <a:srgbClr val="FF3300"/>
                </a:solidFill>
              </a:rPr>
              <a:t>{</a:t>
            </a:r>
            <a:r>
              <a:rPr lang="en-US" b="1"/>
              <a:t>  </a:t>
            </a:r>
            <a:r>
              <a:rPr lang="en-US" b="1">
                <a:solidFill>
                  <a:schemeClr val="accent2"/>
                </a:solidFill>
              </a:rPr>
              <a:t>(  )</a:t>
            </a:r>
            <a:r>
              <a:rPr lang="en-US" b="1"/>
              <a:t>  </a:t>
            </a:r>
            <a:r>
              <a:rPr lang="en-US" b="1">
                <a:solidFill>
                  <a:srgbClr val="FF99CC"/>
                </a:solidFill>
              </a:rPr>
              <a:t>[</a:t>
            </a:r>
            <a:r>
              <a:rPr lang="en-US" b="1"/>
              <a:t>  </a:t>
            </a:r>
            <a:r>
              <a:rPr lang="en-US" b="1">
                <a:solidFill>
                  <a:srgbClr val="996633"/>
                </a:solidFill>
              </a:rPr>
              <a:t>{  }</a:t>
            </a:r>
            <a:r>
              <a:rPr lang="en-US" b="1"/>
              <a:t>  </a:t>
            </a:r>
            <a:r>
              <a:rPr lang="en-US" b="1">
                <a:solidFill>
                  <a:srgbClr val="FF99CC"/>
                </a:solidFill>
              </a:rPr>
              <a:t>]</a:t>
            </a:r>
            <a:r>
              <a:rPr lang="en-US" b="1"/>
              <a:t>  </a:t>
            </a:r>
            <a:r>
              <a:rPr lang="en-US" b="1">
                <a:solidFill>
                  <a:srgbClr val="FF3300"/>
                </a:solidFill>
              </a:rPr>
              <a:t>}</a:t>
            </a:r>
            <a:r>
              <a:rPr lang="en-US" b="1"/>
              <a:t> 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7138" y="3141663"/>
            <a:ext cx="1663700" cy="2795587"/>
            <a:chOff x="2373" y="1754"/>
            <a:chExt cx="1048" cy="1986"/>
          </a:xfrm>
        </p:grpSpPr>
        <p:sp>
          <p:nvSpPr>
            <p:cNvPr id="879621" name="Oval 5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9622" name="AutoShape 6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79625" name="Text Box 9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26" name="AutoShape 10"/>
          <p:cNvSpPr>
            <a:spLocks noChangeArrowheads="1"/>
          </p:cNvSpPr>
          <p:nvPr/>
        </p:nvSpPr>
        <p:spPr bwMode="auto">
          <a:xfrm>
            <a:off x="104298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27" name="AutoShape 11"/>
          <p:cNvSpPr>
            <a:spLocks noChangeArrowheads="1"/>
          </p:cNvSpPr>
          <p:nvPr/>
        </p:nvSpPr>
        <p:spPr bwMode="auto">
          <a:xfrm>
            <a:off x="14763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28" name="AutoShape 12"/>
          <p:cNvSpPr>
            <a:spLocks noChangeArrowheads="1"/>
          </p:cNvSpPr>
          <p:nvPr/>
        </p:nvSpPr>
        <p:spPr bwMode="auto">
          <a:xfrm>
            <a:off x="1835150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29" name="AutoShape 13"/>
          <p:cNvSpPr>
            <a:spLocks noChangeArrowheads="1"/>
          </p:cNvSpPr>
          <p:nvPr/>
        </p:nvSpPr>
        <p:spPr bwMode="auto">
          <a:xfrm>
            <a:off x="2195513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0" name="AutoShape 14"/>
          <p:cNvSpPr>
            <a:spLocks noChangeArrowheads="1"/>
          </p:cNvSpPr>
          <p:nvPr/>
        </p:nvSpPr>
        <p:spPr bwMode="auto">
          <a:xfrm>
            <a:off x="25558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1" name="AutoShape 15"/>
          <p:cNvSpPr>
            <a:spLocks noChangeArrowheads="1"/>
          </p:cNvSpPr>
          <p:nvPr/>
        </p:nvSpPr>
        <p:spPr bwMode="auto">
          <a:xfrm>
            <a:off x="29876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2" name="AutoShape 16"/>
          <p:cNvSpPr>
            <a:spLocks noChangeArrowheads="1"/>
          </p:cNvSpPr>
          <p:nvPr/>
        </p:nvSpPr>
        <p:spPr bwMode="auto">
          <a:xfrm>
            <a:off x="34194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3" name="AutoShape 17"/>
          <p:cNvSpPr>
            <a:spLocks noChangeArrowheads="1"/>
          </p:cNvSpPr>
          <p:nvPr/>
        </p:nvSpPr>
        <p:spPr bwMode="auto">
          <a:xfrm>
            <a:off x="38512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4" name="AutoShape 18"/>
          <p:cNvSpPr>
            <a:spLocks noChangeArrowheads="1"/>
          </p:cNvSpPr>
          <p:nvPr/>
        </p:nvSpPr>
        <p:spPr bwMode="auto">
          <a:xfrm>
            <a:off x="421163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5" name="AutoShape 19"/>
          <p:cNvSpPr>
            <a:spLocks noChangeArrowheads="1"/>
          </p:cNvSpPr>
          <p:nvPr/>
        </p:nvSpPr>
        <p:spPr bwMode="auto">
          <a:xfrm>
            <a:off x="464343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9638" name="Text Box 22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endParaRPr lang="th-TH" sz="2800" b="1">
              <a:solidFill>
                <a:srgbClr val="FF99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39" name="Text Box 23"/>
          <p:cNvSpPr txBox="1">
            <a:spLocks noChangeArrowheads="1"/>
          </p:cNvSpPr>
          <p:nvPr/>
        </p:nvSpPr>
        <p:spPr bwMode="auto">
          <a:xfrm>
            <a:off x="4140200" y="3573463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40" name="Text Box 24"/>
          <p:cNvSpPr txBox="1">
            <a:spLocks noChangeArrowheads="1"/>
          </p:cNvSpPr>
          <p:nvPr/>
        </p:nvSpPr>
        <p:spPr bwMode="auto">
          <a:xfrm>
            <a:off x="4211638" y="45815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41" name="Text Box 25"/>
          <p:cNvSpPr txBox="1">
            <a:spLocks noChangeArrowheads="1"/>
          </p:cNvSpPr>
          <p:nvPr/>
        </p:nvSpPr>
        <p:spPr bwMode="auto">
          <a:xfrm>
            <a:off x="4211638" y="508476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79642" name="AutoShape 26"/>
          <p:cNvSpPr>
            <a:spLocks noChangeArrowheads="1"/>
          </p:cNvSpPr>
          <p:nvPr/>
        </p:nvSpPr>
        <p:spPr bwMode="auto">
          <a:xfrm>
            <a:off x="5508625" y="1341438"/>
            <a:ext cx="2087563" cy="576262"/>
          </a:xfrm>
          <a:prstGeom prst="roundRect">
            <a:avLst>
              <a:gd name="adj" fmla="val 40495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ถูกต้อง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7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9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9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933E-6 L -0.24792 -0.2474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7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7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79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9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79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29047E-7 L -0.10625 -0.16374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879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7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933E-6 L -0.05903 -0.24745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7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01962 -0.32099 " pathEditMode="relative" rAng="0" ptsTypes="AA">
                                      <p:cBhvr>
                                        <p:cTn id="120" dur="500" fill="hold"/>
                                        <p:tgtEl>
                                          <p:spTgt spid="879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-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87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1656E-6 L 0.0276 -0.39431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87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5" grpId="0"/>
      <p:bldP spid="879625" grpId="1"/>
      <p:bldP spid="879625" grpId="2"/>
      <p:bldP spid="879626" grpId="0" animBg="1"/>
      <p:bldP spid="879626" grpId="1" animBg="1"/>
      <p:bldP spid="879627" grpId="0" animBg="1"/>
      <p:bldP spid="879627" grpId="1" animBg="1"/>
      <p:bldP spid="879628" grpId="0" animBg="1"/>
      <p:bldP spid="879628" grpId="1" animBg="1"/>
      <p:bldP spid="879629" grpId="0" animBg="1"/>
      <p:bldP spid="879629" grpId="1" animBg="1"/>
      <p:bldP spid="879630" grpId="0" animBg="1"/>
      <p:bldP spid="879630" grpId="1" animBg="1"/>
      <p:bldP spid="879631" grpId="0" animBg="1"/>
      <p:bldP spid="879631" grpId="1" animBg="1"/>
      <p:bldP spid="879632" grpId="0" animBg="1"/>
      <p:bldP spid="879632" grpId="1" animBg="1"/>
      <p:bldP spid="879633" grpId="0" animBg="1"/>
      <p:bldP spid="879633" grpId="1" animBg="1"/>
      <p:bldP spid="879634" grpId="0" animBg="1"/>
      <p:bldP spid="879634" grpId="1" animBg="1"/>
      <p:bldP spid="879635" grpId="0" animBg="1"/>
      <p:bldP spid="879635" grpId="1" animBg="1"/>
      <p:bldP spid="879638" grpId="0"/>
      <p:bldP spid="879638" grpId="1"/>
      <p:bldP spid="879638" grpId="2"/>
      <p:bldP spid="879639" grpId="0"/>
      <p:bldP spid="879639" grpId="1"/>
      <p:bldP spid="879639" grpId="2"/>
      <p:bldP spid="879640" grpId="0"/>
      <p:bldP spid="879640" grpId="1"/>
      <p:bldP spid="879640" grpId="2"/>
      <p:bldP spid="879641" grpId="0"/>
      <p:bldP spid="879641" grpId="1"/>
      <p:bldP spid="879641" grpId="2"/>
      <p:bldP spid="8796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๒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5105400"/>
          </a:xfrm>
        </p:spPr>
        <p:txBody>
          <a:bodyPr/>
          <a:lstStyle/>
          <a:p>
            <a:pPr>
              <a:defRPr/>
            </a:pPr>
            <a:r>
              <a:rPr lang="en-US" b="1"/>
              <a:t>(  </a:t>
            </a:r>
            <a:r>
              <a:rPr lang="en-US" b="1">
                <a:solidFill>
                  <a:srgbClr val="FF3300"/>
                </a:solidFill>
              </a:rPr>
              <a:t>{</a:t>
            </a:r>
            <a:r>
              <a:rPr lang="en-US" b="1"/>
              <a:t>  </a:t>
            </a:r>
            <a:r>
              <a:rPr lang="en-US" b="1">
                <a:solidFill>
                  <a:schemeClr val="accent2"/>
                </a:solidFill>
              </a:rPr>
              <a:t>(  )</a:t>
            </a:r>
            <a:r>
              <a:rPr lang="en-US" b="1"/>
              <a:t>  </a:t>
            </a:r>
            <a:r>
              <a:rPr lang="en-US" b="1">
                <a:solidFill>
                  <a:srgbClr val="FF99CC"/>
                </a:solidFill>
              </a:rPr>
              <a:t>[</a:t>
            </a:r>
            <a:r>
              <a:rPr lang="en-US" b="1"/>
              <a:t>  </a:t>
            </a:r>
            <a:r>
              <a:rPr lang="en-US" b="1">
                <a:solidFill>
                  <a:srgbClr val="996633"/>
                </a:solidFill>
              </a:rPr>
              <a:t>{  )</a:t>
            </a:r>
            <a:r>
              <a:rPr lang="en-US" b="1"/>
              <a:t>  </a:t>
            </a:r>
            <a:r>
              <a:rPr lang="en-US" b="1">
                <a:solidFill>
                  <a:srgbClr val="FF99CC"/>
                </a:solidFill>
              </a:rPr>
              <a:t>]</a:t>
            </a:r>
            <a:r>
              <a:rPr lang="en-US" b="1"/>
              <a:t>  </a:t>
            </a:r>
            <a:r>
              <a:rPr lang="en-US" b="1">
                <a:solidFill>
                  <a:srgbClr val="FF3300"/>
                </a:solidFill>
              </a:rPr>
              <a:t>}</a:t>
            </a:r>
            <a:r>
              <a:rPr lang="en-US" b="1"/>
              <a:t>  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7138" y="3141663"/>
            <a:ext cx="1663700" cy="2795587"/>
            <a:chOff x="2373" y="1754"/>
            <a:chExt cx="1048" cy="1986"/>
          </a:xfrm>
        </p:grpSpPr>
        <p:sp>
          <p:nvSpPr>
            <p:cNvPr id="880645" name="Oval 5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0646" name="AutoShape 6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80647" name="Text Box 7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48" name="AutoShape 8"/>
          <p:cNvSpPr>
            <a:spLocks noChangeArrowheads="1"/>
          </p:cNvSpPr>
          <p:nvPr/>
        </p:nvSpPr>
        <p:spPr bwMode="auto">
          <a:xfrm>
            <a:off x="104298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49" name="AutoShape 9"/>
          <p:cNvSpPr>
            <a:spLocks noChangeArrowheads="1"/>
          </p:cNvSpPr>
          <p:nvPr/>
        </p:nvSpPr>
        <p:spPr bwMode="auto">
          <a:xfrm>
            <a:off x="14763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0" name="AutoShape 10"/>
          <p:cNvSpPr>
            <a:spLocks noChangeArrowheads="1"/>
          </p:cNvSpPr>
          <p:nvPr/>
        </p:nvSpPr>
        <p:spPr bwMode="auto">
          <a:xfrm>
            <a:off x="1835150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1" name="AutoShape 11"/>
          <p:cNvSpPr>
            <a:spLocks noChangeArrowheads="1"/>
          </p:cNvSpPr>
          <p:nvPr/>
        </p:nvSpPr>
        <p:spPr bwMode="auto">
          <a:xfrm>
            <a:off x="2195513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2" name="AutoShape 12"/>
          <p:cNvSpPr>
            <a:spLocks noChangeArrowheads="1"/>
          </p:cNvSpPr>
          <p:nvPr/>
        </p:nvSpPr>
        <p:spPr bwMode="auto">
          <a:xfrm>
            <a:off x="25558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3" name="AutoShape 13"/>
          <p:cNvSpPr>
            <a:spLocks noChangeArrowheads="1"/>
          </p:cNvSpPr>
          <p:nvPr/>
        </p:nvSpPr>
        <p:spPr bwMode="auto">
          <a:xfrm>
            <a:off x="29876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4" name="AutoShape 14"/>
          <p:cNvSpPr>
            <a:spLocks noChangeArrowheads="1"/>
          </p:cNvSpPr>
          <p:nvPr/>
        </p:nvSpPr>
        <p:spPr bwMode="auto">
          <a:xfrm>
            <a:off x="34194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0658" name="Text Box 18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endParaRPr lang="th-TH" sz="2800" b="1">
              <a:solidFill>
                <a:srgbClr val="FF99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59" name="Text Box 19"/>
          <p:cNvSpPr txBox="1">
            <a:spLocks noChangeArrowheads="1"/>
          </p:cNvSpPr>
          <p:nvPr/>
        </p:nvSpPr>
        <p:spPr bwMode="auto">
          <a:xfrm>
            <a:off x="4140200" y="3573463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60" name="Text Box 20"/>
          <p:cNvSpPr txBox="1">
            <a:spLocks noChangeArrowheads="1"/>
          </p:cNvSpPr>
          <p:nvPr/>
        </p:nvSpPr>
        <p:spPr bwMode="auto">
          <a:xfrm>
            <a:off x="4211638" y="45815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61" name="Text Box 21"/>
          <p:cNvSpPr txBox="1">
            <a:spLocks noChangeArrowheads="1"/>
          </p:cNvSpPr>
          <p:nvPr/>
        </p:nvSpPr>
        <p:spPr bwMode="auto">
          <a:xfrm>
            <a:off x="4211638" y="508476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0663" name="AutoShape 23"/>
          <p:cNvSpPr>
            <a:spLocks noChangeArrowheads="1"/>
          </p:cNvSpPr>
          <p:nvPr/>
        </p:nvSpPr>
        <p:spPr bwMode="auto">
          <a:xfrm>
            <a:off x="5867400" y="1341438"/>
            <a:ext cx="2133624" cy="1185056"/>
          </a:xfrm>
          <a:prstGeom prst="roundRect">
            <a:avLst>
              <a:gd name="adj" fmla="val 40495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วงเล็บปิด</a:t>
            </a:r>
            <a:br>
              <a:rPr lang="th-TH" sz="24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ไม่ตรงกับเปิด</a:t>
            </a:r>
            <a:br>
              <a:rPr lang="th-TH" sz="24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ผิด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!!</a:t>
            </a:r>
            <a:endParaRPr lang="th-TH" sz="24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0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8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933E-6 L -0.24792 -0.2474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80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29047E-7 L -0.10625 -0.16374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880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8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7" grpId="0"/>
      <p:bldP spid="880647" grpId="1"/>
      <p:bldP spid="880647" grpId="2"/>
      <p:bldP spid="880648" grpId="0" animBg="1"/>
      <p:bldP spid="880648" grpId="1" animBg="1"/>
      <p:bldP spid="880649" grpId="0" animBg="1"/>
      <p:bldP spid="880649" grpId="1" animBg="1"/>
      <p:bldP spid="880650" grpId="0" animBg="1"/>
      <p:bldP spid="880650" grpId="1" animBg="1"/>
      <p:bldP spid="880651" grpId="0" animBg="1"/>
      <p:bldP spid="880651" grpId="1" animBg="1"/>
      <p:bldP spid="880652" grpId="0" animBg="1"/>
      <p:bldP spid="880652" grpId="1" animBg="1"/>
      <p:bldP spid="880653" grpId="0" animBg="1"/>
      <p:bldP spid="880653" grpId="1" animBg="1"/>
      <p:bldP spid="880654" grpId="0" animBg="1"/>
      <p:bldP spid="880658" grpId="0"/>
      <p:bldP spid="880659" grpId="0"/>
      <p:bldP spid="880659" grpId="1"/>
      <p:bldP spid="880660" grpId="0"/>
      <p:bldP spid="880661" grpId="0"/>
      <p:bldP spid="8806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๓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5105400"/>
          </a:xfrm>
        </p:spPr>
        <p:txBody>
          <a:bodyPr/>
          <a:lstStyle/>
          <a:p>
            <a:pPr>
              <a:defRPr/>
            </a:pPr>
            <a:r>
              <a:rPr lang="en-US" b="1"/>
              <a:t>(  </a:t>
            </a:r>
            <a:r>
              <a:rPr lang="en-US" b="1">
                <a:solidFill>
                  <a:srgbClr val="FF3300"/>
                </a:solidFill>
              </a:rPr>
              <a:t>{</a:t>
            </a:r>
            <a:r>
              <a:rPr lang="en-US" b="1"/>
              <a:t>  </a:t>
            </a:r>
            <a:r>
              <a:rPr lang="en-US" b="1">
                <a:solidFill>
                  <a:schemeClr val="accent2"/>
                </a:solidFill>
              </a:rPr>
              <a:t>(  )  </a:t>
            </a:r>
            <a:r>
              <a:rPr lang="en-US" b="1">
                <a:solidFill>
                  <a:srgbClr val="FF3300"/>
                </a:solidFill>
              </a:rPr>
              <a:t>}</a:t>
            </a:r>
            <a:r>
              <a:rPr lang="en-US" b="1"/>
              <a:t>  )  </a:t>
            </a:r>
            <a:r>
              <a:rPr lang="en-US" b="1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7138" y="3141663"/>
            <a:ext cx="1663700" cy="2795587"/>
            <a:chOff x="2373" y="1754"/>
            <a:chExt cx="1048" cy="1986"/>
          </a:xfrm>
        </p:grpSpPr>
        <p:sp>
          <p:nvSpPr>
            <p:cNvPr id="882693" name="Oval 5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2694" name="AutoShape 6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82695" name="Text Box 7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2696" name="AutoShape 8"/>
          <p:cNvSpPr>
            <a:spLocks noChangeArrowheads="1"/>
          </p:cNvSpPr>
          <p:nvPr/>
        </p:nvSpPr>
        <p:spPr bwMode="auto">
          <a:xfrm>
            <a:off x="104298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697" name="AutoShape 9"/>
          <p:cNvSpPr>
            <a:spLocks noChangeArrowheads="1"/>
          </p:cNvSpPr>
          <p:nvPr/>
        </p:nvSpPr>
        <p:spPr bwMode="auto">
          <a:xfrm>
            <a:off x="14763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698" name="AutoShape 10"/>
          <p:cNvSpPr>
            <a:spLocks noChangeArrowheads="1"/>
          </p:cNvSpPr>
          <p:nvPr/>
        </p:nvSpPr>
        <p:spPr bwMode="auto">
          <a:xfrm>
            <a:off x="1835150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699" name="AutoShape 11"/>
          <p:cNvSpPr>
            <a:spLocks noChangeArrowheads="1"/>
          </p:cNvSpPr>
          <p:nvPr/>
        </p:nvSpPr>
        <p:spPr bwMode="auto">
          <a:xfrm>
            <a:off x="2195513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00" name="AutoShape 12"/>
          <p:cNvSpPr>
            <a:spLocks noChangeArrowheads="1"/>
          </p:cNvSpPr>
          <p:nvPr/>
        </p:nvSpPr>
        <p:spPr bwMode="auto">
          <a:xfrm>
            <a:off x="25558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01" name="AutoShape 13"/>
          <p:cNvSpPr>
            <a:spLocks noChangeArrowheads="1"/>
          </p:cNvSpPr>
          <p:nvPr/>
        </p:nvSpPr>
        <p:spPr bwMode="auto">
          <a:xfrm>
            <a:off x="29876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02" name="AutoShape 14"/>
          <p:cNvSpPr>
            <a:spLocks noChangeArrowheads="1"/>
          </p:cNvSpPr>
          <p:nvPr/>
        </p:nvSpPr>
        <p:spPr bwMode="auto">
          <a:xfrm>
            <a:off x="34194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08" name="Text Box 20"/>
          <p:cNvSpPr txBox="1">
            <a:spLocks noChangeArrowheads="1"/>
          </p:cNvSpPr>
          <p:nvPr/>
        </p:nvSpPr>
        <p:spPr bwMode="auto">
          <a:xfrm>
            <a:off x="4211638" y="45815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2709" name="Text Box 21"/>
          <p:cNvSpPr txBox="1">
            <a:spLocks noChangeArrowheads="1"/>
          </p:cNvSpPr>
          <p:nvPr/>
        </p:nvSpPr>
        <p:spPr bwMode="auto">
          <a:xfrm>
            <a:off x="4211638" y="508476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2712" name="AutoShape 24"/>
          <p:cNvSpPr>
            <a:spLocks noChangeArrowheads="1"/>
          </p:cNvSpPr>
          <p:nvPr/>
        </p:nvSpPr>
        <p:spPr bwMode="auto">
          <a:xfrm>
            <a:off x="5867400" y="1341438"/>
            <a:ext cx="2592388" cy="1439862"/>
          </a:xfrm>
          <a:prstGeom prst="roundRect">
            <a:avLst>
              <a:gd name="adj" fmla="val 40495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ยังไม่หมด </a:t>
            </a:r>
            <a:br>
              <a:rPr lang="th-TH" sz="24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แต่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stack </a:t>
            </a:r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ว่าง</a:t>
            </a:r>
            <a:br>
              <a:rPr lang="th-TH" sz="24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400" dirty="0">
                <a:solidFill>
                  <a:schemeClr val="tx1"/>
                </a:solidFill>
                <a:sym typeface="Symbol" pitchFamily="18" charset="2"/>
              </a:rPr>
              <a:t>ผิด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!!</a:t>
            </a:r>
            <a:endParaRPr lang="th-TH" sz="24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8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933E-6 L -0.24792 -0.2474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13506E-6 L -0.20851 -0.32099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-16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11656E-6 L -0.16129 -0.39431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00" y="-1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8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8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5" grpId="0"/>
      <p:bldP spid="882695" grpId="1"/>
      <p:bldP spid="882695" grpId="2"/>
      <p:bldP spid="882696" grpId="0" animBg="1"/>
      <p:bldP spid="882696" grpId="1" animBg="1"/>
      <p:bldP spid="882697" grpId="0" animBg="1"/>
      <p:bldP spid="882697" grpId="1" animBg="1"/>
      <p:bldP spid="882698" grpId="0" animBg="1"/>
      <p:bldP spid="882698" grpId="1" animBg="1"/>
      <p:bldP spid="882699" grpId="0" animBg="1"/>
      <p:bldP spid="882699" grpId="1" animBg="1"/>
      <p:bldP spid="882700" grpId="0" animBg="1"/>
      <p:bldP spid="882700" grpId="1" animBg="1"/>
      <p:bldP spid="882701" grpId="0" animBg="1"/>
      <p:bldP spid="882701" grpId="1" animBg="1"/>
      <p:bldP spid="882702" grpId="0" animBg="1"/>
      <p:bldP spid="882708" grpId="0"/>
      <p:bldP spid="882708" grpId="1"/>
      <p:bldP spid="882708" grpId="2"/>
      <p:bldP spid="882709" grpId="0"/>
      <p:bldP spid="882709" grpId="1"/>
      <p:bldP spid="882709" grpId="2"/>
      <p:bldP spid="8827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๔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89888" cy="5105400"/>
          </a:xfrm>
        </p:spPr>
        <p:txBody>
          <a:bodyPr/>
          <a:lstStyle/>
          <a:p>
            <a:pPr>
              <a:defRPr/>
            </a:pPr>
            <a:r>
              <a:rPr lang="en-US" b="1"/>
              <a:t>(  </a:t>
            </a:r>
            <a:r>
              <a:rPr lang="en-US" b="1">
                <a:solidFill>
                  <a:srgbClr val="FF3300"/>
                </a:solidFill>
              </a:rPr>
              <a:t>{</a:t>
            </a:r>
            <a:r>
              <a:rPr lang="en-US" b="1"/>
              <a:t>  </a:t>
            </a:r>
            <a:r>
              <a:rPr lang="en-US" b="1">
                <a:solidFill>
                  <a:schemeClr val="accent2"/>
                </a:solidFill>
              </a:rPr>
              <a:t>(  )</a:t>
            </a:r>
            <a:r>
              <a:rPr lang="en-US" b="1"/>
              <a:t>  </a:t>
            </a:r>
            <a:r>
              <a:rPr lang="en-US" b="1">
                <a:solidFill>
                  <a:srgbClr val="FF99CC"/>
                </a:solidFill>
              </a:rPr>
              <a:t>[</a:t>
            </a:r>
            <a:r>
              <a:rPr lang="en-US" b="1"/>
              <a:t>  </a:t>
            </a:r>
            <a:r>
              <a:rPr lang="en-US" b="1">
                <a:solidFill>
                  <a:srgbClr val="996633"/>
                </a:solidFill>
              </a:rPr>
              <a:t>{  }</a:t>
            </a:r>
            <a:endParaRPr lang="en-US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67138" y="3141663"/>
            <a:ext cx="1663700" cy="2795587"/>
            <a:chOff x="2373" y="1754"/>
            <a:chExt cx="1048" cy="1986"/>
          </a:xfrm>
        </p:grpSpPr>
        <p:sp>
          <p:nvSpPr>
            <p:cNvPr id="881669" name="Oval 5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1670" name="AutoShape 6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881671" name="Text Box 7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72" name="AutoShape 8"/>
          <p:cNvSpPr>
            <a:spLocks noChangeArrowheads="1"/>
          </p:cNvSpPr>
          <p:nvPr/>
        </p:nvSpPr>
        <p:spPr bwMode="auto">
          <a:xfrm>
            <a:off x="1042988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3" name="AutoShape 9"/>
          <p:cNvSpPr>
            <a:spLocks noChangeArrowheads="1"/>
          </p:cNvSpPr>
          <p:nvPr/>
        </p:nvSpPr>
        <p:spPr bwMode="auto">
          <a:xfrm>
            <a:off x="14763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4" name="AutoShape 10"/>
          <p:cNvSpPr>
            <a:spLocks noChangeArrowheads="1"/>
          </p:cNvSpPr>
          <p:nvPr/>
        </p:nvSpPr>
        <p:spPr bwMode="auto">
          <a:xfrm>
            <a:off x="1835150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5" name="AutoShape 11"/>
          <p:cNvSpPr>
            <a:spLocks noChangeArrowheads="1"/>
          </p:cNvSpPr>
          <p:nvPr/>
        </p:nvSpPr>
        <p:spPr bwMode="auto">
          <a:xfrm>
            <a:off x="2195513" y="1916113"/>
            <a:ext cx="360362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6" name="AutoShape 12"/>
          <p:cNvSpPr>
            <a:spLocks noChangeArrowheads="1"/>
          </p:cNvSpPr>
          <p:nvPr/>
        </p:nvSpPr>
        <p:spPr bwMode="auto">
          <a:xfrm>
            <a:off x="25558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7" name="AutoShape 13"/>
          <p:cNvSpPr>
            <a:spLocks noChangeArrowheads="1"/>
          </p:cNvSpPr>
          <p:nvPr/>
        </p:nvSpPr>
        <p:spPr bwMode="auto">
          <a:xfrm>
            <a:off x="29876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8" name="AutoShape 14"/>
          <p:cNvSpPr>
            <a:spLocks noChangeArrowheads="1"/>
          </p:cNvSpPr>
          <p:nvPr/>
        </p:nvSpPr>
        <p:spPr bwMode="auto">
          <a:xfrm>
            <a:off x="3419475" y="1916113"/>
            <a:ext cx="360363" cy="360362"/>
          </a:xfrm>
          <a:prstGeom prst="up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1679" name="Text Box 15"/>
          <p:cNvSpPr txBox="1">
            <a:spLocks noChangeArrowheads="1"/>
          </p:cNvSpPr>
          <p:nvPr/>
        </p:nvSpPr>
        <p:spPr bwMode="auto">
          <a:xfrm>
            <a:off x="4211638" y="4076700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99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</a:t>
            </a:r>
            <a:endParaRPr lang="th-TH" sz="2800" b="1">
              <a:solidFill>
                <a:srgbClr val="FF99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80" name="Text Box 16"/>
          <p:cNvSpPr txBox="1">
            <a:spLocks noChangeArrowheads="1"/>
          </p:cNvSpPr>
          <p:nvPr/>
        </p:nvSpPr>
        <p:spPr bwMode="auto">
          <a:xfrm>
            <a:off x="4140200" y="3573463"/>
            <a:ext cx="7921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81" name="Text Box 17"/>
          <p:cNvSpPr txBox="1">
            <a:spLocks noChangeArrowheads="1"/>
          </p:cNvSpPr>
          <p:nvPr/>
        </p:nvSpPr>
        <p:spPr bwMode="auto">
          <a:xfrm>
            <a:off x="4211638" y="4581525"/>
            <a:ext cx="792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{</a:t>
            </a:r>
            <a:endParaRPr lang="th-TH" sz="2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82" name="Text Box 18"/>
          <p:cNvSpPr txBox="1">
            <a:spLocks noChangeArrowheads="1"/>
          </p:cNvSpPr>
          <p:nvPr/>
        </p:nvSpPr>
        <p:spPr bwMode="auto">
          <a:xfrm>
            <a:off x="4211638" y="5084763"/>
            <a:ext cx="7921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endParaRPr lang="th-TH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81683" name="AutoShape 19"/>
          <p:cNvSpPr>
            <a:spLocks noChangeArrowheads="1"/>
          </p:cNvSpPr>
          <p:nvPr/>
        </p:nvSpPr>
        <p:spPr bwMode="auto">
          <a:xfrm>
            <a:off x="5867400" y="1341438"/>
            <a:ext cx="2592388" cy="1439862"/>
          </a:xfrm>
          <a:prstGeom prst="roundRect">
            <a:avLst>
              <a:gd name="adj" fmla="val 40495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หมดแล้ว </a:t>
            </a:r>
            <a:br>
              <a:rPr lang="th-TH" sz="2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แต่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stack </a:t>
            </a:r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ไม่ว่าง</a:t>
            </a:r>
            <a:br>
              <a:rPr lang="th-TH" sz="2800" dirty="0">
                <a:solidFill>
                  <a:schemeClr val="tx1"/>
                </a:solidFill>
                <a:sym typeface="Symbol" pitchFamily="18" charset="2"/>
              </a:rPr>
            </a:br>
            <a:r>
              <a:rPr lang="th-TH" sz="2800" dirty="0">
                <a:solidFill>
                  <a:schemeClr val="tx1"/>
                </a:solidFill>
                <a:sym typeface="Symbol" pitchFamily="18" charset="2"/>
              </a:rPr>
              <a:t>ผิด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!!</a:t>
            </a:r>
            <a:endParaRPr lang="th-TH" sz="28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8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933E-6 L -0.24792 -0.24745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8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8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8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6.29047E-7 L -0.10625 -0.16374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8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1" grpId="0"/>
      <p:bldP spid="881671" grpId="1"/>
      <p:bldP spid="881671" grpId="2"/>
      <p:bldP spid="881672" grpId="0" animBg="1"/>
      <p:bldP spid="881672" grpId="1" animBg="1"/>
      <p:bldP spid="881673" grpId="0" animBg="1"/>
      <p:bldP spid="881673" grpId="1" animBg="1"/>
      <p:bldP spid="881674" grpId="0" animBg="1"/>
      <p:bldP spid="881674" grpId="1" animBg="1"/>
      <p:bldP spid="881675" grpId="0" animBg="1"/>
      <p:bldP spid="881675" grpId="1" animBg="1"/>
      <p:bldP spid="881676" grpId="0" animBg="1"/>
      <p:bldP spid="881676" grpId="1" animBg="1"/>
      <p:bldP spid="881677" grpId="0" animBg="1"/>
      <p:bldP spid="881677" grpId="1" animBg="1"/>
      <p:bldP spid="881678" grpId="0" animBg="1"/>
      <p:bldP spid="881678" grpId="1" animBg="1"/>
      <p:bldP spid="881679" grpId="0"/>
      <p:bldP spid="881680" grpId="0"/>
      <p:bldP spid="881680" grpId="1"/>
      <p:bldP spid="881680" grpId="2"/>
      <p:bldP spid="881681" grpId="0"/>
      <p:bldP spid="881682" grpId="0"/>
      <p:bldP spid="8816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350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350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กองซ้อน&quot;/&gt;&lt;property id=&quot;20144&quot; value=&quot;1&quot;/&gt;&lt;property id=&quot;20146&quot; value=&quot;0&quot;/&gt;&lt;property id=&quot;20147&quot; value=&quot;0&quot;/&gt;&lt;property id=&quot;20148&quot; value=&quot;5&quot;/&gt;&lt;property id=&quot;20224&quot; value=&quot;C:\Documents and Settings\spj\My Documents\My Breeze Presentations\08-stack&quot;/&gt;&lt;property id=&quot;20250&quot; value=&quot;0&quot;/&gt;&lt;property id=&quot;20251&quot; value=&quot;1&quot;/&gt;&lt;property id=&quot;20259&quot; value=&quot;0&quot;/&gt;&lt;object type=&quot;4&quot; unique_id=&quot;10296&quot;&gt;&lt;object type=&quot;5&quot; unique_id=&quot;10350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297&quot;&gt;&lt;object type=&quot;3&quot; unique_id=&quot;10298&quot;&gt;&lt;property id=&quot;20148&quot; value=&quot;5&quot;/&gt;&lt;property id=&quot;20300&quot; value=&quot;Slide 1 - &amp;quot;กองซ้อน&amp;#x0D;&amp;#x0A;(Stack)&amp;quot;&quot;/&gt;&lt;property id=&quot;20303&quot; value=&quot;สมชาย ประสิทธิ์จูตระกูล&quot;/&gt;&lt;property id=&quot;20307&quot; value=&quot;530&quot;/&gt;&lt;property id=&quot;20309&quot; value=&quot;10350&quot;/&gt;&lt;/object&gt;&lt;object type=&quot;3&quot; unique_id=&quot;10299&quot;&gt;&lt;property id=&quot;20148&quot; value=&quot;5&quot;/&gt;&lt;property id=&quot;20300&quot; value=&quot;Slide 3 - &amp;quot;การเพิ่ม/ลบข้อมูลในกองซ้อน&amp;quot;&quot;/&gt;&lt;property id=&quot;20303&quot; value=&quot;สมชาย ประสิทธิ์จูตระกูล&quot;/&gt;&lt;property id=&quot;20307&quot; value=&quot;628&quot;/&gt;&lt;property id=&quot;20309&quot; value=&quot;10350&quot;/&gt;&lt;/object&gt;&lt;object type=&quot;3&quot; unique_id=&quot;10300&quot;&gt;&lt;property id=&quot;20148&quot; value=&quot;5&quot;/&gt;&lt;property id=&quot;20300&quot; value=&quot;Slide 4 - &amp;quot;กองซ้อน : stack&amp;quot;&quot;/&gt;&lt;property id=&quot;20303&quot; value=&quot;สมชาย ประสิทธิ์จูตระกูล&quot;/&gt;&lt;property id=&quot;20307&quot; value=&quot;577&quot;/&gt;&lt;property id=&quot;20309&quot; value=&quot;10350&quot;/&gt;&lt;/object&gt;&lt;object type=&quot;3&quot; unique_id=&quot;10301&quot;&gt;&lt;property id=&quot;20148&quot; value=&quot;5&quot;/&gt;&lt;property id=&quot;20300&quot; value=&quot;Slide 6 - &amp;quot;ArrayStack : สร้าง Stack ด้วยอาเรย์&amp;quot;&quot;/&gt;&lt;property id=&quot;20303&quot; value=&quot;สมชาย ประสิทธิ์จูตระกูล&quot;/&gt;&lt;property id=&quot;20307&quot; value=&quot;580&quot;/&gt;&lt;property id=&quot;20309&quot; value=&quot;10350&quot;/&gt;&lt;/object&gt;&lt;object type=&quot;3&quot; unique_id=&quot;10302&quot;&gt;&lt;property id=&quot;20148&quot; value=&quot;5&quot;/&gt;&lt;property id=&quot;20300&quot; value=&quot;Slide 7 - &amp;quot;ArrayStack : โครงสร้าง&amp;quot;&quot;/&gt;&lt;property id=&quot;20303&quot; value=&quot;สมชาย ประสิทธิ์จูตระกูล&quot;/&gt;&lt;property id=&quot;20307&quot; value=&quot;579&quot;/&gt;&lt;property id=&quot;20309&quot; value=&quot;10350&quot;/&gt;&lt;/object&gt;&lt;object type=&quot;3&quot; unique_id=&quot;10303&quot;&gt;&lt;property id=&quot;20148&quot; value=&quot;5&quot;/&gt;&lt;property id=&quot;20300&quot; value=&quot;Slide 8 - &amp;quot;ArrayStack : push&amp;quot;&quot;/&gt;&lt;property id=&quot;20303&quot; value=&quot;สมชาย ประสิทธิ์จูตระกูล&quot;/&gt;&lt;property id=&quot;20307&quot; value=&quot;630&quot;/&gt;&lt;property id=&quot;20309&quot; value=&quot;10350&quot;/&gt;&lt;/object&gt;&lt;object type=&quot;3&quot; unique_id=&quot;10304&quot;&gt;&lt;property id=&quot;20148&quot; value=&quot;5&quot;/&gt;&lt;property id=&quot;20300&quot; value=&quot;Slide 9 - &amp;quot;ArrayStack : peek, pop&amp;quot;&quot;/&gt;&lt;property id=&quot;20303&quot; value=&quot;สมชาย ประสิทธิ์จูตระกูล&quot;/&gt;&lt;property id=&quot;20307&quot; value=&quot;631&quot;/&gt;&lt;property id=&quot;20309&quot; value=&quot;10350&quot;/&gt;&lt;/object&gt;&lt;object type=&quot;3&quot; unique_id=&quot;10305&quot;&gt;&lt;property id=&quot;20148&quot; value=&quot;5&quot;/&gt;&lt;property id=&quot;20300&quot; value=&quot;Slide 12 - &amp;quot;ตัวอย่างการใช้งาน Stack&amp;quot;&quot;/&gt;&lt;property id=&quot;20303&quot; value=&quot;สมชาย ประสิทธิ์จูตระกูล&quot;/&gt;&lt;property id=&quot;20307&quot; value=&quot;581&quot;/&gt;&lt;property id=&quot;20309&quot; value=&quot;10350&quot;/&gt;&lt;/object&gt;&lt;object type=&quot;3&quot; unique_id=&quot;10306&quot;&gt;&lt;property id=&quot;20148&quot; value=&quot;5&quot;/&gt;&lt;property id=&quot;20300&quot; value=&quot;Slide 13 - &amp;quot;การตรวจสอบการใส่วงเล็บ&amp;quot;&quot;/&gt;&lt;property id=&quot;20303&quot; value=&quot;สมชาย ประสิทธิ์จูตระกูล&quot;/&gt;&lt;property id=&quot;20307&quot; value=&quot;583&quot;/&gt;&lt;property id=&quot;20309&quot; value=&quot;10350&quot;/&gt;&lt;/object&gt;&lt;object type=&quot;3&quot; unique_id=&quot;10307&quot;&gt;&lt;property id=&quot;20148&quot; value=&quot;5&quot;/&gt;&lt;property id=&quot;20300&quot; value=&quot;Slide 14 - &amp;quot;ตัวอย่าง ๑&amp;quot;&quot;/&gt;&lt;property id=&quot;20303&quot; value=&quot;สมชาย ประสิทธิ์จูตระกูล&quot;/&gt;&lt;property id=&quot;20307&quot; value=&quot;632&quot;/&gt;&lt;property id=&quot;20309&quot; value=&quot;10350&quot;/&gt;&lt;/object&gt;&lt;object type=&quot;3&quot; unique_id=&quot;10308&quot;&gt;&lt;property id=&quot;20148&quot; value=&quot;5&quot;/&gt;&lt;property id=&quot;20300&quot; value=&quot;Slide 15 - &amp;quot;ตัวอย่าง ๒&amp;quot;&quot;/&gt;&lt;property id=&quot;20303&quot; value=&quot;สมชาย ประสิทธิ์จูตระกูล&quot;/&gt;&lt;property id=&quot;20307&quot; value=&quot;633&quot;/&gt;&lt;property id=&quot;20309&quot; value=&quot;10350&quot;/&gt;&lt;/object&gt;&lt;object type=&quot;3&quot; unique_id=&quot;10309&quot;&gt;&lt;property id=&quot;20148&quot; value=&quot;5&quot;/&gt;&lt;property id=&quot;20300&quot; value=&quot;Slide 16 - &amp;quot;ตัวอย่าง ๓&amp;quot;&quot;/&gt;&lt;property id=&quot;20303&quot; value=&quot;สมชาย ประสิทธิ์จูตระกูล&quot;/&gt;&lt;property id=&quot;20307&quot; value=&quot;635&quot;/&gt;&lt;property id=&quot;20309&quot; value=&quot;10350&quot;/&gt;&lt;/object&gt;&lt;object type=&quot;3&quot; unique_id=&quot;10310&quot;&gt;&lt;property id=&quot;20148&quot; value=&quot;5&quot;/&gt;&lt;property id=&quot;20300&quot; value=&quot;Slide 17 - &amp;quot;ตัวอย่าง ๔&amp;quot;&quot;/&gt;&lt;property id=&quot;20303&quot; value=&quot;สมชาย ประสิทธิ์จูตระกูล&quot;/&gt;&lt;property id=&quot;20307&quot; value=&quot;634&quot;/&gt;&lt;property id=&quot;20309&quot; value=&quot;10350&quot;/&gt;&lt;/object&gt;&lt;object type=&quot;3&quot; unique_id=&quot;10311&quot;&gt;&lt;property id=&quot;20148&quot; value=&quot;5&quot;/&gt;&lt;property id=&quot;20300&quot; value=&quot;Slide 18 - &amp;quot;โปรแกรมตรวจสอบการใส่วงเล็บ&amp;quot;&quot;/&gt;&lt;property id=&quot;20303&quot; value=&quot;สมชาย ประสิทธิ์จูตระกูล&quot;/&gt;&lt;property id=&quot;20307&quot; value=&quot;582&quot;/&gt;&lt;property id=&quot;20309&quot; value=&quot;10350&quot;/&gt;&lt;/object&gt;&lt;object type=&quot;3&quot; unique_id=&quot;10312&quot;&gt;&lt;property id=&quot;20148&quot; value=&quot;5&quot;/&gt;&lt;property id=&quot;20300&quot; value=&quot;Slide 24 - &amp;quot;นิพจน์ Infix และ Postfix&amp;quot;&quot;/&gt;&lt;property id=&quot;20303&quot; value=&quot;สมชาย ประสิทธิ์จูตระกูล&quot;/&gt;&lt;property id=&quot;20307&quot; value=&quot;587&quot;/&gt;&lt;property id=&quot;20309&quot; value=&quot;10350&quot;/&gt;&lt;/object&gt;&lt;object type=&quot;3&quot; unique_id=&quot;10313&quot;&gt;&lt;property id=&quot;20148&quot; value=&quot;5&quot;/&gt;&lt;property id=&quot;20300&quot; value=&quot;Slide 25 - &amp;quot;การใช้กองซ้อนคำนวณค่าของนิพจน์เติมหลัง&amp;quot;&quot;/&gt;&lt;property id=&quot;20303&quot; value=&quot;สมชาย ประสิทธิ์จูตระกูล&quot;/&gt;&lt;property id=&quot;20307&quot; value=&quot;588&quot;/&gt;&lt;property id=&quot;20309&quot; value=&quot;10350&quot;/&gt;&lt;/object&gt;&lt;object type=&quot;3&quot; unique_id=&quot;10314&quot;&gt;&lt;property id=&quot;20148&quot; value=&quot;5&quot;/&gt;&lt;property id=&quot;20300&quot; value=&quot;Slide 17 - &amp;quot;การหาค่าของนิพจน์ postfix&amp;quot;&quot;/&gt;&lt;property id=&quot;20303&quot; value=&quot;สมชาย ประสิทธิ์จูตระกูล&quot;/&gt;&lt;property id=&quot;20307&quot; value=&quot;589&quot;/&gt;&lt;property id=&quot;20309&quot; value=&quot;10350&quot;/&gt;&lt;/object&gt;&lt;object type=&quot;3&quot; unique_id=&quot;10315&quot;&gt;&lt;property id=&quot;20148&quot; value=&quot;5&quot;/&gt;&lt;property id=&quot;20300&quot; value=&quot;Slide 18 - &amp;quot;Evaluating Postfix Expression&amp;quot;&quot;/&gt;&lt;property id=&quot;20303&quot; value=&quot;สมชาย ประสิทธิ์จูตระกูล&quot;/&gt;&lt;property id=&quot;20307&quot; value=&quot;590&quot;/&gt;&lt;property id=&quot;20309&quot; value=&quot;10350&quot;/&gt;&lt;/object&gt;&lt;object type=&quot;3&quot; unique_id=&quot;10316&quot;&gt;&lt;property id=&quot;20148&quot; value=&quot;5&quot;/&gt;&lt;property id=&quot;20300&quot; value=&quot;Slide 19&quot;/&gt;&lt;property id=&quot;20303&quot; value=&quot;สมชาย ประสิทธิ์จูตระกูล&quot;/&gt;&lt;property id=&quot;20307&quot; value=&quot;599&quot;/&gt;&lt;property id=&quot;20309&quot; value=&quot;10350&quot;/&gt;&lt;/object&gt;&lt;object type=&quot;3&quot; unique_id=&quot;10317&quot;&gt;&lt;property id=&quot;20148&quot; value=&quot;5&quot;/&gt;&lt;property id=&quot;20300&quot; value=&quot;Slide 29 - &amp;quot;การใช้กองซ้อนช่วยแปลง infix เป็น postfix&amp;quot;&quot;/&gt;&lt;property id=&quot;20303&quot; value=&quot;สมชาย ประสิทธิ์จูตระกูล&quot;/&gt;&lt;property id=&quot;20307&quot; value=&quot;594&quot;/&gt;&lt;property id=&quot;20309&quot; value=&quot;10350&quot;/&gt;&lt;/object&gt;&lt;object type=&quot;3&quot; unique_id=&quot;10318&quot;&gt;&lt;property id=&quot;20148&quot; value=&quot;5&quot;/&gt;&lt;property id=&quot;20300&quot; value=&quot;Slide 21 - &amp;quot;การแปลงนิพจน์ infix เป็น postfix&amp;quot;&quot;/&gt;&lt;property id=&quot;20303&quot; value=&quot;สมชาย ประสิทธิ์จูตระกูล&quot;/&gt;&lt;property id=&quot;20307&quot; value=&quot;601&quot;/&gt;&lt;property id=&quot;20309&quot; value=&quot;10350&quot;/&gt;&lt;/object&gt;&lt;object type=&quot;3&quot; unique_id=&quot;10319&quot;&gt;&lt;property id=&quot;20148&quot; value=&quot;5&quot;/&gt;&lt;property id=&quot;20300&quot; value=&quot;Slide 31 - &amp;quot;ความสำคัญของ operators&amp;quot;&quot;/&gt;&lt;property id=&quot;20303&quot; value=&quot;สมชาย ประสิทธิ์จูตระกูล&quot;/&gt;&lt;property id=&quot;20307&quot; value=&quot;595&quot;/&gt;&lt;property id=&quot;20309&quot; value=&quot;10350&quot;/&gt;&lt;/object&gt;&lt;object type=&quot;3&quot; unique_id=&quot;10320&quot;&gt;&lt;property id=&quot;20148&quot; value=&quot;5&quot;/&gt;&lt;property id=&quot;20300&quot; value=&quot;Slide 23 - &amp;quot;operator ที่ top of stack กับ operator ตัวใหม่&amp;quot;&quot;/&gt;&lt;property id=&quot;20303&quot; value=&quot;สมชาย ประสิทธิ์จูตระกูล&quot;/&gt;&lt;property id=&quot;20307&quot; value=&quot;596&quot;/&gt;&lt;property id=&quot;20309&quot; value=&quot;10350&quot;/&gt;&lt;/object&gt;&lt;object type=&quot;3&quot; unique_id=&quot;10321&quot;&gt;&lt;property id=&quot;20148&quot; value=&quot;5&quot;/&gt;&lt;property id=&quot;20300&quot; value=&quot;Slide 24 - &amp;quot;operator ที่ top of stack กับ operator ตัวใหม่&amp;quot;&quot;/&gt;&lt;property id=&quot;20303&quot; value=&quot;สมชาย ประสิทธิ์จูตระกูล&quot;/&gt;&lt;property id=&quot;20307&quot; value=&quot;597&quot;/&gt;&lt;property id=&quot;20309&quot; value=&quot;10350&quot;/&gt;&lt;/object&gt;&lt;object type=&quot;3&quot; unique_id=&quot;10322&quot;&gt;&lt;property id=&quot;20148&quot; value=&quot;5&quot;/&gt;&lt;property id=&quot;20300&quot; value=&quot;Slide 25 - &amp;quot;เพิ่ม priorities ของ operator ให้กับ enum OP&amp;quot;&quot;/&gt;&lt;property id=&quot;20303&quot; value=&quot;สมชาย ประสิทธิ์จูตระกูล&quot;/&gt;&lt;property id=&quot;20307&quot; value=&quot;592&quot;/&gt;&lt;property id=&quot;20309&quot; value=&quot;10350&quot;/&gt;&lt;/object&gt;&lt;object type=&quot;3&quot; unique_id=&quot;10323&quot;&gt;&lt;property id=&quot;20148&quot; value=&quot;5&quot;/&gt;&lt;property id=&quot;20300&quot; value=&quot;Slide 26 - &amp;quot;ซับซ้อนขึ้นเมื่อมีวงเล็บใน infix&amp;quot;&quot;/&gt;&lt;property id=&quot;20303&quot; value=&quot;สมชาย ประสิทธิ์จูตระกูล&quot;/&gt;&lt;property id=&quot;20307&quot; value=&quot;600&quot;/&gt;&lt;property id=&quot;20309&quot; value=&quot;10350&quot;/&gt;&lt;/object&gt;&lt;object type=&quot;3&quot; unique_id=&quot;10324&quot;&gt;&lt;property id=&quot;20148&quot; value=&quot;5&quot;/&gt;&lt;property id=&quot;20300&quot; value=&quot;Slide 27 - &amp;quot;การแปลง infix (มีวงเล็บได้) เป็น postfix&amp;quot;&quot;/&gt;&lt;property id=&quot;20303&quot; value=&quot;สมชาย ประสิทธิ์จูตระกูล&quot;/&gt;&lt;property id=&quot;20307&quot; value=&quot;602&quot;/&gt;&lt;property id=&quot;20309&quot; value=&quot;10350&quot;/&gt;&lt;/object&gt;&lt;object type=&quot;3&quot; unique_id=&quot;10325&quot;&gt;&lt;property id=&quot;20148&quot; value=&quot;5&quot;/&gt;&lt;property id=&quot;20300&quot; value=&quot;Slide 28 - &amp;quot;การบ้าน : ยกกำลัง&amp;quot;&quot;/&gt;&lt;property id=&quot;20303&quot; value=&quot;สมชาย ประสิทธิ์จูตระกูล&quot;/&gt;&lt;property id=&quot;20307&quot; value=&quot;605&quot;/&gt;&lt;property id=&quot;20309&quot; value=&quot;10350&quot;/&gt;&lt;/object&gt;&lt;object type=&quot;3&quot; unique_id=&quot;10326&quot;&gt;&lt;property id=&quot;20148&quot; value=&quot;5&quot;/&gt;&lt;property id=&quot;20300&quot; value=&quot;Slide 29 - &amp;quot;ขั้นตอนการเรียกเมท็อด&amp;quot;&quot;/&gt;&lt;property id=&quot;20303&quot; value=&quot;สมชาย ประสิทธิ์จูตระกูล&quot;/&gt;&lt;property id=&quot;20307&quot; value=&quot;604&quot;/&gt;&lt;property id=&quot;20309&quot; value=&quot;10350&quot;/&gt;&lt;/object&gt;&lt;object type=&quot;3&quot; unique_id=&quot;10327&quot;&gt;&lt;property id=&quot;20148&quot; value=&quot;5&quot;/&gt;&lt;property id=&quot;20300&quot; value=&quot;Slide 30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03&quot;/&gt;&lt;property id=&quot;20309&quot; value=&quot;10350&quot;/&gt;&lt;/object&gt;&lt;object type=&quot;3&quot; unique_id=&quot;10328&quot;&gt;&lt;property id=&quot;20148&quot; value=&quot;5&quot;/&gt;&lt;property id=&quot;20300&quot; value=&quot;Slide 31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06&quot;/&gt;&lt;property id=&quot;20309&quot; value=&quot;10350&quot;/&gt;&lt;/object&gt;&lt;object type=&quot;3&quot; unique_id=&quot;10329&quot;&gt;&lt;property id=&quot;20148&quot; value=&quot;5&quot;/&gt;&lt;property id=&quot;20300&quot; value=&quot;Slide 32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07&quot;/&gt;&lt;property id=&quot;20309&quot; value=&quot;10350&quot;/&gt;&lt;/object&gt;&lt;object type=&quot;3&quot; unique_id=&quot;10330&quot;&gt;&lt;property id=&quot;20148&quot; value=&quot;5&quot;/&gt;&lt;property id=&quot;20300&quot; value=&quot;Slide 33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08&quot;/&gt;&lt;property id=&quot;20309&quot; value=&quot;10350&quot;/&gt;&lt;/object&gt;&lt;object type=&quot;3&quot; unique_id=&quot;10331&quot;&gt;&lt;property id=&quot;20148&quot; value=&quot;5&quot;/&gt;&lt;property id=&quot;20300&quot; value=&quot;Slide 34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09&quot;/&gt;&lt;property id=&quot;20309&quot; value=&quot;10350&quot;/&gt;&lt;/object&gt;&lt;object type=&quot;3&quot; unique_id=&quot;10332&quot;&gt;&lt;property id=&quot;20148&quot; value=&quot;5&quot;/&gt;&lt;property id=&quot;20300&quot; value=&quot;Slide 35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10&quot;/&gt;&lt;property id=&quot;20309&quot; value=&quot;10350&quot;/&gt;&lt;/object&gt;&lt;object type=&quot;3&quot; unique_id=&quot;10333&quot;&gt;&lt;property id=&quot;20148&quot; value=&quot;5&quot;/&gt;&lt;property id=&quot;20300&quot; value=&quot;Slide 36 - &amp;quot;jvm ใช้ stack เก็บสถานะการเรียกเมท็อด&amp;quot;&quot;/&gt;&lt;property id=&quot;20303&quot; value=&quot;สมชาย ประสิทธิ์จูตระกูล&quot;/&gt;&lt;property id=&quot;20307&quot; value=&quot;611&quot;/&gt;&lt;property id=&quot;20309&quot; value=&quot;10350&quot;/&gt;&lt;/object&gt;&lt;object type=&quot;3&quot; unique_id=&quot;10334&quot;&gt;&lt;property id=&quot;20148&quot; value=&quot;5&quot;/&gt;&lt;property id=&quot;20300&quot; value=&quot;Slide 37 - &amp;quot;jvm ใช้ stack เก็บข้อมูลชั่วคราวของเมท็อด&amp;quot;&quot;/&gt;&lt;property id=&quot;20303&quot; value=&quot;สมชาย ประสิทธิ์จูตระกูล&quot;/&gt;&lt;property id=&quot;20307&quot; value=&quot;612&quot;/&gt;&lt;property id=&quot;20309&quot; value=&quot;10350&quot;/&gt;&lt;/object&gt;&lt;object type=&quot;3&quot; unique_id=&quot;10335&quot;&gt;&lt;property id=&quot;20148&quot; value=&quot;5&quot;/&gt;&lt;property id=&quot;20300&quot; value=&quot;Slide 38 - &amp;quot;jvm ใช้ stack เก็บข้อมูลชั่วคราวของเมท็อด&amp;quot;&quot;/&gt;&lt;property id=&quot;20303&quot; value=&quot;สมชาย ประสิทธิ์จูตระกูล&quot;/&gt;&lt;property id=&quot;20307&quot; value=&quot;613&quot;/&gt;&lt;property id=&quot;20309&quot; value=&quot;10350&quot;/&gt;&lt;/object&gt;&lt;object type=&quot;3&quot; unique_id=&quot;10336&quot;&gt;&lt;property id=&quot;20148&quot; value=&quot;5&quot;/&gt;&lt;property id=&quot;20300&quot; value=&quot;Slide 39 - &amp;quot;jvm ใช้ stack จัดการ recursive calls&amp;quot;&quot;/&gt;&lt;property id=&quot;20303&quot; value=&quot;สมชาย ประสิทธิ์จูตระกูล&quot;/&gt;&lt;property id=&quot;20307&quot; value=&quot;614&quot;/&gt;&lt;property id=&quot;20309&quot; value=&quot;10350&quot;/&gt;&lt;/object&gt;&lt;object type=&quot;3&quot; unique_id=&quot;10337&quot;&gt;&lt;property id=&quot;20148&quot; value=&quot;5&quot;/&gt;&lt;property id=&quot;20300&quot; value=&quot;Slide 40 - &amp;quot;jvm ใช้ stack จัดการ recursive calls&amp;quot;&quot;/&gt;&lt;property id=&quot;20303&quot; value=&quot;สมชาย ประสิทธิ์จูตระกูล&quot;/&gt;&lt;property id=&quot;20307&quot; value=&quot;615&quot;/&gt;&lt;property id=&quot;20309&quot; value=&quot;10350&quot;/&gt;&lt;/object&gt;&lt;object type=&quot;3&quot; unique_id=&quot;10338&quot;&gt;&lt;property id=&quot;20148&quot; value=&quot;5&quot;/&gt;&lt;property id=&quot;20300&quot; value=&quot;Slide 41 - &amp;quot;jvm ใช้ stack จัดการ recursive calls&amp;quot;&quot;/&gt;&lt;property id=&quot;20303&quot; value=&quot;สมชาย ประสิทธิ์จูตระกูล&quot;/&gt;&lt;property id=&quot;20307&quot; value=&quot;616&quot;/&gt;&lt;property id=&quot;20309&quot; value=&quot;10350&quot;/&gt;&lt;/object&gt;&lt;object type=&quot;3&quot; unique_id=&quot;10339&quot;&gt;&lt;property id=&quot;20148&quot; value=&quot;5&quot;/&gt;&lt;property id=&quot;20300&quot; value=&quot;Slide 42 - &amp;quot;jvm ใช้ stack จัดการ recursive calls&amp;quot;&quot;/&gt;&lt;property id=&quot;20303&quot; value=&quot;สมชาย ประสิทธิ์จูตระกูล&quot;/&gt;&lt;property id=&quot;20307&quot; value=&quot;617&quot;/&gt;&lt;property id=&quot;20309&quot; value=&quot;10350&quot;/&gt;&lt;/object&gt;&lt;object type=&quot;3&quot; unique_id=&quot;10340&quot;&gt;&lt;property id=&quot;20148&quot; value=&quot;5&quot;/&gt;&lt;property id=&quot;20300&quot; value=&quot;Slide 43 - &amp;quot;jvm ใช้ stack จัดการ recursive calls&amp;quot;&quot;/&gt;&lt;property id=&quot;20303&quot; value=&quot;สมชาย ประสิทธิ์จูตระกูล&quot;/&gt;&lt;property id=&quot;20307&quot; value=&quot;618&quot;/&gt;&lt;property id=&quot;20309&quot; value=&quot;10350&quot;/&gt;&lt;/object&gt;&lt;object type=&quot;3&quot; unique_id=&quot;10341&quot;&gt;&lt;property id=&quot;20148&quot; value=&quot;5&quot;/&gt;&lt;property id=&quot;20300&quot; value=&quot;Slide 44 - &amp;quot;jvm ใช้ stack จัดการ recursive calls&amp;quot;&quot;/&gt;&lt;property id=&quot;20303&quot; value=&quot;สมชาย ประสิทธิ์จูตระกูล&quot;/&gt;&lt;property id=&quot;20307&quot; value=&quot;619&quot;/&gt;&lt;property id=&quot;20309&quot; value=&quot;10350&quot;/&gt;&lt;/object&gt;&lt;object type=&quot;3&quot; unique_id=&quot;10342&quot;&gt;&lt;property id=&quot;20148&quot; value=&quot;5&quot;/&gt;&lt;property id=&quot;20300&quot; value=&quot;Slide 45 - &amp;quot;jvm ใช้ stack จัดการ recursive calls&amp;quot;&quot;/&gt;&lt;property id=&quot;20303&quot; value=&quot;สมชาย ประสิทธิ์จูตระกูล&quot;/&gt;&lt;property id=&quot;20307&quot; value=&quot;620&quot;/&gt;&lt;property id=&quot;20309&quot; value=&quot;10350&quot;/&gt;&lt;/object&gt;&lt;object type=&quot;3&quot; unique_id=&quot;10343&quot;&gt;&lt;property id=&quot;20148&quot; value=&quot;5&quot;/&gt;&lt;property id=&quot;20300&quot; value=&quot;Slide 46 - &amp;quot;jvm ใช้ stack จัดการ recursive calls&amp;quot;&quot;/&gt;&lt;property id=&quot;20303&quot; value=&quot;สมชาย ประสิทธิ์จูตระกูล&quot;/&gt;&lt;property id=&quot;20307&quot; value=&quot;621&quot;/&gt;&lt;property id=&quot;20309&quot; value=&quot;10350&quot;/&gt;&lt;/object&gt;&lt;object type=&quot;3&quot; unique_id=&quot;10344&quot;&gt;&lt;property id=&quot;20148&quot; value=&quot;5&quot;/&gt;&lt;property id=&quot;20300&quot; value=&quot;Slide 47 - &amp;quot;jvm ใช้ stack จัดการ recursive calls&amp;quot;&quot;/&gt;&lt;property id=&quot;20303&quot; value=&quot;สมชาย ประสิทธิ์จูตระกูล&quot;/&gt;&lt;property id=&quot;20307&quot; value=&quot;622&quot;/&gt;&lt;property id=&quot;20309&quot; value=&quot;10350&quot;/&gt;&lt;/object&gt;&lt;object type=&quot;3&quot; unique_id=&quot;10345&quot;&gt;&lt;property id=&quot;20148&quot; value=&quot;5&quot;/&gt;&lt;property id=&quot;20300&quot; value=&quot;Slide 48 - &amp;quot;jvm ใช้ stack จัดการ recursive calls&amp;quot;&quot;/&gt;&lt;property id=&quot;20303&quot; value=&quot;สมชาย ประสิทธิ์จูตระกูล&quot;/&gt;&lt;property id=&quot;20307&quot; value=&quot;623&quot;/&gt;&lt;property id=&quot;20309&quot; value=&quot;10350&quot;/&gt;&lt;/object&gt;&lt;object type=&quot;3&quot; unique_id=&quot;10346&quot;&gt;&lt;property id=&quot;20148&quot; value=&quot;5&quot;/&gt;&lt;property id=&quot;20300&quot; value=&quot;Slide 49 - &amp;quot;jvm ใช้ stack จัดการ recursive calls&amp;quot;&quot;/&gt;&lt;property id=&quot;20303&quot; value=&quot;สมชาย ประสิทธิ์จูตระกูล&quot;/&gt;&lt;property id=&quot;20307&quot; value=&quot;624&quot;/&gt;&lt;property id=&quot;20309&quot; value=&quot;10350&quot;/&gt;&lt;/object&gt;&lt;object type=&quot;3&quot; unique_id=&quot;10347&quot;&gt;&lt;property id=&quot;20148&quot; value=&quot;5&quot;/&gt;&lt;property id=&quot;20300&quot; value=&quot;Slide 50 - &amp;quot;jvm ใช้ stack จัดการ recursive calls&amp;quot;&quot;/&gt;&lt;property id=&quot;20303&quot; value=&quot;สมชาย ประสิทธิ์จูตระกูล&quot;/&gt;&lt;property id=&quot;20307&quot; value=&quot;625&quot;/&gt;&lt;property id=&quot;20309&quot; value=&quot;10350&quot;/&gt;&lt;/object&gt;&lt;object type=&quot;3&quot; unique_id=&quot;10348&quot;&gt;&lt;property id=&quot;20148&quot; value=&quot;5&quot;/&gt;&lt;property id=&quot;20300&quot; value=&quot;Slide 51 - &amp;quot;jvm ใช้ stack จัดการ recursive calls&amp;quot;&quot;/&gt;&lt;property id=&quot;20303&quot; value=&quot;สมชาย ประสิทธิ์จูตระกูล&quot;/&gt;&lt;property id=&quot;20307&quot; value=&quot;626&quot;/&gt;&lt;property id=&quot;20309&quot; value=&quot;10350&quot;/&gt;&lt;/object&gt;&lt;object type=&quot;3&quot; unique_id=&quot;10349&quot;&gt;&lt;property id=&quot;20148&quot; value=&quot;5&quot;/&gt;&lt;property id=&quot;20300&quot; value=&quot;Slide 52 - &amp;quot;jvm ใช้ stack จัดการ recursive calls&amp;quot;&quot;/&gt;&lt;property id=&quot;20303&quot; value=&quot;สมชาย ประสิทธิ์จูตระกูล&quot;/&gt;&lt;property id=&quot;20307&quot; value=&quot;627&quot;/&gt;&lt;property id=&quot;20309&quot; value=&quot;10350&quot;/&gt;&lt;/object&gt;&lt;object type=&quot;3&quot; unique_id=&quot;10406&quot;&gt;&lt;property id=&quot;20148&quot; value=&quot;5&quot;/&gt;&lt;property id=&quot;20300&quot; value=&quot;Slide 20 - &amp;quot;การใช้กองซ้อนภายใน java virtual machine&amp;quot;&quot;/&gt;&lt;property id=&quot;20303&quot; value=&quot;สมชาย ประสิทธิ์จูตระกูล&quot;/&gt;&lt;property id=&quot;20307&quot; value=&quot;649&quot;/&gt;&lt;property id=&quot;20309&quot; value=&quot;10350&quot;/&gt;&lt;/object&gt;&lt;object type=&quot;3&quot; unique_id=&quot;10407&quot;&gt;&lt;property id=&quot;20148&quot; value=&quot;5&quot;/&gt;&lt;property id=&quot;20300&quot; value=&quot;Slide 21 - &amp;quot;Java Stack&amp;quot;&quot;/&gt;&lt;property id=&quot;20303&quot; value=&quot;สมชาย ประสิทธิ์จูตระกูล&quot;/&gt;&lt;property id=&quot;20307&quot; value=&quot;650&quot;/&gt;&lt;property id=&quot;20309&quot; value=&quot;10350&quot;/&gt;&lt;/object&gt;&lt;object type=&quot;3&quot; unique_id=&quot;10408&quot;&gt;&lt;property id=&quot;20148&quot; value=&quot;5&quot;/&gt;&lt;property id=&quot;20300&quot; value=&quot;Slide 22 - &amp;quot;Java Stack&amp;quot;&quot;/&gt;&lt;property id=&quot;20303&quot; value=&quot;สมชาย ประสิทธิ์จูตระกูล&quot;/&gt;&lt;property id=&quot;20307&quot; value=&quot;651&quot;/&gt;&lt;property id=&quot;20309&quot; value=&quot;10350&quot;/&gt;&lt;/object&gt;&lt;object type=&quot;3&quot; unique_id=&quot;10409&quot;&gt;&lt;property id=&quot;20148&quot; value=&quot;5&quot;/&gt;&lt;property id=&quot;20300&quot; value=&quot;Slide 26 - &amp;quot;ตัวอย่าง&amp;quot;&quot;/&gt;&lt;property id=&quot;20303&quot; value=&quot;สมชาย ประสิทธิ์จูตระกูล&quot;/&gt;&lt;property id=&quot;20307&quot; value=&quot;636&quot;/&gt;&lt;property id=&quot;20309&quot; value=&quot;10350&quot;/&gt;&lt;/object&gt;&lt;object type=&quot;3&quot; unique_id=&quot;10410&quot;&gt;&lt;property id=&quot;20148&quot; value=&quot;5&quot;/&gt;&lt;property id=&quot;20300&quot; value=&quot;Slide 30 - &amp;quot;โครงของโปรแกรม&amp;quot;&quot;/&gt;&lt;property id=&quot;20303&quot; value=&quot;สมชาย ประสิทธิ์จูตระกูล&quot;/&gt;&lt;property id=&quot;20307&quot; value=&quot;637&quot;/&gt;&lt;property id=&quot;20309&quot; value=&quot;10350&quot;/&gt;&lt;/object&gt;&lt;object type=&quot;3&quot; unique_id=&quot;10411&quot;&gt;&lt;property id=&quot;20148&quot; value=&quot;5&quot;/&gt;&lt;property id=&quot;20300&quot; value=&quot;Slide 32 - &amp;quot;ความสำคัญของ operators&amp;quot;&quot;/&gt;&lt;property id=&quot;20303&quot; value=&quot;สมชาย ประสิทธิ์จูตระกูล&quot;/&gt;&lt;property id=&quot;20307&quot; value=&quot;640&quot;/&gt;&lt;property id=&quot;20309&quot; value=&quot;10350&quot;/&gt;&lt;/object&gt;&lt;object type=&quot;3&quot; unique_id=&quot;10412&quot;&gt;&lt;property id=&quot;20148&quot; value=&quot;5&quot;/&gt;&lt;property id=&quot;20300&quot; value=&quot;Slide 33 - &amp;quot;ความสำคัญของ operators&amp;quot;&quot;/&gt;&lt;property id=&quot;20303&quot; value=&quot;สมชาย ประสิทธิ์จูตระกูล&quot;/&gt;&lt;property id=&quot;20307&quot; value=&quot;639&quot;/&gt;&lt;property id=&quot;20309&quot; value=&quot;10350&quot;/&gt;&lt;/object&gt;&lt;object type=&quot;3&quot; unique_id=&quot;10413&quot;&gt;&lt;property id=&quot;20148&quot; value=&quot;5&quot;/&gt;&lt;property id=&quot;20300&quot; value=&quot;Slide 34 - &amp;quot;การเปรียบเทียบความสำคัญของ operators&amp;quot;&quot;/&gt;&lt;property id=&quot;20303&quot; value=&quot;สมชาย ประสิทธิ์จูตระกูล&quot;/&gt;&lt;property id=&quot;20307&quot; value=&quot;641&quot;/&gt;&lt;property id=&quot;20309&quot; value=&quot;10350&quot;/&gt;&lt;/object&gt;&lt;object type=&quot;3&quot; unique_id=&quot;10414&quot;&gt;&lt;property id=&quot;20148&quot; value=&quot;5&quot;/&gt;&lt;property id=&quot;20300&quot; value=&quot;Slide 35 - &amp;quot;การหาความสำคัญของ operators&amp;quot;&quot;/&gt;&lt;property id=&quot;20303&quot; value=&quot;สมชาย ประสิทธิ์จูตระกูล&quot;/&gt;&lt;property id=&quot;20307&quot; value=&quot;643&quot;/&gt;&lt;property id=&quot;20309&quot; value=&quot;10350&quot;/&gt;&lt;/object&gt;&lt;object type=&quot;3&quot; unique_id=&quot;10415&quot;&gt;&lt;property id=&quot;20148&quot; value=&quot;5&quot;/&gt;&lt;property id=&quot;20300&quot; value=&quot;Slide 36 - &amp;quot;ซับซ้อนขึ้นเมื่อมีวงเล็บใน infix&amp;quot;&quot;/&gt;&lt;property id=&quot;20303&quot; value=&quot;สมชาย ประสิทธิ์จูตระกูล&quot;/&gt;&lt;property id=&quot;20307&quot; value=&quot;642&quot;/&gt;&lt;property id=&quot;20309&quot; value=&quot;10350&quot;/&gt;&lt;/object&gt;&lt;object type=&quot;3&quot; unique_id=&quot;10416&quot;&gt;&lt;property id=&quot;20148&quot; value=&quot;5&quot;/&gt;&lt;property id=&quot;20300&quot; value=&quot;Slide 37 - &amp;quot;ความสำคัญของ operators กรณีมีวงเล็บ&amp;quot;&quot;/&gt;&lt;property id=&quot;20303&quot; value=&quot;สมชาย ประสิทธิ์จูตระกูล&quot;/&gt;&lt;property id=&quot;20307&quot; value=&quot;644&quot;/&gt;&lt;property id=&quot;20309&quot; value=&quot;10350&quot;/&gt;&lt;/object&gt;&lt;object type=&quot;3&quot; unique_id=&quot;10417&quot;&gt;&lt;property id=&quot;20148&quot; value=&quot;5&quot;/&gt;&lt;property id=&quot;20300&quot; value=&quot;Slide 38 - &amp;quot;ความสำคัญของ operators กรณีมีวงเล็บ&amp;quot;&quot;/&gt;&lt;property id=&quot;20303&quot; value=&quot;สมชาย ประสิทธิ์จูตระกูล&quot;/&gt;&lt;property id=&quot;20307&quot; value=&quot;645&quot;/&gt;&lt;property id=&quot;20309&quot; value=&quot;10350&quot;/&gt;&lt;/object&gt;&lt;object type=&quot;3&quot; unique_id=&quot;10418&quot;&gt;&lt;property id=&quot;20148&quot; value=&quot;5&quot;/&gt;&lt;property id=&quot;20300&quot; value=&quot;Slide 39 - &amp;quot;operator ที่ทำจากซ้ายไปขวา&amp;quot;&quot;/&gt;&lt;property id=&quot;20303&quot; value=&quot;สมชาย ประสิทธิ์จูตระกูล&quot;/&gt;&lt;property id=&quot;20307&quot; value=&quot;646&quot;/&gt;&lt;property id=&quot;20309&quot; value=&quot;10350&quot;/&gt;&lt;/object&gt;&lt;object type=&quot;3&quot; unique_id=&quot;10419&quot;&gt;&lt;property id=&quot;20148&quot; value=&quot;5&quot;/&gt;&lt;property id=&quot;20300&quot; value=&quot;Slide 40 - &amp;quot;operator ที่ทำจากขวาไปซ้าย&amp;quot;&quot;/&gt;&lt;property id=&quot;20303&quot; value=&quot;สมชาย ประสิทธิ์จูตระกูล&quot;/&gt;&lt;property id=&quot;20307&quot; value=&quot;647&quot;/&gt;&lt;property id=&quot;20309&quot; value=&quot;10350&quot;/&gt;&lt;/object&gt;&lt;object type=&quot;3&quot; unique_id=&quot;10420&quot;&gt;&lt;property id=&quot;20148&quot; value=&quot;5&quot;/&gt;&lt;property id=&quot;20300&quot; value=&quot;Slide 41 - &amp;quot;ตัวอย่าง&amp;quot;&quot;/&gt;&lt;property id=&quot;20303&quot; value=&quot;สมชาย ประสิทธิ์จูตระกูล&quot;/&gt;&lt;property id=&quot;20307&quot; value=&quot;648&quot;/&gt;&lt;property id=&quot;20309&quot; value=&quot;10350&quot;/&gt;&lt;/object&gt;&lt;object type=&quot;3&quot; unique_id=&quot;10421&quot;&gt;&lt;property id=&quot;20148&quot; value=&quot;5&quot;/&gt;&lt;property id=&quot;20300&quot; value=&quot;Slide 44 - &amp;quot;สรุป&amp;quot;&quot;/&gt;&lt;property id=&quot;20303&quot; value=&quot;สมชาย ประสิทธิ์จูตระกูล&quot;/&gt;&lt;property id=&quot;20307&quot; value=&quot;652&quot;/&gt;&lt;property id=&quot;20309&quot; value=&quot;10350&quot;/&gt;&lt;/object&gt;&lt;object type=&quot;3&quot; unique_id=&quot;10422&quot;&gt;&lt;property id=&quot;20148&quot; value=&quot;5&quot;/&gt;&lt;property id=&quot;20300&quot; value=&quot;Slide 45 - &amp;quot;สวัสดี&amp;quot;&quot;/&gt;&lt;property id=&quot;20303&quot; value=&quot;สมชาย ประสิทธิ์จูตระกูล&quot;/&gt;&lt;property id=&quot;20307&quot; value=&quot;653&quot;/&gt;&lt;property id=&quot;20309&quot; value=&quot;10350&quot;/&gt;&lt;/object&gt;&lt;object type=&quot;3&quot; unique_id=&quot;10569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70&quot;/&gt;&lt;property id=&quot;20309&quot; value=&quot;10350&quot;/&gt;&lt;/object&gt;&lt;object type=&quot;3&quot; unique_id=&quot;10570&quot;&gt;&lt;property id=&quot;20148&quot; value=&quot;5&quot;/&gt;&lt;property id=&quot;20300&quot; value=&quot;Slide 5 - &amp;quot;จงบอกผลการทำงานจากบนลงล่าง&amp;quot;&quot;/&gt;&lt;property id=&quot;20303&quot; value=&quot;สมชาย ประสิทธิ์จูตระกูล&quot;/&gt;&lt;property id=&quot;20307&quot; value=&quot;656&quot;/&gt;&lt;property id=&quot;20309&quot; value=&quot;10350&quot;/&gt;&lt;/object&gt;&lt;object type=&quot;3&quot; unique_id=&quot;10571&quot;&gt;&lt;property id=&quot;20148&quot; value=&quot;5&quot;/&gt;&lt;property id=&quot;20300&quot; value=&quot;Slide 10 - &amp;quot;ข้อใดทำการ push(e)&amp;quot;&quot;/&gt;&lt;property id=&quot;20303&quot; value=&quot;สมชาย ประสิทธิ์จูตระกูล&quot;/&gt;&lt;property id=&quot;20307&quot; value=&quot;657&quot;/&gt;&lt;property id=&quot;20309&quot; value=&quot;10350&quot;/&gt;&lt;/object&gt;&lt;object type=&quot;3&quot; unique_id=&quot;10572&quot;&gt;&lt;property id=&quot;20148&quot; value=&quot;5&quot;/&gt;&lt;property id=&quot;20300&quot; value=&quot;Slide 11 - &amp;quot;ข้อใดทำการ pop()&amp;quot;&quot;/&gt;&lt;property id=&quot;20303&quot; value=&quot;สมชาย ประสิทธิ์จูตระกูล&quot;/&gt;&lt;property id=&quot;20307&quot; value=&quot;658&quot;/&gt;&lt;property id=&quot;20309&quot; value=&quot;10350&quot;/&gt;&lt;/object&gt;&lt;object type=&quot;3&quot; unique_id=&quot;10573&quot;&gt;&lt;property id=&quot;20148&quot; value=&quot;5&quot;/&gt;&lt;property id=&quot;20300&quot; value=&quot;Slide 19 - &amp;quot;จงระบุสาเหตุของความผิดพลาด&amp;quot;&quot;/&gt;&lt;property id=&quot;20303&quot; value=&quot;สมชาย ประสิทธิ์จูตระกูล&quot;/&gt;&lt;property id=&quot;20307&quot; value=&quot;660&quot;/&gt;&lt;property id=&quot;20309&quot; value=&quot;10350&quot;/&gt;&lt;/object&gt;&lt;object type=&quot;3&quot; unique_id=&quot;10574&quot;&gt;&lt;property id=&quot;20148&quot; value=&quot;5&quot;/&gt;&lt;property id=&quot;20300&quot; value=&quot;Slide 23 - &amp;quot;Java stack เก็บอะไรบ้าง&amp;quot;&quot;/&gt;&lt;property id=&quot;20303&quot; value=&quot;สมชาย ประสิทธิ์จูตระกูล&quot;/&gt;&lt;property id=&quot;20307&quot; value=&quot;662&quot;/&gt;&lt;property id=&quot;20309&quot; value=&quot;10350&quot;/&gt;&lt;/object&gt;&lt;object type=&quot;3&quot; unique_id=&quot;10575&quot;&gt;&lt;property id=&quot;20148&quot; value=&quot;5&quot;/&gt;&lt;property id=&quot;20300&quot; value=&quot;Slide 27 - &amp;quot;จงหาค่าของ postfix ที่กำหนดให้&amp;quot;&quot;/&gt;&lt;property id=&quot;20303&quot; value=&quot;สมชาย ประสิทธิ์จูตระกูล&quot;/&gt;&lt;property id=&quot;20307&quot; value=&quot;664&quot;/&gt;&lt;property id=&quot;20309&quot; value=&quot;10350&quot;/&gt;&lt;/object&gt;&lt;object type=&quot;3&quot; unique_id=&quot;10576&quot;&gt;&lt;property id=&quot;20148&quot; value=&quot;5&quot;/&gt;&lt;property id=&quot;20300&quot; value=&quot;Slide 28 - &amp;quot;จงหาค่าของ postfix ที่กำหนดให้&amp;quot;&quot;/&gt;&lt;property id=&quot;20303&quot; value=&quot;สมชาย ประสิทธิ์จูตระกูล&quot;/&gt;&lt;property id=&quot;20307&quot; value=&quot;665&quot;/&gt;&lt;property id=&quot;20309&quot; value=&quot;10350&quot;/&gt;&lt;/object&gt;&lt;object type=&quot;3&quot; unique_id=&quot;10577&quot;&gt;&lt;property id=&quot;20148&quot; value=&quot;5&quot;/&gt;&lt;property id=&quot;20300&quot; value=&quot;Slide 42 - &amp;quot;ข้อใดคือ postfix ของ a * (b + c)&amp;quot;&quot;/&gt;&lt;property id=&quot;20303&quot; value=&quot;สมชาย ประสิทธิ์จูตระกูล&quot;/&gt;&lt;property id=&quot;20307&quot; value=&quot;667&quot;/&gt;&lt;property id=&quot;20309&quot; value=&quot;10350&quot;/&gt;&lt;/object&gt;&lt;object type=&quot;3&quot; unique_id=&quot;10578&quot;&gt;&lt;property id=&quot;20148&quot; value=&quot;5&quot;/&gt;&lt;property id=&quot;20300&quot; value=&quot;Slide 43 - &amp;quot;ข้อใดคือ postfix ของ (a ^ b) ^ (c + 3)&amp;quot;&quot;/&gt;&lt;property id=&quot;20303&quot; value=&quot;สมชาย ประสิทธิ์จูตระกูล&quot;/&gt;&lt;property id=&quot;20307&quot; value=&quot;668&quot;/&gt;&lt;property id=&quot;20309&quot; value=&quot;10350&quot;/&gt;&lt;/object&gt;&lt;/object&gt;&lt;object type=&quot;8&quot; unique_id=&quot;10495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Stack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Stack&quot;/&gt;&lt;property id=&quot;10152&quot; value=&quot;DSSTACK&quot;/&gt;&lt;property id=&quot;10153&quot; value=&quot;DSSTACK&quot;/&gt;&lt;property id=&quot;10154&quot; value=&quot;Stack&quot;/&gt;&lt;property id=&quot;10155&quot; value=&quot;  :  :  &quot;/&gt;&lt;/object&gt;&lt;object type=&quot;10042&quot; unique_id=&quot;903&quot;&gt;&lt;object type=&quot;10003&quot; unique_id=&quot;10004&quot;&gt;&lt;property id=&quot;10002&quot; value=&quot;Stack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706&quot;&gt;&lt;property id=&quot;10002&quot; value=&quot;ArrayStack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706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708&quot;&gt;&lt;property id=&quot;10020&quot; value=&quot;2&quot;/&gt;&lt;property id=&quot;10191&quot; value=&quot;-1&quot;/&gt;&lt;/object&gt;&lt;object type=&quot;10051&quot; unique_id=&quot;20709&quot;&gt;&lt;property id=&quot;10020&quot; value=&quot;2&quot;/&gt;&lt;property id=&quot;10191&quot; value=&quot;-1&quot;/&gt;&lt;/object&gt;&lt;/object&gt;&lt;object type=&quot;10003&quot; unique_id=&quot;20740&quot;&gt;&lt;property id=&quot;10002&quot; value=&quot;Parentheses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74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742&quot;&gt;&lt;property id=&quot;10020&quot; value=&quot;2&quot;/&gt;&lt;property id=&quot;10191&quot; value=&quot;-1&quot;/&gt;&lt;/object&gt;&lt;object type=&quot;10051&quot; unique_id=&quot;20743&quot;&gt;&lt;property id=&quot;10020&quot; value=&quot;2&quot;/&gt;&lt;property id=&quot;10191&quot; value=&quot;-1&quot;/&gt;&lt;/object&gt;&lt;/object&gt;&lt;object type=&quot;10003&quot; unique_id=&quot;20784&quot;&gt;&lt;property id=&quot;10002&quot; value=&quot;JVM Stack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78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786&quot;&gt;&lt;property id=&quot;10020&quot; value=&quot;2&quot;/&gt;&lt;property id=&quot;10191&quot; value=&quot;-1&quot;/&gt;&lt;/object&gt;&lt;object type=&quot;10051&quot; unique_id=&quot;20787&quot;&gt;&lt;property id=&quot;10020&quot; value=&quot;2&quot;/&gt;&lt;property id=&quot;10191&quot; value=&quot;-1&quot;/&gt;&lt;/object&gt;&lt;/object&gt;&lt;object type=&quot;10003&quot; unique_id=&quot;20809&quot;&gt;&lt;property id=&quot;10002&quot; value=&quot;Postfix Evaluation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809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811&quot;&gt;&lt;property id=&quot;10020&quot; value=&quot;2&quot;/&gt;&lt;property id=&quot;10191&quot; value=&quot;-1&quot;/&gt;&lt;/object&gt;&lt;object type=&quot;10051&quot; unique_id=&quot;20812&quot;&gt;&lt;property id=&quot;10020&quot; value=&quot;2&quot;/&gt;&lt;property id=&quot;10191&quot; value=&quot;-1&quot;/&gt;&lt;/object&gt;&lt;/object&gt;&lt;object type=&quot;10003&quot; unique_id=&quot;20834&quot;&gt;&lt;property id=&quot;10002&quot; value=&quot;Infix2Postfix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83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836&quot;&gt;&lt;property id=&quot;10020&quot; value=&quot;2&quot;/&gt;&lt;property id=&quot;10191&quot; value=&quot;-1&quot;/&gt;&lt;/object&gt;&lt;object type=&quot;10051&quot; unique_id=&quot;20837&quot;&gt;&lt;property id=&quot;10020&quot; value=&quot;2&quot;/&gt;&lt;property id=&quot;10191&quot; value=&quot;-1&quot;/&gt;&lt;/object&gt;&lt;/object&gt;&lt;/object&gt;&lt;/object&gt;"/>
  <p:tag name="MMPROD_NEXTUNIQUEID" val="2089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1900306628,C:\PortableHD\My Data\My Books\Draft\DataStruct\2005\Somchai\PPT-2549-1-final\08-stack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0,1900306628,C:\PortableHD\My Data\My Books\Draft\DataStruct\2005\Somchai\PPT-2549-1-final\08-stack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2,1900306628,C:\PortableHD\My Data\My Books\Draft\DataStruct\2005\Somchai\PPT-2549-1-final\08-stack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4,1900306628,C:\PortableHD\My Data\My Books\Draft\DataStruct\2005\Somchai\PPT-2549-1-final\08-stack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1900306628,C:\PortableHD\My Data\My Books\Draft\DataStruct\2005\Somchai\PPT-2549-1-final\08-stack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6,1900306628,C:\PortableHD\My Data\My Books\Draft\DataStruct\2005\Somchai\PPT-2549-1-final\08-stack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9,1900306628,C:\PortableHD\My Data\My Books\Draft\DataStruct\2005\Somchai\PPT-2549-1-final\08-stack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0,1900306628,C:\PortableHD\My Data\My Books\Draft\DataStruct\2005\Somchai\PPT-2549-1-final\08-stack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1,1900306628,C:\PortableHD\My Data\My Books\Draft\DataStruct\2005\Somchai\PPT-2549-1-final\08-stack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1900306628,C:\PortableHD\My Data\My Books\Draft\DataStruct\2005\Somchai\PPT-2549-1-final\08-stack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,1900306628,C:\PortableHD\My Data\My Books\Draft\DataStruct\2005\Somchai\PPT-2549-1-final\08-stack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3,1900306628,C:\PortableHD\My Data\My Books\Draft\DataStruct\2005\Somchai\PPT-2549-1-final\08-stack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4,1900306628,C:\PortableHD\My Data\My Books\Draft\DataStruct\2005\Somchai\PPT-2549-1-final\08-stack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1900306628,C:\PortableHD\My Data\My Books\Draft\DataStruct\2005\Somchai\PPT-2549-1-final\08-stack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1900306628,C:\PortableHD\My Data\My Books\Draft\DataStruct\2005\Somchai\PPT-2549-1-final\08-stack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1900306628,C:\PortableHD\My Data\My Books\Draft\DataStruct\2005\Somchai\PPT-2549-1-final\08-stack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1900306628,C:\PortableHD\My Data\My Books\Draft\DataStruct\2005\Somchai\PPT-2549-1-final\08-stack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1900306628,C:\PortableHD\My Data\My Books\Draft\DataStruct\2005\Somchai\PPT-2549-1-final\08-stack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0,1900306628,C:\PortableHD\My Data\My Books\Draft\DataStruct\2005\Somchai\PPT-2549-1-final\08-stack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1900306628,C:\PortableHD\My Data\My Books\Draft\DataStruct\2005\Somchai\PPT-2549-1-final\08-stack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1900306628,C:\PortableHD\My Data\My Books\Draft\DataStruct\2005\Somchai\PPT-2549-1-final\08-stack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2"/>
  <p:tag name="TIMELINE" val="1.2/3.5/5.8/7.2/8.1/9.1/10.0/11.6/12.9/14.4/15.9"/>
  <p:tag name="PPSNARRATION" val="1,1900306628,C:\PortableHD\My Data\My Books\Draft\DataStruct\2005\Somchai\PPT-2549-1-final\08-stack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1900306628,C:\PortableHD\My Data\My Books\Draft\DataStruct\2005\Somchai\PPT-2549-1-final\08-stack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1900306628,C:\PortableHD\My Data\My Books\Draft\DataStruct\2005\Somchai\PPT-2549-1-final\08-stack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1900306628,C:\PortableHD\My Data\My Books\Draft\DataStruct\2005\Somchai\PPT-2549-1-final\08-stack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1900306628,C:\PortableHD\My Data\My Books\Draft\DataStruct\2005\Somchai\PPT-2549-1-final\08-stack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1900306628,C:\PortableHD\My Data\My Books\Draft\DataStruct\2005\Somchai\PPT-2549-1-final\08-stack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1900306628,C:\PortableHD\My Data\My Books\Draft\DataStruct\2005\Somchai\PPT-2549-1-final\08-stack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Tahoma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28591</TotalTime>
  <Words>1915</Words>
  <Application>Microsoft Office PowerPoint</Application>
  <PresentationFormat>นำเสนอทางหน้าจอ (4:3)</PresentationFormat>
  <Paragraphs>396</Paragraphs>
  <Slides>30</Slides>
  <Notes>2</Notes>
  <HiddenSlides>0</HiddenSlides>
  <MMClips>0</MMClips>
  <ScaleCrop>false</ScaleCrop>
  <HeadingPairs>
    <vt:vector size="8" baseType="variant">
      <vt:variant>
        <vt:lpstr>ฟอนต์ที่ถูกใช้</vt:lpstr>
      </vt:variant>
      <vt:variant>
        <vt:i4>7</vt:i4>
      </vt:variant>
      <vt:variant>
        <vt:lpstr>ธีม</vt:lpstr>
      </vt:variant>
      <vt:variant>
        <vt:i4>1</vt:i4>
      </vt:variant>
      <vt:variant>
        <vt:lpstr>เซิร์ฟเวอร์ OLE ฝังตัว</vt:lpstr>
      </vt:variant>
      <vt:variant>
        <vt:i4>1</vt:i4>
      </vt:variant>
      <vt:variant>
        <vt:lpstr>ชื่อเรื่องสไลด์</vt:lpstr>
      </vt:variant>
      <vt:variant>
        <vt:i4>30</vt:i4>
      </vt:variant>
    </vt:vector>
  </HeadingPairs>
  <TitlesOfParts>
    <vt:vector size="39" baseType="lpstr">
      <vt:lpstr>Angsana New</vt:lpstr>
      <vt:lpstr>Arial</vt:lpstr>
      <vt:lpstr>Courier New</vt:lpstr>
      <vt:lpstr>Symbol</vt:lpstr>
      <vt:lpstr>Tahoma</vt:lpstr>
      <vt:lpstr>Times New Roman</vt:lpstr>
      <vt:lpstr>Wingdings</vt:lpstr>
      <vt:lpstr>somchai</vt:lpstr>
      <vt:lpstr>Equation</vt:lpstr>
      <vt:lpstr>กองซ้อน (Stack)</vt:lpstr>
      <vt:lpstr>การเพิ่ม/ลบข้อมูลในกองซ้อน</vt:lpstr>
      <vt:lpstr>กองซ้อน : stack</vt:lpstr>
      <vt:lpstr>ตัวอย่างการใช้งาน Stack</vt:lpstr>
      <vt:lpstr>การตรวจสอบการใส่วงเล็บ</vt:lpstr>
      <vt:lpstr>ตัวอย่าง ๑</vt:lpstr>
      <vt:lpstr>ตัวอย่าง ๒</vt:lpstr>
      <vt:lpstr>ตัวอย่าง ๓</vt:lpstr>
      <vt:lpstr>ตัวอย่าง ๔</vt:lpstr>
      <vt:lpstr>การใช้กองซ้อนภายใน java virtual machine</vt:lpstr>
      <vt:lpstr>Java Stack</vt:lpstr>
      <vt:lpstr>นิพจน์ Infix และ Postfix</vt:lpstr>
      <vt:lpstr>การใช้กองซ้อนคำนวณค่าของนิพจน์เติมหลัง</vt:lpstr>
      <vt:lpstr>ตัวอย่าง</vt:lpstr>
      <vt:lpstr>jvm เป็น stack machine</vt:lpstr>
      <vt:lpstr>การใช้กองซ้อนช่วยแปลง infix เป็น postfix</vt:lpstr>
      <vt:lpstr>infix -&gt; postfix</vt:lpstr>
      <vt:lpstr>ความสำคัญของ operators</vt:lpstr>
      <vt:lpstr>ความสำคัญของ operators</vt:lpstr>
      <vt:lpstr>ความสำคัญของ operators</vt:lpstr>
      <vt:lpstr>การเปรียบเทียบความสำคัญของ operators</vt:lpstr>
      <vt:lpstr>การหาความสำคัญของ operators</vt:lpstr>
      <vt:lpstr>ซับซ้อนขึ้นเมื่อมีวงเล็บใน infix</vt:lpstr>
      <vt:lpstr>ความสำคัญของ operators กรณีมีวงเล็บ</vt:lpstr>
      <vt:lpstr>ความสำคัญของ operators กรณีมีวงเล็บ</vt:lpstr>
      <vt:lpstr>operator ที่ทำจากซ้ายไปขวา</vt:lpstr>
      <vt:lpstr>operator ที่ทำจากขวาไปซ้าย</vt:lpstr>
      <vt:lpstr>ตัวอย่าง</vt:lpstr>
      <vt:lpstr>สรุป</vt:lpstr>
      <vt:lpstr>แบบฝึกหัด by อ.โต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706</cp:revision>
  <cp:lastPrinted>2002-07-15T06:11:04Z</cp:lastPrinted>
  <dcterms:created xsi:type="dcterms:W3CDTF">2002-04-12T09:05:11Z</dcterms:created>
  <dcterms:modified xsi:type="dcterms:W3CDTF">2017-01-30T04:55:42Z</dcterms:modified>
</cp:coreProperties>
</file>