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9"/>
  </p:notesMasterIdLst>
  <p:handoutMasterIdLst>
    <p:handoutMasterId r:id="rId40"/>
  </p:handoutMasterIdLst>
  <p:sldIdLst>
    <p:sldId id="530" r:id="rId2"/>
    <p:sldId id="653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2" r:id="rId11"/>
    <p:sldId id="611" r:id="rId12"/>
    <p:sldId id="613" r:id="rId13"/>
    <p:sldId id="614" r:id="rId14"/>
    <p:sldId id="602" r:id="rId15"/>
    <p:sldId id="615" r:id="rId16"/>
    <p:sldId id="616" r:id="rId17"/>
    <p:sldId id="617" r:id="rId18"/>
    <p:sldId id="619" r:id="rId19"/>
    <p:sldId id="629" r:id="rId20"/>
    <p:sldId id="630" r:id="rId21"/>
    <p:sldId id="632" r:id="rId22"/>
    <p:sldId id="636" r:id="rId23"/>
    <p:sldId id="634" r:id="rId24"/>
    <p:sldId id="635" r:id="rId25"/>
    <p:sldId id="638" r:id="rId26"/>
    <p:sldId id="625" r:id="rId27"/>
    <p:sldId id="593" r:id="rId28"/>
    <p:sldId id="660" r:id="rId29"/>
    <p:sldId id="661" r:id="rId30"/>
    <p:sldId id="663" r:id="rId31"/>
    <p:sldId id="658" r:id="rId32"/>
    <p:sldId id="662" r:id="rId33"/>
    <p:sldId id="659" r:id="rId34"/>
    <p:sldId id="664" r:id="rId35"/>
    <p:sldId id="665" r:id="rId36"/>
    <p:sldId id="666" r:id="rId37"/>
    <p:sldId id="652" r:id="rId38"/>
  </p:sldIdLst>
  <p:sldSz cx="9144000" cy="6858000" type="screen4x3"/>
  <p:notesSz cx="7099300" cy="10234613"/>
  <p:custDataLst>
    <p:tags r:id="rId41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FFCCFF"/>
    <a:srgbClr val="CCFFFF"/>
    <a:srgbClr val="000099"/>
    <a:srgbClr val="FFFF00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>
      <p:cViewPr varScale="1">
        <p:scale>
          <a:sx n="84" d="100"/>
          <a:sy n="84" d="100"/>
        </p:scale>
        <p:origin x="9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C911C375-9C74-48A4-8EAA-068FA34E08C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62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827A7D35-E6F8-4750-B9C0-33EAC80FDE2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657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27FF7-1AC9-4E9B-AF63-444D3566FC0D}" type="slidenum">
              <a:rPr lang="en-US"/>
              <a:pPr/>
              <a:t>1</a:t>
            </a:fld>
            <a:endParaRPr lang="th-TH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783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90513"/>
            <a:ext cx="1943100" cy="6034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90513"/>
            <a:ext cx="5676900" cy="6034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11" descr="backdrop 8"/>
          <p:cNvPicPr>
            <a:picLocks noChangeAspect="1" noChangeArrowheads="1"/>
          </p:cNvPicPr>
          <p:nvPr userDrawn="1"/>
        </p:nvPicPr>
        <p:blipFill>
          <a:blip r:embed="rId13" cstate="print">
            <a:lum bright="18000"/>
          </a:blip>
          <a:srcRect/>
          <a:stretch>
            <a:fillRect/>
          </a:stretch>
        </p:blipFill>
        <p:spPr bwMode="auto">
          <a:xfrm>
            <a:off x="0" y="188913"/>
            <a:ext cx="5580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12" descr="backdrop 8"/>
          <p:cNvPicPr>
            <a:picLocks noChangeAspect="1" noChangeArrowheads="1"/>
          </p:cNvPicPr>
          <p:nvPr userDrawn="1"/>
        </p:nvPicPr>
        <p:blipFill>
          <a:blip r:embed="rId14" cstate="print">
            <a:lum bright="18000"/>
          </a:blip>
          <a:srcRect/>
          <a:stretch>
            <a:fillRect/>
          </a:stretch>
        </p:blipFill>
        <p:spPr bwMode="auto">
          <a:xfrm>
            <a:off x="3563938" y="188913"/>
            <a:ext cx="55800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905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© S. </a:t>
            </a:r>
            <a:r>
              <a:rPr lang="en-US" sz="1200" dirty="0" err="1"/>
              <a:t>Prasitjutrakul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endParaRPr lang="th-TH" sz="1200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1AAF022D-017E-4914-9E2C-089DA932E032}" type="datetime1">
              <a:rPr lang="th-TH" sz="1200"/>
              <a:pPr algn="r">
                <a:defRPr/>
              </a:pPr>
              <a:t>08/03/59</a:t>
            </a:fld>
            <a:r>
              <a:rPr lang="th-TH" sz="1200"/>
              <a:t>   </a:t>
            </a:r>
            <a:fld id="{0226B304-0A2A-410A-895B-876844660ACA}" type="slidenum">
              <a:rPr lang="en-US" sz="1200"/>
              <a:pPr algn="r">
                <a:defRPr/>
              </a:pPr>
              <a:t>‹#›</a:t>
            </a:fld>
            <a:endParaRPr lang="th-TH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w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tags" Target="../tags/tag19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wmf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wmf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4800" smtClean="0"/>
              <a:t>การวิเคราะห์เวลาการทำงาน</a:t>
            </a:r>
          </a:p>
        </p:txBody>
      </p:sp>
      <p:sp>
        <p:nvSpPr>
          <p:cNvPr id="57037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ใช้เครื่องมือช่วยนับ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1619250" y="2205038"/>
            <a:ext cx="597693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	         n = 5    n = 10   n = 20</a:t>
            </a:r>
            <a:endParaRPr lang="th-TH"/>
          </a:p>
          <a:p>
            <a:pPr>
              <a:defRPr/>
            </a:pPr>
            <a:r>
              <a:rPr lang="th-TH"/>
              <a:t>แบบที่ </a:t>
            </a:r>
            <a:r>
              <a:rPr lang="en-US"/>
              <a:t>1		10	 45	 190	  </a:t>
            </a:r>
          </a:p>
          <a:p>
            <a:pPr>
              <a:defRPr/>
            </a:pPr>
            <a:r>
              <a:rPr lang="th-TH"/>
              <a:t>แบบที่ </a:t>
            </a:r>
            <a:r>
              <a:rPr lang="en-US"/>
              <a:t>2		 5	 10	  20	</a:t>
            </a:r>
            <a:endParaRPr lang="th-TH"/>
          </a:p>
        </p:txBody>
      </p:sp>
      <p:grpSp>
        <p:nvGrpSpPr>
          <p:cNvPr id="21508" name="Group 11"/>
          <p:cNvGrpSpPr>
            <a:grpSpLocks/>
          </p:cNvGrpSpPr>
          <p:nvPr/>
        </p:nvGrpSpPr>
        <p:grpSpPr bwMode="auto">
          <a:xfrm>
            <a:off x="1619250" y="2205038"/>
            <a:ext cx="5976938" cy="1295400"/>
            <a:chOff x="1020" y="1389"/>
            <a:chExt cx="3765" cy="816"/>
          </a:xfrm>
        </p:grpSpPr>
        <p:sp>
          <p:nvSpPr>
            <p:cNvPr id="21523" name="Line 6"/>
            <p:cNvSpPr>
              <a:spLocks noChangeShapeType="1"/>
            </p:cNvSpPr>
            <p:nvPr/>
          </p:nvSpPr>
          <p:spPr bwMode="auto">
            <a:xfrm>
              <a:off x="1020" y="1661"/>
              <a:ext cx="3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7"/>
            <p:cNvSpPr>
              <a:spLocks noChangeShapeType="1"/>
            </p:cNvSpPr>
            <p:nvPr/>
          </p:nvSpPr>
          <p:spPr bwMode="auto">
            <a:xfrm>
              <a:off x="1972" y="1389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8"/>
            <p:cNvSpPr>
              <a:spLocks noChangeShapeType="1"/>
            </p:cNvSpPr>
            <p:nvPr/>
          </p:nvSpPr>
          <p:spPr bwMode="auto">
            <a:xfrm>
              <a:off x="3242" y="1389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9"/>
            <p:cNvSpPr>
              <a:spLocks noChangeShapeType="1"/>
            </p:cNvSpPr>
            <p:nvPr/>
          </p:nvSpPr>
          <p:spPr bwMode="auto">
            <a:xfrm>
              <a:off x="2607" y="1389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10"/>
            <p:cNvSpPr>
              <a:spLocks noChangeShapeType="1"/>
            </p:cNvSpPr>
            <p:nvPr/>
          </p:nvSpPr>
          <p:spPr bwMode="auto">
            <a:xfrm>
              <a:off x="3968" y="1389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9756" name="Text Box 12"/>
          <p:cNvSpPr txBox="1">
            <a:spLocks noChangeArrowheads="1"/>
          </p:cNvSpPr>
          <p:nvPr/>
        </p:nvSpPr>
        <p:spPr bwMode="auto">
          <a:xfrm>
            <a:off x="6300788" y="26114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-1)/2</a:t>
            </a:r>
            <a:endParaRPr lang="th-TH" sz="2400" i="1">
              <a:latin typeface="Times New Roman" pitchFamily="18" charset="0"/>
            </a:endParaRPr>
          </a:p>
        </p:txBody>
      </p:sp>
      <p:sp>
        <p:nvSpPr>
          <p:cNvPr id="799757" name="Text Box 13"/>
          <p:cNvSpPr txBox="1">
            <a:spLocks noChangeArrowheads="1"/>
          </p:cNvSpPr>
          <p:nvPr/>
        </p:nvSpPr>
        <p:spPr bwMode="auto">
          <a:xfrm>
            <a:off x="6732588" y="30686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n</a:t>
            </a:r>
            <a:endParaRPr lang="th-TH" sz="2400" i="1">
              <a:latin typeface="Times New Roman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411413" y="2636838"/>
            <a:ext cx="1655762" cy="2041525"/>
            <a:chOff x="1519" y="1661"/>
            <a:chExt cx="1043" cy="1286"/>
          </a:xfrm>
        </p:grpSpPr>
        <p:sp>
          <p:nvSpPr>
            <p:cNvPr id="21520" name="Text Box 17"/>
            <p:cNvSpPr txBox="1">
              <a:spLocks noChangeArrowheads="1"/>
            </p:cNvSpPr>
            <p:nvPr/>
          </p:nvSpPr>
          <p:spPr bwMode="auto">
            <a:xfrm>
              <a:off x="1519" y="2659"/>
              <a:ext cx="9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(5</a:t>
              </a:r>
              <a:r>
                <a:rPr lang="en-US" sz="2400">
                  <a:latin typeface="Times New Roman" pitchFamily="18" charset="0"/>
                  <a:sym typeface="Symbol" pitchFamily="18" charset="2"/>
                </a:rPr>
                <a:t>4)/2</a:t>
              </a:r>
            </a:p>
          </p:txBody>
        </p:sp>
        <p:sp>
          <p:nvSpPr>
            <p:cNvPr id="21521" name="Oval 20"/>
            <p:cNvSpPr>
              <a:spLocks noChangeArrowheads="1"/>
            </p:cNvSpPr>
            <p:nvPr/>
          </p:nvSpPr>
          <p:spPr bwMode="auto">
            <a:xfrm>
              <a:off x="2109" y="1661"/>
              <a:ext cx="453" cy="27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1"/>
            <p:cNvSpPr>
              <a:spLocks noChangeShapeType="1"/>
            </p:cNvSpPr>
            <p:nvPr/>
          </p:nvSpPr>
          <p:spPr bwMode="auto">
            <a:xfrm flipH="1">
              <a:off x="1973" y="1933"/>
              <a:ext cx="317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067175" y="2636838"/>
            <a:ext cx="1441450" cy="2041525"/>
            <a:chOff x="2562" y="1661"/>
            <a:chExt cx="908" cy="1286"/>
          </a:xfrm>
        </p:grpSpPr>
        <p:sp>
          <p:nvSpPr>
            <p:cNvPr id="21517" name="Text Box 18"/>
            <p:cNvSpPr txBox="1">
              <a:spLocks noChangeArrowheads="1"/>
            </p:cNvSpPr>
            <p:nvPr/>
          </p:nvSpPr>
          <p:spPr bwMode="auto">
            <a:xfrm>
              <a:off x="2562" y="2659"/>
              <a:ext cx="9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(10</a:t>
              </a:r>
              <a:r>
                <a:rPr lang="en-US" sz="2400">
                  <a:latin typeface="Times New Roman" pitchFamily="18" charset="0"/>
                  <a:sym typeface="Symbol" pitchFamily="18" charset="2"/>
                </a:rPr>
                <a:t>9)/2</a:t>
              </a:r>
            </a:p>
          </p:txBody>
        </p:sp>
        <p:sp>
          <p:nvSpPr>
            <p:cNvPr id="21518" name="Line 22"/>
            <p:cNvSpPr>
              <a:spLocks noChangeShapeType="1"/>
            </p:cNvSpPr>
            <p:nvPr/>
          </p:nvSpPr>
          <p:spPr bwMode="auto">
            <a:xfrm>
              <a:off x="2925" y="1933"/>
              <a:ext cx="91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Oval 24"/>
            <p:cNvSpPr>
              <a:spLocks noChangeArrowheads="1"/>
            </p:cNvSpPr>
            <p:nvPr/>
          </p:nvSpPr>
          <p:spPr bwMode="auto">
            <a:xfrm>
              <a:off x="2744" y="1661"/>
              <a:ext cx="453" cy="27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292725" y="2636838"/>
            <a:ext cx="1800225" cy="2041525"/>
            <a:chOff x="3334" y="1661"/>
            <a:chExt cx="1134" cy="1286"/>
          </a:xfrm>
        </p:grpSpPr>
        <p:sp>
          <p:nvSpPr>
            <p:cNvPr id="21514" name="Text Box 19"/>
            <p:cNvSpPr txBox="1">
              <a:spLocks noChangeArrowheads="1"/>
            </p:cNvSpPr>
            <p:nvPr/>
          </p:nvSpPr>
          <p:spPr bwMode="auto">
            <a:xfrm>
              <a:off x="3560" y="2659"/>
              <a:ext cx="9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Times New Roman" pitchFamily="18" charset="0"/>
                </a:rPr>
                <a:t>(20</a:t>
              </a:r>
              <a:r>
                <a:rPr lang="en-US" sz="2400">
                  <a:latin typeface="Times New Roman" pitchFamily="18" charset="0"/>
                  <a:sym typeface="Symbol" pitchFamily="18" charset="2"/>
                </a:rPr>
                <a:t>19)/2</a:t>
              </a:r>
            </a:p>
          </p:txBody>
        </p:sp>
        <p:sp>
          <p:nvSpPr>
            <p:cNvPr id="21515" name="Line 23"/>
            <p:cNvSpPr>
              <a:spLocks noChangeShapeType="1"/>
            </p:cNvSpPr>
            <p:nvPr/>
          </p:nvSpPr>
          <p:spPr bwMode="auto">
            <a:xfrm>
              <a:off x="3560" y="1933"/>
              <a:ext cx="227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Oval 25"/>
            <p:cNvSpPr>
              <a:spLocks noChangeArrowheads="1"/>
            </p:cNvSpPr>
            <p:nvPr/>
          </p:nvSpPr>
          <p:spPr bwMode="auto">
            <a:xfrm>
              <a:off x="3334" y="1661"/>
              <a:ext cx="453" cy="27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9" grpId="0" build="p" animBg="1"/>
      <p:bldP spid="799756" grpId="0"/>
      <p:bldP spid="7997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วิเคราะห์ฟังก์ชันเวลาการทำงาน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827088" y="1196975"/>
            <a:ext cx="7632700" cy="4221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public class Test1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int[] a = new int[5];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int diff = maxDiff(a);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 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static int maxDiff(int[] d)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maxDiff = 0;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i = 0; i &lt; d.length;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for (int j = i+1; j &lt; d.length; j++)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  int diff = Math.abs(d[i] - d[j]);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  if (diff &gt; maxDiff) maxDiff = diff;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return maxDiff;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</a:t>
            </a:r>
            <a:endParaRPr lang="th-TH" sz="18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5435600" y="2465388"/>
            <a:ext cx="28082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/>
              <a:t>ให้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/>
              <a:t> </a:t>
            </a:r>
            <a:r>
              <a:rPr lang="th-TH"/>
              <a:t>คือขนาดของอาเรย์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32588" y="3762375"/>
            <a:ext cx="2305050" cy="711200"/>
            <a:chOff x="4195" y="2478"/>
            <a:chExt cx="1452" cy="448"/>
          </a:xfrm>
        </p:grpSpPr>
        <p:sp>
          <p:nvSpPr>
            <p:cNvPr id="1061" name="Text Box 10"/>
            <p:cNvSpPr txBox="1">
              <a:spLocks noChangeArrowheads="1"/>
            </p:cNvSpPr>
            <p:nvPr/>
          </p:nvSpPr>
          <p:spPr bwMode="auto">
            <a:xfrm>
              <a:off x="4331" y="2478"/>
              <a:ext cx="1316" cy="4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/>
                <a:t>เลือกบรรทัดนี้</a:t>
              </a:r>
              <a:br>
                <a:rPr lang="th-TH"/>
              </a:br>
              <a:r>
                <a:rPr lang="th-TH"/>
                <a:t>เป็นคำสั่งตัวแทน</a:t>
              </a:r>
            </a:p>
          </p:txBody>
        </p:sp>
        <p:sp>
          <p:nvSpPr>
            <p:cNvPr id="1062" name="Line 11"/>
            <p:cNvSpPr>
              <a:spLocks noChangeShapeType="1"/>
            </p:cNvSpPr>
            <p:nvPr/>
          </p:nvSpPr>
          <p:spPr bwMode="auto">
            <a:xfrm flipH="1">
              <a:off x="4195" y="2704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97711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827088" y="5373688"/>
          <a:ext cx="714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253800" imgH="393480" progId="Equation.DSMT4">
                  <p:embed/>
                </p:oleObj>
              </mc:Choice>
              <mc:Fallback>
                <p:oleObj name="Equation" r:id="rId4" imgW="25380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3688"/>
                        <a:ext cx="714375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4" name="Object 18"/>
          <p:cNvGraphicFramePr>
            <a:graphicFrameLocks noChangeAspect="1"/>
          </p:cNvGraphicFramePr>
          <p:nvPr/>
        </p:nvGraphicFramePr>
        <p:xfrm>
          <a:off x="1401763" y="5373688"/>
          <a:ext cx="9048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342720" imgH="419040" progId="Equation.DSMT4">
                  <p:embed/>
                </p:oleObj>
              </mc:Choice>
              <mc:Fallback>
                <p:oleObj name="Equation" r:id="rId6" imgW="342720" imgH="419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373688"/>
                        <a:ext cx="904875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3" name="Text Box 17"/>
          <p:cNvSpPr txBox="1">
            <a:spLocks noChangeArrowheads="1"/>
          </p:cNvSpPr>
          <p:nvPr/>
        </p:nvSpPr>
        <p:spPr bwMode="auto">
          <a:xfrm>
            <a:off x="1979613" y="5661025"/>
            <a:ext cx="360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1</a:t>
            </a:r>
            <a:endParaRPr lang="th-TH" sz="2800">
              <a:latin typeface="Times New Roman" pitchFamily="18" charset="0"/>
            </a:endParaRPr>
          </a:p>
        </p:txBody>
      </p:sp>
      <p:graphicFrame>
        <p:nvGraphicFramePr>
          <p:cNvPr id="797725" name="Object 29"/>
          <p:cNvGraphicFramePr>
            <a:graphicFrameLocks noChangeAspect="1"/>
          </p:cNvGraphicFramePr>
          <p:nvPr/>
        </p:nvGraphicFramePr>
        <p:xfrm>
          <a:off x="2430463" y="5373688"/>
          <a:ext cx="21415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8" imgW="761760" imgH="393480" progId="Equation.DSMT4">
                  <p:embed/>
                </p:oleObj>
              </mc:Choice>
              <mc:Fallback>
                <p:oleObj name="Equation" r:id="rId8" imgW="761760" imgH="393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373688"/>
                        <a:ext cx="2141537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0" name="Object 34"/>
          <p:cNvGraphicFramePr>
            <a:graphicFrameLocks noChangeAspect="1"/>
          </p:cNvGraphicFramePr>
          <p:nvPr/>
        </p:nvGraphicFramePr>
        <p:xfrm>
          <a:off x="7212013" y="5373688"/>
          <a:ext cx="13922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0" imgW="495000" imgH="368280" progId="Equation.DSMT4">
                  <p:embed/>
                </p:oleObj>
              </mc:Choice>
              <mc:Fallback>
                <p:oleObj name="Equation" r:id="rId10" imgW="495000" imgH="3682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5373688"/>
                        <a:ext cx="13922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1" name="Object 35"/>
          <p:cNvGraphicFramePr>
            <a:graphicFrameLocks noChangeAspect="1"/>
          </p:cNvGraphicFramePr>
          <p:nvPr/>
        </p:nvGraphicFramePr>
        <p:xfrm>
          <a:off x="4572000" y="5445125"/>
          <a:ext cx="2711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2" imgW="965160" imgH="342720" progId="Equation.DSMT4">
                  <p:embed/>
                </p:oleObj>
              </mc:Choice>
              <mc:Fallback>
                <p:oleObj name="Equation" r:id="rId12" imgW="965160" imgH="34272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45125"/>
                        <a:ext cx="27114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79613" y="3905250"/>
            <a:ext cx="4752975" cy="1828800"/>
            <a:chOff x="1247" y="2460"/>
            <a:chExt cx="2994" cy="1152"/>
          </a:xfrm>
        </p:grpSpPr>
        <p:sp>
          <p:nvSpPr>
            <p:cNvPr id="1059" name="AutoShape 13"/>
            <p:cNvSpPr>
              <a:spLocks noChangeArrowheads="1"/>
            </p:cNvSpPr>
            <p:nvPr/>
          </p:nvSpPr>
          <p:spPr bwMode="auto">
            <a:xfrm>
              <a:off x="1247" y="2460"/>
              <a:ext cx="2994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Freeform 37"/>
            <p:cNvSpPr>
              <a:spLocks/>
            </p:cNvSpPr>
            <p:nvPr/>
          </p:nvSpPr>
          <p:spPr bwMode="auto">
            <a:xfrm>
              <a:off x="1383" y="2750"/>
              <a:ext cx="242" cy="862"/>
            </a:xfrm>
            <a:custGeom>
              <a:avLst/>
              <a:gdLst>
                <a:gd name="T0" fmla="*/ 46 w 242"/>
                <a:gd name="T1" fmla="*/ 0 h 908"/>
                <a:gd name="T2" fmla="*/ 227 w 242"/>
                <a:gd name="T3" fmla="*/ 272 h 908"/>
                <a:gd name="T4" fmla="*/ 136 w 242"/>
                <a:gd name="T5" fmla="*/ 681 h 908"/>
                <a:gd name="T6" fmla="*/ 0 w 242"/>
                <a:gd name="T7" fmla="*/ 908 h 9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908"/>
                <a:gd name="T14" fmla="*/ 242 w 242"/>
                <a:gd name="T15" fmla="*/ 908 h 9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908">
                  <a:moveTo>
                    <a:pt x="46" y="0"/>
                  </a:moveTo>
                  <a:cubicBezTo>
                    <a:pt x="129" y="79"/>
                    <a:pt x="212" y="159"/>
                    <a:pt x="227" y="272"/>
                  </a:cubicBezTo>
                  <a:cubicBezTo>
                    <a:pt x="242" y="385"/>
                    <a:pt x="174" y="575"/>
                    <a:pt x="136" y="681"/>
                  </a:cubicBezTo>
                  <a:cubicBezTo>
                    <a:pt x="98" y="787"/>
                    <a:pt x="49" y="847"/>
                    <a:pt x="0" y="90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619250" y="3429000"/>
            <a:ext cx="5184775" cy="2016125"/>
            <a:chOff x="1020" y="2160"/>
            <a:chExt cx="3266" cy="1270"/>
          </a:xfrm>
        </p:grpSpPr>
        <p:sp>
          <p:nvSpPr>
            <p:cNvPr id="1057" name="AutoShape 20"/>
            <p:cNvSpPr>
              <a:spLocks noChangeArrowheads="1"/>
            </p:cNvSpPr>
            <p:nvPr/>
          </p:nvSpPr>
          <p:spPr bwMode="auto">
            <a:xfrm>
              <a:off x="1020" y="2160"/>
              <a:ext cx="3266" cy="72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Freeform 38"/>
            <p:cNvSpPr>
              <a:spLocks/>
            </p:cNvSpPr>
            <p:nvPr/>
          </p:nvSpPr>
          <p:spPr bwMode="auto">
            <a:xfrm>
              <a:off x="1111" y="2886"/>
              <a:ext cx="151" cy="544"/>
            </a:xfrm>
            <a:custGeom>
              <a:avLst/>
              <a:gdLst>
                <a:gd name="T0" fmla="*/ 91 w 151"/>
                <a:gd name="T1" fmla="*/ 0 h 544"/>
                <a:gd name="T2" fmla="*/ 136 w 151"/>
                <a:gd name="T3" fmla="*/ 181 h 544"/>
                <a:gd name="T4" fmla="*/ 0 w 151"/>
                <a:gd name="T5" fmla="*/ 544 h 544"/>
                <a:gd name="T6" fmla="*/ 0 60000 65536"/>
                <a:gd name="T7" fmla="*/ 0 60000 65536"/>
                <a:gd name="T8" fmla="*/ 0 60000 65536"/>
                <a:gd name="T9" fmla="*/ 0 w 151"/>
                <a:gd name="T10" fmla="*/ 0 h 544"/>
                <a:gd name="T11" fmla="*/ 151 w 151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" h="544">
                  <a:moveTo>
                    <a:pt x="91" y="0"/>
                  </a:moveTo>
                  <a:cubicBezTo>
                    <a:pt x="121" y="45"/>
                    <a:pt x="151" y="90"/>
                    <a:pt x="136" y="181"/>
                  </a:cubicBezTo>
                  <a:cubicBezTo>
                    <a:pt x="121" y="272"/>
                    <a:pt x="0" y="484"/>
                    <a:pt x="0" y="544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74675" y="3141663"/>
            <a:ext cx="6373813" cy="2735262"/>
            <a:chOff x="362" y="1979"/>
            <a:chExt cx="4015" cy="1723"/>
          </a:xfrm>
        </p:grpSpPr>
        <p:sp>
          <p:nvSpPr>
            <p:cNvPr id="1055" name="AutoShape 22"/>
            <p:cNvSpPr>
              <a:spLocks noChangeArrowheads="1"/>
            </p:cNvSpPr>
            <p:nvPr/>
          </p:nvSpPr>
          <p:spPr bwMode="auto">
            <a:xfrm>
              <a:off x="839" y="1979"/>
              <a:ext cx="3538" cy="10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39"/>
            <p:cNvSpPr>
              <a:spLocks/>
            </p:cNvSpPr>
            <p:nvPr/>
          </p:nvSpPr>
          <p:spPr bwMode="auto">
            <a:xfrm>
              <a:off x="362" y="2750"/>
              <a:ext cx="477" cy="952"/>
            </a:xfrm>
            <a:custGeom>
              <a:avLst/>
              <a:gdLst>
                <a:gd name="T0" fmla="*/ 477 w 477"/>
                <a:gd name="T1" fmla="*/ 0 h 952"/>
                <a:gd name="T2" fmla="*/ 295 w 477"/>
                <a:gd name="T3" fmla="*/ 272 h 952"/>
                <a:gd name="T4" fmla="*/ 69 w 477"/>
                <a:gd name="T5" fmla="*/ 453 h 952"/>
                <a:gd name="T6" fmla="*/ 23 w 477"/>
                <a:gd name="T7" fmla="*/ 771 h 952"/>
                <a:gd name="T8" fmla="*/ 205 w 477"/>
                <a:gd name="T9" fmla="*/ 952 h 9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7"/>
                <a:gd name="T16" fmla="*/ 0 h 952"/>
                <a:gd name="T17" fmla="*/ 477 w 477"/>
                <a:gd name="T18" fmla="*/ 952 h 9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7" h="952">
                  <a:moveTo>
                    <a:pt x="477" y="0"/>
                  </a:moveTo>
                  <a:cubicBezTo>
                    <a:pt x="420" y="98"/>
                    <a:pt x="363" y="197"/>
                    <a:pt x="295" y="272"/>
                  </a:cubicBezTo>
                  <a:cubicBezTo>
                    <a:pt x="227" y="347"/>
                    <a:pt x="114" y="370"/>
                    <a:pt x="69" y="453"/>
                  </a:cubicBezTo>
                  <a:cubicBezTo>
                    <a:pt x="24" y="536"/>
                    <a:pt x="0" y="688"/>
                    <a:pt x="23" y="771"/>
                  </a:cubicBezTo>
                  <a:cubicBezTo>
                    <a:pt x="46" y="854"/>
                    <a:pt x="125" y="903"/>
                    <a:pt x="205" y="95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331913" y="5610225"/>
            <a:ext cx="3240087" cy="1247775"/>
            <a:chOff x="839" y="3430"/>
            <a:chExt cx="2041" cy="786"/>
          </a:xfrm>
        </p:grpSpPr>
        <p:sp>
          <p:nvSpPr>
            <p:cNvPr id="1052" name="Oval 43"/>
            <p:cNvSpPr>
              <a:spLocks noChangeArrowheads="1"/>
            </p:cNvSpPr>
            <p:nvPr/>
          </p:nvSpPr>
          <p:spPr bwMode="auto">
            <a:xfrm>
              <a:off x="839" y="3430"/>
              <a:ext cx="680" cy="72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44"/>
            <p:cNvSpPr>
              <a:spLocks noChangeArrowheads="1"/>
            </p:cNvSpPr>
            <p:nvPr/>
          </p:nvSpPr>
          <p:spPr bwMode="auto">
            <a:xfrm>
              <a:off x="1973" y="3521"/>
              <a:ext cx="907" cy="40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45"/>
            <p:cNvSpPr>
              <a:spLocks/>
            </p:cNvSpPr>
            <p:nvPr/>
          </p:nvSpPr>
          <p:spPr bwMode="auto">
            <a:xfrm>
              <a:off x="1429" y="3929"/>
              <a:ext cx="1043" cy="287"/>
            </a:xfrm>
            <a:custGeom>
              <a:avLst/>
              <a:gdLst>
                <a:gd name="T0" fmla="*/ 0 w 1043"/>
                <a:gd name="T1" fmla="*/ 136 h 287"/>
                <a:gd name="T2" fmla="*/ 362 w 1043"/>
                <a:gd name="T3" fmla="*/ 272 h 287"/>
                <a:gd name="T4" fmla="*/ 861 w 1043"/>
                <a:gd name="T5" fmla="*/ 227 h 287"/>
                <a:gd name="T6" fmla="*/ 1043 w 1043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3"/>
                <a:gd name="T13" fmla="*/ 0 h 287"/>
                <a:gd name="T14" fmla="*/ 1043 w 1043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3" h="287">
                  <a:moveTo>
                    <a:pt x="0" y="136"/>
                  </a:moveTo>
                  <a:cubicBezTo>
                    <a:pt x="109" y="196"/>
                    <a:pt x="219" y="257"/>
                    <a:pt x="362" y="272"/>
                  </a:cubicBezTo>
                  <a:cubicBezTo>
                    <a:pt x="505" y="287"/>
                    <a:pt x="747" y="272"/>
                    <a:pt x="861" y="227"/>
                  </a:cubicBezTo>
                  <a:cubicBezTo>
                    <a:pt x="975" y="182"/>
                    <a:pt x="1009" y="91"/>
                    <a:pt x="1043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132138" y="5661025"/>
            <a:ext cx="2159000" cy="996950"/>
            <a:chOff x="1973" y="3566"/>
            <a:chExt cx="1360" cy="628"/>
          </a:xfrm>
        </p:grpSpPr>
        <p:sp>
          <p:nvSpPr>
            <p:cNvPr id="1049" name="Oval 47"/>
            <p:cNvSpPr>
              <a:spLocks noChangeArrowheads="1"/>
            </p:cNvSpPr>
            <p:nvPr/>
          </p:nvSpPr>
          <p:spPr bwMode="auto">
            <a:xfrm>
              <a:off x="1973" y="3566"/>
              <a:ext cx="317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48"/>
            <p:cNvSpPr>
              <a:spLocks noChangeArrowheads="1"/>
            </p:cNvSpPr>
            <p:nvPr/>
          </p:nvSpPr>
          <p:spPr bwMode="auto">
            <a:xfrm>
              <a:off x="3016" y="3566"/>
              <a:ext cx="317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49"/>
            <p:cNvSpPr>
              <a:spLocks/>
            </p:cNvSpPr>
            <p:nvPr/>
          </p:nvSpPr>
          <p:spPr bwMode="auto">
            <a:xfrm>
              <a:off x="2154" y="3884"/>
              <a:ext cx="907" cy="310"/>
            </a:xfrm>
            <a:custGeom>
              <a:avLst/>
              <a:gdLst>
                <a:gd name="T0" fmla="*/ 0 w 907"/>
                <a:gd name="T1" fmla="*/ 45 h 310"/>
                <a:gd name="T2" fmla="*/ 182 w 907"/>
                <a:gd name="T3" fmla="*/ 226 h 310"/>
                <a:gd name="T4" fmla="*/ 635 w 907"/>
                <a:gd name="T5" fmla="*/ 272 h 310"/>
                <a:gd name="T6" fmla="*/ 907 w 907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310"/>
                <a:gd name="T14" fmla="*/ 907 w 907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310">
                  <a:moveTo>
                    <a:pt x="0" y="45"/>
                  </a:moveTo>
                  <a:cubicBezTo>
                    <a:pt x="38" y="116"/>
                    <a:pt x="76" y="188"/>
                    <a:pt x="182" y="226"/>
                  </a:cubicBezTo>
                  <a:cubicBezTo>
                    <a:pt x="288" y="264"/>
                    <a:pt x="514" y="310"/>
                    <a:pt x="635" y="272"/>
                  </a:cubicBezTo>
                  <a:cubicBezTo>
                    <a:pt x="756" y="234"/>
                    <a:pt x="831" y="117"/>
                    <a:pt x="907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563938" y="5661025"/>
            <a:ext cx="2376487" cy="996950"/>
            <a:chOff x="1973" y="3566"/>
            <a:chExt cx="1360" cy="628"/>
          </a:xfrm>
        </p:grpSpPr>
        <p:sp>
          <p:nvSpPr>
            <p:cNvPr id="1046" name="Oval 53"/>
            <p:cNvSpPr>
              <a:spLocks noChangeArrowheads="1"/>
            </p:cNvSpPr>
            <p:nvPr/>
          </p:nvSpPr>
          <p:spPr bwMode="auto">
            <a:xfrm>
              <a:off x="1973" y="3566"/>
              <a:ext cx="317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54"/>
            <p:cNvSpPr>
              <a:spLocks noChangeArrowheads="1"/>
            </p:cNvSpPr>
            <p:nvPr/>
          </p:nvSpPr>
          <p:spPr bwMode="auto">
            <a:xfrm>
              <a:off x="3016" y="3566"/>
              <a:ext cx="317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55"/>
            <p:cNvSpPr>
              <a:spLocks/>
            </p:cNvSpPr>
            <p:nvPr/>
          </p:nvSpPr>
          <p:spPr bwMode="auto">
            <a:xfrm>
              <a:off x="2154" y="3884"/>
              <a:ext cx="907" cy="310"/>
            </a:xfrm>
            <a:custGeom>
              <a:avLst/>
              <a:gdLst>
                <a:gd name="T0" fmla="*/ 0 w 907"/>
                <a:gd name="T1" fmla="*/ 45 h 310"/>
                <a:gd name="T2" fmla="*/ 182 w 907"/>
                <a:gd name="T3" fmla="*/ 226 h 310"/>
                <a:gd name="T4" fmla="*/ 635 w 907"/>
                <a:gd name="T5" fmla="*/ 272 h 310"/>
                <a:gd name="T6" fmla="*/ 907 w 907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310"/>
                <a:gd name="T14" fmla="*/ 907 w 907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310">
                  <a:moveTo>
                    <a:pt x="0" y="45"/>
                  </a:moveTo>
                  <a:cubicBezTo>
                    <a:pt x="38" y="116"/>
                    <a:pt x="76" y="188"/>
                    <a:pt x="182" y="226"/>
                  </a:cubicBezTo>
                  <a:cubicBezTo>
                    <a:pt x="288" y="264"/>
                    <a:pt x="514" y="310"/>
                    <a:pt x="635" y="272"/>
                  </a:cubicBezTo>
                  <a:cubicBezTo>
                    <a:pt x="756" y="234"/>
                    <a:pt x="831" y="117"/>
                    <a:pt x="907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95738" y="5373688"/>
            <a:ext cx="3313112" cy="1284287"/>
            <a:chOff x="2517" y="3385"/>
            <a:chExt cx="2087" cy="809"/>
          </a:xfrm>
        </p:grpSpPr>
        <p:sp>
          <p:nvSpPr>
            <p:cNvPr id="1043" name="Oval 57"/>
            <p:cNvSpPr>
              <a:spLocks noChangeArrowheads="1"/>
            </p:cNvSpPr>
            <p:nvPr/>
          </p:nvSpPr>
          <p:spPr bwMode="auto">
            <a:xfrm>
              <a:off x="2517" y="3566"/>
              <a:ext cx="349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58"/>
            <p:cNvSpPr>
              <a:spLocks noChangeArrowheads="1"/>
            </p:cNvSpPr>
            <p:nvPr/>
          </p:nvSpPr>
          <p:spPr bwMode="auto">
            <a:xfrm>
              <a:off x="3742" y="3385"/>
              <a:ext cx="862" cy="68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59"/>
            <p:cNvSpPr>
              <a:spLocks/>
            </p:cNvSpPr>
            <p:nvPr/>
          </p:nvSpPr>
          <p:spPr bwMode="auto">
            <a:xfrm>
              <a:off x="2716" y="3884"/>
              <a:ext cx="1117" cy="310"/>
            </a:xfrm>
            <a:custGeom>
              <a:avLst/>
              <a:gdLst>
                <a:gd name="T0" fmla="*/ 0 w 907"/>
                <a:gd name="T1" fmla="*/ 45 h 310"/>
                <a:gd name="T2" fmla="*/ 182 w 907"/>
                <a:gd name="T3" fmla="*/ 226 h 310"/>
                <a:gd name="T4" fmla="*/ 635 w 907"/>
                <a:gd name="T5" fmla="*/ 272 h 310"/>
                <a:gd name="T6" fmla="*/ 907 w 907"/>
                <a:gd name="T7" fmla="*/ 0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310"/>
                <a:gd name="T14" fmla="*/ 907 w 907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310">
                  <a:moveTo>
                    <a:pt x="0" y="45"/>
                  </a:moveTo>
                  <a:cubicBezTo>
                    <a:pt x="38" y="116"/>
                    <a:pt x="76" y="188"/>
                    <a:pt x="182" y="226"/>
                  </a:cubicBezTo>
                  <a:cubicBezTo>
                    <a:pt x="288" y="264"/>
                    <a:pt x="514" y="310"/>
                    <a:pt x="635" y="272"/>
                  </a:cubicBezTo>
                  <a:cubicBezTo>
                    <a:pt x="756" y="234"/>
                    <a:pt x="831" y="117"/>
                    <a:pt x="907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9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9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9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animBg="1"/>
      <p:bldP spid="797705" grpId="0" animBg="1"/>
      <p:bldP spid="7977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วิเคราะห์ฟังก์ชันเวลาการทำงาน</a:t>
            </a:r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827088" y="1196975"/>
            <a:ext cx="7632700" cy="394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public class Test2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int[] a = new int[5];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int diff = maxDiff(a);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 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static int maxDiff(int[] d)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max = Integer.MIN_VALUE;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min = Integer.MAX_VALUE;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i = 0; i &lt; d.length;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if (d[i] &gt; max) max = d[i];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if (d[i] &lt; min) min = d[i];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return max - min;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5435600" y="2465388"/>
            <a:ext cx="28082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/>
              <a:t>ให้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/>
              <a:t> </a:t>
            </a:r>
            <a:r>
              <a:rPr lang="th-TH"/>
              <a:t>คือขนาดของอาเรย์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51500" y="3789363"/>
            <a:ext cx="2305050" cy="711200"/>
            <a:chOff x="4195" y="2478"/>
            <a:chExt cx="1452" cy="448"/>
          </a:xfrm>
        </p:grpSpPr>
        <p:sp>
          <p:nvSpPr>
            <p:cNvPr id="2063" name="Text Box 6"/>
            <p:cNvSpPr txBox="1">
              <a:spLocks noChangeArrowheads="1"/>
            </p:cNvSpPr>
            <p:nvPr/>
          </p:nvSpPr>
          <p:spPr bwMode="auto">
            <a:xfrm>
              <a:off x="4331" y="2478"/>
              <a:ext cx="1316" cy="4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/>
                <a:t>เลือกบรรทัดนี้</a:t>
              </a:r>
              <a:br>
                <a:rPr lang="th-TH"/>
              </a:br>
              <a:r>
                <a:rPr lang="th-TH"/>
                <a:t>เป็นคำสั่งตัวแทน</a:t>
              </a:r>
            </a:p>
          </p:txBody>
        </p:sp>
        <p:sp>
          <p:nvSpPr>
            <p:cNvPr id="2064" name="Line 7"/>
            <p:cNvSpPr>
              <a:spLocks noChangeShapeType="1"/>
            </p:cNvSpPr>
            <p:nvPr/>
          </p:nvSpPr>
          <p:spPr bwMode="auto">
            <a:xfrm flipH="1">
              <a:off x="4195" y="2704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007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065463" y="5418138"/>
          <a:ext cx="714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253800" imgH="393480" progId="Equation.DSMT4">
                  <p:embed/>
                </p:oleObj>
              </mc:Choice>
              <mc:Fallback>
                <p:oleObj name="Equation" r:id="rId4" imgW="2538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418138"/>
                        <a:ext cx="714375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8" name="Text Box 10"/>
          <p:cNvSpPr txBox="1">
            <a:spLocks noChangeArrowheads="1"/>
          </p:cNvSpPr>
          <p:nvPr/>
        </p:nvSpPr>
        <p:spPr bwMode="auto">
          <a:xfrm>
            <a:off x="3490913" y="5661025"/>
            <a:ext cx="360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1</a:t>
            </a:r>
            <a:endParaRPr lang="th-TH" sz="2800">
              <a:latin typeface="Times New Roman" pitchFamily="18" charset="0"/>
            </a:endParaRP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619250" y="3933825"/>
            <a:ext cx="3889375" cy="1828800"/>
            <a:chOff x="1020" y="2460"/>
            <a:chExt cx="2450" cy="1152"/>
          </a:xfrm>
        </p:grpSpPr>
        <p:sp>
          <p:nvSpPr>
            <p:cNvPr id="2061" name="AutoShape 15"/>
            <p:cNvSpPr>
              <a:spLocks noChangeArrowheads="1"/>
            </p:cNvSpPr>
            <p:nvPr/>
          </p:nvSpPr>
          <p:spPr bwMode="auto">
            <a:xfrm>
              <a:off x="1020" y="2460"/>
              <a:ext cx="2450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Freeform 16"/>
            <p:cNvSpPr>
              <a:spLocks/>
            </p:cNvSpPr>
            <p:nvPr/>
          </p:nvSpPr>
          <p:spPr bwMode="auto">
            <a:xfrm>
              <a:off x="2319" y="2750"/>
              <a:ext cx="198" cy="862"/>
            </a:xfrm>
            <a:custGeom>
              <a:avLst/>
              <a:gdLst>
                <a:gd name="T0" fmla="*/ 46 w 242"/>
                <a:gd name="T1" fmla="*/ 0 h 908"/>
                <a:gd name="T2" fmla="*/ 227 w 242"/>
                <a:gd name="T3" fmla="*/ 272 h 908"/>
                <a:gd name="T4" fmla="*/ 136 w 242"/>
                <a:gd name="T5" fmla="*/ 681 h 908"/>
                <a:gd name="T6" fmla="*/ 0 w 242"/>
                <a:gd name="T7" fmla="*/ 908 h 9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908"/>
                <a:gd name="T14" fmla="*/ 242 w 242"/>
                <a:gd name="T15" fmla="*/ 908 h 9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908">
                  <a:moveTo>
                    <a:pt x="46" y="0"/>
                  </a:moveTo>
                  <a:cubicBezTo>
                    <a:pt x="129" y="79"/>
                    <a:pt x="212" y="159"/>
                    <a:pt x="227" y="272"/>
                  </a:cubicBezTo>
                  <a:cubicBezTo>
                    <a:pt x="242" y="385"/>
                    <a:pt x="174" y="575"/>
                    <a:pt x="136" y="681"/>
                  </a:cubicBezTo>
                  <a:cubicBezTo>
                    <a:pt x="98" y="787"/>
                    <a:pt x="49" y="847"/>
                    <a:pt x="0" y="90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81113" y="3429000"/>
            <a:ext cx="5235575" cy="2447925"/>
            <a:chOff x="807" y="2160"/>
            <a:chExt cx="3298" cy="1542"/>
          </a:xfrm>
        </p:grpSpPr>
        <p:sp>
          <p:nvSpPr>
            <p:cNvPr id="2059" name="AutoShape 21"/>
            <p:cNvSpPr>
              <a:spLocks noChangeArrowheads="1"/>
            </p:cNvSpPr>
            <p:nvPr/>
          </p:nvSpPr>
          <p:spPr bwMode="auto">
            <a:xfrm>
              <a:off x="807" y="2160"/>
              <a:ext cx="3298" cy="71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Freeform 22"/>
            <p:cNvSpPr>
              <a:spLocks/>
            </p:cNvSpPr>
            <p:nvPr/>
          </p:nvSpPr>
          <p:spPr bwMode="auto">
            <a:xfrm>
              <a:off x="1746" y="2886"/>
              <a:ext cx="363" cy="816"/>
            </a:xfrm>
            <a:custGeom>
              <a:avLst/>
              <a:gdLst>
                <a:gd name="T0" fmla="*/ 477 w 477"/>
                <a:gd name="T1" fmla="*/ 0 h 952"/>
                <a:gd name="T2" fmla="*/ 295 w 477"/>
                <a:gd name="T3" fmla="*/ 272 h 952"/>
                <a:gd name="T4" fmla="*/ 69 w 477"/>
                <a:gd name="T5" fmla="*/ 453 h 952"/>
                <a:gd name="T6" fmla="*/ 23 w 477"/>
                <a:gd name="T7" fmla="*/ 771 h 952"/>
                <a:gd name="T8" fmla="*/ 205 w 477"/>
                <a:gd name="T9" fmla="*/ 952 h 9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7"/>
                <a:gd name="T16" fmla="*/ 0 h 952"/>
                <a:gd name="T17" fmla="*/ 477 w 477"/>
                <a:gd name="T18" fmla="*/ 952 h 9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7" h="952">
                  <a:moveTo>
                    <a:pt x="477" y="0"/>
                  </a:moveTo>
                  <a:cubicBezTo>
                    <a:pt x="420" y="98"/>
                    <a:pt x="363" y="197"/>
                    <a:pt x="295" y="272"/>
                  </a:cubicBezTo>
                  <a:cubicBezTo>
                    <a:pt x="227" y="347"/>
                    <a:pt x="114" y="370"/>
                    <a:pt x="69" y="453"/>
                  </a:cubicBezTo>
                  <a:cubicBezTo>
                    <a:pt x="24" y="536"/>
                    <a:pt x="0" y="688"/>
                    <a:pt x="23" y="771"/>
                  </a:cubicBezTo>
                  <a:cubicBezTo>
                    <a:pt x="46" y="854"/>
                    <a:pt x="125" y="903"/>
                    <a:pt x="205" y="95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0817" name="Text Box 49"/>
          <p:cNvSpPr txBox="1">
            <a:spLocks noChangeArrowheads="1"/>
          </p:cNvSpPr>
          <p:nvPr/>
        </p:nvSpPr>
        <p:spPr bwMode="auto">
          <a:xfrm>
            <a:off x="3995738" y="56610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= </a:t>
            </a:r>
            <a:r>
              <a:rPr lang="en-US" sz="2800" i="1">
                <a:latin typeface="Times New Roman" pitchFamily="18" charset="0"/>
              </a:rPr>
              <a:t>n</a:t>
            </a:r>
            <a:endParaRPr lang="th-TH" sz="2800" i="1">
              <a:latin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animBg="1"/>
      <p:bldP spid="800772" grpId="0" animBg="1"/>
      <p:bldP spid="800778" grpId="0"/>
      <p:bldP spid="8008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การวิเคราะห์ประสิทธิภาพเชิงเวลา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เขียนโปรแกรมจริง แล้วจับเวลา</a:t>
            </a:r>
          </a:p>
          <a:p>
            <a:pPr lvl="1">
              <a:defRPr/>
            </a:pPr>
            <a:r>
              <a:rPr lang="th-TH" smtClean="0"/>
              <a:t>ต้องเขียนโปรแกรมให้สมบูรณ์</a:t>
            </a:r>
          </a:p>
          <a:p>
            <a:pPr lvl="1">
              <a:defRPr/>
            </a:pPr>
            <a:r>
              <a:rPr lang="th-TH" smtClean="0"/>
              <a:t>เวลาการทำงานขึ้นกับปัจจัยมากมาย</a:t>
            </a:r>
            <a:br>
              <a:rPr lang="th-TH" smtClean="0"/>
            </a:br>
            <a:r>
              <a:rPr lang="th-TH" smtClean="0"/>
              <a:t>ภาษา</a:t>
            </a:r>
            <a:r>
              <a:rPr lang="en-US" smtClean="0"/>
              <a:t>, </a:t>
            </a:r>
            <a:r>
              <a:rPr lang="th-TH" smtClean="0"/>
              <a:t>เครื่อง</a:t>
            </a:r>
            <a:r>
              <a:rPr lang="en-US" smtClean="0"/>
              <a:t>, </a:t>
            </a:r>
            <a:r>
              <a:rPr lang="th-TH" smtClean="0"/>
              <a:t>ผู้เขียน</a:t>
            </a:r>
            <a:r>
              <a:rPr lang="en-US" smtClean="0"/>
              <a:t>, ...</a:t>
            </a:r>
          </a:p>
          <a:p>
            <a:pPr>
              <a:defRPr/>
            </a:pPr>
            <a:r>
              <a:rPr lang="th-TH" smtClean="0"/>
              <a:t>วิเคราะห์อัตราการเติบโตของเวลาการทำงาน</a:t>
            </a:r>
          </a:p>
          <a:p>
            <a:pPr lvl="1">
              <a:defRPr/>
            </a:pPr>
            <a:r>
              <a:rPr lang="th-TH" smtClean="0"/>
              <a:t>เขียนอัลกอริทึม ไม่ต้องลงรายละเอียดมาก</a:t>
            </a:r>
          </a:p>
          <a:p>
            <a:pPr lvl="1">
              <a:defRPr/>
            </a:pPr>
            <a:r>
              <a:rPr lang="th-TH" smtClean="0"/>
              <a:t>เลือกนับเฉพาะคำสั่งตัวแทน</a:t>
            </a:r>
          </a:p>
          <a:p>
            <a:pPr lvl="1">
              <a:defRPr/>
            </a:pPr>
            <a:r>
              <a:rPr lang="th-TH" smtClean="0"/>
              <a:t>ผลที่ได้ใช้เปรียบเทียบได้ดี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อัตราการเติบโตแบบต่าง ๆ</a:t>
            </a:r>
          </a:p>
        </p:txBody>
      </p:sp>
      <p:sp>
        <p:nvSpPr>
          <p:cNvPr id="23555" name="Freeform 5"/>
          <p:cNvSpPr>
            <a:spLocks/>
          </p:cNvSpPr>
          <p:nvPr/>
        </p:nvSpPr>
        <p:spPr bwMode="auto">
          <a:xfrm>
            <a:off x="1908175" y="1844675"/>
            <a:ext cx="4953000" cy="3124200"/>
          </a:xfrm>
          <a:custGeom>
            <a:avLst/>
            <a:gdLst>
              <a:gd name="T0" fmla="*/ 0 w 3120"/>
              <a:gd name="T1" fmla="*/ 0 h 1968"/>
              <a:gd name="T2" fmla="*/ 0 w 3120"/>
              <a:gd name="T3" fmla="*/ 1968 h 1968"/>
              <a:gd name="T4" fmla="*/ 3120 w 3120"/>
              <a:gd name="T5" fmla="*/ 1968 h 1968"/>
              <a:gd name="T6" fmla="*/ 0 60000 65536"/>
              <a:gd name="T7" fmla="*/ 0 60000 65536"/>
              <a:gd name="T8" fmla="*/ 0 60000 65536"/>
              <a:gd name="T9" fmla="*/ 0 w 3120"/>
              <a:gd name="T10" fmla="*/ 0 h 1968"/>
              <a:gd name="T11" fmla="*/ 3120 w 3120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0" h="1968">
                <a:moveTo>
                  <a:pt x="0" y="0"/>
                </a:moveTo>
                <a:lnTo>
                  <a:pt x="0" y="1968"/>
                </a:lnTo>
                <a:lnTo>
                  <a:pt x="3120" y="196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935788" y="4686300"/>
            <a:ext cx="3524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th-TH" sz="4000" i="1">
                <a:latin typeface="Angsana New" pitchFamily="18" charset="-34"/>
              </a:rPr>
              <a:t>n</a:t>
            </a:r>
            <a:endParaRPr lang="th-TH" sz="2800" i="1">
              <a:latin typeface="Angsana New" pitchFamily="18" charset="-34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22463" y="1628775"/>
            <a:ext cx="4191000" cy="3352800"/>
            <a:chOff x="1211" y="1026"/>
            <a:chExt cx="2640" cy="2112"/>
          </a:xfrm>
        </p:grpSpPr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3515" y="1026"/>
              <a:ext cx="312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2800" i="1" dirty="0">
                  <a:solidFill>
                    <a:srgbClr val="9900CC"/>
                  </a:solidFill>
                  <a:latin typeface="Times New Roman" pitchFamily="18" charset="0"/>
                </a:rPr>
                <a:t>n</a:t>
              </a:r>
              <a:r>
                <a:rPr lang="th-TH" sz="2800" baseline="30000" dirty="0">
                  <a:solidFill>
                    <a:srgbClr val="9900CC"/>
                  </a:solidFill>
                  <a:latin typeface="Times New Roman" pitchFamily="18" charset="0"/>
                </a:rPr>
                <a:t>2</a:t>
              </a:r>
              <a:endParaRPr lang="th-TH" dirty="0">
                <a:solidFill>
                  <a:srgbClr val="9900CC"/>
                </a:solidFill>
                <a:latin typeface="Times New Roman" pitchFamily="18" charset="0"/>
              </a:endParaRPr>
            </a:p>
          </p:txBody>
        </p:sp>
        <p:sp>
          <p:nvSpPr>
            <p:cNvPr id="23569" name="Freeform 23"/>
            <p:cNvSpPr>
              <a:spLocks/>
            </p:cNvSpPr>
            <p:nvPr/>
          </p:nvSpPr>
          <p:spPr bwMode="auto">
            <a:xfrm>
              <a:off x="1211" y="1170"/>
              <a:ext cx="2640" cy="1968"/>
            </a:xfrm>
            <a:custGeom>
              <a:avLst/>
              <a:gdLst>
                <a:gd name="T0" fmla="*/ 0 w 2640"/>
                <a:gd name="T1" fmla="*/ 1968 h 1968"/>
                <a:gd name="T2" fmla="*/ 672 w 2640"/>
                <a:gd name="T3" fmla="*/ 1872 h 1968"/>
                <a:gd name="T4" fmla="*/ 1248 w 2640"/>
                <a:gd name="T5" fmla="*/ 1632 h 1968"/>
                <a:gd name="T6" fmla="*/ 1680 w 2640"/>
                <a:gd name="T7" fmla="*/ 1296 h 1968"/>
                <a:gd name="T8" fmla="*/ 2304 w 2640"/>
                <a:gd name="T9" fmla="*/ 576 h 1968"/>
                <a:gd name="T10" fmla="*/ 2640 w 2640"/>
                <a:gd name="T11" fmla="*/ 0 h 1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40"/>
                <a:gd name="T19" fmla="*/ 0 h 1968"/>
                <a:gd name="T20" fmla="*/ 2640 w 2640"/>
                <a:gd name="T21" fmla="*/ 1968 h 19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40" h="1968">
                  <a:moveTo>
                    <a:pt x="0" y="1968"/>
                  </a:moveTo>
                  <a:cubicBezTo>
                    <a:pt x="232" y="1948"/>
                    <a:pt x="464" y="1928"/>
                    <a:pt x="672" y="1872"/>
                  </a:cubicBezTo>
                  <a:cubicBezTo>
                    <a:pt x="880" y="1816"/>
                    <a:pt x="1080" y="1728"/>
                    <a:pt x="1248" y="1632"/>
                  </a:cubicBezTo>
                  <a:cubicBezTo>
                    <a:pt x="1416" y="1536"/>
                    <a:pt x="1504" y="1472"/>
                    <a:pt x="1680" y="1296"/>
                  </a:cubicBezTo>
                  <a:cubicBezTo>
                    <a:pt x="1856" y="1120"/>
                    <a:pt x="2144" y="792"/>
                    <a:pt x="2304" y="576"/>
                  </a:cubicBezTo>
                  <a:cubicBezTo>
                    <a:pt x="2464" y="360"/>
                    <a:pt x="2552" y="180"/>
                    <a:pt x="2640" y="0"/>
                  </a:cubicBezTo>
                </a:path>
              </a:pathLst>
            </a:custGeom>
            <a:noFill/>
            <a:ln w="25400" cap="flat" cmpd="sng">
              <a:solidFill>
                <a:srgbClr val="9900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922463" y="2754313"/>
            <a:ext cx="5505450" cy="2227262"/>
            <a:chOff x="1211" y="1735"/>
            <a:chExt cx="3468" cy="1403"/>
          </a:xfrm>
        </p:grpSpPr>
        <p:sp>
          <p:nvSpPr>
            <p:cNvPr id="23566" name="Freeform 20"/>
            <p:cNvSpPr>
              <a:spLocks/>
            </p:cNvSpPr>
            <p:nvPr/>
          </p:nvSpPr>
          <p:spPr bwMode="auto">
            <a:xfrm>
              <a:off x="1211" y="1986"/>
              <a:ext cx="2928" cy="1152"/>
            </a:xfrm>
            <a:custGeom>
              <a:avLst/>
              <a:gdLst>
                <a:gd name="T0" fmla="*/ 0 w 2928"/>
                <a:gd name="T1" fmla="*/ 1440 h 1440"/>
                <a:gd name="T2" fmla="*/ 144 w 2928"/>
                <a:gd name="T3" fmla="*/ 1104 h 1440"/>
                <a:gd name="T4" fmla="*/ 432 w 2928"/>
                <a:gd name="T5" fmla="*/ 720 h 1440"/>
                <a:gd name="T6" fmla="*/ 912 w 2928"/>
                <a:gd name="T7" fmla="*/ 384 h 1440"/>
                <a:gd name="T8" fmla="*/ 1728 w 2928"/>
                <a:gd name="T9" fmla="*/ 96 h 1440"/>
                <a:gd name="T10" fmla="*/ 2928 w 2928"/>
                <a:gd name="T11" fmla="*/ 0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8"/>
                <a:gd name="T19" fmla="*/ 0 h 1440"/>
                <a:gd name="T20" fmla="*/ 2928 w 2928"/>
                <a:gd name="T21" fmla="*/ 1440 h 14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8" h="1440">
                  <a:moveTo>
                    <a:pt x="0" y="1440"/>
                  </a:moveTo>
                  <a:cubicBezTo>
                    <a:pt x="36" y="1332"/>
                    <a:pt x="72" y="1224"/>
                    <a:pt x="144" y="1104"/>
                  </a:cubicBezTo>
                  <a:cubicBezTo>
                    <a:pt x="216" y="984"/>
                    <a:pt x="304" y="840"/>
                    <a:pt x="432" y="720"/>
                  </a:cubicBezTo>
                  <a:cubicBezTo>
                    <a:pt x="560" y="600"/>
                    <a:pt x="696" y="488"/>
                    <a:pt x="912" y="384"/>
                  </a:cubicBezTo>
                  <a:cubicBezTo>
                    <a:pt x="1128" y="280"/>
                    <a:pt x="1392" y="160"/>
                    <a:pt x="1728" y="96"/>
                  </a:cubicBezTo>
                  <a:cubicBezTo>
                    <a:pt x="2064" y="32"/>
                    <a:pt x="2496" y="16"/>
                    <a:pt x="2928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Text Box 24"/>
            <p:cNvSpPr txBox="1">
              <a:spLocks noChangeArrowheads="1"/>
            </p:cNvSpPr>
            <p:nvPr/>
          </p:nvSpPr>
          <p:spPr bwMode="auto">
            <a:xfrm>
              <a:off x="4177" y="1735"/>
              <a:ext cx="50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3600">
                  <a:solidFill>
                    <a:schemeClr val="accent2"/>
                  </a:solidFill>
                  <a:latin typeface="Angsana New" pitchFamily="18" charset="-34"/>
                </a:rPr>
                <a:t>log </a:t>
              </a:r>
              <a:r>
                <a:rPr lang="th-TH" sz="3600" i="1">
                  <a:solidFill>
                    <a:schemeClr val="accent2"/>
                  </a:solidFill>
                  <a:latin typeface="Angsana New" pitchFamily="18" charset="-34"/>
                </a:rPr>
                <a:t>n</a:t>
              </a:r>
              <a:endParaRPr lang="th-TH" sz="2800">
                <a:solidFill>
                  <a:schemeClr val="accent2"/>
                </a:solidFill>
                <a:latin typeface="Angsana New" pitchFamily="18" charset="-34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922463" y="1857375"/>
            <a:ext cx="4983162" cy="3124200"/>
            <a:chOff x="1211" y="1170"/>
            <a:chExt cx="3139" cy="1968"/>
          </a:xfrm>
        </p:grpSpPr>
        <p:sp>
          <p:nvSpPr>
            <p:cNvPr id="23564" name="Line 21"/>
            <p:cNvSpPr>
              <a:spLocks noChangeShapeType="1"/>
            </p:cNvSpPr>
            <p:nvPr/>
          </p:nvSpPr>
          <p:spPr bwMode="auto">
            <a:xfrm flipV="1">
              <a:off x="1211" y="1506"/>
              <a:ext cx="288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25"/>
            <p:cNvSpPr txBox="1">
              <a:spLocks noChangeArrowheads="1"/>
            </p:cNvSpPr>
            <p:nvPr/>
          </p:nvSpPr>
          <p:spPr bwMode="auto">
            <a:xfrm>
              <a:off x="4139" y="1170"/>
              <a:ext cx="211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3600" i="1">
                  <a:latin typeface="Angsana New" pitchFamily="18" charset="-34"/>
                </a:rPr>
                <a:t>n</a:t>
              </a:r>
              <a:endParaRPr lang="th-TH" sz="2800">
                <a:latin typeface="Angsana New" pitchFamily="18" charset="-34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922463" y="1552575"/>
            <a:ext cx="2600326" cy="3429000"/>
            <a:chOff x="1211" y="978"/>
            <a:chExt cx="1638" cy="2160"/>
          </a:xfrm>
        </p:grpSpPr>
        <p:sp>
          <p:nvSpPr>
            <p:cNvPr id="23562" name="Freeform 22"/>
            <p:cNvSpPr>
              <a:spLocks/>
            </p:cNvSpPr>
            <p:nvPr/>
          </p:nvSpPr>
          <p:spPr bwMode="auto">
            <a:xfrm>
              <a:off x="1211" y="1122"/>
              <a:ext cx="1344" cy="2016"/>
            </a:xfrm>
            <a:custGeom>
              <a:avLst/>
              <a:gdLst>
                <a:gd name="T0" fmla="*/ 0 w 2544"/>
                <a:gd name="T1" fmla="*/ 2016 h 2016"/>
                <a:gd name="T2" fmla="*/ 432 w 2544"/>
                <a:gd name="T3" fmla="*/ 1968 h 2016"/>
                <a:gd name="T4" fmla="*/ 912 w 2544"/>
                <a:gd name="T5" fmla="*/ 1872 h 2016"/>
                <a:gd name="T6" fmla="*/ 1584 w 2544"/>
                <a:gd name="T7" fmla="*/ 1632 h 2016"/>
                <a:gd name="T8" fmla="*/ 1920 w 2544"/>
                <a:gd name="T9" fmla="*/ 1344 h 2016"/>
                <a:gd name="T10" fmla="*/ 2208 w 2544"/>
                <a:gd name="T11" fmla="*/ 816 h 2016"/>
                <a:gd name="T12" fmla="*/ 2544 w 2544"/>
                <a:gd name="T13" fmla="*/ 0 h 20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4"/>
                <a:gd name="T22" fmla="*/ 0 h 2016"/>
                <a:gd name="T23" fmla="*/ 2544 w 2544"/>
                <a:gd name="T24" fmla="*/ 2016 h 20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4" h="2016">
                  <a:moveTo>
                    <a:pt x="0" y="2016"/>
                  </a:moveTo>
                  <a:cubicBezTo>
                    <a:pt x="140" y="2004"/>
                    <a:pt x="280" y="1992"/>
                    <a:pt x="432" y="1968"/>
                  </a:cubicBezTo>
                  <a:cubicBezTo>
                    <a:pt x="584" y="1944"/>
                    <a:pt x="720" y="1928"/>
                    <a:pt x="912" y="1872"/>
                  </a:cubicBezTo>
                  <a:cubicBezTo>
                    <a:pt x="1104" y="1816"/>
                    <a:pt x="1416" y="1720"/>
                    <a:pt x="1584" y="1632"/>
                  </a:cubicBezTo>
                  <a:cubicBezTo>
                    <a:pt x="1752" y="1544"/>
                    <a:pt x="1816" y="1480"/>
                    <a:pt x="1920" y="1344"/>
                  </a:cubicBezTo>
                  <a:cubicBezTo>
                    <a:pt x="2024" y="1208"/>
                    <a:pt x="2104" y="1040"/>
                    <a:pt x="2208" y="816"/>
                  </a:cubicBezTo>
                  <a:cubicBezTo>
                    <a:pt x="2312" y="592"/>
                    <a:pt x="2428" y="296"/>
                    <a:pt x="2544" y="0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2555" y="978"/>
              <a:ext cx="294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2400" dirty="0">
                  <a:solidFill>
                    <a:srgbClr val="FF3300"/>
                  </a:solidFill>
                </a:rPr>
                <a:t>2</a:t>
              </a:r>
              <a:r>
                <a:rPr lang="th-TH" sz="2400" i="1" baseline="30000" dirty="0">
                  <a:solidFill>
                    <a:srgbClr val="FF3300"/>
                  </a:solidFill>
                </a:rPr>
                <a:t>n</a:t>
              </a:r>
              <a:endParaRPr lang="th-TH" sz="18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83388" name="Text Box 28"/>
          <p:cNvSpPr txBox="1">
            <a:spLocks noChangeArrowheads="1"/>
          </p:cNvSpPr>
          <p:nvPr/>
        </p:nvSpPr>
        <p:spPr bwMode="auto">
          <a:xfrm>
            <a:off x="1835150" y="5445125"/>
            <a:ext cx="52562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accent2"/>
                </a:solidFill>
                <a:latin typeface="Times New Roman" pitchFamily="18" charset="0"/>
                <a:cs typeface="Angsana New" pitchFamily="18" charset="-34"/>
              </a:rPr>
              <a:t>log </a:t>
            </a:r>
            <a:r>
              <a:rPr lang="th-TH" sz="3200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th-TH" sz="3200" i="1">
                <a:latin typeface="Times New Roman" pitchFamily="18" charset="0"/>
                <a:cs typeface="Angsana New" pitchFamily="18" charset="-34"/>
              </a:rPr>
              <a:t>  </a:t>
            </a:r>
            <a:r>
              <a:rPr lang="th-TH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 </a:t>
            </a:r>
            <a:r>
              <a:rPr lang="en-US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</a:t>
            </a:r>
            <a:r>
              <a:rPr lang="en-US" sz="3200" i="1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n</a:t>
            </a:r>
            <a:r>
              <a:rPr lang="en-US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</a:t>
            </a:r>
            <a:r>
              <a:rPr lang="th-TH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</a:t>
            </a:r>
            <a:r>
              <a:rPr lang="en-US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 </a:t>
            </a:r>
            <a:r>
              <a:rPr lang="en-US" sz="3200" i="1">
                <a:solidFill>
                  <a:srgbClr val="9900CC"/>
                </a:solidFill>
                <a:latin typeface="Times New Roman" pitchFamily="18" charset="0"/>
                <a:cs typeface="Angsana New" pitchFamily="18" charset="-34"/>
                <a:sym typeface="MT Extra" pitchFamily="18" charset="2"/>
              </a:rPr>
              <a:t>n</a:t>
            </a:r>
            <a:r>
              <a:rPr lang="en-US" sz="3200" baseline="30000">
                <a:solidFill>
                  <a:srgbClr val="9900CC"/>
                </a:solidFill>
                <a:latin typeface="Times New Roman" pitchFamily="18" charset="0"/>
                <a:cs typeface="Angsana New" pitchFamily="18" charset="-34"/>
                <a:sym typeface="MT Extra" pitchFamily="18" charset="2"/>
              </a:rPr>
              <a:t>2</a:t>
            </a:r>
            <a:r>
              <a:rPr lang="en-US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</a:t>
            </a:r>
            <a:r>
              <a:rPr lang="th-TH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</a:t>
            </a:r>
            <a:r>
              <a:rPr lang="en-US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 </a:t>
            </a:r>
            <a:r>
              <a:rPr lang="en-US" sz="3200">
                <a:solidFill>
                  <a:srgbClr val="FF3300"/>
                </a:solidFill>
                <a:latin typeface="Times New Roman" pitchFamily="18" charset="0"/>
                <a:cs typeface="Angsana New" pitchFamily="18" charset="-34"/>
                <a:sym typeface="MT Extra" pitchFamily="18" charset="2"/>
              </a:rPr>
              <a:t>2</a:t>
            </a:r>
            <a:r>
              <a:rPr lang="en-US" sz="3200" i="1" baseline="30000">
                <a:solidFill>
                  <a:srgbClr val="FF3300"/>
                </a:solidFill>
                <a:latin typeface="Times New Roman" pitchFamily="18" charset="0"/>
                <a:cs typeface="Angsana New" pitchFamily="18" charset="-34"/>
                <a:sym typeface="MT Extra" pitchFamily="18" charset="2"/>
              </a:rPr>
              <a:t>n</a:t>
            </a:r>
            <a:r>
              <a:rPr lang="th-TH" sz="3200">
                <a:latin typeface="Times New Roman" pitchFamily="18" charset="0"/>
                <a:cs typeface="Angsana New" pitchFamily="18" charset="-34"/>
                <a:sym typeface="MT Extra" pitchFamily="18" charset="2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อัตราการเติบโต</a:t>
            </a:r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4824413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for (int i = 0; i &lt; n;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for (int j = 0; j &lt; n; j++)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sum += j;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graphicFrame>
        <p:nvGraphicFramePr>
          <p:cNvPr id="80794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35600" y="1628775"/>
          <a:ext cx="273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015920" imgH="419040" progId="Equation.DSMT4">
                  <p:embed/>
                </p:oleObj>
              </mc:Choice>
              <mc:Fallback>
                <p:oleObj name="Equation" r:id="rId4" imgW="1015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28775"/>
                        <a:ext cx="273685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9" name="Text Box 13"/>
          <p:cNvSpPr txBox="1">
            <a:spLocks noChangeArrowheads="1"/>
          </p:cNvSpPr>
          <p:nvPr/>
        </p:nvSpPr>
        <p:spPr bwMode="auto">
          <a:xfrm>
            <a:off x="539750" y="3141663"/>
            <a:ext cx="4824413" cy="1474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for 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1;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&lt; n;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for 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j = 3; j &lt; n-1; j++)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sum += j;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graphicFrame>
        <p:nvGraphicFramePr>
          <p:cNvPr id="807950" name="Object 14"/>
          <p:cNvGraphicFramePr>
            <a:graphicFrameLocks noChangeAspect="1"/>
          </p:cNvGraphicFramePr>
          <p:nvPr/>
        </p:nvGraphicFramePr>
        <p:xfrm>
          <a:off x="5437188" y="3141663"/>
          <a:ext cx="30622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1168200" imgH="799920" progId="Equation.DSMT4">
                  <p:embed/>
                </p:oleObj>
              </mc:Choice>
              <mc:Fallback>
                <p:oleObj name="Equation" r:id="rId6" imgW="1168200" imgH="7999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141663"/>
                        <a:ext cx="3062287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2" name="Oval 16"/>
          <p:cNvSpPr>
            <a:spLocks noChangeArrowheads="1"/>
          </p:cNvSpPr>
          <p:nvPr/>
        </p:nvSpPr>
        <p:spPr bwMode="auto">
          <a:xfrm>
            <a:off x="6589713" y="4652963"/>
            <a:ext cx="1870075" cy="7921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7953" name="Oval 17"/>
          <p:cNvSpPr>
            <a:spLocks noChangeArrowheads="1"/>
          </p:cNvSpPr>
          <p:nvPr/>
        </p:nvSpPr>
        <p:spPr bwMode="auto">
          <a:xfrm>
            <a:off x="7524750" y="1773238"/>
            <a:ext cx="719138" cy="7921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animBg="1"/>
      <p:bldP spid="807949" grpId="0" animBg="1"/>
      <p:bldP spid="807952" grpId="0" animBg="1"/>
      <p:bldP spid="8079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042988" y="1412875"/>
            <a:ext cx="7200900" cy="3960813"/>
            <a:chOff x="657" y="890"/>
            <a:chExt cx="4536" cy="2495"/>
          </a:xfrm>
          <a:solidFill>
            <a:schemeClr val="bg1"/>
          </a:solidFill>
        </p:grpSpPr>
        <p:sp>
          <p:nvSpPr>
            <p:cNvPr id="815142" name="Rectangle 38"/>
            <p:cNvSpPr>
              <a:spLocks noChangeArrowheads="1"/>
            </p:cNvSpPr>
            <p:nvPr/>
          </p:nvSpPr>
          <p:spPr bwMode="auto">
            <a:xfrm>
              <a:off x="657" y="890"/>
              <a:ext cx="4536" cy="24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601" name="Group 45"/>
            <p:cNvGrpSpPr>
              <a:grpSpLocks/>
            </p:cNvGrpSpPr>
            <p:nvPr/>
          </p:nvGrpSpPr>
          <p:grpSpPr bwMode="auto">
            <a:xfrm>
              <a:off x="657" y="890"/>
              <a:ext cx="4536" cy="2495"/>
              <a:chOff x="793" y="1117"/>
              <a:chExt cx="4536" cy="2495"/>
            </a:xfrm>
            <a:grpFill/>
          </p:grpSpPr>
          <p:grpSp>
            <p:nvGrpSpPr>
              <p:cNvPr id="24602" name="Group 40"/>
              <p:cNvGrpSpPr>
                <a:grpSpLocks/>
              </p:cNvGrpSpPr>
              <p:nvPr/>
            </p:nvGrpSpPr>
            <p:grpSpPr bwMode="auto">
              <a:xfrm>
                <a:off x="793" y="1117"/>
                <a:ext cx="4536" cy="2495"/>
                <a:chOff x="793" y="1117"/>
                <a:chExt cx="4400" cy="2631"/>
              </a:xfrm>
              <a:grpFill/>
            </p:grpSpPr>
            <p:sp>
              <p:nvSpPr>
                <p:cNvPr id="24604" name="Line 12"/>
                <p:cNvSpPr>
                  <a:spLocks noChangeShapeType="1"/>
                </p:cNvSpPr>
                <p:nvPr/>
              </p:nvSpPr>
              <p:spPr bwMode="auto">
                <a:xfrm>
                  <a:off x="793" y="1420"/>
                  <a:ext cx="440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5" name="Line 13"/>
                <p:cNvSpPr>
                  <a:spLocks noChangeShapeType="1"/>
                </p:cNvSpPr>
                <p:nvPr/>
              </p:nvSpPr>
              <p:spPr bwMode="auto">
                <a:xfrm>
                  <a:off x="1331" y="1117"/>
                  <a:ext cx="0" cy="263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6" name="Line 14"/>
                <p:cNvSpPr>
                  <a:spLocks noChangeShapeType="1"/>
                </p:cNvSpPr>
                <p:nvPr/>
              </p:nvSpPr>
              <p:spPr bwMode="auto">
                <a:xfrm>
                  <a:off x="2406" y="1117"/>
                  <a:ext cx="0" cy="263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7" name="Line 15"/>
                <p:cNvSpPr>
                  <a:spLocks noChangeShapeType="1"/>
                </p:cNvSpPr>
                <p:nvPr/>
              </p:nvSpPr>
              <p:spPr bwMode="auto">
                <a:xfrm>
                  <a:off x="3042" y="1117"/>
                  <a:ext cx="0" cy="263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8" name="Line 18"/>
                <p:cNvSpPr>
                  <a:spLocks noChangeShapeType="1"/>
                </p:cNvSpPr>
                <p:nvPr/>
              </p:nvSpPr>
              <p:spPr bwMode="auto">
                <a:xfrm>
                  <a:off x="4216" y="1117"/>
                  <a:ext cx="0" cy="263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03" name="Text Box 44"/>
              <p:cNvSpPr txBox="1">
                <a:spLocks noChangeArrowheads="1"/>
              </p:cNvSpPr>
              <p:nvPr/>
            </p:nvSpPr>
            <p:spPr bwMode="auto">
              <a:xfrm>
                <a:off x="975" y="1117"/>
                <a:ext cx="3992" cy="2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latin typeface="Times New Roman" pitchFamily="18" charset="0"/>
                  </a:rPr>
                  <a:t>n               n</a:t>
                </a:r>
                <a:r>
                  <a:rPr lang="en-US" sz="2400" baseline="30000">
                    <a:latin typeface="Times New Roman" pitchFamily="18" charset="0"/>
                  </a:rPr>
                  <a:t>2</a:t>
                </a:r>
                <a:r>
                  <a:rPr lang="en-US" sz="2400">
                    <a:latin typeface="Times New Roman" pitchFamily="18" charset="0"/>
                  </a:rPr>
                  <a:t>                           </a:t>
                </a:r>
                <a:r>
                  <a:rPr lang="en-US" sz="2400" i="1">
                    <a:latin typeface="Times New Roman" pitchFamily="18" charset="0"/>
                  </a:rPr>
                  <a:t>n</a:t>
                </a:r>
                <a:r>
                  <a:rPr lang="en-US" sz="2400" baseline="30000">
                    <a:latin typeface="Times New Roman" pitchFamily="18" charset="0"/>
                  </a:rPr>
                  <a:t>2</a:t>
                </a:r>
                <a:r>
                  <a:rPr lang="en-US" sz="2400">
                    <a:latin typeface="Times New Roman" pitchFamily="18" charset="0"/>
                  </a:rPr>
                  <a:t> – 5</a:t>
                </a:r>
                <a:r>
                  <a:rPr lang="en-US" sz="2400" i="1">
                    <a:latin typeface="Times New Roman" pitchFamily="18" charset="0"/>
                  </a:rPr>
                  <a:t>n</a:t>
                </a:r>
                <a:r>
                  <a:rPr lang="en-US" sz="2400">
                    <a:latin typeface="Times New Roman" pitchFamily="18" charset="0"/>
                  </a:rPr>
                  <a:t> + 4</a:t>
                </a:r>
                <a:endParaRPr lang="th-TH" sz="2400" i="1">
                  <a:latin typeface="Times New Roman" pitchFamily="18" charset="0"/>
                </a:endParaRPr>
              </a:p>
            </p:txBody>
          </p:sp>
        </p:grpSp>
      </p:grp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อัตราการเติบโต</a:t>
            </a:r>
          </a:p>
        </p:txBody>
      </p:sp>
      <p:sp>
        <p:nvSpPr>
          <p:cNvPr id="815140" name="Text Box 36"/>
          <p:cNvSpPr txBox="1">
            <a:spLocks noChangeArrowheads="1"/>
          </p:cNvSpPr>
          <p:nvPr/>
        </p:nvSpPr>
        <p:spPr bwMode="auto">
          <a:xfrm>
            <a:off x="1042988" y="1916113"/>
            <a:ext cx="86518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20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40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80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160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320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640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1280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2560</a:t>
            </a:r>
            <a:endParaRPr lang="th-TH" sz="2400">
              <a:latin typeface="Times New Roman" pitchFamily="18" charset="0"/>
            </a:endParaRPr>
          </a:p>
        </p:txBody>
      </p:sp>
      <p:sp>
        <p:nvSpPr>
          <p:cNvPr id="815141" name="Text Box 37"/>
          <p:cNvSpPr txBox="1">
            <a:spLocks noChangeArrowheads="1"/>
          </p:cNvSpPr>
          <p:nvPr/>
        </p:nvSpPr>
        <p:spPr bwMode="auto">
          <a:xfrm>
            <a:off x="2124075" y="1916113"/>
            <a:ext cx="12969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400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1600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6400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25600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102400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409600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1638400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6553600</a:t>
            </a:r>
          </a:p>
        </p:txBody>
      </p:sp>
      <p:sp>
        <p:nvSpPr>
          <p:cNvPr id="815145" name="Text Box 41"/>
          <p:cNvSpPr txBox="1">
            <a:spLocks noChangeArrowheads="1"/>
          </p:cNvSpPr>
          <p:nvPr/>
        </p:nvSpPr>
        <p:spPr bwMode="auto">
          <a:xfrm>
            <a:off x="3779838" y="1916113"/>
            <a:ext cx="792162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15146" name="Text Box 42"/>
          <p:cNvSpPr txBox="1">
            <a:spLocks noChangeArrowheads="1"/>
          </p:cNvSpPr>
          <p:nvPr/>
        </p:nvSpPr>
        <p:spPr bwMode="auto">
          <a:xfrm>
            <a:off x="5003800" y="1916113"/>
            <a:ext cx="1295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54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304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1404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6004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24804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100804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406404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1632004</a:t>
            </a:r>
          </a:p>
          <a:p>
            <a:pPr algn="r"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6540804</a:t>
            </a:r>
          </a:p>
        </p:txBody>
      </p:sp>
      <p:sp>
        <p:nvSpPr>
          <p:cNvPr id="815147" name="Text Box 43"/>
          <p:cNvSpPr txBox="1">
            <a:spLocks noChangeArrowheads="1"/>
          </p:cNvSpPr>
          <p:nvPr/>
        </p:nvSpPr>
        <p:spPr bwMode="auto">
          <a:xfrm>
            <a:off x="6804025" y="1916113"/>
            <a:ext cx="1295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5.63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4.62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4.28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4.13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4.06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4.03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4.02</a:t>
            </a:r>
          </a:p>
          <a:p>
            <a:pPr algn="r"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4.01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11188" y="1989138"/>
            <a:ext cx="457200" cy="3311525"/>
            <a:chOff x="882" y="1389"/>
            <a:chExt cx="288" cy="2086"/>
          </a:xfrm>
        </p:grpSpPr>
        <p:sp>
          <p:nvSpPr>
            <p:cNvPr id="24598" name="Line 20"/>
            <p:cNvSpPr>
              <a:spLocks noChangeShapeType="1"/>
            </p:cNvSpPr>
            <p:nvPr/>
          </p:nvSpPr>
          <p:spPr bwMode="auto">
            <a:xfrm>
              <a:off x="1020" y="1389"/>
              <a:ext cx="0" cy="208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Text Box 21"/>
            <p:cNvSpPr txBox="1">
              <a:spLocks noChangeArrowheads="1"/>
            </p:cNvSpPr>
            <p:nvPr/>
          </p:nvSpPr>
          <p:spPr bwMode="auto">
            <a:xfrm rot="-5400000">
              <a:off x="210" y="2290"/>
              <a:ext cx="1631" cy="28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400">
                  <a:solidFill>
                    <a:srgbClr val="FFFFCC"/>
                  </a:solidFill>
                </a:rPr>
                <a:t>เพิ่มขึ้นทีละ </a:t>
              </a:r>
              <a:r>
                <a:rPr lang="en-US" sz="2400">
                  <a:solidFill>
                    <a:srgbClr val="FFFFCC"/>
                  </a:solidFill>
                </a:rPr>
                <a:t>2 </a:t>
              </a:r>
              <a:r>
                <a:rPr lang="th-TH" sz="2400">
                  <a:solidFill>
                    <a:srgbClr val="FFFFCC"/>
                  </a:solidFill>
                </a:rPr>
                <a:t>เท่า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419850" y="1989138"/>
            <a:ext cx="457200" cy="3311525"/>
            <a:chOff x="882" y="1389"/>
            <a:chExt cx="288" cy="2086"/>
          </a:xfrm>
        </p:grpSpPr>
        <p:sp>
          <p:nvSpPr>
            <p:cNvPr id="24596" name="Line 34"/>
            <p:cNvSpPr>
              <a:spLocks noChangeShapeType="1"/>
            </p:cNvSpPr>
            <p:nvPr/>
          </p:nvSpPr>
          <p:spPr bwMode="auto">
            <a:xfrm>
              <a:off x="1020" y="1389"/>
              <a:ext cx="0" cy="208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35"/>
            <p:cNvSpPr txBox="1">
              <a:spLocks noChangeArrowheads="1"/>
            </p:cNvSpPr>
            <p:nvPr/>
          </p:nvSpPr>
          <p:spPr bwMode="auto">
            <a:xfrm rot="-5400000">
              <a:off x="210" y="2290"/>
              <a:ext cx="1631" cy="28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400">
                  <a:solidFill>
                    <a:srgbClr val="FFFFCC"/>
                  </a:solidFill>
                </a:rPr>
                <a:t>เพิ่มขึ้นทีละ </a:t>
              </a:r>
              <a:r>
                <a:rPr lang="en-US" sz="2400">
                  <a:solidFill>
                    <a:srgbClr val="FFFFCC"/>
                  </a:solidFill>
                </a:rPr>
                <a:t>4 </a:t>
              </a:r>
              <a:r>
                <a:rPr lang="th-TH" sz="2400">
                  <a:solidFill>
                    <a:srgbClr val="FFFFCC"/>
                  </a:solidFill>
                </a:rPr>
                <a:t>เท่า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467100" y="1989138"/>
            <a:ext cx="457200" cy="3311525"/>
            <a:chOff x="882" y="1389"/>
            <a:chExt cx="288" cy="2086"/>
          </a:xfrm>
        </p:grpSpPr>
        <p:sp>
          <p:nvSpPr>
            <p:cNvPr id="24594" name="Line 31"/>
            <p:cNvSpPr>
              <a:spLocks noChangeShapeType="1"/>
            </p:cNvSpPr>
            <p:nvPr/>
          </p:nvSpPr>
          <p:spPr bwMode="auto">
            <a:xfrm>
              <a:off x="1020" y="1389"/>
              <a:ext cx="0" cy="208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32"/>
            <p:cNvSpPr txBox="1">
              <a:spLocks noChangeArrowheads="1"/>
            </p:cNvSpPr>
            <p:nvPr/>
          </p:nvSpPr>
          <p:spPr bwMode="auto">
            <a:xfrm rot="-5400000">
              <a:off x="210" y="2290"/>
              <a:ext cx="1631" cy="28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400">
                  <a:solidFill>
                    <a:srgbClr val="FFFFCC"/>
                  </a:solidFill>
                </a:rPr>
                <a:t>เพิ่มขึ้นทีละ </a:t>
              </a:r>
              <a:r>
                <a:rPr lang="en-US" sz="2400">
                  <a:solidFill>
                    <a:srgbClr val="FFFFCC"/>
                  </a:solidFill>
                </a:rPr>
                <a:t>4 </a:t>
              </a:r>
              <a:r>
                <a:rPr lang="th-TH" sz="2400">
                  <a:solidFill>
                    <a:srgbClr val="FFFFCC"/>
                  </a:solidFill>
                </a:rPr>
                <a:t>เท่า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484438" y="1339850"/>
            <a:ext cx="3022600" cy="4249738"/>
            <a:chOff x="1565" y="844"/>
            <a:chExt cx="1904" cy="2677"/>
          </a:xfrm>
        </p:grpSpPr>
        <p:sp>
          <p:nvSpPr>
            <p:cNvPr id="24590" name="Oval 46"/>
            <p:cNvSpPr>
              <a:spLocks noChangeArrowheads="1"/>
            </p:cNvSpPr>
            <p:nvPr/>
          </p:nvSpPr>
          <p:spPr bwMode="auto">
            <a:xfrm>
              <a:off x="1565" y="844"/>
              <a:ext cx="453" cy="40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24591" name="Oval 47"/>
            <p:cNvSpPr>
              <a:spLocks noChangeArrowheads="1"/>
            </p:cNvSpPr>
            <p:nvPr/>
          </p:nvSpPr>
          <p:spPr bwMode="auto">
            <a:xfrm>
              <a:off x="3016" y="844"/>
              <a:ext cx="453" cy="409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24592" name="Line 48"/>
            <p:cNvSpPr>
              <a:spLocks noChangeShapeType="1"/>
            </p:cNvSpPr>
            <p:nvPr/>
          </p:nvSpPr>
          <p:spPr bwMode="auto">
            <a:xfrm flipH="1" flipV="1">
              <a:off x="1837" y="1253"/>
              <a:ext cx="272" cy="22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49"/>
            <p:cNvSpPr>
              <a:spLocks noChangeShapeType="1"/>
            </p:cNvSpPr>
            <p:nvPr/>
          </p:nvSpPr>
          <p:spPr bwMode="auto">
            <a:xfrm flipV="1">
              <a:off x="2835" y="1253"/>
              <a:ext cx="363" cy="22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5156" name="AutoShape 52"/>
          <p:cNvSpPr>
            <a:spLocks noChangeArrowheads="1"/>
          </p:cNvSpPr>
          <p:nvPr/>
        </p:nvSpPr>
        <p:spPr bwMode="auto">
          <a:xfrm>
            <a:off x="2484438" y="5589588"/>
            <a:ext cx="4248150" cy="935037"/>
          </a:xfrm>
          <a:prstGeom prst="roundRect">
            <a:avLst>
              <a:gd name="adj" fmla="val 35671"/>
            </a:avLst>
          </a:prstGeom>
          <a:gradFill rotWithShape="1">
            <a:gsLst>
              <a:gs pos="0">
                <a:srgbClr val="FFFFCC"/>
              </a:gs>
              <a:gs pos="100000">
                <a:srgbClr val="FFFFCC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2400"/>
              <a:t>ทั้งคู่มีอัตราการเติบโตเท่ากัน</a:t>
            </a:r>
            <a:br>
              <a:rPr lang="th-TH" sz="2400"/>
            </a:br>
            <a:r>
              <a:rPr lang="th-TH" sz="2400"/>
              <a:t>เป็นแบบ </a:t>
            </a:r>
            <a:r>
              <a:rPr lang="en-US" sz="2400"/>
              <a:t>quadratic function</a:t>
            </a:r>
            <a:endParaRPr lang="th-TH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1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40" grpId="0"/>
      <p:bldP spid="815141" grpId="0"/>
      <p:bldP spid="815145" grpId="0"/>
      <p:bldP spid="815146" grpId="0"/>
      <p:bldP spid="815147" grpId="0"/>
      <p:bldP spid="8151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โตเร็ว โตช้า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76375" y="4005263"/>
            <a:ext cx="6192838" cy="900112"/>
            <a:chOff x="975" y="2614"/>
            <a:chExt cx="3901" cy="567"/>
          </a:xfrm>
        </p:grpSpPr>
        <p:sp>
          <p:nvSpPr>
            <p:cNvPr id="820232" name="Text Box 8"/>
            <p:cNvSpPr txBox="1">
              <a:spLocks noChangeArrowheads="1"/>
            </p:cNvSpPr>
            <p:nvPr/>
          </p:nvSpPr>
          <p:spPr bwMode="auto">
            <a:xfrm>
              <a:off x="975" y="2614"/>
              <a:ext cx="3856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Times New Roman" pitchFamily="18" charset="0"/>
                </a:rPr>
                <a:t>log 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>
                  <a:latin typeface="Times New Roman" pitchFamily="18" charset="0"/>
                </a:rPr>
                <a:t>,     </a:t>
              </a:r>
              <a:r>
                <a:rPr lang="en-US" sz="2400" i="1">
                  <a:latin typeface="Times New Roman" pitchFamily="18" charset="0"/>
                </a:rPr>
                <a:t>n,</a:t>
              </a:r>
              <a:r>
                <a:rPr lang="en-US" sz="2400">
                  <a:latin typeface="Times New Roman" pitchFamily="18" charset="0"/>
                </a:rPr>
                <a:t>     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>
                  <a:latin typeface="Times New Roman" pitchFamily="18" charset="0"/>
                </a:rPr>
                <a:t> log </a:t>
              </a:r>
              <a:r>
                <a:rPr lang="en-US" sz="2400" i="1">
                  <a:latin typeface="Times New Roman" pitchFamily="18" charset="0"/>
                </a:rPr>
                <a:t>n,</a:t>
              </a:r>
              <a:r>
                <a:rPr lang="en-US" sz="2400">
                  <a:latin typeface="Times New Roman" pitchFamily="18" charset="0"/>
                </a:rPr>
                <a:t>      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baseline="30000">
                  <a:latin typeface="Times New Roman" pitchFamily="18" charset="0"/>
                </a:rPr>
                <a:t>2</a:t>
              </a:r>
              <a:r>
                <a:rPr lang="en-US" sz="2400">
                  <a:latin typeface="Times New Roman" pitchFamily="18" charset="0"/>
                </a:rPr>
                <a:t>,     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baseline="30000">
                  <a:latin typeface="Times New Roman" pitchFamily="18" charset="0"/>
                </a:rPr>
                <a:t>3</a:t>
              </a:r>
              <a:r>
                <a:rPr lang="en-US" sz="2400">
                  <a:latin typeface="Times New Roman" pitchFamily="18" charset="0"/>
                </a:rPr>
                <a:t>,     2</a:t>
              </a:r>
              <a:r>
                <a:rPr lang="en-US" sz="2400" i="1" baseline="30000">
                  <a:latin typeface="Times New Roman" pitchFamily="18" charset="0"/>
                </a:rPr>
                <a:t>n</a:t>
              </a:r>
              <a:r>
                <a:rPr lang="en-US" sz="2400" i="1">
                  <a:latin typeface="Times New Roman" pitchFamily="18" charset="0"/>
                </a:rPr>
                <a:t>,</a:t>
              </a:r>
              <a:r>
                <a:rPr lang="en-US" sz="2400" baseline="30000">
                  <a:latin typeface="Times New Roman" pitchFamily="18" charset="0"/>
                </a:rPr>
                <a:t>      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i="1" baseline="30000">
                  <a:latin typeface="Times New Roman" pitchFamily="18" charset="0"/>
                </a:rPr>
                <a:t>n</a:t>
              </a:r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17" name="Text Box 9"/>
            <p:cNvSpPr txBox="1">
              <a:spLocks noChangeArrowheads="1"/>
            </p:cNvSpPr>
            <p:nvPr/>
          </p:nvSpPr>
          <p:spPr bwMode="auto">
            <a:xfrm>
              <a:off x="1021" y="293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/>
                <a:t>โตช้า</a:t>
              </a:r>
            </a:p>
          </p:txBody>
        </p:sp>
        <p:sp>
          <p:nvSpPr>
            <p:cNvPr id="4118" name="Text Box 10"/>
            <p:cNvSpPr txBox="1">
              <a:spLocks noChangeArrowheads="1"/>
            </p:cNvSpPr>
            <p:nvPr/>
          </p:nvSpPr>
          <p:spPr bwMode="auto">
            <a:xfrm>
              <a:off x="4332" y="293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/>
                <a:t>โตเร็ว</a:t>
              </a:r>
            </a:p>
          </p:txBody>
        </p:sp>
        <p:sp>
          <p:nvSpPr>
            <p:cNvPr id="4119" name="Line 11"/>
            <p:cNvSpPr>
              <a:spLocks noChangeShapeType="1"/>
            </p:cNvSpPr>
            <p:nvPr/>
          </p:nvSpPr>
          <p:spPr bwMode="auto">
            <a:xfrm>
              <a:off x="1565" y="3067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76375" y="5157788"/>
            <a:ext cx="6121400" cy="901700"/>
            <a:chOff x="930" y="3294"/>
            <a:chExt cx="3856" cy="568"/>
          </a:xfrm>
        </p:grpSpPr>
        <p:sp>
          <p:nvSpPr>
            <p:cNvPr id="820238" name="Text Box 14"/>
            <p:cNvSpPr txBox="1">
              <a:spLocks noChangeArrowheads="1"/>
            </p:cNvSpPr>
            <p:nvPr/>
          </p:nvSpPr>
          <p:spPr bwMode="auto">
            <a:xfrm>
              <a:off x="930" y="3294"/>
              <a:ext cx="3856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baseline="30000">
                  <a:latin typeface="Times New Roman" pitchFamily="18" charset="0"/>
                </a:rPr>
                <a:t>2</a:t>
              </a:r>
              <a:r>
                <a:rPr lang="en-US" sz="2400">
                  <a:latin typeface="Times New Roman" pitchFamily="18" charset="0"/>
                </a:rPr>
                <a:t>,</a:t>
              </a:r>
              <a:r>
                <a:rPr lang="en-US" sz="2400" i="1">
                  <a:latin typeface="Times New Roman" pitchFamily="18" charset="0"/>
                </a:rPr>
                <a:t>     </a:t>
              </a:r>
              <a:r>
                <a:rPr lang="en-US" sz="2400">
                  <a:latin typeface="Times New Roman" pitchFamily="18" charset="0"/>
                </a:rPr>
                <a:t>0.01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baseline="30000">
                  <a:latin typeface="Times New Roman" pitchFamily="18" charset="0"/>
                </a:rPr>
                <a:t>2</a:t>
              </a:r>
              <a:r>
                <a:rPr lang="en-US" sz="2400">
                  <a:latin typeface="Times New Roman" pitchFamily="18" charset="0"/>
                </a:rPr>
                <a:t>,     2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baseline="30000">
                  <a:latin typeface="Times New Roman" pitchFamily="18" charset="0"/>
                </a:rPr>
                <a:t>2</a:t>
              </a:r>
              <a:r>
                <a:rPr lang="en-US" sz="2400">
                  <a:latin typeface="Times New Roman" pitchFamily="18" charset="0"/>
                </a:rPr>
                <a:t> – 10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>
                  <a:latin typeface="Times New Roman" pitchFamily="18" charset="0"/>
                </a:rPr>
                <a:t>,    5</a:t>
              </a:r>
              <a:r>
                <a:rPr lang="en-US" sz="2400" i="1">
                  <a:latin typeface="Times New Roman" pitchFamily="18" charset="0"/>
                </a:rPr>
                <a:t>n</a:t>
              </a:r>
              <a:r>
                <a:rPr lang="en-US" sz="2400" baseline="30000">
                  <a:latin typeface="Times New Roman" pitchFamily="18" charset="0"/>
                </a:rPr>
                <a:t>2</a:t>
              </a:r>
              <a:r>
                <a:rPr lang="en-US" sz="2400">
                  <a:latin typeface="Times New Roman" pitchFamily="18" charset="0"/>
                </a:rPr>
                <a:t> + 8</a:t>
              </a:r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1927" y="3612"/>
              <a:ext cx="18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/>
                <a:t>มีอัตราการเติบโตเท่ากัน</a:t>
              </a:r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3696" y="3747"/>
              <a:ext cx="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1429" y="374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268538" y="5157788"/>
            <a:ext cx="4030662" cy="504825"/>
            <a:chOff x="1429" y="3294"/>
            <a:chExt cx="2539" cy="318"/>
          </a:xfrm>
        </p:grpSpPr>
        <p:sp>
          <p:nvSpPr>
            <p:cNvPr id="4108" name="Oval 21"/>
            <p:cNvSpPr>
              <a:spLocks noChangeArrowheads="1"/>
            </p:cNvSpPr>
            <p:nvPr/>
          </p:nvSpPr>
          <p:spPr bwMode="auto">
            <a:xfrm>
              <a:off x="1429" y="3294"/>
              <a:ext cx="226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22"/>
            <p:cNvSpPr>
              <a:spLocks noChangeArrowheads="1"/>
            </p:cNvSpPr>
            <p:nvPr/>
          </p:nvSpPr>
          <p:spPr bwMode="auto">
            <a:xfrm>
              <a:off x="2200" y="3294"/>
              <a:ext cx="226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29"/>
            <p:cNvSpPr>
              <a:spLocks noChangeArrowheads="1"/>
            </p:cNvSpPr>
            <p:nvPr/>
          </p:nvSpPr>
          <p:spPr bwMode="auto">
            <a:xfrm>
              <a:off x="2789" y="3294"/>
              <a:ext cx="226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30"/>
            <p:cNvSpPr>
              <a:spLocks noChangeArrowheads="1"/>
            </p:cNvSpPr>
            <p:nvPr/>
          </p:nvSpPr>
          <p:spPr bwMode="auto">
            <a:xfrm>
              <a:off x="3742" y="3294"/>
              <a:ext cx="226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187450" y="1484313"/>
            <a:ext cx="2016125" cy="1871662"/>
            <a:chOff x="748" y="935"/>
            <a:chExt cx="1270" cy="1179"/>
          </a:xfrm>
        </p:grpSpPr>
        <p:graphicFrame>
          <p:nvGraphicFramePr>
            <p:cNvPr id="4098" name="Object 4"/>
            <p:cNvGraphicFramePr>
              <a:graphicFrameLocks noChangeAspect="1"/>
            </p:cNvGraphicFramePr>
            <p:nvPr/>
          </p:nvGraphicFramePr>
          <p:xfrm>
            <a:off x="748" y="1253"/>
            <a:ext cx="993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4" imgW="711000" imgH="419040" progId="Equation.DSMT4">
                    <p:embed/>
                  </p:oleObj>
                </mc:Choice>
                <mc:Fallback>
                  <p:oleObj name="Equation" r:id="rId4" imgW="71100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53"/>
                          <a:ext cx="993" cy="5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AutoShape 42"/>
            <p:cNvSpPr>
              <a:spLocks/>
            </p:cNvSpPr>
            <p:nvPr/>
          </p:nvSpPr>
          <p:spPr bwMode="auto">
            <a:xfrm>
              <a:off x="1836" y="935"/>
              <a:ext cx="182" cy="1179"/>
            </a:xfrm>
            <a:prstGeom prst="leftBrace">
              <a:avLst>
                <a:gd name="adj1" fmla="val 539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267" name="Text Box 43"/>
          <p:cNvSpPr txBox="1">
            <a:spLocks noChangeArrowheads="1"/>
          </p:cNvSpPr>
          <p:nvPr/>
        </p:nvSpPr>
        <p:spPr bwMode="auto">
          <a:xfrm>
            <a:off x="3275013" y="1339850"/>
            <a:ext cx="504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    	    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th-TH" sz="2400">
                <a:latin typeface="Times New Roman" pitchFamily="18" charset="0"/>
              </a:rPr>
              <a:t>โตช้ากว่า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</a:t>
            </a:r>
            <a:endParaRPr lang="th-TH" sz="2400">
              <a:latin typeface="Times New Roman" pitchFamily="18" charset="0"/>
            </a:endParaRPr>
          </a:p>
        </p:txBody>
      </p:sp>
      <p:sp>
        <p:nvSpPr>
          <p:cNvPr id="820268" name="Text Box 44"/>
          <p:cNvSpPr txBox="1">
            <a:spLocks noChangeArrowheads="1"/>
          </p:cNvSpPr>
          <p:nvPr/>
        </p:nvSpPr>
        <p:spPr bwMode="auto">
          <a:xfrm>
            <a:off x="3275013" y="2168525"/>
            <a:ext cx="504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sz="2400">
                <a:latin typeface="Times New Roman" pitchFamily="18" charset="0"/>
              </a:rPr>
              <a:t>    	    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th-TH" sz="2400">
                <a:latin typeface="Times New Roman" pitchFamily="18" charset="0"/>
              </a:rPr>
              <a:t>โตเร็วกว่า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</a:t>
            </a:r>
            <a:endParaRPr lang="th-TH" sz="2400">
              <a:latin typeface="Times New Roman" pitchFamily="18" charset="0"/>
            </a:endParaRPr>
          </a:p>
        </p:txBody>
      </p:sp>
      <p:sp>
        <p:nvSpPr>
          <p:cNvPr id="820269" name="Text Box 45"/>
          <p:cNvSpPr txBox="1">
            <a:spLocks noChangeArrowheads="1"/>
          </p:cNvSpPr>
          <p:nvPr/>
        </p:nvSpPr>
        <p:spPr bwMode="auto">
          <a:xfrm>
            <a:off x="3275013" y="2997200"/>
            <a:ext cx="532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>
                <a:latin typeface="Times New Roman" pitchFamily="18" charset="0"/>
                <a:sym typeface="Symbol" pitchFamily="18" charset="2"/>
              </a:rPr>
              <a:t>ค่าคงตัว</a:t>
            </a:r>
            <a:r>
              <a:rPr lang="en-US" sz="2400">
                <a:latin typeface="Times New Roman" pitchFamily="18" charset="0"/>
              </a:rPr>
              <a:t>   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</a:t>
            </a:r>
            <a:r>
              <a:rPr lang="th-TH" sz="2400">
                <a:latin typeface="Times New Roman" pitchFamily="18" charset="0"/>
              </a:rPr>
              <a:t>เติบโตในอัตราเท่ากับ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) </a:t>
            </a:r>
            <a:endParaRPr lang="th-TH" sz="2400">
              <a:latin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67" grpId="0"/>
      <p:bldP spid="820268" grpId="0"/>
      <p:bldP spid="8202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polylogarithm </a:t>
            </a:r>
            <a:r>
              <a:rPr lang="th-TH" smtClean="0"/>
              <a:t>โตช้ากว่า </a:t>
            </a:r>
            <a:r>
              <a:rPr lang="en-US" smtClean="0"/>
              <a:t>sublinear </a:t>
            </a:r>
            <a:endParaRPr lang="th-TH" smtClean="0"/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557213" y="1441450"/>
            <a:ext cx="4021137" cy="4572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5122" name="Object 25"/>
          <p:cNvGraphicFramePr>
            <a:graphicFrameLocks noChangeAspect="1"/>
          </p:cNvGraphicFramePr>
          <p:nvPr/>
        </p:nvGraphicFramePr>
        <p:xfrm>
          <a:off x="904875" y="1484313"/>
          <a:ext cx="3244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4" imgW="1307880" imgH="215640" progId="Equation.DSMT4">
                  <p:embed/>
                </p:oleObj>
              </mc:Choice>
              <mc:Fallback>
                <p:oleObj name="Equation" r:id="rId4" imgW="130788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84313"/>
                        <a:ext cx="32448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4" name="Object 26"/>
          <p:cNvGraphicFramePr>
            <a:graphicFrameLocks noChangeAspect="1"/>
          </p:cNvGraphicFramePr>
          <p:nvPr/>
        </p:nvGraphicFramePr>
        <p:xfrm>
          <a:off x="1908175" y="5556250"/>
          <a:ext cx="482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6" imgW="241200" imgH="177480" progId="Equation.3">
                  <p:embed/>
                </p:oleObj>
              </mc:Choice>
              <mc:Fallback>
                <p:oleObj name="Equation" r:id="rId6" imgW="24120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56250"/>
                        <a:ext cx="4826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5" name="Object 27"/>
          <p:cNvGraphicFramePr>
            <a:graphicFrameLocks noChangeAspect="1"/>
          </p:cNvGraphicFramePr>
          <p:nvPr/>
        </p:nvGraphicFramePr>
        <p:xfrm>
          <a:off x="704850" y="2017713"/>
          <a:ext cx="1295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8" imgW="533160" imgH="368280" progId="Equation.DSMT4">
                  <p:embed/>
                </p:oleObj>
              </mc:Choice>
              <mc:Fallback>
                <p:oleObj name="Equation" r:id="rId8" imgW="533160" imgH="3682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017713"/>
                        <a:ext cx="129540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6" name="Object 28"/>
          <p:cNvGraphicFramePr>
            <a:graphicFrameLocks noChangeAspect="1"/>
          </p:cNvGraphicFramePr>
          <p:nvPr/>
        </p:nvGraphicFramePr>
        <p:xfrm>
          <a:off x="1908175" y="2940050"/>
          <a:ext cx="19272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0" imgW="838080" imgH="368280" progId="Equation.DSMT4">
                  <p:embed/>
                </p:oleObj>
              </mc:Choice>
              <mc:Fallback>
                <p:oleObj name="Equation" r:id="rId10" imgW="838080" imgH="3682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40050"/>
                        <a:ext cx="19272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7" name="Object 29"/>
          <p:cNvGraphicFramePr>
            <a:graphicFrameLocks noChangeAspect="1"/>
          </p:cNvGraphicFramePr>
          <p:nvPr/>
        </p:nvGraphicFramePr>
        <p:xfrm>
          <a:off x="1908175" y="3714750"/>
          <a:ext cx="24812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2" imgW="1079280" imgH="444240" progId="Equation.DSMT4">
                  <p:embed/>
                </p:oleObj>
              </mc:Choice>
              <mc:Fallback>
                <p:oleObj name="Equation" r:id="rId12" imgW="1079280" imgH="4442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4750"/>
                        <a:ext cx="2481263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8" name="Object 30"/>
          <p:cNvGraphicFramePr>
            <a:graphicFrameLocks noChangeAspect="1"/>
          </p:cNvGraphicFramePr>
          <p:nvPr/>
        </p:nvGraphicFramePr>
        <p:xfrm>
          <a:off x="1908175" y="4616450"/>
          <a:ext cx="18986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4" imgW="825480" imgH="368280" progId="Equation.DSMT4">
                  <p:embed/>
                </p:oleObj>
              </mc:Choice>
              <mc:Fallback>
                <p:oleObj name="Equation" r:id="rId14" imgW="825480" imgH="3682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16450"/>
                        <a:ext cx="18986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99" name="Object 31"/>
          <p:cNvGraphicFramePr>
            <a:graphicFrameLocks noChangeAspect="1"/>
          </p:cNvGraphicFramePr>
          <p:nvPr/>
        </p:nvGraphicFramePr>
        <p:xfrm>
          <a:off x="1908175" y="1997075"/>
          <a:ext cx="1809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6" imgW="787320" imgH="368280" progId="Equation.DSMT4">
                  <p:embed/>
                </p:oleObj>
              </mc:Choice>
              <mc:Fallback>
                <p:oleObj name="Equation" r:id="rId16" imgW="787320" imgH="3682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97075"/>
                        <a:ext cx="18097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25550" y="1971675"/>
            <a:ext cx="2498725" cy="977900"/>
            <a:chOff x="816" y="1534"/>
            <a:chExt cx="1419" cy="616"/>
          </a:xfrm>
        </p:grpSpPr>
        <p:sp>
          <p:nvSpPr>
            <p:cNvPr id="5155" name="Oval 33"/>
            <p:cNvSpPr>
              <a:spLocks noChangeArrowheads="1"/>
            </p:cNvSpPr>
            <p:nvPr/>
          </p:nvSpPr>
          <p:spPr bwMode="auto">
            <a:xfrm>
              <a:off x="816" y="1584"/>
              <a:ext cx="480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Freeform 34"/>
            <p:cNvSpPr>
              <a:spLocks/>
            </p:cNvSpPr>
            <p:nvPr/>
          </p:nvSpPr>
          <p:spPr bwMode="auto">
            <a:xfrm>
              <a:off x="1643" y="1534"/>
              <a:ext cx="592" cy="616"/>
            </a:xfrm>
            <a:custGeom>
              <a:avLst/>
              <a:gdLst>
                <a:gd name="T0" fmla="*/ 127 w 592"/>
                <a:gd name="T1" fmla="*/ 101 h 616"/>
                <a:gd name="T2" fmla="*/ 352 w 592"/>
                <a:gd name="T3" fmla="*/ 26 h 616"/>
                <a:gd name="T4" fmla="*/ 555 w 592"/>
                <a:gd name="T5" fmla="*/ 48 h 616"/>
                <a:gd name="T6" fmla="*/ 592 w 592"/>
                <a:gd name="T7" fmla="*/ 123 h 616"/>
                <a:gd name="T8" fmla="*/ 495 w 592"/>
                <a:gd name="T9" fmla="*/ 311 h 616"/>
                <a:gd name="T10" fmla="*/ 457 w 592"/>
                <a:gd name="T11" fmla="*/ 348 h 616"/>
                <a:gd name="T12" fmla="*/ 390 w 592"/>
                <a:gd name="T13" fmla="*/ 491 h 616"/>
                <a:gd name="T14" fmla="*/ 360 w 592"/>
                <a:gd name="T15" fmla="*/ 573 h 616"/>
                <a:gd name="T16" fmla="*/ 300 w 592"/>
                <a:gd name="T17" fmla="*/ 588 h 616"/>
                <a:gd name="T18" fmla="*/ 105 w 592"/>
                <a:gd name="T19" fmla="*/ 581 h 616"/>
                <a:gd name="T20" fmla="*/ 0 w 592"/>
                <a:gd name="T21" fmla="*/ 348 h 616"/>
                <a:gd name="T22" fmla="*/ 45 w 592"/>
                <a:gd name="T23" fmla="*/ 191 h 616"/>
                <a:gd name="T24" fmla="*/ 97 w 592"/>
                <a:gd name="T25" fmla="*/ 138 h 616"/>
                <a:gd name="T26" fmla="*/ 120 w 592"/>
                <a:gd name="T27" fmla="*/ 123 h 616"/>
                <a:gd name="T28" fmla="*/ 127 w 592"/>
                <a:gd name="T29" fmla="*/ 101 h 6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92"/>
                <a:gd name="T46" fmla="*/ 0 h 616"/>
                <a:gd name="T47" fmla="*/ 592 w 592"/>
                <a:gd name="T48" fmla="*/ 616 h 6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92" h="616">
                  <a:moveTo>
                    <a:pt x="127" y="101"/>
                  </a:moveTo>
                  <a:cubicBezTo>
                    <a:pt x="186" y="42"/>
                    <a:pt x="272" y="34"/>
                    <a:pt x="352" y="26"/>
                  </a:cubicBezTo>
                  <a:cubicBezTo>
                    <a:pt x="426" y="0"/>
                    <a:pt x="488" y="28"/>
                    <a:pt x="555" y="48"/>
                  </a:cubicBezTo>
                  <a:cubicBezTo>
                    <a:pt x="591" y="102"/>
                    <a:pt x="581" y="75"/>
                    <a:pt x="592" y="123"/>
                  </a:cubicBezTo>
                  <a:cubicBezTo>
                    <a:pt x="580" y="226"/>
                    <a:pt x="563" y="243"/>
                    <a:pt x="495" y="311"/>
                  </a:cubicBezTo>
                  <a:cubicBezTo>
                    <a:pt x="448" y="358"/>
                    <a:pt x="515" y="310"/>
                    <a:pt x="457" y="348"/>
                  </a:cubicBezTo>
                  <a:cubicBezTo>
                    <a:pt x="426" y="395"/>
                    <a:pt x="405" y="437"/>
                    <a:pt x="390" y="491"/>
                  </a:cubicBezTo>
                  <a:cubicBezTo>
                    <a:pt x="384" y="514"/>
                    <a:pt x="378" y="555"/>
                    <a:pt x="360" y="573"/>
                  </a:cubicBezTo>
                  <a:cubicBezTo>
                    <a:pt x="353" y="580"/>
                    <a:pt x="302" y="588"/>
                    <a:pt x="300" y="588"/>
                  </a:cubicBezTo>
                  <a:cubicBezTo>
                    <a:pt x="244" y="616"/>
                    <a:pt x="167" y="591"/>
                    <a:pt x="105" y="581"/>
                  </a:cubicBezTo>
                  <a:cubicBezTo>
                    <a:pt x="23" y="528"/>
                    <a:pt x="14" y="438"/>
                    <a:pt x="0" y="348"/>
                  </a:cubicBezTo>
                  <a:cubicBezTo>
                    <a:pt x="7" y="292"/>
                    <a:pt x="13" y="238"/>
                    <a:pt x="45" y="191"/>
                  </a:cubicBezTo>
                  <a:cubicBezTo>
                    <a:pt x="57" y="151"/>
                    <a:pt x="45" y="172"/>
                    <a:pt x="97" y="138"/>
                  </a:cubicBezTo>
                  <a:cubicBezTo>
                    <a:pt x="105" y="133"/>
                    <a:pt x="120" y="123"/>
                    <a:pt x="120" y="123"/>
                  </a:cubicBezTo>
                  <a:cubicBezTo>
                    <a:pt x="137" y="99"/>
                    <a:pt x="144" y="101"/>
                    <a:pt x="127" y="10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35"/>
            <p:cNvSpPr>
              <a:spLocks noChangeShapeType="1"/>
            </p:cNvSpPr>
            <p:nvPr/>
          </p:nvSpPr>
          <p:spPr bwMode="auto">
            <a:xfrm>
              <a:off x="1296" y="1680"/>
              <a:ext cx="384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152775" y="2881313"/>
            <a:ext cx="3886200" cy="2252662"/>
            <a:chOff x="1968" y="2112"/>
            <a:chExt cx="2448" cy="1419"/>
          </a:xfrm>
        </p:grpSpPr>
        <p:sp>
          <p:nvSpPr>
            <p:cNvPr id="5147" name="Oval 37"/>
            <p:cNvSpPr>
              <a:spLocks noChangeArrowheads="1"/>
            </p:cNvSpPr>
            <p:nvPr/>
          </p:nvSpPr>
          <p:spPr bwMode="auto">
            <a:xfrm>
              <a:off x="1968" y="2112"/>
              <a:ext cx="480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38"/>
            <p:cNvSpPr>
              <a:spLocks noChangeArrowheads="1"/>
            </p:cNvSpPr>
            <p:nvPr/>
          </p:nvSpPr>
          <p:spPr bwMode="auto">
            <a:xfrm>
              <a:off x="2112" y="2640"/>
              <a:ext cx="480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39"/>
            <p:cNvSpPr>
              <a:spLocks noChangeShapeType="1"/>
            </p:cNvSpPr>
            <p:nvPr/>
          </p:nvSpPr>
          <p:spPr bwMode="auto">
            <a:xfrm>
              <a:off x="2304" y="2400"/>
              <a:ext cx="48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50" name="Group 40"/>
            <p:cNvGrpSpPr>
              <a:grpSpLocks/>
            </p:cNvGrpSpPr>
            <p:nvPr/>
          </p:nvGrpSpPr>
          <p:grpSpPr bwMode="auto">
            <a:xfrm>
              <a:off x="3120" y="2976"/>
              <a:ext cx="1296" cy="555"/>
              <a:chOff x="3120" y="2949"/>
              <a:chExt cx="1296" cy="555"/>
            </a:xfrm>
          </p:grpSpPr>
          <p:sp>
            <p:nvSpPr>
              <p:cNvPr id="5151" name="Text Box 41"/>
              <p:cNvSpPr txBox="1">
                <a:spLocks noChangeArrowheads="1"/>
              </p:cNvSpPr>
              <p:nvPr/>
            </p:nvSpPr>
            <p:spPr bwMode="auto">
              <a:xfrm>
                <a:off x="3216" y="2949"/>
                <a:ext cx="550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0"/>
                  </a:spcBef>
                </a:pPr>
                <a:r>
                  <a:rPr lang="th-TH" sz="3600">
                    <a:latin typeface="Angsana New" pitchFamily="18" charset="-34"/>
                  </a:rPr>
                  <a:t>d ln</a:t>
                </a:r>
                <a:r>
                  <a:rPr lang="th-TH" sz="3600" i="1">
                    <a:latin typeface="Angsana New" pitchFamily="18" charset="-34"/>
                  </a:rPr>
                  <a:t> n</a:t>
                </a:r>
                <a:r>
                  <a:rPr lang="th-TH" sz="3600">
                    <a:latin typeface="Angsana New" pitchFamily="18" charset="-34"/>
                  </a:rPr>
                  <a:t/>
                </a:r>
                <a:br>
                  <a:rPr lang="th-TH" sz="3600">
                    <a:latin typeface="Angsana New" pitchFamily="18" charset="-34"/>
                  </a:rPr>
                </a:br>
                <a:r>
                  <a:rPr lang="th-TH" sz="3600">
                    <a:latin typeface="Angsana New" pitchFamily="18" charset="-34"/>
                  </a:rPr>
                  <a:t>  d </a:t>
                </a:r>
                <a:r>
                  <a:rPr lang="th-TH" sz="3600" i="1">
                    <a:latin typeface="Angsana New" pitchFamily="18" charset="-34"/>
                  </a:rPr>
                  <a:t>n</a:t>
                </a:r>
                <a:endParaRPr lang="th-TH" sz="3600">
                  <a:latin typeface="Angsana New" pitchFamily="18" charset="-34"/>
                </a:endParaRPr>
              </a:p>
            </p:txBody>
          </p:sp>
          <p:sp>
            <p:nvSpPr>
              <p:cNvPr id="5152" name="Text Box 42"/>
              <p:cNvSpPr txBox="1">
                <a:spLocks noChangeArrowheads="1"/>
              </p:cNvSpPr>
              <p:nvPr/>
            </p:nvSpPr>
            <p:spPr bwMode="auto">
              <a:xfrm>
                <a:off x="3792" y="3072"/>
                <a:ext cx="56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0"/>
                  </a:spcBef>
                </a:pPr>
                <a:r>
                  <a:rPr lang="th-TH" sz="3600">
                    <a:latin typeface="Angsana New" pitchFamily="18" charset="-34"/>
                  </a:rPr>
                  <a:t>= l </a:t>
                </a:r>
                <a:r>
                  <a:rPr lang="th-TH" sz="3600" b="1">
                    <a:latin typeface="Angsana New" pitchFamily="18" charset="-34"/>
                  </a:rPr>
                  <a:t>/</a:t>
                </a:r>
                <a:r>
                  <a:rPr lang="th-TH" sz="3600">
                    <a:latin typeface="Angsana New" pitchFamily="18" charset="-34"/>
                  </a:rPr>
                  <a:t> </a:t>
                </a:r>
                <a:r>
                  <a:rPr lang="th-TH" sz="3600" i="1">
                    <a:latin typeface="Angsana New" pitchFamily="18" charset="-34"/>
                  </a:rPr>
                  <a:t>n</a:t>
                </a:r>
                <a:endParaRPr lang="th-TH" sz="3600">
                  <a:latin typeface="Angsana New" pitchFamily="18" charset="-34"/>
                </a:endParaRPr>
              </a:p>
            </p:txBody>
          </p:sp>
          <p:sp>
            <p:nvSpPr>
              <p:cNvPr id="5153" name="Line 43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4" name="Rectangle 44"/>
              <p:cNvSpPr>
                <a:spLocks noChangeArrowheads="1"/>
              </p:cNvSpPr>
              <p:nvPr/>
            </p:nvSpPr>
            <p:spPr bwMode="auto">
              <a:xfrm>
                <a:off x="3120" y="2976"/>
                <a:ext cx="1296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198813" y="3314700"/>
            <a:ext cx="4343400" cy="2633663"/>
            <a:chOff x="1968" y="2400"/>
            <a:chExt cx="2736" cy="1659"/>
          </a:xfrm>
        </p:grpSpPr>
        <p:sp>
          <p:nvSpPr>
            <p:cNvPr id="5137" name="Oval 46"/>
            <p:cNvSpPr>
              <a:spLocks noChangeArrowheads="1"/>
            </p:cNvSpPr>
            <p:nvPr/>
          </p:nvSpPr>
          <p:spPr bwMode="auto">
            <a:xfrm>
              <a:off x="1968" y="2400"/>
              <a:ext cx="480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47"/>
            <p:cNvSpPr>
              <a:spLocks noChangeArrowheads="1"/>
            </p:cNvSpPr>
            <p:nvPr/>
          </p:nvSpPr>
          <p:spPr bwMode="auto">
            <a:xfrm>
              <a:off x="1968" y="2832"/>
              <a:ext cx="768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48"/>
            <p:cNvSpPr>
              <a:spLocks noChangeShapeType="1"/>
            </p:cNvSpPr>
            <p:nvPr/>
          </p:nvSpPr>
          <p:spPr bwMode="auto">
            <a:xfrm>
              <a:off x="2304" y="2688"/>
              <a:ext cx="48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53"/>
            <p:cNvSpPr>
              <a:spLocks noChangeArrowheads="1"/>
            </p:cNvSpPr>
            <p:nvPr/>
          </p:nvSpPr>
          <p:spPr bwMode="auto">
            <a:xfrm>
              <a:off x="3120" y="3531"/>
              <a:ext cx="158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6424" name="Text Box 56"/>
          <p:cNvSpPr txBox="1">
            <a:spLocks noChangeArrowheads="1"/>
          </p:cNvSpPr>
          <p:nvPr/>
        </p:nvSpPr>
        <p:spPr bwMode="auto">
          <a:xfrm>
            <a:off x="5076825" y="1484313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log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</a:rPr>
              <a:t> โตช้ากว่า 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 baseline="30000">
                <a:latin typeface="Times New Roman" pitchFamily="18" charset="0"/>
              </a:rPr>
              <a:t>0.5</a:t>
            </a:r>
            <a:r>
              <a:rPr lang="en-US" sz="2800">
                <a:latin typeface="Times New Roman" pitchFamily="18" charset="0"/>
              </a:rPr>
              <a:t> </a:t>
            </a:r>
            <a:endParaRPr lang="th-TH" sz="2800">
              <a:latin typeface="Times New Roman" pitchFamily="18" charset="0"/>
            </a:endParaRPr>
          </a:p>
        </p:txBody>
      </p:sp>
      <p:sp>
        <p:nvSpPr>
          <p:cNvPr id="826425" name="Text Box 57"/>
          <p:cNvSpPr txBox="1">
            <a:spLocks noChangeArrowheads="1"/>
          </p:cNvSpPr>
          <p:nvPr/>
        </p:nvSpPr>
        <p:spPr bwMode="auto">
          <a:xfrm>
            <a:off x="5076825" y="2420938"/>
            <a:ext cx="352742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th-TH" sz="2800">
                <a:latin typeface="Times New Roman" pitchFamily="18" charset="0"/>
              </a:rPr>
              <a:t>สามารถแสดงได้ว่า</a:t>
            </a:r>
          </a:p>
          <a:p>
            <a:pPr>
              <a:spcBef>
                <a:spcPct val="10000"/>
              </a:spcBef>
            </a:pPr>
            <a:r>
              <a:rPr lang="en-US" sz="2800">
                <a:latin typeface="Times New Roman" pitchFamily="18" charset="0"/>
              </a:rPr>
              <a:t>(log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3200" i="1" baseline="30000">
                <a:latin typeface="Times New Roman" pitchFamily="18" charset="0"/>
              </a:rPr>
              <a:t>c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</a:rPr>
              <a:t> โตช้ากว่า 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3200" i="1" baseline="30000">
                <a:latin typeface="Times New Roman" pitchFamily="18" charset="0"/>
              </a:rPr>
              <a:t>k</a:t>
            </a:r>
          </a:p>
          <a:p>
            <a:pPr>
              <a:spcBef>
                <a:spcPct val="10000"/>
              </a:spcBef>
            </a:pPr>
            <a:r>
              <a:rPr lang="en-US" sz="2800" i="1">
                <a:latin typeface="Times New Roman" pitchFamily="18" charset="0"/>
              </a:rPr>
              <a:t>c</a:t>
            </a:r>
            <a:r>
              <a:rPr lang="en-US" sz="2800">
                <a:latin typeface="Times New Roman" pitchFamily="18" charset="0"/>
              </a:rPr>
              <a:t>, </a:t>
            </a:r>
            <a:r>
              <a:rPr lang="en-US" sz="2800" i="1">
                <a:latin typeface="Times New Roman" pitchFamily="18" charset="0"/>
              </a:rPr>
              <a:t>k</a:t>
            </a:r>
            <a:r>
              <a:rPr lang="en-US" sz="2800">
                <a:latin typeface="Times New Roman" pitchFamily="18" charset="0"/>
              </a:rPr>
              <a:t> &gt; 0</a:t>
            </a:r>
            <a:endParaRPr lang="th-TH" sz="2800" i="1">
              <a:latin typeface="Times New Roman" pitchFamily="18" charset="0"/>
            </a:endParaRPr>
          </a:p>
        </p:txBody>
      </p:sp>
      <p:sp>
        <p:nvSpPr>
          <p:cNvPr id="826427" name="AutoShape 59"/>
          <p:cNvSpPr>
            <a:spLocks noChangeArrowheads="1"/>
          </p:cNvSpPr>
          <p:nvPr/>
        </p:nvSpPr>
        <p:spPr bwMode="auto">
          <a:xfrm>
            <a:off x="4067175" y="4221163"/>
            <a:ext cx="4895850" cy="719137"/>
          </a:xfrm>
          <a:prstGeom prst="roundRect">
            <a:avLst>
              <a:gd name="adj" fmla="val 35671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Times New Roman" pitchFamily="18" charset="0"/>
              </a:rPr>
              <a:t>(log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2800" baseline="30000">
                <a:latin typeface="Times New Roman" pitchFamily="18" charset="0"/>
              </a:rPr>
              <a:t>1000</a:t>
            </a:r>
            <a:r>
              <a:rPr lang="th-TH" sz="2800"/>
              <a:t> โตช้ากว่า 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 baseline="30000">
                <a:latin typeface="Times New Roman" pitchFamily="18" charset="0"/>
              </a:rPr>
              <a:t>0.0001</a:t>
            </a:r>
            <a:endParaRPr lang="th-TH" sz="2800" i="1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424" grpId="0"/>
      <p:bldP spid="826425" grpId="0"/>
      <p:bldP spid="8264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การวิเคราะห์เชิงเส้นกำกับ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th-TH" smtClean="0"/>
              <a:t>ใช้วิเคราะห์พฤติกรรมการทำงานของอัลกอริทึม เมื่อข้อมูลขาเข้ามีขนาดใหญ่</a:t>
            </a:r>
          </a:p>
          <a:p>
            <a:pPr>
              <a:lnSpc>
                <a:spcPct val="110000"/>
              </a:lnSpc>
              <a:defRPr/>
            </a:pPr>
            <a:r>
              <a:rPr lang="th-TH" smtClean="0"/>
              <a:t>ช่วยให้วิเคราะห์ได้ง่ายขึ้น</a:t>
            </a:r>
          </a:p>
          <a:p>
            <a:pPr>
              <a:lnSpc>
                <a:spcPct val="110000"/>
              </a:lnSpc>
              <a:defRPr/>
            </a:pPr>
            <a:r>
              <a:rPr lang="th-TH" smtClean="0"/>
              <a:t>นำผลมาเปรียบเทียบได้ง่าย</a:t>
            </a:r>
          </a:p>
        </p:txBody>
      </p:sp>
      <p:graphicFrame>
        <p:nvGraphicFramePr>
          <p:cNvPr id="845828" name="Object 4"/>
          <p:cNvGraphicFramePr>
            <a:graphicFrameLocks noChangeAspect="1"/>
          </p:cNvGraphicFramePr>
          <p:nvPr/>
        </p:nvGraphicFramePr>
        <p:xfrm>
          <a:off x="1116013" y="3500438"/>
          <a:ext cx="10858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4" imgW="406080" imgH="419040" progId="Equation.DSMT4">
                  <p:embed/>
                </p:oleObj>
              </mc:Choice>
              <mc:Fallback>
                <p:oleObj name="Equation" r:id="rId4" imgW="4060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10858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9" name="Object 5"/>
          <p:cNvGraphicFramePr>
            <a:graphicFrameLocks noChangeAspect="1"/>
          </p:cNvGraphicFramePr>
          <p:nvPr/>
        </p:nvGraphicFramePr>
        <p:xfrm>
          <a:off x="5940425" y="5599113"/>
          <a:ext cx="1196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6" imgW="457200" imgH="215640" progId="Equation.DSMT4">
                  <p:embed/>
                </p:oleObj>
              </mc:Choice>
              <mc:Fallback>
                <p:oleObj name="Equation" r:id="rId6" imgW="4572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599113"/>
                        <a:ext cx="119697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0" name="Object 6"/>
          <p:cNvGraphicFramePr>
            <a:graphicFrameLocks noChangeAspect="1"/>
          </p:cNvGraphicFramePr>
          <p:nvPr/>
        </p:nvGraphicFramePr>
        <p:xfrm>
          <a:off x="2195513" y="3500438"/>
          <a:ext cx="984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8" imgW="368280" imgH="393480" progId="Equation.DSMT4">
                  <p:embed/>
                </p:oleObj>
              </mc:Choice>
              <mc:Fallback>
                <p:oleObj name="Equation" r:id="rId8" imgW="3682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00438"/>
                        <a:ext cx="98425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2" name="Object 8"/>
          <p:cNvGraphicFramePr>
            <a:graphicFrameLocks noChangeAspect="1"/>
          </p:cNvGraphicFramePr>
          <p:nvPr/>
        </p:nvGraphicFramePr>
        <p:xfrm>
          <a:off x="2195513" y="4719638"/>
          <a:ext cx="7143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10" imgW="266400" imgH="190440" progId="Equation.DSMT4">
                  <p:embed/>
                </p:oleObj>
              </mc:Choice>
              <mc:Fallback>
                <p:oleObj name="Equation" r:id="rId10" imgW="26640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19638"/>
                        <a:ext cx="7143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/>
          <p:cNvGraphicFramePr>
            <a:graphicFrameLocks noChangeAspect="1"/>
          </p:cNvGraphicFramePr>
          <p:nvPr/>
        </p:nvGraphicFramePr>
        <p:xfrm>
          <a:off x="2195513" y="5588000"/>
          <a:ext cx="1222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12" imgW="457200" imgH="215640" progId="Equation.DSMT4">
                  <p:embed/>
                </p:oleObj>
              </mc:Choice>
              <mc:Fallback>
                <p:oleObj name="Equation" r:id="rId12" imgW="4572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88000"/>
                        <a:ext cx="12223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4" name="Object 10"/>
          <p:cNvGraphicFramePr>
            <a:graphicFrameLocks noChangeAspect="1"/>
          </p:cNvGraphicFramePr>
          <p:nvPr/>
        </p:nvGraphicFramePr>
        <p:xfrm>
          <a:off x="4859338" y="3500438"/>
          <a:ext cx="10652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14" imgW="406080" imgH="419040" progId="Equation.DSMT4">
                  <p:embed/>
                </p:oleObj>
              </mc:Choice>
              <mc:Fallback>
                <p:oleObj name="Equation" r:id="rId14" imgW="4060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00438"/>
                        <a:ext cx="1065212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5" name="Object 11"/>
          <p:cNvGraphicFramePr>
            <a:graphicFrameLocks noChangeAspect="1"/>
          </p:cNvGraphicFramePr>
          <p:nvPr/>
        </p:nvGraphicFramePr>
        <p:xfrm>
          <a:off x="5940425" y="3500438"/>
          <a:ext cx="16637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16" imgW="634680" imgH="393480" progId="Equation.DSMT4">
                  <p:embed/>
                </p:oleObj>
              </mc:Choice>
              <mc:Fallback>
                <p:oleObj name="Equation" r:id="rId16" imgW="63468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00438"/>
                        <a:ext cx="16637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6" name="Object 12"/>
          <p:cNvGraphicFramePr>
            <a:graphicFrameLocks noChangeAspect="1"/>
          </p:cNvGraphicFramePr>
          <p:nvPr/>
        </p:nvGraphicFramePr>
        <p:xfrm>
          <a:off x="5940425" y="4437063"/>
          <a:ext cx="29606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8" imgW="1130040" imgH="444240" progId="Equation.DSMT4">
                  <p:embed/>
                </p:oleObj>
              </mc:Choice>
              <mc:Fallback>
                <p:oleObj name="Equation" r:id="rId18" imgW="113004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437063"/>
                        <a:ext cx="2960688" cy="116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5838" name="AutoShape 14"/>
          <p:cNvSpPr>
            <a:spLocks noChangeArrowheads="1"/>
          </p:cNvSpPr>
          <p:nvPr/>
        </p:nvSpPr>
        <p:spPr bwMode="auto">
          <a:xfrm>
            <a:off x="3635375" y="5516563"/>
            <a:ext cx="2159000" cy="719137"/>
          </a:xfrm>
          <a:prstGeom prst="roundRect">
            <a:avLst>
              <a:gd name="adj" fmla="val 35671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sz="2800">
                <a:latin typeface="Times New Roman" pitchFamily="18" charset="0"/>
              </a:rPr>
              <a:t>โตเร็วเท่ากัน</a:t>
            </a:r>
            <a:endParaRPr lang="th-TH" sz="2800" i="1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  <p:bldP spid="8458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หัวข้อ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การเปรียบเทียบเวลาการทำงาน</a:t>
            </a:r>
          </a:p>
          <a:p>
            <a:pPr>
              <a:defRPr/>
            </a:pPr>
            <a:r>
              <a:rPr lang="th-TH" smtClean="0"/>
              <a:t>การนับจำนวนครั้งที่คำสั่งทำงาน</a:t>
            </a:r>
          </a:p>
          <a:p>
            <a:pPr>
              <a:defRPr/>
            </a:pPr>
            <a:r>
              <a:rPr lang="th-TH" smtClean="0"/>
              <a:t>การวิเคราะห์ฟังก์ชันเวลาการทำงาน</a:t>
            </a:r>
          </a:p>
          <a:p>
            <a:pPr>
              <a:defRPr/>
            </a:pPr>
            <a:r>
              <a:rPr lang="th-TH" smtClean="0"/>
              <a:t>อัตราการเติบโตของฟังก์ชัน</a:t>
            </a:r>
          </a:p>
          <a:p>
            <a:pPr>
              <a:defRPr/>
            </a:pPr>
            <a:r>
              <a:rPr lang="th-TH" smtClean="0"/>
              <a:t>การวิเคราะห์เชิงเส้นกำกับ</a:t>
            </a:r>
          </a:p>
          <a:p>
            <a:pPr>
              <a:defRPr/>
            </a:pPr>
            <a:r>
              <a:rPr lang="th-TH" smtClean="0"/>
              <a:t>สัญกรณ์เชิงเส้นกำกับ</a:t>
            </a:r>
          </a:p>
          <a:p>
            <a:pPr>
              <a:defRPr/>
            </a:pPr>
            <a:r>
              <a:rPr lang="th-TH" smtClean="0"/>
              <a:t>การวิเคราะห์เวลาการทำงานของเมท็อดใน </a:t>
            </a:r>
            <a:r>
              <a:rPr lang="en-US" smtClean="0"/>
              <a:t>vector</a:t>
            </a:r>
            <a:endParaRPr lang="th-TH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สัญกรณ์เชิงเส้นกำกับ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51054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mtClean="0"/>
              <a:t>o(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</a:t>
            </a:r>
            <a:r>
              <a:rPr lang="th-TH" smtClean="0"/>
              <a:t>คือ เซตของฟังก์ชันที่โตช้ากว่า 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smtClean="0"/>
          </a:p>
          <a:p>
            <a:pPr>
              <a:spcBef>
                <a:spcPct val="50000"/>
              </a:spcBef>
              <a:defRPr/>
            </a:pPr>
            <a:r>
              <a:rPr lang="en-US" smtClean="0">
                <a:sym typeface="Symbol" pitchFamily="18" charset="2"/>
              </a:rPr>
              <a:t>(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 </a:t>
            </a:r>
            <a:r>
              <a:rPr lang="th-TH" smtClean="0">
                <a:sym typeface="Symbol" pitchFamily="18" charset="2"/>
              </a:rPr>
              <a:t>คือ   </a:t>
            </a:r>
            <a:r>
              <a:rPr lang="en-US" smtClean="0">
                <a:sym typeface="Symbol" pitchFamily="18" charset="2"/>
              </a:rPr>
              <a:t>"              "    </a:t>
            </a:r>
            <a:r>
              <a:rPr lang="th-TH" smtClean="0">
                <a:sym typeface="Symbol" pitchFamily="18" charset="2"/>
              </a:rPr>
              <a:t>โตเร็วกว่า 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smtClean="0">
              <a:sym typeface="Symbol" pitchFamily="18" charset="2"/>
            </a:endParaRPr>
          </a:p>
          <a:p>
            <a:pPr>
              <a:spcBef>
                <a:spcPct val="50000"/>
              </a:spcBef>
              <a:defRPr/>
            </a:pPr>
            <a:r>
              <a:rPr lang="en-US" smtClean="0">
                <a:sym typeface="Symbol" pitchFamily="18" charset="2"/>
              </a:rPr>
              <a:t>(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 </a:t>
            </a:r>
            <a:r>
              <a:rPr lang="th-TH" smtClean="0">
                <a:sym typeface="Symbol" pitchFamily="18" charset="2"/>
              </a:rPr>
              <a:t>คือ  </a:t>
            </a:r>
            <a:r>
              <a:rPr lang="en-US" smtClean="0">
                <a:sym typeface="Symbol" pitchFamily="18" charset="2"/>
              </a:rPr>
              <a:t> "              " </a:t>
            </a:r>
            <a:r>
              <a:rPr lang="th-TH" smtClean="0">
                <a:sym typeface="Symbol" pitchFamily="18" charset="2"/>
              </a:rPr>
              <a:t>   โตเท่ากับ 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</a:p>
          <a:p>
            <a:pPr lvl="1">
              <a:spcBef>
                <a:spcPct val="50000"/>
              </a:spcBef>
              <a:defRPr/>
            </a:pP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= O(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(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mtClean="0">
                <a:sym typeface="Symbol" pitchFamily="18" charset="2"/>
              </a:rPr>
              <a:t>O(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 </a:t>
            </a:r>
            <a:r>
              <a:rPr lang="th-TH" smtClean="0">
                <a:sym typeface="Symbol" pitchFamily="18" charset="2"/>
              </a:rPr>
              <a:t>คือ  </a:t>
            </a:r>
            <a:r>
              <a:rPr lang="en-US" smtClean="0">
                <a:sym typeface="Symbol" pitchFamily="18" charset="2"/>
              </a:rPr>
              <a:t> "              " </a:t>
            </a:r>
            <a:r>
              <a:rPr lang="th-TH" smtClean="0">
                <a:sym typeface="Symbol" pitchFamily="18" charset="2"/>
              </a:rPr>
              <a:t>   </a:t>
            </a:r>
            <a:r>
              <a:rPr lang="th-TH" smtClean="0"/>
              <a:t>โตไม่เร็วกว่า 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smtClean="0"/>
          </a:p>
          <a:p>
            <a:pPr lvl="1">
              <a:spcBef>
                <a:spcPct val="50000"/>
              </a:spcBef>
              <a:defRPr/>
            </a:pPr>
            <a:r>
              <a:rPr lang="en-US" smtClean="0"/>
              <a:t>O(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= o(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(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</a:t>
            </a:r>
            <a:endParaRPr lang="th-TH" smtClean="0"/>
          </a:p>
          <a:p>
            <a:pPr>
              <a:spcBef>
                <a:spcPct val="50000"/>
              </a:spcBef>
              <a:defRPr/>
            </a:pPr>
            <a:r>
              <a:rPr lang="en-US" smtClean="0">
                <a:sym typeface="Symbol" pitchFamily="18" charset="2"/>
              </a:rPr>
              <a:t>(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 </a:t>
            </a:r>
            <a:r>
              <a:rPr lang="th-TH" smtClean="0">
                <a:sym typeface="Symbol" pitchFamily="18" charset="2"/>
              </a:rPr>
              <a:t>คือ  </a:t>
            </a:r>
            <a:r>
              <a:rPr lang="en-US" smtClean="0">
                <a:sym typeface="Symbol" pitchFamily="18" charset="2"/>
              </a:rPr>
              <a:t> "              " </a:t>
            </a:r>
            <a:r>
              <a:rPr lang="th-TH" smtClean="0">
                <a:sym typeface="Symbol" pitchFamily="18" charset="2"/>
              </a:rPr>
              <a:t>   </a:t>
            </a:r>
            <a:r>
              <a:rPr lang="th-TH" smtClean="0"/>
              <a:t>โตไม่ช้ากว่า 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smtClean="0"/>
          </a:p>
          <a:p>
            <a:pPr lvl="1">
              <a:spcBef>
                <a:spcPct val="50000"/>
              </a:spcBef>
              <a:defRPr/>
            </a:pP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= </a:t>
            </a:r>
            <a:r>
              <a:rPr lang="en-US" smtClean="0">
                <a:sym typeface="Symbol" pitchFamily="18" charset="2"/>
              </a:rPr>
              <a:t></a:t>
            </a:r>
            <a:r>
              <a:rPr lang="en-US" smtClean="0"/>
              <a:t>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(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>
                <a:sym typeface="Symbol" pitchFamily="18" charset="2"/>
              </a:rPr>
              <a:t>)</a:t>
            </a:r>
            <a:endParaRPr lang="en-US" smtClean="0"/>
          </a:p>
          <a:p>
            <a:pPr lvl="1">
              <a:spcBef>
                <a:spcPct val="50000"/>
              </a:spcBef>
              <a:defRPr/>
            </a:pPr>
            <a:endParaRPr lang="en-US" smtClean="0"/>
          </a:p>
        </p:txBody>
      </p:sp>
      <p:sp>
        <p:nvSpPr>
          <p:cNvPr id="847878" name="AutoShape 6"/>
          <p:cNvSpPr>
            <a:spLocks noChangeArrowheads="1"/>
          </p:cNvSpPr>
          <p:nvPr/>
        </p:nvSpPr>
        <p:spPr bwMode="auto">
          <a:xfrm>
            <a:off x="971550" y="2492375"/>
            <a:ext cx="7272338" cy="23764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4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 bldLvl="2"/>
      <p:bldP spid="8478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นิยาม </a:t>
            </a:r>
            <a:r>
              <a:rPr lang="en-US" smtClean="0">
                <a:latin typeface="Times New Roman" pitchFamily="18" charset="0"/>
              </a:rPr>
              <a:t>O(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))</a:t>
            </a:r>
            <a:r>
              <a:rPr lang="en-US" smtClean="0"/>
              <a:t> </a:t>
            </a:r>
            <a:r>
              <a:rPr lang="th-TH" smtClean="0"/>
              <a:t>อีกแบบ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79650" y="2849563"/>
            <a:ext cx="4891088" cy="3530600"/>
            <a:chOff x="1436" y="1795"/>
            <a:chExt cx="3081" cy="2224"/>
          </a:xfrm>
        </p:grpSpPr>
        <p:sp>
          <p:nvSpPr>
            <p:cNvPr id="28690" name="Freeform 4"/>
            <p:cNvSpPr>
              <a:spLocks/>
            </p:cNvSpPr>
            <p:nvPr/>
          </p:nvSpPr>
          <p:spPr bwMode="auto">
            <a:xfrm>
              <a:off x="1436" y="1795"/>
              <a:ext cx="2854" cy="1968"/>
            </a:xfrm>
            <a:custGeom>
              <a:avLst/>
              <a:gdLst>
                <a:gd name="T0" fmla="*/ 0 w 3120"/>
                <a:gd name="T1" fmla="*/ 0 h 1968"/>
                <a:gd name="T2" fmla="*/ 0 w 3120"/>
                <a:gd name="T3" fmla="*/ 1968 h 1968"/>
                <a:gd name="T4" fmla="*/ 3120 w 3120"/>
                <a:gd name="T5" fmla="*/ 1968 h 1968"/>
                <a:gd name="T6" fmla="*/ 0 60000 65536"/>
                <a:gd name="T7" fmla="*/ 0 60000 65536"/>
                <a:gd name="T8" fmla="*/ 0 60000 65536"/>
                <a:gd name="T9" fmla="*/ 0 w 3120"/>
                <a:gd name="T10" fmla="*/ 0 h 1968"/>
                <a:gd name="T11" fmla="*/ 3120 w 3120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0" h="1968">
                  <a:moveTo>
                    <a:pt x="0" y="0"/>
                  </a:moveTo>
                  <a:lnTo>
                    <a:pt x="0" y="1968"/>
                  </a:lnTo>
                  <a:lnTo>
                    <a:pt x="3120" y="19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5"/>
            <p:cNvSpPr txBox="1">
              <a:spLocks noChangeArrowheads="1"/>
            </p:cNvSpPr>
            <p:nvPr/>
          </p:nvSpPr>
          <p:spPr bwMode="auto">
            <a:xfrm>
              <a:off x="4295" y="3577"/>
              <a:ext cx="22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4000" i="1">
                  <a:latin typeface="Angsana New" pitchFamily="18" charset="-34"/>
                </a:rPr>
                <a:t>n</a:t>
              </a:r>
              <a:endParaRPr lang="th-TH" sz="2800" i="1">
                <a:latin typeface="Angsana New" pitchFamily="18" charset="-34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79650" y="3411538"/>
            <a:ext cx="4498204" cy="1889125"/>
            <a:chOff x="1296" y="2016"/>
            <a:chExt cx="3206" cy="1016"/>
          </a:xfrm>
        </p:grpSpPr>
        <p:sp>
          <p:nvSpPr>
            <p:cNvPr id="28688" name="Freeform 7"/>
            <p:cNvSpPr>
              <a:spLocks/>
            </p:cNvSpPr>
            <p:nvPr/>
          </p:nvSpPr>
          <p:spPr bwMode="auto">
            <a:xfrm>
              <a:off x="1296" y="2016"/>
              <a:ext cx="3024" cy="1016"/>
            </a:xfrm>
            <a:custGeom>
              <a:avLst/>
              <a:gdLst>
                <a:gd name="T0" fmla="*/ 0 w 3024"/>
                <a:gd name="T1" fmla="*/ 1008 h 1016"/>
                <a:gd name="T2" fmla="*/ 192 w 3024"/>
                <a:gd name="T3" fmla="*/ 912 h 1016"/>
                <a:gd name="T4" fmla="*/ 384 w 3024"/>
                <a:gd name="T5" fmla="*/ 864 h 1016"/>
                <a:gd name="T6" fmla="*/ 624 w 3024"/>
                <a:gd name="T7" fmla="*/ 960 h 1016"/>
                <a:gd name="T8" fmla="*/ 816 w 3024"/>
                <a:gd name="T9" fmla="*/ 1008 h 1016"/>
                <a:gd name="T10" fmla="*/ 1008 w 3024"/>
                <a:gd name="T11" fmla="*/ 912 h 1016"/>
                <a:gd name="T12" fmla="*/ 1296 w 3024"/>
                <a:gd name="T13" fmla="*/ 384 h 1016"/>
                <a:gd name="T14" fmla="*/ 1776 w 3024"/>
                <a:gd name="T15" fmla="*/ 432 h 1016"/>
                <a:gd name="T16" fmla="*/ 2592 w 3024"/>
                <a:gd name="T17" fmla="*/ 192 h 1016"/>
                <a:gd name="T18" fmla="*/ 3024 w 3024"/>
                <a:gd name="T19" fmla="*/ 0 h 10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24"/>
                <a:gd name="T31" fmla="*/ 0 h 1016"/>
                <a:gd name="T32" fmla="*/ 3024 w 3024"/>
                <a:gd name="T33" fmla="*/ 1016 h 10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24" h="1016">
                  <a:moveTo>
                    <a:pt x="0" y="1008"/>
                  </a:moveTo>
                  <a:cubicBezTo>
                    <a:pt x="64" y="972"/>
                    <a:pt x="128" y="936"/>
                    <a:pt x="192" y="912"/>
                  </a:cubicBezTo>
                  <a:cubicBezTo>
                    <a:pt x="256" y="888"/>
                    <a:pt x="312" y="856"/>
                    <a:pt x="384" y="864"/>
                  </a:cubicBezTo>
                  <a:cubicBezTo>
                    <a:pt x="456" y="872"/>
                    <a:pt x="552" y="936"/>
                    <a:pt x="624" y="960"/>
                  </a:cubicBezTo>
                  <a:cubicBezTo>
                    <a:pt x="696" y="984"/>
                    <a:pt x="752" y="1016"/>
                    <a:pt x="816" y="1008"/>
                  </a:cubicBezTo>
                  <a:cubicBezTo>
                    <a:pt x="880" y="1000"/>
                    <a:pt x="928" y="1016"/>
                    <a:pt x="1008" y="912"/>
                  </a:cubicBezTo>
                  <a:cubicBezTo>
                    <a:pt x="1088" y="808"/>
                    <a:pt x="1168" y="464"/>
                    <a:pt x="1296" y="384"/>
                  </a:cubicBezTo>
                  <a:cubicBezTo>
                    <a:pt x="1424" y="304"/>
                    <a:pt x="1560" y="464"/>
                    <a:pt x="1776" y="432"/>
                  </a:cubicBezTo>
                  <a:cubicBezTo>
                    <a:pt x="1992" y="400"/>
                    <a:pt x="2384" y="264"/>
                    <a:pt x="2592" y="192"/>
                  </a:cubicBezTo>
                  <a:cubicBezTo>
                    <a:pt x="2800" y="120"/>
                    <a:pt x="2912" y="60"/>
                    <a:pt x="3024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8"/>
            <p:cNvSpPr txBox="1">
              <a:spLocks noChangeArrowheads="1"/>
            </p:cNvSpPr>
            <p:nvPr/>
          </p:nvSpPr>
          <p:spPr bwMode="auto">
            <a:xfrm>
              <a:off x="3936" y="2064"/>
              <a:ext cx="566" cy="281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defPPr>
                <a:defRPr lang="th-TH"/>
              </a:defPPr>
              <a:lvl1pPr>
                <a:spcBef>
                  <a:spcPct val="0"/>
                </a:spcBef>
                <a:defRPr sz="2800" i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th-TH" dirty="0">
                  <a:solidFill>
                    <a:srgbClr val="FF0000"/>
                  </a:solidFill>
                </a:rPr>
                <a:t>f </a:t>
              </a:r>
              <a:r>
                <a:rPr lang="th-TH" i="0" dirty="0">
                  <a:solidFill>
                    <a:srgbClr val="FF0000"/>
                  </a:solidFill>
                </a:rPr>
                <a:t>(</a:t>
              </a:r>
              <a:r>
                <a:rPr lang="th-TH" dirty="0">
                  <a:solidFill>
                    <a:srgbClr val="FF0000"/>
                  </a:solidFill>
                </a:rPr>
                <a:t>n</a:t>
              </a:r>
              <a:r>
                <a:rPr lang="th-TH" i="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79650" y="3916363"/>
            <a:ext cx="4495800" cy="1938337"/>
            <a:chOff x="1296" y="1248"/>
            <a:chExt cx="2832" cy="1920"/>
          </a:xfrm>
        </p:grpSpPr>
        <p:sp>
          <p:nvSpPr>
            <p:cNvPr id="28686" name="Freeform 11"/>
            <p:cNvSpPr>
              <a:spLocks/>
            </p:cNvSpPr>
            <p:nvPr/>
          </p:nvSpPr>
          <p:spPr bwMode="auto">
            <a:xfrm>
              <a:off x="1296" y="1488"/>
              <a:ext cx="2832" cy="1680"/>
            </a:xfrm>
            <a:custGeom>
              <a:avLst/>
              <a:gdLst>
                <a:gd name="T0" fmla="*/ 0 w 2832"/>
                <a:gd name="T1" fmla="*/ 1680 h 1680"/>
                <a:gd name="T2" fmla="*/ 480 w 2832"/>
                <a:gd name="T3" fmla="*/ 1536 h 1680"/>
                <a:gd name="T4" fmla="*/ 1296 w 2832"/>
                <a:gd name="T5" fmla="*/ 1104 h 1680"/>
                <a:gd name="T6" fmla="*/ 2304 w 2832"/>
                <a:gd name="T7" fmla="*/ 480 h 1680"/>
                <a:gd name="T8" fmla="*/ 2832 w 2832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32"/>
                <a:gd name="T16" fmla="*/ 0 h 1680"/>
                <a:gd name="T17" fmla="*/ 2832 w 2832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32" h="1680">
                  <a:moveTo>
                    <a:pt x="0" y="1680"/>
                  </a:moveTo>
                  <a:cubicBezTo>
                    <a:pt x="132" y="1656"/>
                    <a:pt x="264" y="1632"/>
                    <a:pt x="480" y="1536"/>
                  </a:cubicBezTo>
                  <a:cubicBezTo>
                    <a:pt x="696" y="1440"/>
                    <a:pt x="992" y="1280"/>
                    <a:pt x="1296" y="1104"/>
                  </a:cubicBezTo>
                  <a:cubicBezTo>
                    <a:pt x="1600" y="928"/>
                    <a:pt x="2048" y="664"/>
                    <a:pt x="2304" y="480"/>
                  </a:cubicBezTo>
                  <a:cubicBezTo>
                    <a:pt x="2560" y="296"/>
                    <a:pt x="2696" y="148"/>
                    <a:pt x="2832" y="0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3408" y="1248"/>
              <a:ext cx="494" cy="518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defPPr>
                <a:defRPr lang="th-TH"/>
              </a:defPPr>
              <a:lvl1pPr>
                <a:spcBef>
                  <a:spcPct val="0"/>
                </a:spcBef>
                <a:defRPr sz="2800" i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th-TH" dirty="0"/>
                <a:t>g</a:t>
              </a:r>
              <a:r>
                <a:rPr lang="th-TH" i="0" dirty="0"/>
                <a:t>(</a:t>
              </a:r>
              <a:r>
                <a:rPr lang="th-TH" dirty="0"/>
                <a:t>n</a:t>
              </a:r>
              <a:r>
                <a:rPr lang="th-TH" i="0" dirty="0"/>
                <a:t>)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73300" y="2620963"/>
            <a:ext cx="3771360" cy="3240087"/>
            <a:chOff x="1296" y="1248"/>
            <a:chExt cx="2852" cy="1920"/>
          </a:xfrm>
        </p:grpSpPr>
        <p:sp>
          <p:nvSpPr>
            <p:cNvPr id="28684" name="Freeform 20"/>
            <p:cNvSpPr>
              <a:spLocks/>
            </p:cNvSpPr>
            <p:nvPr/>
          </p:nvSpPr>
          <p:spPr bwMode="auto">
            <a:xfrm>
              <a:off x="1296" y="1488"/>
              <a:ext cx="2832" cy="1680"/>
            </a:xfrm>
            <a:custGeom>
              <a:avLst/>
              <a:gdLst>
                <a:gd name="T0" fmla="*/ 0 w 2832"/>
                <a:gd name="T1" fmla="*/ 1680 h 1680"/>
                <a:gd name="T2" fmla="*/ 480 w 2832"/>
                <a:gd name="T3" fmla="*/ 1536 h 1680"/>
                <a:gd name="T4" fmla="*/ 1296 w 2832"/>
                <a:gd name="T5" fmla="*/ 1104 h 1680"/>
                <a:gd name="T6" fmla="*/ 2304 w 2832"/>
                <a:gd name="T7" fmla="*/ 480 h 1680"/>
                <a:gd name="T8" fmla="*/ 2832 w 2832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32"/>
                <a:gd name="T16" fmla="*/ 0 h 1680"/>
                <a:gd name="T17" fmla="*/ 2832 w 2832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32" h="1680">
                  <a:moveTo>
                    <a:pt x="0" y="1680"/>
                  </a:moveTo>
                  <a:cubicBezTo>
                    <a:pt x="132" y="1656"/>
                    <a:pt x="264" y="1632"/>
                    <a:pt x="480" y="1536"/>
                  </a:cubicBezTo>
                  <a:cubicBezTo>
                    <a:pt x="696" y="1440"/>
                    <a:pt x="992" y="1280"/>
                    <a:pt x="1296" y="1104"/>
                  </a:cubicBezTo>
                  <a:cubicBezTo>
                    <a:pt x="1600" y="928"/>
                    <a:pt x="2048" y="664"/>
                    <a:pt x="2304" y="480"/>
                  </a:cubicBezTo>
                  <a:cubicBezTo>
                    <a:pt x="2560" y="296"/>
                    <a:pt x="2696" y="148"/>
                    <a:pt x="2832" y="0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3408" y="1248"/>
              <a:ext cx="740" cy="310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defPPr>
                <a:defRPr lang="th-TH"/>
              </a:defPPr>
              <a:lvl1pPr>
                <a:spcBef>
                  <a:spcPct val="0"/>
                </a:spcBef>
                <a:defRPr sz="2800" i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c</a:t>
              </a:r>
              <a:r>
                <a:rPr lang="th-TH" dirty="0"/>
                <a:t>g</a:t>
              </a:r>
              <a:r>
                <a:rPr lang="th-TH" i="0" dirty="0"/>
                <a:t>(</a:t>
              </a:r>
              <a:r>
                <a:rPr lang="th-TH" dirty="0"/>
                <a:t>n</a:t>
              </a:r>
              <a:r>
                <a:rPr lang="th-TH" i="0" dirty="0"/>
                <a:t>)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722812" y="4060824"/>
            <a:ext cx="466462" cy="2398231"/>
            <a:chOff x="2736" y="2448"/>
            <a:chExt cx="352" cy="1226"/>
          </a:xfrm>
        </p:grpSpPr>
        <p:sp>
          <p:nvSpPr>
            <p:cNvPr id="28682" name="Line 23"/>
            <p:cNvSpPr>
              <a:spLocks noChangeShapeType="1"/>
            </p:cNvSpPr>
            <p:nvPr/>
          </p:nvSpPr>
          <p:spPr bwMode="auto">
            <a:xfrm>
              <a:off x="2880" y="2448"/>
              <a:ext cx="0" cy="100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24"/>
            <p:cNvSpPr txBox="1">
              <a:spLocks noChangeArrowheads="1"/>
            </p:cNvSpPr>
            <p:nvPr/>
          </p:nvSpPr>
          <p:spPr bwMode="auto">
            <a:xfrm>
              <a:off x="2736" y="3312"/>
              <a:ext cx="352" cy="36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4000" i="1" dirty="0">
                  <a:latin typeface="Angsana New" pitchFamily="18" charset="-34"/>
                </a:rPr>
                <a:t>n</a:t>
              </a:r>
              <a:r>
                <a:rPr lang="th-TH" sz="2400" baseline="-25000" dirty="0">
                  <a:latin typeface="Angsana New" pitchFamily="18" charset="-34"/>
                </a:rPr>
                <a:t>0</a:t>
              </a:r>
              <a:endParaRPr lang="th-TH" sz="2800" i="1" dirty="0">
                <a:latin typeface="Angsana New" pitchFamily="18" charset="-34"/>
              </a:endParaRPr>
            </a:p>
          </p:txBody>
        </p:sp>
      </p:grpSp>
      <p:sp>
        <p:nvSpPr>
          <p:cNvPr id="849945" name="AutoShape 25"/>
          <p:cNvSpPr>
            <a:spLocks noChangeArrowheads="1"/>
          </p:cNvSpPr>
          <p:nvPr/>
        </p:nvSpPr>
        <p:spPr bwMode="auto">
          <a:xfrm>
            <a:off x="827088" y="1268413"/>
            <a:ext cx="7416800" cy="1223962"/>
          </a:xfrm>
          <a:prstGeom prst="roundRect">
            <a:avLst>
              <a:gd name="adj" fmla="val 35671"/>
            </a:avLst>
          </a:prstGeom>
          <a:gradFill rotWithShape="1">
            <a:gsLst>
              <a:gs pos="0">
                <a:srgbClr val="FFCCFF"/>
              </a:gs>
              <a:gs pos="100000">
                <a:srgbClr val="E0B3E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sz="2800">
                <a:latin typeface="Times New Roman" pitchFamily="18" charset="0"/>
              </a:rPr>
              <a:t>O(</a:t>
            </a:r>
            <a:r>
              <a:rPr lang="en-US" sz="2800" i="1">
                <a:latin typeface="Times New Roman" pitchFamily="18" charset="0"/>
              </a:rPr>
              <a:t>g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)) = { </a:t>
            </a:r>
            <a:r>
              <a:rPr lang="en-US" sz="2800" i="1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 | </a:t>
            </a:r>
            <a:r>
              <a:rPr lang="th-TH" sz="2800">
                <a:latin typeface="Times New Roman" pitchFamily="18" charset="0"/>
              </a:rPr>
              <a:t>มีจำนวน </a:t>
            </a:r>
            <a:r>
              <a:rPr lang="en-US" sz="2800" i="1">
                <a:latin typeface="Times New Roman" pitchFamily="18" charset="0"/>
              </a:rPr>
              <a:t>c </a:t>
            </a:r>
            <a:r>
              <a:rPr lang="en-US" sz="2800">
                <a:latin typeface="Times New Roman" pitchFamily="18" charset="0"/>
              </a:rPr>
              <a:t>&gt; 0 </a:t>
            </a:r>
            <a:r>
              <a:rPr lang="th-TH" sz="2800">
                <a:latin typeface="Times New Roman" pitchFamily="18" charset="0"/>
              </a:rPr>
              <a:t>และ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 0</a:t>
            </a:r>
          </a:p>
          <a:p>
            <a:pPr>
              <a:spcBef>
                <a:spcPct val="20000"/>
              </a:spcBef>
            </a:pPr>
            <a:r>
              <a:rPr lang="th-TH" sz="2800">
                <a:latin typeface="Times New Roman" pitchFamily="18" charset="0"/>
                <a:sym typeface="Symbol" pitchFamily="18" charset="2"/>
              </a:rPr>
              <a:t>                  </a:t>
            </a:r>
            <a:r>
              <a:rPr lang="th-TH" sz="2800">
                <a:latin typeface="Times New Roman" pitchFamily="18" charset="0"/>
              </a:rPr>
              <a:t>ที่ทำให้</a:t>
            </a:r>
            <a:r>
              <a:rPr lang="en-US" sz="2800">
                <a:latin typeface="Times New Roman" pitchFamily="18" charset="0"/>
              </a:rPr>
              <a:t>    </a:t>
            </a:r>
            <a:r>
              <a:rPr lang="en-US" sz="2800" i="1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cg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  <a:r>
              <a:rPr lang="th-TH" sz="2800">
                <a:latin typeface="Times New Roman" pitchFamily="18" charset="0"/>
                <a:sym typeface="Symbol" pitchFamily="18" charset="2"/>
              </a:rPr>
              <a:t>   เมื่อ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</a:t>
            </a:r>
            <a:r>
              <a:rPr lang="th-TH" sz="28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}</a:t>
            </a:r>
            <a:endParaRPr lang="th-TH" sz="2800">
              <a:latin typeface="Times New Roman" pitchFamily="18" charset="0"/>
            </a:endParaRPr>
          </a:p>
        </p:txBody>
      </p:sp>
      <p:sp>
        <p:nvSpPr>
          <p:cNvPr id="849955" name="AutoShape 35"/>
          <p:cNvSpPr>
            <a:spLocks noChangeArrowheads="1"/>
          </p:cNvSpPr>
          <p:nvPr/>
        </p:nvSpPr>
        <p:spPr bwMode="auto">
          <a:xfrm>
            <a:off x="6372225" y="4941888"/>
            <a:ext cx="2303463" cy="720725"/>
          </a:xfrm>
          <a:prstGeom prst="roundRect">
            <a:avLst>
              <a:gd name="adj" fmla="val 37444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i="1">
                <a:latin typeface="Times New Roman" pitchFamily="18" charset="0"/>
              </a:rPr>
              <a:t>f</a:t>
            </a:r>
            <a:r>
              <a:rPr lang="th-TH" sz="2400">
                <a:latin typeface="Times New Roman" pitchFamily="18" charset="0"/>
              </a:rPr>
              <a:t> (</a:t>
            </a:r>
            <a:r>
              <a:rPr lang="th-TH" sz="2400" i="1">
                <a:latin typeface="Times New Roman" pitchFamily="18" charset="0"/>
              </a:rPr>
              <a:t>n</a:t>
            </a:r>
            <a:r>
              <a:rPr lang="th-TH" sz="2400">
                <a:latin typeface="Times New Roman" pitchFamily="18" charset="0"/>
              </a:rPr>
              <a:t>) </a:t>
            </a:r>
            <a:r>
              <a:rPr lang="th-TH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th-TH" sz="2400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O</a:t>
            </a:r>
            <a:r>
              <a:rPr lang="th-TH" sz="2400">
                <a:latin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</a:rPr>
              <a:t>g</a:t>
            </a:r>
            <a:r>
              <a:rPr lang="th-TH" sz="2400">
                <a:latin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</a:rPr>
              <a:t>n</a:t>
            </a:r>
            <a:r>
              <a:rPr lang="th-TH" sz="2400">
                <a:latin typeface="Times New Roman" pitchFamily="18" charset="0"/>
              </a:rPr>
              <a:t>))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5" grpId="0" build="p" animBg="1"/>
      <p:bldP spid="8499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นิยาม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))</a:t>
            </a:r>
            <a:r>
              <a:rPr lang="en-US" smtClean="0"/>
              <a:t> </a:t>
            </a:r>
            <a:r>
              <a:rPr lang="th-TH" smtClean="0"/>
              <a:t>อีกแบบ</a:t>
            </a:r>
          </a:p>
        </p:txBody>
      </p:sp>
      <p:sp>
        <p:nvSpPr>
          <p:cNvPr id="857106" name="AutoShape 18"/>
          <p:cNvSpPr>
            <a:spLocks noChangeArrowheads="1"/>
          </p:cNvSpPr>
          <p:nvPr/>
        </p:nvSpPr>
        <p:spPr bwMode="auto">
          <a:xfrm>
            <a:off x="323530" y="1268413"/>
            <a:ext cx="8496942" cy="1223962"/>
          </a:xfrm>
          <a:prstGeom prst="roundRect">
            <a:avLst>
              <a:gd name="adj" fmla="val 22310"/>
            </a:avLst>
          </a:prstGeom>
          <a:gradFill rotWithShape="1">
            <a:gsLst>
              <a:gs pos="0">
                <a:srgbClr val="FFCCFF"/>
              </a:gs>
              <a:gs pos="100000">
                <a:srgbClr val="E0B3E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)) = { </a:t>
            </a:r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 | </a:t>
            </a:r>
            <a:r>
              <a:rPr lang="th-TH" sz="2800" dirty="0">
                <a:latin typeface="Times New Roman" pitchFamily="18" charset="0"/>
              </a:rPr>
              <a:t>มีจำนวน </a:t>
            </a:r>
            <a:r>
              <a:rPr lang="en-US" sz="2800" i="1" dirty="0">
                <a:latin typeface="Times New Roman" pitchFamily="18" charset="0"/>
              </a:rPr>
              <a:t>c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</a:rPr>
              <a:t>c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&gt; 0 </a:t>
            </a:r>
            <a:r>
              <a:rPr lang="th-TH" sz="2800" dirty="0">
                <a:latin typeface="Times New Roman" pitchFamily="18" charset="0"/>
              </a:rPr>
              <a:t>และ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baseline="-25000" dirty="0">
                <a:latin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 0</a:t>
            </a:r>
          </a:p>
          <a:p>
            <a:pPr>
              <a:spcBef>
                <a:spcPct val="20000"/>
              </a:spcBef>
            </a:pPr>
            <a:r>
              <a:rPr lang="th-TH" sz="2800" dirty="0">
                <a:latin typeface="Times New Roman" pitchFamily="18" charset="0"/>
                <a:sym typeface="Symbol" pitchFamily="18" charset="2"/>
              </a:rPr>
              <a:t>                  </a:t>
            </a:r>
            <a:r>
              <a:rPr lang="th-TH" sz="2800" dirty="0">
                <a:latin typeface="Times New Roman" pitchFamily="18" charset="0"/>
              </a:rPr>
              <a:t>ที่ทำให้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i="1" dirty="0">
                <a:latin typeface="Times New Roman" pitchFamily="18" charset="0"/>
              </a:rPr>
              <a:t>c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800" i="1" dirty="0">
                <a:latin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800" i="1" dirty="0">
                <a:latin typeface="Times New Roman" pitchFamily="18" charset="0"/>
              </a:rPr>
              <a:t>c</a:t>
            </a:r>
            <a:r>
              <a:rPr lang="en-US" sz="2800" baseline="-25000" dirty="0"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th-TH" sz="2800" dirty="0">
                <a:latin typeface="Times New Roman" pitchFamily="18" charset="0"/>
                <a:sym typeface="Symbol" pitchFamily="18" charset="2"/>
              </a:rPr>
              <a:t>  เมื่อ 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</a:t>
            </a:r>
            <a:r>
              <a:rPr lang="th-TH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}</a:t>
            </a:r>
            <a:endParaRPr lang="th-TH" sz="28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339975" y="3068638"/>
            <a:ext cx="4762500" cy="3530600"/>
            <a:chOff x="1474" y="1933"/>
            <a:chExt cx="3000" cy="2224"/>
          </a:xfrm>
        </p:grpSpPr>
        <p:sp>
          <p:nvSpPr>
            <p:cNvPr id="29716" name="Freeform 19"/>
            <p:cNvSpPr>
              <a:spLocks/>
            </p:cNvSpPr>
            <p:nvPr/>
          </p:nvSpPr>
          <p:spPr bwMode="auto">
            <a:xfrm>
              <a:off x="1474" y="1933"/>
              <a:ext cx="2711" cy="1968"/>
            </a:xfrm>
            <a:custGeom>
              <a:avLst/>
              <a:gdLst>
                <a:gd name="T0" fmla="*/ 0 w 3120"/>
                <a:gd name="T1" fmla="*/ 0 h 1968"/>
                <a:gd name="T2" fmla="*/ 0 w 3120"/>
                <a:gd name="T3" fmla="*/ 1968 h 1968"/>
                <a:gd name="T4" fmla="*/ 3120 w 3120"/>
                <a:gd name="T5" fmla="*/ 1968 h 1968"/>
                <a:gd name="T6" fmla="*/ 0 60000 65536"/>
                <a:gd name="T7" fmla="*/ 0 60000 65536"/>
                <a:gd name="T8" fmla="*/ 0 60000 65536"/>
                <a:gd name="T9" fmla="*/ 0 w 3120"/>
                <a:gd name="T10" fmla="*/ 0 h 1968"/>
                <a:gd name="T11" fmla="*/ 3120 w 3120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0" h="1968">
                  <a:moveTo>
                    <a:pt x="0" y="0"/>
                  </a:moveTo>
                  <a:lnTo>
                    <a:pt x="0" y="1968"/>
                  </a:lnTo>
                  <a:lnTo>
                    <a:pt x="3120" y="19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4252" y="3715"/>
              <a:ext cx="22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4000" i="1">
                  <a:latin typeface="Angsana New" pitchFamily="18" charset="-34"/>
                </a:rPr>
                <a:t>n</a:t>
              </a:r>
              <a:endParaRPr lang="th-TH" sz="2800" i="1">
                <a:latin typeface="Angsana New" pitchFamily="18" charset="-34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28875" y="2916238"/>
            <a:ext cx="5066764" cy="3124200"/>
            <a:chOff x="1296" y="1392"/>
            <a:chExt cx="3673" cy="1968"/>
          </a:xfrm>
        </p:grpSpPr>
        <p:sp>
          <p:nvSpPr>
            <p:cNvPr id="29714" name="Text Box 22"/>
            <p:cNvSpPr txBox="1">
              <a:spLocks noChangeArrowheads="1"/>
            </p:cNvSpPr>
            <p:nvPr/>
          </p:nvSpPr>
          <p:spPr bwMode="auto">
            <a:xfrm>
              <a:off x="4368" y="1392"/>
              <a:ext cx="60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2800" i="1" dirty="0">
                  <a:solidFill>
                    <a:srgbClr val="FF3300"/>
                  </a:solidFill>
                  <a:latin typeface="Times New Roman" pitchFamily="18" charset="0"/>
                </a:rPr>
                <a:t>f </a:t>
              </a:r>
              <a:r>
                <a:rPr lang="th-TH" sz="2800" dirty="0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lang="th-TH" sz="2800" i="1" dirty="0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r>
                <a:rPr lang="th-TH" sz="2800" dirty="0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  <a:endParaRPr lang="th-TH" sz="1800" i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9715" name="Freeform 23"/>
            <p:cNvSpPr>
              <a:spLocks/>
            </p:cNvSpPr>
            <p:nvPr/>
          </p:nvSpPr>
          <p:spPr bwMode="auto">
            <a:xfrm>
              <a:off x="1296" y="1728"/>
              <a:ext cx="3024" cy="1632"/>
            </a:xfrm>
            <a:custGeom>
              <a:avLst/>
              <a:gdLst>
                <a:gd name="T0" fmla="*/ 0 w 3024"/>
                <a:gd name="T1" fmla="*/ 1776 h 1776"/>
                <a:gd name="T2" fmla="*/ 144 w 3024"/>
                <a:gd name="T3" fmla="*/ 1440 h 1776"/>
                <a:gd name="T4" fmla="*/ 384 w 3024"/>
                <a:gd name="T5" fmla="*/ 1296 h 1776"/>
                <a:gd name="T6" fmla="*/ 720 w 3024"/>
                <a:gd name="T7" fmla="*/ 1392 h 1776"/>
                <a:gd name="T8" fmla="*/ 1104 w 3024"/>
                <a:gd name="T9" fmla="*/ 864 h 1776"/>
                <a:gd name="T10" fmla="*/ 1680 w 3024"/>
                <a:gd name="T11" fmla="*/ 912 h 1776"/>
                <a:gd name="T12" fmla="*/ 2160 w 3024"/>
                <a:gd name="T13" fmla="*/ 816 h 1776"/>
                <a:gd name="T14" fmla="*/ 2496 w 3024"/>
                <a:gd name="T15" fmla="*/ 576 h 1776"/>
                <a:gd name="T16" fmla="*/ 3024 w 3024"/>
                <a:gd name="T17" fmla="*/ 0 h 17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24"/>
                <a:gd name="T28" fmla="*/ 0 h 1776"/>
                <a:gd name="T29" fmla="*/ 3024 w 3024"/>
                <a:gd name="T30" fmla="*/ 1776 h 17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24" h="1776">
                  <a:moveTo>
                    <a:pt x="0" y="1776"/>
                  </a:moveTo>
                  <a:cubicBezTo>
                    <a:pt x="40" y="1648"/>
                    <a:pt x="80" y="1520"/>
                    <a:pt x="144" y="1440"/>
                  </a:cubicBezTo>
                  <a:cubicBezTo>
                    <a:pt x="208" y="1360"/>
                    <a:pt x="288" y="1304"/>
                    <a:pt x="384" y="1296"/>
                  </a:cubicBezTo>
                  <a:cubicBezTo>
                    <a:pt x="480" y="1288"/>
                    <a:pt x="600" y="1464"/>
                    <a:pt x="720" y="1392"/>
                  </a:cubicBezTo>
                  <a:cubicBezTo>
                    <a:pt x="840" y="1320"/>
                    <a:pt x="944" y="944"/>
                    <a:pt x="1104" y="864"/>
                  </a:cubicBezTo>
                  <a:cubicBezTo>
                    <a:pt x="1264" y="784"/>
                    <a:pt x="1504" y="920"/>
                    <a:pt x="1680" y="912"/>
                  </a:cubicBezTo>
                  <a:cubicBezTo>
                    <a:pt x="1856" y="904"/>
                    <a:pt x="2024" y="872"/>
                    <a:pt x="2160" y="816"/>
                  </a:cubicBezTo>
                  <a:cubicBezTo>
                    <a:pt x="2296" y="760"/>
                    <a:pt x="2352" y="712"/>
                    <a:pt x="2496" y="576"/>
                  </a:cubicBezTo>
                  <a:cubicBezTo>
                    <a:pt x="2640" y="440"/>
                    <a:pt x="2944" y="96"/>
                    <a:pt x="3024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492500" y="4365104"/>
            <a:ext cx="465138" cy="2376551"/>
            <a:chOff x="2064" y="2352"/>
            <a:chExt cx="337" cy="1284"/>
          </a:xfrm>
        </p:grpSpPr>
        <p:sp>
          <p:nvSpPr>
            <p:cNvPr id="29712" name="Line 28"/>
            <p:cNvSpPr>
              <a:spLocks noChangeShapeType="1"/>
            </p:cNvSpPr>
            <p:nvPr/>
          </p:nvSpPr>
          <p:spPr bwMode="auto">
            <a:xfrm>
              <a:off x="2208" y="2352"/>
              <a:ext cx="0" cy="1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29"/>
            <p:cNvSpPr txBox="1">
              <a:spLocks noChangeArrowheads="1"/>
            </p:cNvSpPr>
            <p:nvPr/>
          </p:nvSpPr>
          <p:spPr bwMode="auto">
            <a:xfrm>
              <a:off x="2064" y="3387"/>
              <a:ext cx="337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2400" i="1" dirty="0"/>
                <a:t>n</a:t>
              </a:r>
              <a:r>
                <a:rPr lang="th-TH" sz="2400" baseline="-25000" dirty="0"/>
                <a:t>0</a:t>
              </a:r>
              <a:endParaRPr lang="th-TH" sz="1600" i="1" dirty="0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374900" y="3911600"/>
            <a:ext cx="4933951" cy="2133600"/>
            <a:chOff x="1496" y="2464"/>
            <a:chExt cx="3108" cy="1344"/>
          </a:xfrm>
        </p:grpSpPr>
        <p:sp>
          <p:nvSpPr>
            <p:cNvPr id="29710" name="Text Box 26"/>
            <p:cNvSpPr txBox="1">
              <a:spLocks noChangeArrowheads="1"/>
            </p:cNvSpPr>
            <p:nvPr/>
          </p:nvSpPr>
          <p:spPr bwMode="auto">
            <a:xfrm>
              <a:off x="3858" y="2704"/>
              <a:ext cx="746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2800" i="1" dirty="0">
                  <a:latin typeface="Times New Roman" pitchFamily="18" charset="0"/>
                </a:rPr>
                <a:t>c</a:t>
              </a:r>
              <a:r>
                <a:rPr lang="th-TH" sz="2800" baseline="-25000" dirty="0">
                  <a:latin typeface="Times New Roman" pitchFamily="18" charset="0"/>
                </a:rPr>
                <a:t>1 </a:t>
              </a:r>
              <a:r>
                <a:rPr lang="th-TH" sz="2800" i="1" dirty="0">
                  <a:latin typeface="Times New Roman" pitchFamily="18" charset="0"/>
                </a:rPr>
                <a:t>g</a:t>
              </a:r>
              <a:r>
                <a:rPr lang="th-TH" sz="2800" dirty="0">
                  <a:latin typeface="Times New Roman" pitchFamily="18" charset="0"/>
                </a:rPr>
                <a:t>(</a:t>
              </a:r>
              <a:r>
                <a:rPr lang="th-TH" sz="2800" i="1" dirty="0">
                  <a:latin typeface="Times New Roman" pitchFamily="18" charset="0"/>
                </a:rPr>
                <a:t>n</a:t>
              </a:r>
              <a:r>
                <a:rPr lang="th-TH" sz="2800" dirty="0">
                  <a:latin typeface="Times New Roman" pitchFamily="18" charset="0"/>
                </a:rPr>
                <a:t>)</a:t>
              </a:r>
              <a:endParaRPr lang="th-TH" sz="1800" i="1" dirty="0">
                <a:latin typeface="Times New Roman" pitchFamily="18" charset="0"/>
              </a:endParaRPr>
            </a:p>
          </p:txBody>
        </p:sp>
        <p:sp>
          <p:nvSpPr>
            <p:cNvPr id="29711" name="Freeform 30"/>
            <p:cNvSpPr>
              <a:spLocks/>
            </p:cNvSpPr>
            <p:nvPr/>
          </p:nvSpPr>
          <p:spPr bwMode="auto">
            <a:xfrm>
              <a:off x="1496" y="2464"/>
              <a:ext cx="2670" cy="1344"/>
            </a:xfrm>
            <a:custGeom>
              <a:avLst/>
              <a:gdLst>
                <a:gd name="T0" fmla="*/ 0 w 3072"/>
                <a:gd name="T1" fmla="*/ 1344 h 1344"/>
                <a:gd name="T2" fmla="*/ 336 w 3072"/>
                <a:gd name="T3" fmla="*/ 1008 h 1344"/>
                <a:gd name="T4" fmla="*/ 960 w 3072"/>
                <a:gd name="T5" fmla="*/ 720 h 1344"/>
                <a:gd name="T6" fmla="*/ 1680 w 3072"/>
                <a:gd name="T7" fmla="*/ 672 h 1344"/>
                <a:gd name="T8" fmla="*/ 2304 w 3072"/>
                <a:gd name="T9" fmla="*/ 576 h 1344"/>
                <a:gd name="T10" fmla="*/ 2832 w 3072"/>
                <a:gd name="T11" fmla="*/ 288 h 1344"/>
                <a:gd name="T12" fmla="*/ 3072 w 3072"/>
                <a:gd name="T13" fmla="*/ 0 h 1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2"/>
                <a:gd name="T22" fmla="*/ 0 h 1344"/>
                <a:gd name="T23" fmla="*/ 3072 w 3072"/>
                <a:gd name="T24" fmla="*/ 1344 h 1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2" h="1344">
                  <a:moveTo>
                    <a:pt x="0" y="1344"/>
                  </a:moveTo>
                  <a:cubicBezTo>
                    <a:pt x="88" y="1228"/>
                    <a:pt x="176" y="1112"/>
                    <a:pt x="336" y="1008"/>
                  </a:cubicBezTo>
                  <a:cubicBezTo>
                    <a:pt x="496" y="904"/>
                    <a:pt x="736" y="776"/>
                    <a:pt x="960" y="720"/>
                  </a:cubicBezTo>
                  <a:cubicBezTo>
                    <a:pt x="1184" y="664"/>
                    <a:pt x="1456" y="696"/>
                    <a:pt x="1680" y="672"/>
                  </a:cubicBezTo>
                  <a:cubicBezTo>
                    <a:pt x="1904" y="648"/>
                    <a:pt x="2112" y="640"/>
                    <a:pt x="2304" y="576"/>
                  </a:cubicBezTo>
                  <a:cubicBezTo>
                    <a:pt x="2496" y="512"/>
                    <a:pt x="2704" y="384"/>
                    <a:pt x="2832" y="288"/>
                  </a:cubicBezTo>
                  <a:cubicBezTo>
                    <a:pt x="2960" y="192"/>
                    <a:pt x="3016" y="96"/>
                    <a:pt x="3072" y="0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374900" y="2768600"/>
            <a:ext cx="3914775" cy="3200400"/>
            <a:chOff x="1496" y="1744"/>
            <a:chExt cx="2466" cy="2016"/>
          </a:xfrm>
        </p:grpSpPr>
        <p:sp>
          <p:nvSpPr>
            <p:cNvPr id="29708" name="Freeform 31"/>
            <p:cNvSpPr>
              <a:spLocks/>
            </p:cNvSpPr>
            <p:nvPr/>
          </p:nvSpPr>
          <p:spPr bwMode="auto">
            <a:xfrm>
              <a:off x="1496" y="1744"/>
              <a:ext cx="2461" cy="2016"/>
            </a:xfrm>
            <a:custGeom>
              <a:avLst/>
              <a:gdLst>
                <a:gd name="T0" fmla="*/ 0 w 3072"/>
                <a:gd name="T1" fmla="*/ 1344 h 1344"/>
                <a:gd name="T2" fmla="*/ 336 w 3072"/>
                <a:gd name="T3" fmla="*/ 1008 h 1344"/>
                <a:gd name="T4" fmla="*/ 960 w 3072"/>
                <a:gd name="T5" fmla="*/ 720 h 1344"/>
                <a:gd name="T6" fmla="*/ 1680 w 3072"/>
                <a:gd name="T7" fmla="*/ 672 h 1344"/>
                <a:gd name="T8" fmla="*/ 2304 w 3072"/>
                <a:gd name="T9" fmla="*/ 576 h 1344"/>
                <a:gd name="T10" fmla="*/ 2832 w 3072"/>
                <a:gd name="T11" fmla="*/ 288 h 1344"/>
                <a:gd name="T12" fmla="*/ 3072 w 3072"/>
                <a:gd name="T13" fmla="*/ 0 h 1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2"/>
                <a:gd name="T22" fmla="*/ 0 h 1344"/>
                <a:gd name="T23" fmla="*/ 3072 w 3072"/>
                <a:gd name="T24" fmla="*/ 1344 h 1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2" h="1344">
                  <a:moveTo>
                    <a:pt x="0" y="1344"/>
                  </a:moveTo>
                  <a:cubicBezTo>
                    <a:pt x="88" y="1228"/>
                    <a:pt x="176" y="1112"/>
                    <a:pt x="336" y="1008"/>
                  </a:cubicBezTo>
                  <a:cubicBezTo>
                    <a:pt x="496" y="904"/>
                    <a:pt x="736" y="776"/>
                    <a:pt x="960" y="720"/>
                  </a:cubicBezTo>
                  <a:cubicBezTo>
                    <a:pt x="1184" y="664"/>
                    <a:pt x="1456" y="696"/>
                    <a:pt x="1680" y="672"/>
                  </a:cubicBezTo>
                  <a:cubicBezTo>
                    <a:pt x="1904" y="648"/>
                    <a:pt x="2112" y="640"/>
                    <a:pt x="2304" y="576"/>
                  </a:cubicBezTo>
                  <a:cubicBezTo>
                    <a:pt x="2496" y="512"/>
                    <a:pt x="2704" y="384"/>
                    <a:pt x="2832" y="288"/>
                  </a:cubicBezTo>
                  <a:cubicBezTo>
                    <a:pt x="2960" y="192"/>
                    <a:pt x="3016" y="96"/>
                    <a:pt x="3072" y="0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32"/>
            <p:cNvSpPr txBox="1">
              <a:spLocks noChangeArrowheads="1"/>
            </p:cNvSpPr>
            <p:nvPr/>
          </p:nvSpPr>
          <p:spPr bwMode="auto">
            <a:xfrm>
              <a:off x="3206" y="1744"/>
              <a:ext cx="756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th-TH" sz="2800" i="1" dirty="0">
                  <a:latin typeface="Times New Roman" pitchFamily="18" charset="0"/>
                </a:rPr>
                <a:t>c</a:t>
              </a:r>
              <a:r>
                <a:rPr lang="th-TH" sz="2800" baseline="-25000" dirty="0">
                  <a:latin typeface="Times New Roman" pitchFamily="18" charset="0"/>
                </a:rPr>
                <a:t>2</a:t>
              </a:r>
              <a:r>
                <a:rPr lang="th-TH" sz="2800" i="1" dirty="0">
                  <a:latin typeface="Times New Roman" pitchFamily="18" charset="0"/>
                </a:rPr>
                <a:t> g</a:t>
              </a:r>
              <a:r>
                <a:rPr lang="th-TH" sz="2800" dirty="0">
                  <a:latin typeface="Times New Roman" pitchFamily="18" charset="0"/>
                </a:rPr>
                <a:t>(</a:t>
              </a:r>
              <a:r>
                <a:rPr lang="th-TH" sz="2800" i="1" dirty="0">
                  <a:latin typeface="Times New Roman" pitchFamily="18" charset="0"/>
                </a:rPr>
                <a:t>n</a:t>
              </a:r>
              <a:r>
                <a:rPr lang="th-TH" sz="2800" dirty="0">
                  <a:latin typeface="Times New Roman" pitchFamily="18" charset="0"/>
                </a:rPr>
                <a:t>)</a:t>
              </a:r>
              <a:endParaRPr lang="th-TH" sz="1800" i="1" dirty="0">
                <a:latin typeface="Times New Roman" pitchFamily="18" charset="0"/>
              </a:endParaRPr>
            </a:p>
          </p:txBody>
        </p:sp>
      </p:grpSp>
      <p:sp>
        <p:nvSpPr>
          <p:cNvPr id="857125" name="AutoShape 37"/>
          <p:cNvSpPr>
            <a:spLocks noChangeArrowheads="1"/>
          </p:cNvSpPr>
          <p:nvPr/>
        </p:nvSpPr>
        <p:spPr bwMode="auto">
          <a:xfrm>
            <a:off x="6372225" y="5084763"/>
            <a:ext cx="2303463" cy="720725"/>
          </a:xfrm>
          <a:prstGeom prst="roundRect">
            <a:avLst>
              <a:gd name="adj" fmla="val 37444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i="1">
                <a:latin typeface="Times New Roman" pitchFamily="18" charset="0"/>
              </a:rPr>
              <a:t>f</a:t>
            </a:r>
            <a:r>
              <a:rPr lang="th-TH" sz="2400">
                <a:latin typeface="Times New Roman" pitchFamily="18" charset="0"/>
              </a:rPr>
              <a:t> (</a:t>
            </a:r>
            <a:r>
              <a:rPr lang="th-TH" sz="2400" i="1">
                <a:latin typeface="Times New Roman" pitchFamily="18" charset="0"/>
              </a:rPr>
              <a:t>n</a:t>
            </a:r>
            <a:r>
              <a:rPr lang="th-TH" sz="2400">
                <a:latin typeface="Times New Roman" pitchFamily="18" charset="0"/>
              </a:rPr>
              <a:t>) </a:t>
            </a:r>
            <a:r>
              <a:rPr lang="th-TH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th-TH" sz="2400">
                <a:latin typeface="Times New Roman" pitchFamily="18" charset="0"/>
              </a:rPr>
              <a:t> </a:t>
            </a:r>
            <a:r>
              <a:rPr lang="th-TH" sz="2400">
                <a:latin typeface="Times New Roman" pitchFamily="18" charset="0"/>
                <a:sym typeface="Symbol" pitchFamily="18" charset="2"/>
              </a:rPr>
              <a:t></a:t>
            </a:r>
            <a:r>
              <a:rPr lang="th-TH" sz="2400">
                <a:latin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</a:rPr>
              <a:t>g</a:t>
            </a:r>
            <a:r>
              <a:rPr lang="th-TH" sz="2400">
                <a:latin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</a:rPr>
              <a:t>n</a:t>
            </a:r>
            <a:r>
              <a:rPr lang="th-TH" sz="2400">
                <a:latin typeface="Times New Roman" pitchFamily="18" charset="0"/>
              </a:rPr>
              <a:t>))</a:t>
            </a:r>
          </a:p>
        </p:txBody>
      </p:sp>
      <p:sp>
        <p:nvSpPr>
          <p:cNvPr id="857126" name="Oval 38"/>
          <p:cNvSpPr>
            <a:spLocks noChangeArrowheads="1"/>
          </p:cNvSpPr>
          <p:nvPr/>
        </p:nvSpPr>
        <p:spPr bwMode="auto">
          <a:xfrm>
            <a:off x="3707433" y="1773238"/>
            <a:ext cx="1944687" cy="7921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7127" name="Oval 39"/>
          <p:cNvSpPr>
            <a:spLocks noChangeArrowheads="1"/>
          </p:cNvSpPr>
          <p:nvPr/>
        </p:nvSpPr>
        <p:spPr bwMode="auto">
          <a:xfrm>
            <a:off x="5003576" y="1773238"/>
            <a:ext cx="1944688" cy="7921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7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5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6" grpId="0" build="p" animBg="1"/>
      <p:bldP spid="857125" grpId="0" animBg="1"/>
      <p:bldP spid="857126" grpId="0" animBg="1"/>
      <p:bldP spid="857126" grpId="1" animBg="1"/>
      <p:bldP spid="857127" grpId="0" animBg="1"/>
      <p:bldP spid="85712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ตัวอย่างที่ </a:t>
            </a:r>
            <a:r>
              <a:rPr lang="en-US" dirty="0" smtClean="0"/>
              <a:t>1</a:t>
            </a:r>
            <a:endParaRPr lang="th-TH" dirty="0" smtClean="0"/>
          </a:p>
        </p:txBody>
      </p:sp>
      <p:graphicFrame>
        <p:nvGraphicFramePr>
          <p:cNvPr id="852996" name="Object 4"/>
          <p:cNvGraphicFramePr>
            <a:graphicFrameLocks noChangeAspect="1"/>
          </p:cNvGraphicFramePr>
          <p:nvPr/>
        </p:nvGraphicFramePr>
        <p:xfrm>
          <a:off x="3276600" y="1484313"/>
          <a:ext cx="28273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4" imgW="1028520" imgH="419040" progId="Equation.DSMT4">
                  <p:embed/>
                </p:oleObj>
              </mc:Choice>
              <mc:Fallback>
                <p:oleObj name="Equation" r:id="rId4" imgW="10285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282733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997" name="Object 5"/>
          <p:cNvGraphicFramePr>
            <a:graphicFrameLocks noChangeAspect="1"/>
          </p:cNvGraphicFramePr>
          <p:nvPr/>
        </p:nvGraphicFramePr>
        <p:xfrm>
          <a:off x="3276600" y="2636838"/>
          <a:ext cx="28273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6" imgW="1028520" imgH="419040" progId="Equation.DSMT4">
                  <p:embed/>
                </p:oleObj>
              </mc:Choice>
              <mc:Fallback>
                <p:oleObj name="Equation" r:id="rId6" imgW="1028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36838"/>
                        <a:ext cx="282733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1476375" y="1844675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latin typeface="Times New Roman" pitchFamily="18" charset="0"/>
              </a:rPr>
              <a:t>จงแสดงว่า  </a:t>
            </a:r>
            <a:endParaRPr lang="en-US" sz="2800">
              <a:latin typeface="Times New Roman" pitchFamily="18" charset="0"/>
            </a:endParaRPr>
          </a:p>
        </p:txBody>
      </p:sp>
      <p:graphicFrame>
        <p:nvGraphicFramePr>
          <p:cNvPr id="852999" name="Object 7"/>
          <p:cNvGraphicFramePr>
            <a:graphicFrameLocks noChangeAspect="1"/>
          </p:cNvGraphicFramePr>
          <p:nvPr/>
        </p:nvGraphicFramePr>
        <p:xfrm>
          <a:off x="4513263" y="3787775"/>
          <a:ext cx="11858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787775"/>
                        <a:ext cx="1185862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0" name="Object 8"/>
          <p:cNvGraphicFramePr>
            <a:graphicFrameLocks noChangeAspect="1"/>
          </p:cNvGraphicFramePr>
          <p:nvPr/>
        </p:nvGraphicFramePr>
        <p:xfrm>
          <a:off x="4513263" y="4941888"/>
          <a:ext cx="976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0" imgW="355320" imgH="190440" progId="Equation.DSMT4">
                  <p:embed/>
                </p:oleObj>
              </mc:Choice>
              <mc:Fallback>
                <p:oleObj name="Equation" r:id="rId10" imgW="35532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4941888"/>
                        <a:ext cx="97631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1" name="Object 9"/>
          <p:cNvGraphicFramePr>
            <a:graphicFrameLocks noChangeAspect="1"/>
          </p:cNvGraphicFramePr>
          <p:nvPr/>
        </p:nvGraphicFramePr>
        <p:xfrm>
          <a:off x="4513263" y="5661025"/>
          <a:ext cx="15700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5661025"/>
                        <a:ext cx="1570037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ตัวอย่างที่ </a:t>
            </a:r>
            <a:r>
              <a:rPr lang="en-US" dirty="0" smtClean="0"/>
              <a:t>2</a:t>
            </a:r>
            <a:endParaRPr lang="th-TH" dirty="0" smtClean="0"/>
          </a:p>
        </p:txBody>
      </p:sp>
      <p:sp>
        <p:nvSpPr>
          <p:cNvPr id="854022" name="Text Box 6"/>
          <p:cNvSpPr txBox="1">
            <a:spLocks noChangeArrowheads="1"/>
          </p:cNvSpPr>
          <p:nvPr/>
        </p:nvSpPr>
        <p:spPr bwMode="auto">
          <a:xfrm>
            <a:off x="1547813" y="1773238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latin typeface="Times New Roman" pitchFamily="18" charset="0"/>
              </a:rPr>
              <a:t>จงแสดงว่า  </a:t>
            </a:r>
            <a:endParaRPr lang="en-US" sz="2800">
              <a:latin typeface="Times New Roman" pitchFamily="18" charset="0"/>
            </a:endParaRPr>
          </a:p>
        </p:txBody>
      </p:sp>
      <p:graphicFrame>
        <p:nvGraphicFramePr>
          <p:cNvPr id="854026" name="Object 10"/>
          <p:cNvGraphicFramePr>
            <a:graphicFrameLocks noChangeAspect="1"/>
          </p:cNvGraphicFramePr>
          <p:nvPr/>
        </p:nvGraphicFramePr>
        <p:xfrm>
          <a:off x="3203575" y="1427163"/>
          <a:ext cx="30019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27163"/>
                        <a:ext cx="3001963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38" name="Object 22"/>
          <p:cNvGraphicFramePr>
            <a:graphicFrameLocks noChangeAspect="1"/>
          </p:cNvGraphicFramePr>
          <p:nvPr/>
        </p:nvGraphicFramePr>
        <p:xfrm>
          <a:off x="3203575" y="2506663"/>
          <a:ext cx="41195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1498320" imgH="419040" progId="Equation.DSMT4">
                  <p:embed/>
                </p:oleObj>
              </mc:Choice>
              <mc:Fallback>
                <p:oleObj name="Equation" r:id="rId6" imgW="149832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06663"/>
                        <a:ext cx="4119563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2" name="Object 26"/>
          <p:cNvGraphicFramePr>
            <a:graphicFrameLocks noChangeAspect="1"/>
          </p:cNvGraphicFramePr>
          <p:nvPr/>
        </p:nvGraphicFramePr>
        <p:xfrm>
          <a:off x="5119688" y="3683000"/>
          <a:ext cx="17811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8" imgW="647640" imgH="393480" progId="Equation.DSMT4">
                  <p:embed/>
                </p:oleObj>
              </mc:Choice>
              <mc:Fallback>
                <p:oleObj name="Equation" r:id="rId8" imgW="647640" imgH="393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3683000"/>
                        <a:ext cx="17811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43" name="Object 27"/>
          <p:cNvGraphicFramePr>
            <a:graphicFrameLocks noChangeAspect="1"/>
          </p:cNvGraphicFramePr>
          <p:nvPr/>
        </p:nvGraphicFramePr>
        <p:xfrm>
          <a:off x="5064125" y="4864100"/>
          <a:ext cx="1954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0" imgW="711000" imgH="190440" progId="Equation.DSMT4">
                  <p:embed/>
                </p:oleObj>
              </mc:Choice>
              <mc:Fallback>
                <p:oleObj name="Equation" r:id="rId10" imgW="711000" imgH="1904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864100"/>
                        <a:ext cx="19542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35600" y="2435225"/>
            <a:ext cx="1152525" cy="1608138"/>
            <a:chOff x="3379" y="2296"/>
            <a:chExt cx="726" cy="1013"/>
          </a:xfrm>
        </p:grpSpPr>
        <p:sp>
          <p:nvSpPr>
            <p:cNvPr id="8204" name="Oval 29"/>
            <p:cNvSpPr>
              <a:spLocks noChangeArrowheads="1"/>
            </p:cNvSpPr>
            <p:nvPr/>
          </p:nvSpPr>
          <p:spPr bwMode="auto">
            <a:xfrm>
              <a:off x="3379" y="2296"/>
              <a:ext cx="726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30"/>
            <p:cNvSpPr>
              <a:spLocks noChangeArrowheads="1"/>
            </p:cNvSpPr>
            <p:nvPr/>
          </p:nvSpPr>
          <p:spPr bwMode="auto">
            <a:xfrm>
              <a:off x="3470" y="3082"/>
              <a:ext cx="317" cy="22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364163" y="3659188"/>
            <a:ext cx="1582737" cy="1728787"/>
            <a:chOff x="3334" y="3067"/>
            <a:chExt cx="997" cy="1089"/>
          </a:xfrm>
        </p:grpSpPr>
        <p:sp>
          <p:nvSpPr>
            <p:cNvPr id="8202" name="Oval 33"/>
            <p:cNvSpPr>
              <a:spLocks noChangeArrowheads="1"/>
            </p:cNvSpPr>
            <p:nvPr/>
          </p:nvSpPr>
          <p:spPr bwMode="auto">
            <a:xfrm>
              <a:off x="3424" y="3067"/>
              <a:ext cx="907" cy="77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34"/>
            <p:cNvSpPr>
              <a:spLocks noChangeArrowheads="1"/>
            </p:cNvSpPr>
            <p:nvPr/>
          </p:nvSpPr>
          <p:spPr bwMode="auto">
            <a:xfrm>
              <a:off x="3334" y="3793"/>
              <a:ext cx="226" cy="36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ตัวอย่างที่ </a:t>
            </a:r>
            <a:r>
              <a:rPr lang="en-US" dirty="0" smtClean="0"/>
              <a:t>3 : </a:t>
            </a:r>
            <a:r>
              <a:rPr lang="th-TH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log</a:t>
            </a:r>
            <a:r>
              <a:rPr lang="th-TH" i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!</a:t>
            </a:r>
            <a:r>
              <a:rPr lang="th-TH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th-TH" dirty="0" smtClean="0">
                <a:solidFill>
                  <a:schemeClr val="tx1"/>
                </a:solidFill>
                <a:effectLst/>
                <a:latin typeface="Times New Roman" pitchFamily="18" charset="0"/>
                <a:sym typeface="Symbol" pitchFamily="18" charset="2"/>
              </a:rPr>
              <a:t></a:t>
            </a:r>
            <a:r>
              <a:rPr lang="th-TH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th-TH" dirty="0" smtClean="0">
                <a:solidFill>
                  <a:schemeClr val="tx1"/>
                </a:solidFill>
                <a:effectLst/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(</a:t>
            </a:r>
            <a:r>
              <a:rPr lang="th-TH" i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lang="th-TH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 log </a:t>
            </a:r>
            <a:r>
              <a:rPr lang="th-TH" i="1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  <a:endParaRPr lang="th-TH" dirty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1187450" y="1087438"/>
            <a:ext cx="67595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th-TH" sz="2800" i="1">
                <a:latin typeface="Times New Roman" pitchFamily="18" charset="0"/>
                <a:cs typeface="Times New Roman" pitchFamily="18" charset="0"/>
              </a:rPr>
              <a:t>      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! =   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th-TH" sz="280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i="1">
                <a:latin typeface="Times New Roman" pitchFamily="18" charset="0"/>
                <a:cs typeface="Angsana New" pitchFamily="18" charset="-34"/>
              </a:rPr>
              <a:t> </a:t>
            </a:r>
            <a:r>
              <a:rPr lang="en-US" sz="2800" i="1">
                <a:latin typeface="Times New Roman" pitchFamily="18" charset="0"/>
                <a:cs typeface="Angsana New" pitchFamily="18" charset="-34"/>
              </a:rPr>
              <a:t>   </a:t>
            </a:r>
            <a:r>
              <a:rPr lang="en-US" sz="2800">
                <a:latin typeface="Times New Roman" pitchFamily="18" charset="0"/>
                <a:cs typeface="Angsana New" pitchFamily="18" charset="-34"/>
              </a:rPr>
              <a:t>=   </a:t>
            </a:r>
            <a:r>
              <a:rPr lang="en-US" sz="2800" i="1">
                <a:latin typeface="Times New Roman" pitchFamily="18" charset="0"/>
                <a:cs typeface="Angsana New" pitchFamily="18" charset="-34"/>
              </a:rPr>
              <a:t>n</a:t>
            </a:r>
            <a:r>
              <a:rPr lang="en-US" sz="2800" i="1" baseline="30000">
                <a:latin typeface="Times New Roman" pitchFamily="18" charset="0"/>
                <a:cs typeface="Angsana New" pitchFamily="18" charset="-34"/>
              </a:rPr>
              <a:t>n</a:t>
            </a:r>
            <a:endParaRPr lang="th-TH"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th-TH" sz="280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log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>
                <a:latin typeface="Times New Roman" pitchFamily="18" charset="0"/>
                <a:cs typeface="Angsana New" pitchFamily="18" charset="-34"/>
              </a:rPr>
              <a:t> </a:t>
            </a:r>
            <a:r>
              <a:rPr lang="en-US" sz="2800" i="1">
                <a:latin typeface="Times New Roman" pitchFamily="18" charset="0"/>
                <a:cs typeface="Angsana New" pitchFamily="18" charset="-34"/>
              </a:rPr>
              <a:t>= n</a:t>
            </a:r>
            <a:r>
              <a:rPr lang="en-US" sz="2800">
                <a:latin typeface="Times New Roman" pitchFamily="18" charset="0"/>
                <a:cs typeface="Angsana New" pitchFamily="18" charset="-34"/>
              </a:rPr>
              <a:t> log </a:t>
            </a:r>
            <a:r>
              <a:rPr lang="en-US" sz="2800" i="1">
                <a:latin typeface="Times New Roman" pitchFamily="18" charset="0"/>
                <a:cs typeface="Angsana New" pitchFamily="18" charset="-34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</a:rPr>
              <a:t> </a:t>
            </a:r>
            <a:r>
              <a:rPr lang="th-TH" sz="2800">
                <a:latin typeface="Times New Roman" pitchFamily="18" charset="0"/>
                <a:cs typeface="Angsana New" pitchFamily="18" charset="-34"/>
              </a:rPr>
              <a:t> เมื่อ </a:t>
            </a:r>
            <a:r>
              <a:rPr lang="en-US" sz="2800" i="1">
                <a:latin typeface="Times New Roman" pitchFamily="18" charset="0"/>
                <a:cs typeface="Angsana New" pitchFamily="18" charset="-34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</a:rPr>
              <a:t> </a:t>
            </a:r>
            <a:r>
              <a:rPr lang="th-TH">
                <a:latin typeface="Times New Roman" pitchFamily="18" charset="0"/>
                <a:sym typeface="Symbol" pitchFamily="18" charset="2"/>
              </a:rPr>
              <a:t> </a:t>
            </a:r>
            <a:r>
              <a:rPr lang="en-US">
                <a:latin typeface="Times New Roman" pitchFamily="18" charset="0"/>
                <a:sym typeface="Symbol" pitchFamily="18" charset="2"/>
              </a:rPr>
              <a:t>1</a:t>
            </a:r>
            <a:endParaRPr lang="th-TH" sz="2800"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859141" name="Text Box 5"/>
          <p:cNvSpPr txBox="1">
            <a:spLocks noChangeArrowheads="1"/>
          </p:cNvSpPr>
          <p:nvPr/>
        </p:nvSpPr>
        <p:spPr bwMode="auto">
          <a:xfrm>
            <a:off x="1187450" y="2287588"/>
            <a:ext cx="77771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th-TH" sz="2800" i="1">
                <a:latin typeface="Times New Roman" pitchFamily="18" charset="0"/>
                <a:cs typeface="Times New Roman" pitchFamily="18" charset="0"/>
              </a:rPr>
              <a:t>      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! =  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2-1)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spcBef>
                <a:spcPct val="0"/>
              </a:spcBef>
            </a:pPr>
            <a:r>
              <a:rPr lang="th-TH" sz="280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Angsana New" pitchFamily="18" charset="-34"/>
              </a:rPr>
              <a:t>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   1   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>
              <a:spcBef>
                <a:spcPct val="0"/>
              </a:spcBef>
            </a:pPr>
            <a:r>
              <a:rPr lang="th-TH" sz="280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th-TH" sz="2800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 baseline="300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th-TH" sz="2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th-TH" sz="280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2) log (</a:t>
            </a:r>
            <a:r>
              <a:rPr lang="th-TH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800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th-TH" sz="280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>
              <a:spcBef>
                <a:spcPct val="0"/>
              </a:spcBef>
            </a:pPr>
            <a:r>
              <a:rPr lang="th-TH" sz="280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/2) log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– (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/2)</a:t>
            </a:r>
          </a:p>
          <a:p>
            <a:pPr>
              <a:spcBef>
                <a:spcPct val="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Angsana New" pitchFamily="18" charset="-34"/>
              </a:rPr>
              <a:t>        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0.4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log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 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เมื่อ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10</a:t>
            </a:r>
            <a:r>
              <a:rPr lang="en-US" sz="2800" baseline="300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5</a:t>
            </a:r>
            <a:endParaRPr lang="th-TH" sz="2800">
              <a:latin typeface="Times New Roman" pitchFamily="18" charset="0"/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1195388" y="231298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1187450" y="501332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79388" y="1506538"/>
            <a:ext cx="1046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/>
              <a:t>ขอบเขต</a:t>
            </a:r>
            <a:br>
              <a:rPr lang="th-TH"/>
            </a:br>
            <a:r>
              <a:rPr lang="th-TH"/>
              <a:t>บน</a:t>
            </a:r>
            <a:endParaRPr lang="th-TH" i="1"/>
          </a:p>
        </p:txBody>
      </p:sp>
      <p:sp>
        <p:nvSpPr>
          <p:cNvPr id="32776" name="Text Box 11"/>
          <p:cNvSpPr txBox="1">
            <a:spLocks noChangeArrowheads="1"/>
          </p:cNvSpPr>
          <p:nvPr/>
        </p:nvSpPr>
        <p:spPr bwMode="auto">
          <a:xfrm>
            <a:off x="179388" y="2852738"/>
            <a:ext cx="1046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/>
              <a:t>ขอบเขต</a:t>
            </a:r>
            <a:br>
              <a:rPr lang="th-TH"/>
            </a:br>
            <a:r>
              <a:rPr lang="th-TH"/>
              <a:t>ล่าง</a:t>
            </a:r>
            <a:endParaRPr lang="th-TH" i="1"/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1258888" y="1557338"/>
            <a:ext cx="6840537" cy="1809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– 0.5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0.4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log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 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เมื่อ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มีค่าเท่าใด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?</a:t>
            </a:r>
            <a:endParaRPr lang="th-TH" sz="2800">
              <a:latin typeface="Times New Roman" pitchFamily="18" charset="0"/>
              <a:cs typeface="Angsana New" pitchFamily="18" charset="-34"/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          0.1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log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0.5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</a:p>
          <a:p>
            <a:pPr>
              <a:spcBef>
                <a:spcPct val="0"/>
              </a:spcBef>
              <a:defRPr/>
            </a:pP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            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0.1 log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0.5</a:t>
            </a:r>
            <a:endParaRPr lang="en-US" sz="2800" i="1">
              <a:latin typeface="Times New Roman" pitchFamily="18" charset="0"/>
              <a:cs typeface="Angsana New" pitchFamily="18" charset="-34"/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                         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10</a:t>
            </a:r>
            <a:r>
              <a:rPr lang="en-US" sz="2800" baseline="300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5</a:t>
            </a:r>
            <a:endParaRPr lang="th-TH" sz="2800">
              <a:latin typeface="Times New Roman" pitchFamily="18" charset="0"/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859149" name="Text Box 13"/>
          <p:cNvSpPr txBox="1">
            <a:spLocks noChangeArrowheads="1"/>
          </p:cNvSpPr>
          <p:nvPr/>
        </p:nvSpPr>
        <p:spPr bwMode="auto">
          <a:xfrm>
            <a:off x="1258888" y="5157788"/>
            <a:ext cx="6840537" cy="528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0.4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log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! 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log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 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เมื่อ </a:t>
            </a:r>
            <a:r>
              <a:rPr lang="en-US" sz="2800" i="1">
                <a:latin typeface="Times New Roman" pitchFamily="18" charset="0"/>
                <a:cs typeface="Angsana New" pitchFamily="18" charset="-34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th-TH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th-TH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10</a:t>
            </a:r>
            <a:r>
              <a:rPr lang="en-US" sz="2800" baseline="30000">
                <a:latin typeface="Times New Roman" pitchFamily="18" charset="0"/>
                <a:cs typeface="Angsana New" pitchFamily="18" charset="-34"/>
                <a:sym typeface="Symbol" pitchFamily="18" charset="2"/>
              </a:rPr>
              <a:t>5</a:t>
            </a:r>
          </a:p>
        </p:txBody>
      </p:sp>
      <p:sp>
        <p:nvSpPr>
          <p:cNvPr id="859150" name="AutoShape 14"/>
          <p:cNvSpPr>
            <a:spLocks noChangeArrowheads="1"/>
          </p:cNvSpPr>
          <p:nvPr/>
        </p:nvSpPr>
        <p:spPr bwMode="auto">
          <a:xfrm>
            <a:off x="2771775" y="5876925"/>
            <a:ext cx="3314700" cy="720725"/>
          </a:xfrm>
          <a:prstGeom prst="roundRect">
            <a:avLst>
              <a:gd name="adj" fmla="val 37444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</a:rPr>
              <a:t>log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!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 (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log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5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5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5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59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9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59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59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59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5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59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859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859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859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0" grpId="0" build="p" autoUpdateAnimBg="0"/>
      <p:bldP spid="859141" grpId="0" build="p" autoUpdateAnimBg="0"/>
      <p:bldP spid="859148" grpId="0" build="p" animBg="1"/>
      <p:bldP spid="859148" grpId="1" build="allAtOnce" animBg="1"/>
      <p:bldP spid="859149" grpId="0" animBg="1"/>
      <p:bldP spid="8591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อัตราการเติบโตที่พบบ่อย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th-TH" smtClean="0"/>
              <a:t>constant	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</a:t>
            </a:r>
            <a:r>
              <a:rPr lang="th-TH" smtClean="0">
                <a:latin typeface="Times New Roman" pitchFamily="18" charset="0"/>
              </a:rPr>
              <a:t>1 )</a:t>
            </a:r>
            <a:r>
              <a:rPr lang="th-TH" smtClean="0"/>
              <a:t> 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logarithmic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</a:t>
            </a:r>
            <a:r>
              <a:rPr lang="th-TH" smtClean="0">
                <a:latin typeface="Times New Roman" pitchFamily="18" charset="0"/>
              </a:rPr>
              <a:t>log </a:t>
            </a:r>
            <a:r>
              <a:rPr lang="th-TH" i="1" smtClean="0">
                <a:latin typeface="Times New Roman" pitchFamily="18" charset="0"/>
              </a:rPr>
              <a:t>n</a:t>
            </a:r>
            <a:r>
              <a:rPr lang="th-TH" smtClean="0">
                <a:latin typeface="Times New Roman" pitchFamily="18" charset="0"/>
              </a:rPr>
              <a:t> )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polylogarithmic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</a:t>
            </a:r>
            <a:r>
              <a:rPr lang="th-TH" smtClean="0">
                <a:latin typeface="Times New Roman" pitchFamily="18" charset="0"/>
              </a:rPr>
              <a:t>log </a:t>
            </a:r>
            <a:r>
              <a:rPr lang="th-TH" i="1" baseline="30000" smtClean="0">
                <a:latin typeface="Times New Roman" pitchFamily="18" charset="0"/>
              </a:rPr>
              <a:t>c</a:t>
            </a:r>
            <a:r>
              <a:rPr lang="th-TH" smtClean="0">
                <a:latin typeface="Times New Roman" pitchFamily="18" charset="0"/>
              </a:rPr>
              <a:t> </a:t>
            </a:r>
            <a:r>
              <a:rPr lang="th-TH" i="1" smtClean="0">
                <a:latin typeface="Times New Roman" pitchFamily="18" charset="0"/>
              </a:rPr>
              <a:t>n</a:t>
            </a:r>
            <a:r>
              <a:rPr lang="th-TH" smtClean="0">
                <a:latin typeface="Times New Roman" pitchFamily="18" charset="0"/>
              </a:rPr>
              <a:t> ) ,  </a:t>
            </a:r>
            <a:r>
              <a:rPr lang="th-TH" i="1" smtClean="0">
                <a:latin typeface="Times New Roman" pitchFamily="18" charset="0"/>
              </a:rPr>
              <a:t>c</a:t>
            </a:r>
            <a:r>
              <a:rPr lang="th-TH" smtClean="0">
                <a:latin typeface="Times New Roman" pitchFamily="18" charset="0"/>
              </a:rPr>
              <a:t> </a:t>
            </a:r>
            <a:r>
              <a:rPr lang="th-TH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th-TH" smtClean="0">
                <a:latin typeface="Times New Roman" pitchFamily="18" charset="0"/>
              </a:rPr>
              <a:t> 1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sublinear	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n</a:t>
            </a:r>
            <a:r>
              <a:rPr lang="th-TH" i="1" baseline="30000" smtClean="0">
                <a:latin typeface="Times New Roman" pitchFamily="18" charset="0"/>
              </a:rPr>
              <a:t>a</a:t>
            </a:r>
            <a:r>
              <a:rPr lang="th-TH" smtClean="0">
                <a:latin typeface="Times New Roman" pitchFamily="18" charset="0"/>
              </a:rPr>
              <a:t> ) , 0 &lt; </a:t>
            </a:r>
            <a:r>
              <a:rPr lang="th-TH" i="1" smtClean="0">
                <a:latin typeface="Times New Roman" pitchFamily="18" charset="0"/>
              </a:rPr>
              <a:t>a</a:t>
            </a:r>
            <a:r>
              <a:rPr lang="th-TH" smtClean="0">
                <a:latin typeface="Times New Roman" pitchFamily="18" charset="0"/>
              </a:rPr>
              <a:t> &lt; 1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linear	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n</a:t>
            </a:r>
            <a:r>
              <a:rPr lang="th-TH" smtClean="0">
                <a:latin typeface="Times New Roman" pitchFamily="18" charset="0"/>
              </a:rPr>
              <a:t> )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quadratic	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n</a:t>
            </a:r>
            <a:r>
              <a:rPr lang="th-TH" baseline="30000" smtClean="0">
                <a:latin typeface="Times New Roman" pitchFamily="18" charset="0"/>
              </a:rPr>
              <a:t>2</a:t>
            </a:r>
            <a:r>
              <a:rPr lang="th-TH" smtClean="0">
                <a:latin typeface="Times New Roman" pitchFamily="18" charset="0"/>
              </a:rPr>
              <a:t> )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polynomial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n</a:t>
            </a:r>
            <a:r>
              <a:rPr lang="th-TH" i="1" baseline="30000" smtClean="0">
                <a:latin typeface="Times New Roman" pitchFamily="18" charset="0"/>
              </a:rPr>
              <a:t>c</a:t>
            </a:r>
            <a:r>
              <a:rPr lang="th-TH" smtClean="0">
                <a:latin typeface="Times New Roman" pitchFamily="18" charset="0"/>
              </a:rPr>
              <a:t> ) , </a:t>
            </a:r>
            <a:r>
              <a:rPr lang="th-TH" i="1" smtClean="0">
                <a:latin typeface="Times New Roman" pitchFamily="18" charset="0"/>
              </a:rPr>
              <a:t>c</a:t>
            </a:r>
            <a:r>
              <a:rPr lang="th-TH" smtClean="0">
                <a:latin typeface="Times New Roman" pitchFamily="18" charset="0"/>
              </a:rPr>
              <a:t> </a:t>
            </a:r>
            <a:r>
              <a:rPr lang="th-TH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th-TH" smtClean="0">
                <a:latin typeface="Times New Roman" pitchFamily="18" charset="0"/>
              </a:rPr>
              <a:t> 1</a:t>
            </a:r>
          </a:p>
          <a:p>
            <a:pPr>
              <a:spcBef>
                <a:spcPct val="10000"/>
              </a:spcBef>
              <a:defRPr/>
            </a:pPr>
            <a:r>
              <a:rPr lang="th-TH" smtClean="0"/>
              <a:t>exponential	: </a:t>
            </a:r>
            <a:r>
              <a:rPr lang="th-TH" smtClean="0">
                <a:latin typeface="Symbol" pitchFamily="18" charset="2"/>
              </a:rPr>
              <a:t>Q</a:t>
            </a:r>
            <a:r>
              <a:rPr lang="th-TH" smtClean="0">
                <a:latin typeface="Times New Roman" pitchFamily="18" charset="0"/>
              </a:rPr>
              <a:t>(</a:t>
            </a:r>
            <a:r>
              <a:rPr lang="th-TH" i="1" smtClean="0">
                <a:latin typeface="Times New Roman" pitchFamily="18" charset="0"/>
              </a:rPr>
              <a:t> c</a:t>
            </a:r>
            <a:r>
              <a:rPr lang="th-TH" i="1" baseline="30000" smtClean="0">
                <a:latin typeface="Times New Roman" pitchFamily="18" charset="0"/>
              </a:rPr>
              <a:t>n</a:t>
            </a:r>
            <a:r>
              <a:rPr lang="th-TH" smtClean="0">
                <a:latin typeface="Times New Roman" pitchFamily="18" charset="0"/>
              </a:rPr>
              <a:t> ) , </a:t>
            </a:r>
            <a:r>
              <a:rPr lang="th-TH" i="1" smtClean="0">
                <a:latin typeface="Times New Roman" pitchFamily="18" charset="0"/>
              </a:rPr>
              <a:t>c</a:t>
            </a:r>
            <a:r>
              <a:rPr lang="th-TH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&gt;</a:t>
            </a:r>
            <a:r>
              <a:rPr lang="th-TH" smtClean="0">
                <a:latin typeface="Times New Roman" pitchFamily="18" charset="0"/>
              </a:rPr>
              <a:t> 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0513"/>
            <a:ext cx="84963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การเขียนฟังก์ชันในรูปของ </a:t>
            </a:r>
            <a:r>
              <a:rPr lang="en-US" smtClean="0"/>
              <a:t>O,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 </a:t>
            </a:r>
            <a:r>
              <a:rPr lang="th-TH" smtClean="0"/>
              <a:t>แบบง่าย ๆ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49888"/>
          </a:xfrm>
        </p:spPr>
        <p:txBody>
          <a:bodyPr/>
          <a:lstStyle/>
          <a:p>
            <a:pPr>
              <a:defRPr/>
            </a:pPr>
            <a:r>
              <a:rPr lang="th-TH" sz="2400" smtClean="0"/>
              <a:t>ผลบวกของพจน์หลายพจน์ เลือกพจน์ที่</a:t>
            </a:r>
            <a:r>
              <a:rPr lang="th-TH" sz="2400" u="sng" smtClean="0">
                <a:solidFill>
                  <a:srgbClr val="FF3300"/>
                </a:solidFill>
              </a:rPr>
              <a:t>โตเร็วสุด</a:t>
            </a:r>
          </a:p>
          <a:p>
            <a:pPr>
              <a:defRPr/>
            </a:pPr>
            <a:r>
              <a:rPr lang="th-TH" sz="2400" smtClean="0"/>
              <a:t>ข้อสังเกต</a:t>
            </a: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</a:rPr>
              <a:t>cg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 =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))</a:t>
            </a:r>
            <a:r>
              <a:rPr lang="en-US" sz="2000" smtClean="0"/>
              <a:t> </a:t>
            </a:r>
            <a:r>
              <a:rPr lang="th-TH" sz="2000" smtClean="0"/>
              <a:t>เมื่อ </a:t>
            </a:r>
            <a:r>
              <a:rPr lang="en-US" i="1" smtClean="0">
                <a:latin typeface="Times New Roman" pitchFamily="18" charset="0"/>
              </a:rPr>
              <a:t>c</a:t>
            </a:r>
            <a:r>
              <a:rPr lang="en-US" sz="2000" smtClean="0"/>
              <a:t> </a:t>
            </a:r>
            <a:r>
              <a:rPr lang="th-TH" sz="2000" smtClean="0"/>
              <a:t>เป็นค่าคงตัว</a:t>
            </a:r>
          </a:p>
          <a:p>
            <a:pPr lvl="1">
              <a:defRPr/>
            </a:pPr>
            <a:r>
              <a:rPr lang="en-US" smtClean="0">
                <a:latin typeface="Times New Roman" pitchFamily="18" charset="0"/>
              </a:rPr>
              <a:t>log</a:t>
            </a:r>
            <a:r>
              <a:rPr lang="en-US" i="1" baseline="-25000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=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mtClean="0">
                <a:latin typeface="Times New Roman" pitchFamily="18" charset="0"/>
              </a:rPr>
              <a:t>(log</a:t>
            </a:r>
            <a:r>
              <a:rPr lang="en-US" i="1" baseline="-25000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z="2000" smtClean="0"/>
              <a:t> </a:t>
            </a:r>
            <a:r>
              <a:rPr lang="th-TH" sz="2000" smtClean="0"/>
              <a:t>เพราะ </a:t>
            </a:r>
            <a:r>
              <a:rPr lang="en-US" sz="2800" smtClean="0">
                <a:latin typeface="Times New Roman" pitchFamily="18" charset="0"/>
              </a:rPr>
              <a:t>log</a:t>
            </a:r>
            <a:r>
              <a:rPr lang="en-US" sz="2800" i="1" baseline="-25000" smtClean="0">
                <a:latin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</a:rPr>
              <a:t> = (log</a:t>
            </a:r>
            <a:r>
              <a:rPr lang="en-US" sz="2800" i="1" baseline="-25000" smtClean="0">
                <a:latin typeface="Times New Roman" pitchFamily="18" charset="0"/>
              </a:rPr>
              <a:t>a</a:t>
            </a:r>
            <a:r>
              <a:rPr lang="en-US" sz="2800" i="1" smtClean="0">
                <a:latin typeface="Times New Roman" pitchFamily="18" charset="0"/>
              </a:rPr>
              <a:t>b</a:t>
            </a:r>
            <a:r>
              <a:rPr lang="en-US" sz="2800" smtClean="0">
                <a:latin typeface="Times New Roman" pitchFamily="18" charset="0"/>
              </a:rPr>
              <a:t>) log</a:t>
            </a:r>
            <a:r>
              <a:rPr lang="en-US" sz="2800" i="1" baseline="-25000" smtClean="0">
                <a:latin typeface="Times New Roman" pitchFamily="18" charset="0"/>
              </a:rPr>
              <a:t>b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</a:rPr>
              <a:t>n</a:t>
            </a:r>
            <a:endParaRPr lang="en-US" sz="2800" smtClean="0">
              <a:latin typeface="Times New Roman" pitchFamily="18" charset="0"/>
            </a:endParaRPr>
          </a:p>
          <a:p>
            <a:pPr lvl="1">
              <a:defRPr/>
            </a:pPr>
            <a:r>
              <a:rPr lang="en-US" sz="2800" smtClean="0">
                <a:latin typeface="Times New Roman" pitchFamily="18" charset="0"/>
              </a:rPr>
              <a:t>.</a:t>
            </a:r>
            <a:endParaRPr lang="th-TH" sz="2800" smtClean="0">
              <a:latin typeface="Times New Roman" pitchFamily="18" charset="0"/>
            </a:endParaRPr>
          </a:p>
          <a:p>
            <a:pPr>
              <a:defRPr/>
            </a:pPr>
            <a:r>
              <a:rPr lang="th-TH" sz="2400" smtClean="0"/>
              <a:t>เช่น </a:t>
            </a:r>
          </a:p>
          <a:p>
            <a:pPr lvl="1">
              <a:defRPr/>
            </a:pP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i="1" baseline="-25000" smtClean="0">
                <a:latin typeface="Times New Roman" pitchFamily="18" charset="0"/>
              </a:rPr>
              <a:t>k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i="1" baseline="30000" smtClean="0">
                <a:latin typeface="Times New Roman" pitchFamily="18" charset="0"/>
              </a:rPr>
              <a:t>k</a:t>
            </a:r>
            <a:r>
              <a:rPr lang="en-US" sz="2800" smtClean="0">
                <a:latin typeface="Times New Roman" pitchFamily="18" charset="0"/>
              </a:rPr>
              <a:t> + 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i="1" baseline="-25000" smtClean="0">
                <a:latin typeface="Times New Roman" pitchFamily="18" charset="0"/>
              </a:rPr>
              <a:t>k</a:t>
            </a:r>
            <a:r>
              <a:rPr lang="en-US" sz="2800" baseline="-25000" smtClean="0">
                <a:latin typeface="Times New Roman" pitchFamily="18" charset="0"/>
              </a:rPr>
              <a:t>-1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i="1" baseline="30000" smtClean="0">
                <a:latin typeface="Times New Roman" pitchFamily="18" charset="0"/>
              </a:rPr>
              <a:t>k</a:t>
            </a:r>
            <a:r>
              <a:rPr lang="en-US" sz="2800" baseline="30000" smtClean="0">
                <a:latin typeface="Times New Roman" pitchFamily="18" charset="0"/>
              </a:rPr>
              <a:t>-1</a:t>
            </a:r>
            <a:r>
              <a:rPr lang="en-US" sz="2800" smtClean="0">
                <a:latin typeface="Times New Roman" pitchFamily="18" charset="0"/>
              </a:rPr>
              <a:t> +...+ 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baseline="-25000" smtClean="0">
                <a:latin typeface="Times New Roman" pitchFamily="18" charset="0"/>
              </a:rPr>
              <a:t>0</a:t>
            </a:r>
            <a:r>
              <a:rPr lang="en-US" sz="2800" smtClean="0">
                <a:latin typeface="Times New Roman" pitchFamily="18" charset="0"/>
              </a:rPr>
              <a:t> =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800" smtClean="0">
                <a:latin typeface="Times New Roman" pitchFamily="18" charset="0"/>
              </a:rPr>
              <a:t>(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i="1" baseline="30000" smtClean="0">
                <a:latin typeface="Times New Roman" pitchFamily="18" charset="0"/>
              </a:rPr>
              <a:t>k</a:t>
            </a:r>
            <a:r>
              <a:rPr lang="en-US" sz="2800" smtClean="0">
                <a:latin typeface="Times New Roman" pitchFamily="18" charset="0"/>
              </a:rPr>
              <a:t>)</a:t>
            </a:r>
            <a:endParaRPr lang="th-TH" sz="2800" smtClean="0">
              <a:latin typeface="Times New Roman" pitchFamily="18" charset="0"/>
            </a:endParaRPr>
          </a:p>
          <a:p>
            <a:pPr lvl="1">
              <a:defRPr/>
            </a:pPr>
            <a:r>
              <a:rPr lang="en-US" sz="2800" smtClean="0">
                <a:latin typeface="Times New Roman" pitchFamily="18" charset="0"/>
              </a:rPr>
              <a:t>0.001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baseline="30000" smtClean="0">
                <a:latin typeface="Times New Roman" pitchFamily="18" charset="0"/>
              </a:rPr>
              <a:t>3</a:t>
            </a:r>
            <a:r>
              <a:rPr lang="en-US" sz="2800" smtClean="0">
                <a:latin typeface="Times New Roman" pitchFamily="18" charset="0"/>
              </a:rPr>
              <a:t> + 7000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baseline="30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– 11 =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800" smtClean="0">
                <a:latin typeface="Times New Roman" pitchFamily="18" charset="0"/>
              </a:rPr>
              <a:t>(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baseline="30000" smtClean="0">
                <a:latin typeface="Times New Roman" pitchFamily="18" charset="0"/>
              </a:rPr>
              <a:t>3</a:t>
            </a:r>
            <a:r>
              <a:rPr lang="en-US" sz="2800" smtClean="0">
                <a:latin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sz="2800" smtClean="0">
                <a:latin typeface="Times New Roman" pitchFamily="18" charset="0"/>
              </a:rPr>
              <a:t>log</a:t>
            </a:r>
            <a:r>
              <a:rPr lang="en-US" sz="2800" baseline="-25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baseline="30000" smtClean="0">
                <a:latin typeface="Times New Roman" pitchFamily="18" charset="0"/>
              </a:rPr>
              <a:t>10 </a:t>
            </a:r>
            <a:r>
              <a:rPr lang="en-US" sz="2800" smtClean="0">
                <a:latin typeface="Times New Roman" pitchFamily="18" charset="0"/>
              </a:rPr>
              <a:t>= 10(log</a:t>
            </a:r>
            <a:r>
              <a:rPr lang="en-US" sz="2800" baseline="-25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</a:rPr>
              <a:t>) =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800" smtClean="0">
                <a:latin typeface="Times New Roman" pitchFamily="18" charset="0"/>
              </a:rPr>
              <a:t>(log</a:t>
            </a:r>
            <a:r>
              <a:rPr lang="en-US" sz="2800" baseline="-25000" smtClean="0">
                <a:latin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sz="2800" smtClean="0">
                <a:latin typeface="Times New Roman" pitchFamily="18" charset="0"/>
              </a:rPr>
              <a:t>.</a:t>
            </a:r>
            <a:endParaRPr lang="th-TH" sz="2800" smtClean="0">
              <a:latin typeface="Times New Roman" pitchFamily="18" charset="0"/>
            </a:endParaRPr>
          </a:p>
        </p:txBody>
      </p:sp>
      <p:graphicFrame>
        <p:nvGraphicFramePr>
          <p:cNvPr id="75981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92275" y="3068638"/>
          <a:ext cx="31686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1257120" imgH="241200" progId="Equation.DSMT4">
                  <p:embed/>
                </p:oleObj>
              </mc:Choice>
              <mc:Fallback>
                <p:oleObj name="Equation" r:id="rId4" imgW="12571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316865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7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19250" y="5445125"/>
          <a:ext cx="58324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6" imgW="2260440" imgH="419040" progId="Equation.DSMT4">
                  <p:embed/>
                </p:oleObj>
              </mc:Choice>
              <mc:Fallback>
                <p:oleObj name="Equation" r:id="rId6" imgW="226044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58324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418255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empty() const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mSize == 0;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size_t size() const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mSize;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size_t capacity() const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mCap;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372200" y="2636912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(1)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9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776687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//-----------------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iterator ---------------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iterator begin()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&amp;mData[0];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iterator end()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begin()+mSize;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rangeCheck(int n)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if (n &lt; 0 || (size_t)n &gt;=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mSize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throw std::out_of_range("index of out range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&amp; at(int index) const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rangeCheck(index);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mData[index];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&amp; operator[](int index) const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mData[index];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056172" y="2780928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(1)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4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อยากรู้เวลาการทำงาน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704975"/>
          </a:xfrm>
        </p:spPr>
        <p:txBody>
          <a:bodyPr/>
          <a:lstStyle/>
          <a:p>
            <a:pPr>
              <a:defRPr/>
            </a:pPr>
            <a:r>
              <a:rPr lang="th-TH" smtClean="0"/>
              <a:t>เขียนโปรแกรม</a:t>
            </a:r>
          </a:p>
          <a:p>
            <a:pPr>
              <a:defRPr/>
            </a:pPr>
            <a:r>
              <a:rPr lang="th-TH" smtClean="0"/>
              <a:t>สั่งทำงาน</a:t>
            </a:r>
          </a:p>
          <a:p>
            <a:pPr>
              <a:defRPr/>
            </a:pPr>
            <a:r>
              <a:rPr lang="th-TH" smtClean="0"/>
              <a:t>จับเวลา</a:t>
            </a:r>
          </a:p>
          <a:p>
            <a:pPr>
              <a:defRPr/>
            </a:pPr>
            <a:endParaRPr lang="th-TH" smtClean="0"/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1042988" y="2997200"/>
            <a:ext cx="7416800" cy="101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/>
              <a:t>ตัวอย่าง </a:t>
            </a:r>
            <a:r>
              <a:rPr lang="en-US" sz="2400"/>
              <a:t>: </a:t>
            </a:r>
            <a:r>
              <a:rPr lang="th-TH" sz="2400"/>
              <a:t>มี </a:t>
            </a:r>
            <a:r>
              <a:rPr lang="en-US" sz="2400"/>
              <a:t>int[] d </a:t>
            </a:r>
            <a:endParaRPr lang="th-TH" sz="2400"/>
          </a:p>
          <a:p>
            <a:r>
              <a:rPr lang="th-TH" sz="2400"/>
              <a:t>อยากทราบ </a:t>
            </a:r>
            <a:r>
              <a:rPr lang="th-TH" sz="2400">
                <a:solidFill>
                  <a:srgbClr val="FF3300"/>
                </a:solidFill>
              </a:rPr>
              <a:t>ผลต่าง</a:t>
            </a:r>
            <a:r>
              <a:rPr lang="th-TH" sz="2400"/>
              <a:t> ของคู่ข้อมูลใน </a:t>
            </a:r>
            <a:r>
              <a:rPr lang="en-US" sz="2400"/>
              <a:t>d </a:t>
            </a:r>
            <a:r>
              <a:rPr lang="th-TH" sz="2400"/>
              <a:t>ที่มีผลต่างมากสุด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59113" y="4510088"/>
            <a:ext cx="3455987" cy="387350"/>
            <a:chOff x="1338" y="2704"/>
            <a:chExt cx="2177" cy="244"/>
          </a:xfrm>
        </p:grpSpPr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12</a:t>
              </a:r>
              <a:endParaRPr lang="th-TH"/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1610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7</a:t>
              </a:r>
              <a:endParaRPr lang="th-TH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882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2</a:t>
              </a:r>
              <a:endParaRPr lang="th-TH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2154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8</a:t>
              </a:r>
              <a:endParaRPr lang="th-TH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2426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5</a:t>
              </a:r>
              <a:endParaRPr lang="th-TH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2699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11</a:t>
              </a:r>
              <a:endParaRPr lang="th-TH"/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2971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1</a:t>
              </a:r>
              <a:endParaRPr lang="th-TH"/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3243" y="2704"/>
              <a:ext cx="272" cy="2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36000">
              <a:spAutoFit/>
            </a:bodyPr>
            <a:lstStyle/>
            <a:p>
              <a:pPr algn="ctr"/>
              <a:r>
                <a:rPr lang="en-US"/>
                <a:t>4</a:t>
              </a:r>
              <a:endParaRPr lang="th-TH"/>
            </a:p>
          </p:txBody>
        </p:sp>
      </p:grpSp>
      <p:sp>
        <p:nvSpPr>
          <p:cNvPr id="785425" name="Text Box 17"/>
          <p:cNvSpPr txBox="1">
            <a:spLocks noChangeArrowheads="1"/>
          </p:cNvSpPr>
          <p:nvPr/>
        </p:nvSpPr>
        <p:spPr bwMode="auto">
          <a:xfrm>
            <a:off x="3635375" y="523081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/>
              <a:t>คำตอบคือ </a:t>
            </a:r>
            <a:r>
              <a:rPr lang="en-US" sz="2400"/>
              <a:t>11</a:t>
            </a:r>
            <a:endParaRPr lang="th-TH" sz="2400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059113" y="4367213"/>
            <a:ext cx="3022600" cy="647700"/>
            <a:chOff x="1791" y="2478"/>
            <a:chExt cx="1904" cy="408"/>
          </a:xfrm>
        </p:grpSpPr>
        <p:sp>
          <p:nvSpPr>
            <p:cNvPr id="14344" name="Oval 21"/>
            <p:cNvSpPr>
              <a:spLocks noChangeArrowheads="1"/>
            </p:cNvSpPr>
            <p:nvPr/>
          </p:nvSpPr>
          <p:spPr bwMode="auto">
            <a:xfrm>
              <a:off x="3424" y="2478"/>
              <a:ext cx="271" cy="40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Oval 22"/>
            <p:cNvSpPr>
              <a:spLocks noChangeArrowheads="1"/>
            </p:cNvSpPr>
            <p:nvPr/>
          </p:nvSpPr>
          <p:spPr bwMode="auto">
            <a:xfrm>
              <a:off x="1791" y="2478"/>
              <a:ext cx="271" cy="40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/>
      <p:bldP spid="785415" grpId="0" animBg="1"/>
      <p:bldP spid="7854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022648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expand(size_t capacity)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T *arr = new T[capacity]();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for (size_t i = 0;i &lt;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mSize;i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arr[i] =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mData[i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delete [] mData;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mData = arr;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mCap = capacity;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ensureCapacity(size_t capacity)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if (capacity &gt; mCap)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size_t s = (capacity &gt; 2 * mCap) ? capacity : 2 * mCap;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expand(s);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092280" y="3105879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O(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58368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resize(size_t n)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if (n &gt; mCap)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expand(n);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if (n &gt; mSize)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T init = T();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for (size_t i = mSize;i &lt; n;i++) 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mData[i] = init;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 = n;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020272" y="2708920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O(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72154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//-----------------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modifier -------------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void push_back(const T&amp; element)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insert(end(),element);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iterator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insert(iterator it,const T&amp; element)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size_t pos = it - begin();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ensureCapacity(mSize + 1);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for(size_t i = mSize;i &gt; pos;i--)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mData[i] = mData[i-1];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mData[pos] = element;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mSize++;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begin()+pos;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516358" y="3717032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O(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8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41825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pop_back()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mSize--;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clear()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 = 0;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erase(iterator it)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while((it+1)!=end())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*it = *(it+1);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it++;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mSize--;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5257770" y="2480717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(1)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292080" y="4659511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O(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8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61125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vector {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vector(const vector&lt;T&gt;&amp; a)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mData = new T[a.capacity()]();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mCap = a.capacity();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 = a.size();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for (size_t i =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i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 a.size();i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mData[i] =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a[i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vector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int cap = 1;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mData = new T[cap]();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mCap = cap;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 = 0;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vector(size_t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cap)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mData = new T[cap]();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mCap = cap;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mSize = cap;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964924" y="2348880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smtClean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69448" y="5661248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smtClean="0">
                <a:latin typeface="Times New Roman" pitchFamily="18" charset="0"/>
                <a:sym typeface="Symbol" pitchFamily="18" charset="2"/>
              </a:rPr>
              <a:t>(cap) 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4924" y="4365580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smtClean="0">
                <a:latin typeface="Times New Roman" pitchFamily="18" charset="0"/>
                <a:sym typeface="Symbol" pitchFamily="18" charset="2"/>
              </a:rPr>
              <a:t>(1) 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มา</a:t>
            </a:r>
            <a:r>
              <a:rPr lang="th-TH" smtClean="0"/>
              <a:t>วิเคราะห์ </a:t>
            </a:r>
            <a:r>
              <a:rPr lang="en-US" smtClean="0"/>
              <a:t>vector</a:t>
            </a:r>
            <a:endParaRPr lang="th-TH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3264" y="1022648"/>
            <a:ext cx="8042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&lt;typename T&gt;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vector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copy assignment operator using copy-and-swap idiom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vector&lt;T&gt;&amp; operator=(vector&lt;T&gt; other) {</a:t>
            </a: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using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std::swap;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swap(this-&gt;mSize, other.mSize);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swap(this-&gt;mCap, other.mCap);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swap(this-&gt;mData, other.mData);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~vector() {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delete [] mData;</a:t>
            </a:r>
          </a:p>
          <a:p>
            <a:pPr>
              <a:spcBef>
                <a:spcPts val="0"/>
              </a:spcBef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948264" y="2852936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48264" y="4437112"/>
            <a:ext cx="1223962" cy="720725"/>
          </a:xfrm>
          <a:prstGeom prst="roundRect">
            <a:avLst>
              <a:gd name="adj" fmla="val 25991"/>
            </a:avLst>
          </a:prstGeom>
          <a:gradFill rotWithShape="1">
            <a:gsLst>
              <a:gs pos="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1) 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9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แบบฝึกหัด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วิเคราะห์เวลาการทำงานของ</a:t>
            </a:r>
          </a:p>
          <a:p>
            <a:pPr lvl="1"/>
            <a:r>
              <a:rPr lang="th-TH" smtClean="0"/>
              <a:t>ทุกฟังก์ชันใน </a:t>
            </a:r>
            <a:r>
              <a:rPr lang="en-US" smtClean="0"/>
              <a:t>queue.h, stack.h</a:t>
            </a:r>
          </a:p>
          <a:p>
            <a:pPr lvl="1"/>
            <a:r>
              <a:rPr lang="th-TH" smtClean="0"/>
              <a:t>ฟังก์ชันการแปลง</a:t>
            </a:r>
            <a:r>
              <a:rPr lang="en-US" smtClean="0"/>
              <a:t> infix </a:t>
            </a:r>
            <a:r>
              <a:rPr lang="th-TH" smtClean="0"/>
              <a:t>เป็น </a:t>
            </a:r>
            <a:r>
              <a:rPr lang="en-US" smtClean="0"/>
              <a:t>postfix</a:t>
            </a:r>
          </a:p>
          <a:p>
            <a:r>
              <a:rPr lang="th-TH" smtClean="0"/>
              <a:t>ควรทำได้ในเวลา </a:t>
            </a:r>
            <a:r>
              <a:rPr lang="en-US" smtClean="0"/>
              <a:t>3 </a:t>
            </a:r>
            <a:r>
              <a:rPr lang="th-TH" smtClean="0"/>
              <a:t>นาที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4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สรุป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62913" cy="5105400"/>
          </a:xfrm>
        </p:spPr>
        <p:txBody>
          <a:bodyPr/>
          <a:lstStyle/>
          <a:p>
            <a:pPr>
              <a:defRPr/>
            </a:pPr>
            <a:r>
              <a:rPr lang="th-TH" smtClean="0"/>
              <a:t>ใช้จำนวนครั้งที่คำสั่งตัวแทนทำงานแทนเวลา</a:t>
            </a:r>
          </a:p>
          <a:p>
            <a:pPr>
              <a:defRPr/>
            </a:pPr>
            <a:r>
              <a:rPr lang="th-TH" smtClean="0"/>
              <a:t>หาความสัมพันธ์ของจำนวนครั้งที่คำสั่งตัวแทนทำงาน กับจำนวนข้อมูล</a:t>
            </a:r>
          </a:p>
          <a:p>
            <a:pPr>
              <a:defRPr/>
            </a:pPr>
            <a:r>
              <a:rPr lang="th-TH" smtClean="0"/>
              <a:t>เขียนฟังก์ชันในรูปของสัญกรณ์เชิงเส้นกำกับ</a:t>
            </a:r>
          </a:p>
          <a:p>
            <a:pPr>
              <a:defRPr/>
            </a:pPr>
            <a:r>
              <a:rPr lang="th-TH" smtClean="0"/>
              <a:t>ใช้ </a:t>
            </a:r>
            <a:r>
              <a:rPr lang="en-US" smtClean="0"/>
              <a:t>O </a:t>
            </a:r>
            <a:r>
              <a:rPr lang="th-TH" smtClean="0"/>
              <a:t>เพื่อแสดงขอบเขตบนของเวลา</a:t>
            </a:r>
          </a:p>
          <a:p>
            <a:pPr>
              <a:defRPr/>
            </a:pPr>
            <a:r>
              <a:rPr lang="th-TH" smtClean="0"/>
              <a:t>ใช้ </a:t>
            </a:r>
            <a:r>
              <a:rPr lang="th-TH" smtClean="0">
                <a:sym typeface="Symbol" pitchFamily="18" charset="2"/>
              </a:rPr>
              <a:t> เมื่อการทำงานมีขอบเขตบนและล่างเท่ากัน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เขียนโปรแกรม </a:t>
            </a:r>
            <a:r>
              <a:rPr lang="en-US" smtClean="0"/>
              <a:t>: </a:t>
            </a:r>
            <a:r>
              <a:rPr lang="th-TH" smtClean="0"/>
              <a:t>หาผลต่างของทุกคู่</a:t>
            </a:r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684213" y="1125538"/>
            <a:ext cx="7632700" cy="559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public class Test1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n = 3200; n &lt; 100000; n *= 2)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int[] a = new int[n];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long start = System.nanoTime();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int diff = maxDiff(a);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long d = (System.nanoTime() - start);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System.out.println(n + " : " + d / 1E9);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 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static int maxDiff(int[] d)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maxDiff = 0;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i = 0; i &lt; d.length;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for (int j = i+1; j &lt; d.length; j++)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  int diff = Math.abs(d[i] - d[j]);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  if (diff &gt; maxDiff) maxDiff = diff;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return maxDiff;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</a:t>
            </a:r>
            <a:endParaRPr lang="th-TH" sz="18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587555" y="3429000"/>
            <a:ext cx="2556445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/>
              <a:t>3200 	: 0.07275813</a:t>
            </a:r>
          </a:p>
          <a:p>
            <a:pPr>
              <a:spcBef>
                <a:spcPct val="0"/>
              </a:spcBef>
              <a:defRPr/>
            </a:pPr>
            <a:r>
              <a:rPr lang="en-US" sz="1600"/>
              <a:t>6400 	: 0.26796646</a:t>
            </a:r>
          </a:p>
          <a:p>
            <a:pPr>
              <a:spcBef>
                <a:spcPct val="0"/>
              </a:spcBef>
              <a:defRPr/>
            </a:pPr>
            <a:r>
              <a:rPr lang="en-US" sz="1600"/>
              <a:t>12800 	: 1.066942865</a:t>
            </a:r>
          </a:p>
          <a:p>
            <a:pPr>
              <a:spcBef>
                <a:spcPct val="0"/>
              </a:spcBef>
              <a:defRPr/>
            </a:pPr>
            <a:r>
              <a:rPr lang="en-US" sz="1600"/>
              <a:t>25600 	: 4.290179897</a:t>
            </a:r>
          </a:p>
          <a:p>
            <a:pPr>
              <a:spcBef>
                <a:spcPct val="0"/>
              </a:spcBef>
              <a:defRPr/>
            </a:pPr>
            <a:r>
              <a:rPr lang="en-US" sz="1600"/>
              <a:t>51200 	: 16.98756937</a:t>
            </a:r>
            <a:endParaRPr lang="th-TH" sz="1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6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64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6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6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64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6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6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6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6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64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6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6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6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6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8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6" grpId="0" build="p" animBg="1"/>
      <p:bldP spid="7864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90513"/>
            <a:ext cx="864235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เขียนโปรแกรม </a:t>
            </a:r>
            <a:r>
              <a:rPr lang="en-US" smtClean="0"/>
              <a:t>: </a:t>
            </a:r>
            <a:r>
              <a:rPr lang="th-TH" smtClean="0"/>
              <a:t>หาผลต่างของ </a:t>
            </a:r>
            <a:r>
              <a:rPr lang="en-US" smtClean="0"/>
              <a:t>max </a:t>
            </a:r>
            <a:r>
              <a:rPr lang="th-TH" smtClean="0"/>
              <a:t>กับ </a:t>
            </a:r>
            <a:r>
              <a:rPr lang="en-US" smtClean="0"/>
              <a:t>min</a:t>
            </a:r>
            <a:endParaRPr lang="th-TH" smtClean="0"/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632700" cy="5319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public class Test2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n = 3200; n &lt; 100000; n *= 2)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int[] a = new int[n];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long start = System.nanoTime();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int diff = maxDiff(a);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long d = (System.nanoTime() - start);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System.out.println(n + " : " + d / 1E9);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 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static int maxDiff(int[] d)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max = Integer.MIN_VALUE;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min = Integer.MAX_VALUE;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i = 0; i &lt; d.length;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if (d[i] &gt; max) max = d[i];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if (d[i] &lt; min) min = d[i];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return max – min;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</a:t>
            </a:r>
            <a:endParaRPr lang="th-TH" sz="18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695728" y="3356992"/>
            <a:ext cx="2448272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600" dirty="0"/>
              <a:t>3200 	: </a:t>
            </a:r>
            <a:r>
              <a:rPr lang="en-US" sz="1600" dirty="0" smtClean="0"/>
              <a:t>4.386E-5</a:t>
            </a:r>
            <a:endParaRPr lang="en-US" sz="1600" dirty="0"/>
          </a:p>
          <a:p>
            <a:pPr>
              <a:spcBef>
                <a:spcPct val="0"/>
              </a:spcBef>
              <a:defRPr/>
            </a:pPr>
            <a:r>
              <a:rPr lang="en-US" sz="1600" dirty="0"/>
              <a:t>6400 	: </a:t>
            </a:r>
            <a:r>
              <a:rPr lang="en-US" sz="1600" dirty="0" smtClean="0"/>
              <a:t>8.9955E-5</a:t>
            </a:r>
            <a:endParaRPr lang="en-US" sz="1600" dirty="0"/>
          </a:p>
          <a:p>
            <a:pPr>
              <a:spcBef>
                <a:spcPct val="0"/>
              </a:spcBef>
              <a:defRPr/>
            </a:pPr>
            <a:r>
              <a:rPr lang="en-US" sz="1600" dirty="0"/>
              <a:t>12800 	: </a:t>
            </a:r>
            <a:r>
              <a:rPr lang="en-US" sz="1600" dirty="0" smtClean="0"/>
              <a:t>1.69295E-4</a:t>
            </a:r>
            <a:endParaRPr lang="en-US" sz="1600" dirty="0"/>
          </a:p>
          <a:p>
            <a:pPr>
              <a:spcBef>
                <a:spcPct val="0"/>
              </a:spcBef>
              <a:defRPr/>
            </a:pPr>
            <a:r>
              <a:rPr lang="en-US" sz="1600" dirty="0"/>
              <a:t>25600 	: </a:t>
            </a:r>
            <a:r>
              <a:rPr lang="en-US" sz="1600" dirty="0" smtClean="0"/>
              <a:t>3.42502E-4</a:t>
            </a:r>
            <a:endParaRPr lang="en-US" sz="1600" dirty="0"/>
          </a:p>
          <a:p>
            <a:pPr>
              <a:spcBef>
                <a:spcPct val="0"/>
              </a:spcBef>
              <a:defRPr/>
            </a:pPr>
            <a:r>
              <a:rPr lang="en-US" sz="1600" dirty="0"/>
              <a:t>51200 	: </a:t>
            </a:r>
            <a:r>
              <a:rPr lang="en-US" sz="1600" dirty="0" smtClean="0"/>
              <a:t>6.72711E-4</a:t>
            </a:r>
            <a:endParaRPr lang="th-TH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8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8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8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build="p" animBg="1"/>
      <p:bldP spid="7884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71550" y="1052513"/>
            <a:ext cx="7129463" cy="3751262"/>
            <a:chOff x="612" y="663"/>
            <a:chExt cx="4491" cy="2363"/>
          </a:xfrm>
        </p:grpSpPr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1202" y="895"/>
              <a:ext cx="2767" cy="1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Text Box 7"/>
            <p:cNvSpPr txBox="1">
              <a:spLocks noChangeArrowheads="1"/>
            </p:cNvSpPr>
            <p:nvPr/>
          </p:nvSpPr>
          <p:spPr bwMode="auto">
            <a:xfrm>
              <a:off x="1247" y="2795"/>
              <a:ext cx="38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3200     6400     12800    25600    51200    </a:t>
              </a:r>
              <a:r>
                <a:rPr lang="th-TH" sz="1800"/>
                <a:t>จำนวนข้อมูล</a:t>
              </a:r>
              <a:endParaRPr lang="th-TH" sz="2400" i="1">
                <a:latin typeface="Times New Roman" pitchFamily="18" charset="0"/>
              </a:endParaRPr>
            </a:p>
          </p:txBody>
        </p:sp>
        <p:sp>
          <p:nvSpPr>
            <p:cNvPr id="17425" name="Text Box 8"/>
            <p:cNvSpPr txBox="1">
              <a:spLocks noChangeArrowheads="1"/>
            </p:cNvSpPr>
            <p:nvPr/>
          </p:nvSpPr>
          <p:spPr bwMode="auto">
            <a:xfrm>
              <a:off x="839" y="844"/>
              <a:ext cx="317" cy="2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30000"/>
                </a:spcBef>
              </a:pPr>
              <a:r>
                <a:rPr lang="en-US" sz="1800"/>
                <a:t>16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14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12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10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8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6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4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2</a:t>
              </a:r>
            </a:p>
            <a:p>
              <a:pPr algn="r">
                <a:spcBef>
                  <a:spcPct val="30000"/>
                </a:spcBef>
              </a:pPr>
              <a:r>
                <a:rPr lang="en-US" sz="1800"/>
                <a:t>0</a:t>
              </a:r>
              <a:endParaRPr lang="th-TH" sz="1800"/>
            </a:p>
          </p:txBody>
        </p:sp>
        <p:sp>
          <p:nvSpPr>
            <p:cNvPr id="17426" name="Text Box 15"/>
            <p:cNvSpPr txBox="1">
              <a:spLocks noChangeArrowheads="1"/>
            </p:cNvSpPr>
            <p:nvPr/>
          </p:nvSpPr>
          <p:spPr bwMode="auto">
            <a:xfrm>
              <a:off x="612" y="663"/>
              <a:ext cx="10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40000"/>
                </a:spcBef>
              </a:pPr>
              <a:r>
                <a:rPr lang="th-TH" sz="1800"/>
                <a:t>เวลา (วินาที)</a:t>
              </a:r>
            </a:p>
          </p:txBody>
        </p:sp>
      </p:grp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เปรียบเทียบเวลาการทำงาน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339975" y="1338263"/>
            <a:ext cx="5975350" cy="3098800"/>
            <a:chOff x="1474" y="843"/>
            <a:chExt cx="3764" cy="1952"/>
          </a:xfrm>
        </p:grpSpPr>
        <p:sp>
          <p:nvSpPr>
            <p:cNvPr id="17419" name="Freeform 5"/>
            <p:cNvSpPr>
              <a:spLocks/>
            </p:cNvSpPr>
            <p:nvPr/>
          </p:nvSpPr>
          <p:spPr bwMode="auto">
            <a:xfrm>
              <a:off x="1474" y="935"/>
              <a:ext cx="2222" cy="1860"/>
            </a:xfrm>
            <a:custGeom>
              <a:avLst/>
              <a:gdLst>
                <a:gd name="T0" fmla="*/ 0 w 2222"/>
                <a:gd name="T1" fmla="*/ 2087 h 2087"/>
                <a:gd name="T2" fmla="*/ 544 w 2222"/>
                <a:gd name="T3" fmla="*/ 2041 h 2087"/>
                <a:gd name="T4" fmla="*/ 1134 w 2222"/>
                <a:gd name="T5" fmla="*/ 1951 h 2087"/>
                <a:gd name="T6" fmla="*/ 1678 w 2222"/>
                <a:gd name="T7" fmla="*/ 1588 h 2087"/>
                <a:gd name="T8" fmla="*/ 2222 w 2222"/>
                <a:gd name="T9" fmla="*/ 0 h 20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2"/>
                <a:gd name="T16" fmla="*/ 0 h 2087"/>
                <a:gd name="T17" fmla="*/ 2222 w 2222"/>
                <a:gd name="T18" fmla="*/ 2087 h 20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2" h="2087">
                  <a:moveTo>
                    <a:pt x="0" y="2087"/>
                  </a:moveTo>
                  <a:lnTo>
                    <a:pt x="544" y="2041"/>
                  </a:lnTo>
                  <a:lnTo>
                    <a:pt x="1134" y="1951"/>
                  </a:lnTo>
                  <a:lnTo>
                    <a:pt x="1678" y="1588"/>
                  </a:lnTo>
                  <a:lnTo>
                    <a:pt x="2222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0" name="Group 14"/>
            <p:cNvGrpSpPr>
              <a:grpSpLocks/>
            </p:cNvGrpSpPr>
            <p:nvPr/>
          </p:nvGrpSpPr>
          <p:grpSpPr bwMode="auto">
            <a:xfrm>
              <a:off x="3695" y="843"/>
              <a:ext cx="1543" cy="448"/>
              <a:chOff x="3560" y="1207"/>
              <a:chExt cx="1543" cy="448"/>
            </a:xfrm>
          </p:grpSpPr>
          <p:sp>
            <p:nvSpPr>
              <p:cNvPr id="17421" name="Text Box 9"/>
              <p:cNvSpPr txBox="1">
                <a:spLocks noChangeArrowheads="1"/>
              </p:cNvSpPr>
              <p:nvPr/>
            </p:nvSpPr>
            <p:spPr bwMode="auto">
              <a:xfrm>
                <a:off x="4060" y="1207"/>
                <a:ext cx="1043" cy="4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th-TH"/>
                  <a:t>หาผลต่าง</a:t>
                </a:r>
                <a:br>
                  <a:rPr lang="th-TH"/>
                </a:br>
                <a:r>
                  <a:rPr lang="th-TH"/>
                  <a:t>ของทุกคู่</a:t>
                </a:r>
              </a:p>
            </p:txBody>
          </p:sp>
          <p:sp>
            <p:nvSpPr>
              <p:cNvPr id="17422" name="Freeform 11"/>
              <p:cNvSpPr>
                <a:spLocks/>
              </p:cNvSpPr>
              <p:nvPr/>
            </p:nvSpPr>
            <p:spPr bwMode="auto">
              <a:xfrm>
                <a:off x="3560" y="1434"/>
                <a:ext cx="499" cy="106"/>
              </a:xfrm>
              <a:custGeom>
                <a:avLst/>
                <a:gdLst>
                  <a:gd name="T0" fmla="*/ 499 w 499"/>
                  <a:gd name="T1" fmla="*/ 0 h 106"/>
                  <a:gd name="T2" fmla="*/ 363 w 499"/>
                  <a:gd name="T3" fmla="*/ 91 h 106"/>
                  <a:gd name="T4" fmla="*/ 136 w 499"/>
                  <a:gd name="T5" fmla="*/ 91 h 106"/>
                  <a:gd name="T6" fmla="*/ 0 w 499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9"/>
                  <a:gd name="T13" fmla="*/ 0 h 106"/>
                  <a:gd name="T14" fmla="*/ 499 w 499"/>
                  <a:gd name="T15" fmla="*/ 106 h 1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9" h="106">
                    <a:moveTo>
                      <a:pt x="499" y="0"/>
                    </a:moveTo>
                    <a:cubicBezTo>
                      <a:pt x="461" y="38"/>
                      <a:pt x="423" y="76"/>
                      <a:pt x="363" y="91"/>
                    </a:cubicBezTo>
                    <a:cubicBezTo>
                      <a:pt x="303" y="106"/>
                      <a:pt x="196" y="106"/>
                      <a:pt x="136" y="91"/>
                    </a:cubicBezTo>
                    <a:cubicBezTo>
                      <a:pt x="76" y="76"/>
                      <a:pt x="38" y="38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 type="arrow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339975" y="3357563"/>
            <a:ext cx="6119813" cy="1079500"/>
            <a:chOff x="1474" y="2115"/>
            <a:chExt cx="3855" cy="680"/>
          </a:xfrm>
        </p:grpSpPr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 flipV="1">
              <a:off x="1474" y="2754"/>
              <a:ext cx="2222" cy="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16" name="Group 13"/>
            <p:cNvGrpSpPr>
              <a:grpSpLocks/>
            </p:cNvGrpSpPr>
            <p:nvPr/>
          </p:nvGrpSpPr>
          <p:grpSpPr bwMode="auto">
            <a:xfrm>
              <a:off x="3423" y="2115"/>
              <a:ext cx="1906" cy="590"/>
              <a:chOff x="3288" y="2523"/>
              <a:chExt cx="1906" cy="590"/>
            </a:xfrm>
          </p:grpSpPr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4060" y="2523"/>
                <a:ext cx="1134" cy="44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th-TH"/>
                  <a:t>หาผลต่างของ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max </a:t>
                </a:r>
                <a:r>
                  <a:rPr lang="th-TH"/>
                  <a:t>กับ </a:t>
                </a:r>
                <a:r>
                  <a:rPr lang="en-US"/>
                  <a:t>min</a:t>
                </a:r>
                <a:endParaRPr lang="th-TH"/>
              </a:p>
            </p:txBody>
          </p:sp>
          <p:sp>
            <p:nvSpPr>
              <p:cNvPr id="17418" name="Freeform 12"/>
              <p:cNvSpPr>
                <a:spLocks/>
              </p:cNvSpPr>
              <p:nvPr/>
            </p:nvSpPr>
            <p:spPr bwMode="auto">
              <a:xfrm>
                <a:off x="3288" y="2735"/>
                <a:ext cx="771" cy="378"/>
              </a:xfrm>
              <a:custGeom>
                <a:avLst/>
                <a:gdLst>
                  <a:gd name="T0" fmla="*/ 771 w 771"/>
                  <a:gd name="T1" fmla="*/ 15 h 378"/>
                  <a:gd name="T2" fmla="*/ 590 w 771"/>
                  <a:gd name="T3" fmla="*/ 15 h 378"/>
                  <a:gd name="T4" fmla="*/ 318 w 771"/>
                  <a:gd name="T5" fmla="*/ 105 h 378"/>
                  <a:gd name="T6" fmla="*/ 136 w 771"/>
                  <a:gd name="T7" fmla="*/ 241 h 378"/>
                  <a:gd name="T8" fmla="*/ 0 w 771"/>
                  <a:gd name="T9" fmla="*/ 378 h 3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1"/>
                  <a:gd name="T16" fmla="*/ 0 h 378"/>
                  <a:gd name="T17" fmla="*/ 771 w 771"/>
                  <a:gd name="T18" fmla="*/ 378 h 3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1" h="378">
                    <a:moveTo>
                      <a:pt x="771" y="15"/>
                    </a:moveTo>
                    <a:cubicBezTo>
                      <a:pt x="718" y="7"/>
                      <a:pt x="665" y="0"/>
                      <a:pt x="590" y="15"/>
                    </a:cubicBezTo>
                    <a:cubicBezTo>
                      <a:pt x="515" y="30"/>
                      <a:pt x="394" y="67"/>
                      <a:pt x="318" y="105"/>
                    </a:cubicBezTo>
                    <a:cubicBezTo>
                      <a:pt x="242" y="143"/>
                      <a:pt x="189" y="196"/>
                      <a:pt x="136" y="241"/>
                    </a:cubicBezTo>
                    <a:cubicBezTo>
                      <a:pt x="83" y="286"/>
                      <a:pt x="41" y="332"/>
                      <a:pt x="0" y="37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/>
                <a:tailEnd type="arrow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9520" name="Text Box 16"/>
          <p:cNvSpPr txBox="1">
            <a:spLocks noChangeArrowheads="1"/>
          </p:cNvSpPr>
          <p:nvPr/>
        </p:nvSpPr>
        <p:spPr bwMode="auto">
          <a:xfrm>
            <a:off x="1189038" y="4868863"/>
            <a:ext cx="6767512" cy="157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th-TH"/>
              <a:t>ให้ </a:t>
            </a:r>
            <a:r>
              <a:rPr lang="en-US" sz="2200" i="1">
                <a:latin typeface="Times New Roman" pitchFamily="18" charset="0"/>
              </a:rPr>
              <a:t>n</a:t>
            </a:r>
            <a:r>
              <a:rPr lang="en-US"/>
              <a:t> </a:t>
            </a:r>
            <a:r>
              <a:rPr lang="th-TH"/>
              <a:t>  แทนจำนวนข้อมูล  </a:t>
            </a:r>
            <a:br>
              <a:rPr lang="th-TH"/>
            </a:br>
            <a:r>
              <a:rPr lang="th-TH"/>
              <a:t>   </a:t>
            </a:r>
            <a:r>
              <a:rPr lang="en-US" sz="2200" i="1">
                <a:latin typeface="Times New Roman" pitchFamily="18" charset="0"/>
              </a:rPr>
              <a:t>t</a:t>
            </a:r>
            <a:r>
              <a:rPr lang="en-US" sz="2200">
                <a:latin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</a:rPr>
              <a:t>n</a:t>
            </a:r>
            <a:r>
              <a:rPr lang="en-US" sz="2200">
                <a:latin typeface="Times New Roman" pitchFamily="18" charset="0"/>
              </a:rPr>
              <a:t>)</a:t>
            </a:r>
            <a:r>
              <a:rPr lang="en-US"/>
              <a:t> </a:t>
            </a:r>
            <a:r>
              <a:rPr lang="th-TH"/>
              <a:t>แทนเวลาในการหาผลต่างของคู่ข้อมูลที่มีผลต่างมากสุด</a:t>
            </a:r>
          </a:p>
          <a:p>
            <a:pPr>
              <a:spcBef>
                <a:spcPct val="20000"/>
              </a:spcBef>
              <a:defRPr/>
            </a:pPr>
            <a:r>
              <a:rPr lang="th-TH"/>
              <a:t>	แบบที่ </a:t>
            </a:r>
            <a:r>
              <a:rPr lang="en-US"/>
              <a:t>1 :  </a:t>
            </a:r>
            <a:r>
              <a:rPr lang="en-US" sz="2200" i="1">
                <a:latin typeface="Times New Roman" pitchFamily="18" charset="0"/>
              </a:rPr>
              <a:t>t</a:t>
            </a:r>
            <a:r>
              <a:rPr lang="en-US" sz="2200">
                <a:latin typeface="Times New Roman" pitchFamily="18" charset="0"/>
              </a:rPr>
              <a:t>  </a:t>
            </a:r>
            <a:r>
              <a:rPr lang="en-US" sz="2200">
                <a:latin typeface="Times New Roman" pitchFamily="18" charset="0"/>
                <a:sym typeface="Symbol" pitchFamily="18" charset="2"/>
              </a:rPr>
              <a:t> </a:t>
            </a:r>
            <a:r>
              <a:rPr lang="en-US" sz="22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200" baseline="30000">
                <a:latin typeface="Times New Roman" pitchFamily="18" charset="0"/>
                <a:sym typeface="Symbol" pitchFamily="18" charset="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en-US" baseline="30000">
                <a:sym typeface="Symbol" pitchFamily="18" charset="2"/>
              </a:rPr>
              <a:t>	</a:t>
            </a:r>
            <a:r>
              <a:rPr lang="th-TH">
                <a:sym typeface="Symbol" pitchFamily="18" charset="2"/>
              </a:rPr>
              <a:t>แบบที่ </a:t>
            </a:r>
            <a:r>
              <a:rPr lang="en-US">
                <a:sym typeface="Symbol" pitchFamily="18" charset="2"/>
              </a:rPr>
              <a:t>2 :  </a:t>
            </a:r>
            <a:r>
              <a:rPr lang="en-US" sz="2200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200">
                <a:latin typeface="Times New Roman" pitchFamily="18" charset="0"/>
                <a:sym typeface="Symbol" pitchFamily="18" charset="2"/>
              </a:rPr>
              <a:t>   </a:t>
            </a:r>
            <a:r>
              <a:rPr lang="en-US" sz="2200" i="1">
                <a:latin typeface="Times New Roman" pitchFamily="18" charset="0"/>
                <a:sym typeface="Symbol" pitchFamily="18" charset="2"/>
              </a:rPr>
              <a:t>n</a:t>
            </a:r>
            <a:endParaRPr lang="en-US" sz="2200">
              <a:latin typeface="Times New Roman" pitchFamily="18" charset="0"/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0513"/>
            <a:ext cx="8496300" cy="7620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อยากรู้อัตราการเติบโตของเวลาการทำงาน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4802188"/>
          </a:xfrm>
        </p:spPr>
        <p:txBody>
          <a:bodyPr/>
          <a:lstStyle/>
          <a:p>
            <a:pPr>
              <a:defRPr/>
            </a:pPr>
            <a:r>
              <a:rPr lang="th-TH" smtClean="0"/>
              <a:t>เขียนอัลกอริทึม</a:t>
            </a:r>
          </a:p>
          <a:p>
            <a:pPr>
              <a:defRPr/>
            </a:pPr>
            <a:r>
              <a:rPr lang="th-TH" smtClean="0"/>
              <a:t>กำหนดตัวแปรที่แทนปริมาณข้อมูลขาเข้า</a:t>
            </a:r>
          </a:p>
          <a:p>
            <a:pPr>
              <a:defRPr/>
            </a:pPr>
            <a:r>
              <a:rPr lang="th-TH" smtClean="0"/>
              <a:t>หาคำสั่งตัวแทน</a:t>
            </a:r>
          </a:p>
          <a:p>
            <a:pPr lvl="1">
              <a:defRPr/>
            </a:pPr>
            <a:r>
              <a:rPr lang="th-TH" smtClean="0"/>
              <a:t>เวลาการทำงานแปรตามจำนวนครั้งที่คำสั่งตัวแทนทำงาน</a:t>
            </a:r>
          </a:p>
          <a:p>
            <a:pPr>
              <a:defRPr/>
            </a:pPr>
            <a:r>
              <a:rPr lang="th-TH" smtClean="0"/>
              <a:t>วิเคราะห์จำนวนครั้งที่คำสั่งตัวแทนทำงาน</a:t>
            </a:r>
          </a:p>
          <a:p>
            <a:pPr>
              <a:defRPr/>
            </a:pPr>
            <a:r>
              <a:rPr lang="th-TH" smtClean="0"/>
              <a:t>หาฟังก์ชันของจำนวนครั้งที่คำสั่งตัวแทนทำงานกับปริมาณข้อมูลขาเข้า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นับจำนวนครั้งที่คำสั่งทำงาน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827088" y="1439863"/>
            <a:ext cx="7632700" cy="4221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public class Test1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int[] a = new int[5];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diff = maxDiff(a);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 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static int maxDiff(int[] d)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maxDiff = 0;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i = 0; i &lt; d.length;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for (int j = i+1; j &lt; d.length; j++)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  int diff = Math.abs(d[i] - d[j]);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  if (diff &gt; maxDiff) maxDiff = diff;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return maxDiff;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</a:t>
            </a:r>
            <a:endParaRPr lang="th-TH" sz="18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93606" name="AutoShape 6"/>
          <p:cNvSpPr>
            <a:spLocks noChangeArrowheads="1"/>
          </p:cNvSpPr>
          <p:nvPr/>
        </p:nvSpPr>
        <p:spPr bwMode="auto">
          <a:xfrm>
            <a:off x="6804025" y="4076700"/>
            <a:ext cx="792163" cy="576263"/>
          </a:xfrm>
          <a:prstGeom prst="leftArrow">
            <a:avLst>
              <a:gd name="adj1" fmla="val 50000"/>
              <a:gd name="adj2" fmla="val 34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81425" y="1871663"/>
            <a:ext cx="3598863" cy="828675"/>
            <a:chOff x="2200" y="1026"/>
            <a:chExt cx="2267" cy="522"/>
          </a:xfrm>
        </p:grpSpPr>
        <p:sp>
          <p:nvSpPr>
            <p:cNvPr id="19462" name="Oval 7"/>
            <p:cNvSpPr>
              <a:spLocks noChangeArrowheads="1"/>
            </p:cNvSpPr>
            <p:nvPr/>
          </p:nvSpPr>
          <p:spPr bwMode="auto">
            <a:xfrm>
              <a:off x="2200" y="1026"/>
              <a:ext cx="317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3424" y="1298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5, 10, 20</a:t>
              </a:r>
              <a:endParaRPr lang="th-TH"/>
            </a:p>
          </p:txBody>
        </p:sp>
        <p:sp>
          <p:nvSpPr>
            <p:cNvPr id="19464" name="Freeform 9"/>
            <p:cNvSpPr>
              <a:spLocks/>
            </p:cNvSpPr>
            <p:nvPr/>
          </p:nvSpPr>
          <p:spPr bwMode="auto">
            <a:xfrm>
              <a:off x="2517" y="1155"/>
              <a:ext cx="907" cy="279"/>
            </a:xfrm>
            <a:custGeom>
              <a:avLst/>
              <a:gdLst>
                <a:gd name="T0" fmla="*/ 907 w 907"/>
                <a:gd name="T1" fmla="*/ 279 h 279"/>
                <a:gd name="T2" fmla="*/ 635 w 907"/>
                <a:gd name="T3" fmla="*/ 52 h 279"/>
                <a:gd name="T4" fmla="*/ 227 w 907"/>
                <a:gd name="T5" fmla="*/ 7 h 279"/>
                <a:gd name="T6" fmla="*/ 0 w 907"/>
                <a:gd name="T7" fmla="*/ 7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279"/>
                <a:gd name="T14" fmla="*/ 907 w 907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279">
                  <a:moveTo>
                    <a:pt x="907" y="279"/>
                  </a:moveTo>
                  <a:cubicBezTo>
                    <a:pt x="827" y="188"/>
                    <a:pt x="748" y="97"/>
                    <a:pt x="635" y="52"/>
                  </a:cubicBezTo>
                  <a:cubicBezTo>
                    <a:pt x="522" y="7"/>
                    <a:pt x="333" y="14"/>
                    <a:pt x="227" y="7"/>
                  </a:cubicBezTo>
                  <a:cubicBezTo>
                    <a:pt x="121" y="0"/>
                    <a:pt x="60" y="3"/>
                    <a:pt x="0" y="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9"/>
          <p:cNvSpPr txBox="1">
            <a:spLocks noChangeArrowheads="1"/>
          </p:cNvSpPr>
          <p:nvPr/>
        </p:nvSpPr>
        <p:spPr bwMode="auto">
          <a:xfrm>
            <a:off x="827088" y="1427163"/>
            <a:ext cx="7632700" cy="394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public class Test2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int[] a = new int[5];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diff = maxDiff(a);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 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static int maxDiff(int[] d)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max = Integer.MIN_VALUE;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int min = Integer.MAX_VALUE;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for (int i = 0; i &lt; d.length; i++) {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if (d[i] &gt; max) max = d[i];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  if (d[i] &lt; min) min = d[i];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  return max – min;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  <a:cs typeface="Angsana New" pitchFamily="18" charset="-34"/>
              </a:rPr>
              <a:t>  } </a:t>
            </a:r>
            <a:endParaRPr lang="th-TH" sz="18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นับจำนวนครั้งที่คำสั่งทำงาน</a:t>
            </a:r>
          </a:p>
        </p:txBody>
      </p:sp>
      <p:sp>
        <p:nvSpPr>
          <p:cNvPr id="795652" name="AutoShape 4"/>
          <p:cNvSpPr>
            <a:spLocks noChangeArrowheads="1"/>
          </p:cNvSpPr>
          <p:nvPr/>
        </p:nvSpPr>
        <p:spPr bwMode="auto">
          <a:xfrm>
            <a:off x="5435600" y="4076700"/>
            <a:ext cx="792163" cy="576263"/>
          </a:xfrm>
          <a:prstGeom prst="leftArrow">
            <a:avLst>
              <a:gd name="adj1" fmla="val 50000"/>
              <a:gd name="adj2" fmla="val 34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79838" y="1879600"/>
            <a:ext cx="3598862" cy="828675"/>
            <a:chOff x="2200" y="1026"/>
            <a:chExt cx="2267" cy="522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2200" y="1026"/>
              <a:ext cx="317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424" y="1298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5, 10, 20</a:t>
              </a:r>
              <a:endParaRPr lang="th-TH"/>
            </a:p>
          </p:txBody>
        </p:sp>
        <p:sp>
          <p:nvSpPr>
            <p:cNvPr id="20488" name="Freeform 8"/>
            <p:cNvSpPr>
              <a:spLocks/>
            </p:cNvSpPr>
            <p:nvPr/>
          </p:nvSpPr>
          <p:spPr bwMode="auto">
            <a:xfrm>
              <a:off x="2517" y="1155"/>
              <a:ext cx="907" cy="279"/>
            </a:xfrm>
            <a:custGeom>
              <a:avLst/>
              <a:gdLst>
                <a:gd name="T0" fmla="*/ 907 w 907"/>
                <a:gd name="T1" fmla="*/ 279 h 279"/>
                <a:gd name="T2" fmla="*/ 635 w 907"/>
                <a:gd name="T3" fmla="*/ 52 h 279"/>
                <a:gd name="T4" fmla="*/ 227 w 907"/>
                <a:gd name="T5" fmla="*/ 7 h 279"/>
                <a:gd name="T6" fmla="*/ 0 w 907"/>
                <a:gd name="T7" fmla="*/ 7 h 2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279"/>
                <a:gd name="T14" fmla="*/ 907 w 907"/>
                <a:gd name="T15" fmla="*/ 279 h 2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279">
                  <a:moveTo>
                    <a:pt x="907" y="279"/>
                  </a:moveTo>
                  <a:cubicBezTo>
                    <a:pt x="827" y="188"/>
                    <a:pt x="748" y="97"/>
                    <a:pt x="635" y="52"/>
                  </a:cubicBezTo>
                  <a:cubicBezTo>
                    <a:pt x="522" y="7"/>
                    <a:pt x="333" y="14"/>
                    <a:pt x="227" y="7"/>
                  </a:cubicBezTo>
                  <a:cubicBezTo>
                    <a:pt x="121" y="0"/>
                    <a:pt x="60" y="3"/>
                    <a:pt x="0" y="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506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506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symptotic Analysis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Asymptotic Analysis&quot;/&gt;&lt;property id=&quot;10152&quot; value=&quot;DSBIGO&quot;/&gt;&lt;property id=&quot;10153&quot; value=&quot;DSBIGO&quot;/&gt;&lt;property id=&quot;10154&quot; value=&quot;Asymptotic Analysis&quot;/&gt;&lt;property id=&quot;10155&quot; value=&quot;  :  :  &quot;/&gt;&lt;/object&gt;&lt;object type=&quot;10042&quot; unique_id=&quot;903&quot;&gt;&lt;object type=&quot;10003&quot; unique_id=&quot;10004&quot;&gt;&lt;property id=&quot;10002&quot; value=&quot;Quiz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437&quot;&gt;&lt;property id=&quot;10002&quot; value=&quot;คำถาม big Omicron, Theta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437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439&quot;&gt;&lt;property id=&quot;10020&quot; value=&quot;2&quot;/&gt;&lt;property id=&quot;10191&quot; value=&quot;-1&quot;/&gt;&lt;/object&gt;&lt;object type=&quot;10051&quot; unique_id=&quot;20440&quot;&gt;&lt;property id=&quot;10020&quot; value=&quot;2&quot;/&gt;&lt;property id=&quot;10191&quot; value=&quot;-1&quot;/&gt;&lt;/object&gt;&lt;/object&gt;&lt;/object&gt;&lt;/object&gt;"/>
  <p:tag name="MMPROD_NEXTUNIQUEID" val="20518"/>
  <p:tag name="MMPROD_UIDATA" val="&lt;database version=&quot;6.0&quot;&gt;&lt;object type=&quot;1&quot; unique_id=&quot;10001&quot;&gt;&lt;property id=&quot;20141&quot; value=&quot;การวิเคราะห์เวลาการทำงาน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2&quot; value=&quot;C:\PortableHD\My Data\My Books\Draft\DataStruct\2005\Somchai\PPT-2549-1-final\SWF\&quot;/&gt;&lt;property id=&quot;20224&quot; value=&quot;C:\Documents and Settings\spj\My Documents\My Breeze Presentations\04-bigO&quot;/&gt;&lt;property id=&quot;20250&quot; value=&quot;0&quot;/&gt;&lt;property id=&quot;20251&quot; value=&quot;1&quot;/&gt;&lt;property id=&quot;20259&quot; value=&quot;0&quot;/&gt;&lt;object type=&quot;4&quot; unique_id=&quot;10459&quot;&gt;&lt;object type=&quot;5&quot; unique_id=&quot;10506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460&quot;&gt;&lt;object type=&quot;3&quot; unique_id=&quot;10461&quot;&gt;&lt;property id=&quot;20148&quot; value=&quot;5&quot;/&gt;&lt;property id=&quot;20300&quot; value=&quot;Slide 1 - &amp;quot;การวิเคราะห์เวลาการทำงาน&amp;quot;&quot;/&gt;&lt;property id=&quot;20303&quot; value=&quot;สมชาย ประสิทธิ์จูตระกูล&quot;/&gt;&lt;property id=&quot;20307&quot; value=&quot;530&quot;/&gt;&lt;property id=&quot;20309&quot; value=&quot;10506&quot;/&gt;&lt;/object&gt;&lt;object type=&quot;3&quot; unique_id=&quot;10462&quot;&gt;&lt;property id=&quot;20148&quot; value=&quot;5&quot;/&gt;&lt;property id=&quot;20300&quot; value=&quot;Slide 3 - &amp;quot;อยากรู้เวลาการทำงาน&amp;quot;&quot;/&gt;&lt;property id=&quot;20303&quot; value=&quot;สมชาย ประสิทธิ์จูตระกูล&quot;/&gt;&lt;property id=&quot;20307&quot; value=&quot;603&quot;/&gt;&lt;property id=&quot;20309&quot; value=&quot;10506&quot;/&gt;&lt;/object&gt;&lt;object type=&quot;3&quot; unique_id=&quot;10463&quot;&gt;&lt;property id=&quot;20148&quot; value=&quot;5&quot;/&gt;&lt;property id=&quot;20300&quot; value=&quot;Slide 4 - &amp;quot;เขียนโปรแกรม : หาผลต่างของทุกคู่&amp;quot;&quot;/&gt;&lt;property id=&quot;20303&quot; value=&quot;สมชาย ประสิทธิ์จูตระกูล&quot;/&gt;&lt;property id=&quot;20307&quot; value=&quot;604&quot;/&gt;&lt;property id=&quot;20309&quot; value=&quot;10506&quot;/&gt;&lt;/object&gt;&lt;object type=&quot;3&quot; unique_id=&quot;10464&quot;&gt;&lt;property id=&quot;20148&quot; value=&quot;5&quot;/&gt;&lt;property id=&quot;20300&quot; value=&quot;Slide 5 - &amp;quot;เขียนโปรแกรม : หาผลต่างของ max กับ min&amp;quot;&quot;/&gt;&lt;property id=&quot;20303&quot; value=&quot;สมชาย ประสิทธิ์จูตระกูล&quot;/&gt;&lt;property id=&quot;20307&quot; value=&quot;605&quot;/&gt;&lt;property id=&quot;20309&quot; value=&quot;10506&quot;/&gt;&lt;/object&gt;&lt;object type=&quot;3&quot; unique_id=&quot;10465&quot;&gt;&lt;property id=&quot;20148&quot; value=&quot;5&quot;/&gt;&lt;property id=&quot;20300&quot; value=&quot;Slide 6 - &amp;quot;เปรียบเทียบเวลาการทำงาน&amp;quot;&quot;/&gt;&lt;property id=&quot;20303&quot; value=&quot;สมชาย ประสิทธิ์จูตระกูล&quot;/&gt;&lt;property id=&quot;20307&quot; value=&quot;606&quot;/&gt;&lt;property id=&quot;20309&quot; value=&quot;10506&quot;/&gt;&lt;/object&gt;&lt;object type=&quot;3&quot; unique_id=&quot;10466&quot;&gt;&lt;property id=&quot;20148&quot; value=&quot;5&quot;/&gt;&lt;property id=&quot;20300&quot; value=&quot;Slide 7 - &amp;quot;อยากรู้อัตราการเติบโตของเวลาการทำงาน&amp;quot;&quot;/&gt;&lt;property id=&quot;20303&quot; value=&quot;สมชาย ประสิทธิ์จูตระกูล&quot;/&gt;&lt;property id=&quot;20307&quot; value=&quot;607&quot;/&gt;&lt;property id=&quot;20309&quot; value=&quot;10506&quot;/&gt;&lt;/object&gt;&lt;object type=&quot;3&quot; unique_id=&quot;10467&quot;&gt;&lt;property id=&quot;20148&quot; value=&quot;5&quot;/&gt;&lt;property id=&quot;20300&quot; value=&quot;Slide 8 - &amp;quot;นับจำนวนครั้งที่คำสั่งทำงาน&amp;quot;&quot;/&gt;&lt;property id=&quot;20303&quot; value=&quot;สมชาย ประสิทธิ์จูตระกูล&quot;/&gt;&lt;property id=&quot;20307&quot; value=&quot;608&quot;/&gt;&lt;property id=&quot;20309&quot; value=&quot;10506&quot;/&gt;&lt;/object&gt;&lt;object type=&quot;3&quot; unique_id=&quot;10468&quot;&gt;&lt;property id=&quot;20148&quot; value=&quot;5&quot;/&gt;&lt;property id=&quot;20300&quot; value=&quot;Slide 9 - &amp;quot;นับจำนวนครั้งที่คำสั่งทำงาน&amp;quot;&quot;/&gt;&lt;property id=&quot;20303&quot; value=&quot;สมชาย ประสิทธิ์จูตระกูล&quot;/&gt;&lt;property id=&quot;20307&quot; value=&quot;609&quot;/&gt;&lt;property id=&quot;20309&quot; value=&quot;10506&quot;/&gt;&lt;/object&gt;&lt;object type=&quot;3&quot; unique_id=&quot;10469&quot;&gt;&lt;property id=&quot;20148&quot; value=&quot;5&quot;/&gt;&lt;property id=&quot;20300&quot; value=&quot;Slide 10 - &amp;quot;ใช้เครื่องมือช่วยนับ&amp;quot;&quot;/&gt;&lt;property id=&quot;20303&quot; value=&quot;สมชาย ประสิทธิ์จูตระกูล&quot;/&gt;&lt;property id=&quot;20307&quot; value=&quot;610&quot;/&gt;&lt;property id=&quot;20309&quot; value=&quot;10506&quot;/&gt;&lt;/object&gt;&lt;object type=&quot;3&quot; unique_id=&quot;10470&quot;&gt;&lt;property id=&quot;20148&quot; value=&quot;5&quot;/&gt;&lt;property id=&quot;20300&quot; value=&quot;Slide 11 - &amp;quot;ใช้เครื่องมือช่วยนับ&amp;quot;&quot;/&gt;&lt;property id=&quot;20303&quot; value=&quot;สมชาย ประสิทธิ์จูตระกูล&quot;/&gt;&lt;property id=&quot;20307&quot; value=&quot;612&quot;/&gt;&lt;property id=&quot;20309&quot; value=&quot;10506&quot;/&gt;&lt;/object&gt;&lt;object type=&quot;3&quot; unique_id=&quot;10471&quot;&gt;&lt;property id=&quot;20148&quot; value=&quot;5&quot;/&gt;&lt;property id=&quot;20300&quot; value=&quot;Slide 12 - &amp;quot;วิเคราะห์ฟังก์ชันเวลาการทำงาน&amp;quot;&quot;/&gt;&lt;property id=&quot;20303&quot; value=&quot;สมชาย ประสิทธิ์จูตระกูล&quot;/&gt;&lt;property id=&quot;20307&quot; value=&quot;611&quot;/&gt;&lt;property id=&quot;20309&quot; value=&quot;10506&quot;/&gt;&lt;/object&gt;&lt;object type=&quot;3&quot; unique_id=&quot;10472&quot;&gt;&lt;property id=&quot;20148&quot; value=&quot;5&quot;/&gt;&lt;property id=&quot;20300&quot; value=&quot;Slide 13 - &amp;quot;วิเคราะห์ฟังก์ชันเวลาการทำงาน&amp;quot;&quot;/&gt;&lt;property id=&quot;20303&quot; value=&quot;สมชาย ประสิทธิ์จูตระกูล&quot;/&gt;&lt;property id=&quot;20307&quot; value=&quot;613&quot;/&gt;&lt;property id=&quot;20309&quot; value=&quot;10506&quot;/&gt;&lt;/object&gt;&lt;object type=&quot;3&quot; unique_id=&quot;10473&quot;&gt;&lt;property id=&quot;20148&quot; value=&quot;5&quot;/&gt;&lt;property id=&quot;20300&quot; value=&quot;Slide 14 - &amp;quot;การวิเคราะห์ประสิทธิภาพเชิงเวลา&amp;quot;&quot;/&gt;&lt;property id=&quot;20303&quot; value=&quot;สมชาย ประสิทธิ์จูตระกูล&quot;/&gt;&lt;property id=&quot;20307&quot; value=&quot;614&quot;/&gt;&lt;property id=&quot;20309&quot; value=&quot;10506&quot;/&gt;&lt;/object&gt;&lt;object type=&quot;3&quot; unique_id=&quot;10474&quot;&gt;&lt;property id=&quot;20148&quot; value=&quot;5&quot;/&gt;&lt;property id=&quot;20300&quot; value=&quot;Slide 15 - &amp;quot;อัตราการเติบโตแบบต่าง ๆ&amp;quot;&quot;/&gt;&lt;property id=&quot;20303&quot; value=&quot;สมชาย ประสิทธิ์จูตระกูล&quot;/&gt;&lt;property id=&quot;20307&quot; value=&quot;602&quot;/&gt;&lt;property id=&quot;20309&quot; value=&quot;10506&quot;/&gt;&lt;/object&gt;&lt;object type=&quot;3&quot; unique_id=&quot;10475&quot;&gt;&lt;property id=&quot;20148&quot; value=&quot;5&quot;/&gt;&lt;property id=&quot;20300&quot; value=&quot;Slide 16 - &amp;quot;ตัวอย่าง : อัตราการเติบโต&amp;quot;&quot;/&gt;&lt;property id=&quot;20303&quot; value=&quot;สมชาย ประสิทธิ์จูตระกูล&quot;/&gt;&lt;property id=&quot;20307&quot; value=&quot;615&quot;/&gt;&lt;property id=&quot;20309&quot; value=&quot;10506&quot;/&gt;&lt;/object&gt;&lt;object type=&quot;3&quot; unique_id=&quot;10476&quot;&gt;&lt;property id=&quot;20148&quot; value=&quot;5&quot;/&gt;&lt;property id=&quot;20300&quot; value=&quot;Slide 17 - &amp;quot;ตัวอย่าง : อัตราการเติบโต&amp;quot;&quot;/&gt;&lt;property id=&quot;20303&quot; value=&quot;สมชาย ประสิทธิ์จูตระกูล&quot;/&gt;&lt;property id=&quot;20307&quot; value=&quot;616&quot;/&gt;&lt;property id=&quot;20309&quot; value=&quot;10506&quot;/&gt;&lt;/object&gt;&lt;object type=&quot;3&quot; unique_id=&quot;10477&quot;&gt;&lt;property id=&quot;20148&quot; value=&quot;5&quot;/&gt;&lt;property id=&quot;20300&quot; value=&quot;Slide 18 - &amp;quot;โตเร็ว โตช้า&amp;quot;&quot;/&gt;&lt;property id=&quot;20303&quot; value=&quot;สมชาย ประสิทธิ์จูตระกูล&quot;/&gt;&lt;property id=&quot;20307&quot; value=&quot;617&quot;/&gt;&lt;property id=&quot;20309&quot; value=&quot;10506&quot;/&gt;&lt;/object&gt;&lt;object type=&quot;3&quot; unique_id=&quot;10478&quot;&gt;&lt;property id=&quot;20148&quot; value=&quot;5&quot;/&gt;&lt;property id=&quot;20300&quot; value=&quot;Slide 19 - &amp;quot;polylogarithm โตช้ากว่า sublinear &amp;quot;&quot;/&gt;&lt;property id=&quot;20303&quot; value=&quot;สมชาย ประสิทธิ์จูตระกูล&quot;/&gt;&lt;property id=&quot;20307&quot; value=&quot;619&quot;/&gt;&lt;property id=&quot;20309&quot; value=&quot;10506&quot;/&gt;&lt;/object&gt;&lt;object type=&quot;3&quot; unique_id=&quot;10479&quot;&gt;&lt;property id=&quot;20148&quot; value=&quot;5&quot;/&gt;&lt;property id=&quot;20300&quot; value=&quot;Slide 20 - &amp;quot;ถ้า n เพิ่มขึ้น 2 เท่า, f(n) = 10n3 + 8 จะ&amp;quot;&quot;/&gt;&lt;property id=&quot;20303&quot; value=&quot;สมชาย ประสิทธิ์จูตระกูล&quot;/&gt;&lt;property id=&quot;20307&quot; value=&quot;643&quot;/&gt;&lt;property id=&quot;20309&quot; value=&quot;10506&quot;/&gt;&lt;/object&gt;&lt;object type=&quot;3&quot; unique_id=&quot;10480&quot;&gt;&lt;property id=&quot;20148&quot; value=&quot;5&quot;/&gt;&lt;property id=&quot;20300&quot; value=&quot;Slide 21 - &amp;quot;ข้อใดถูกต้องบ้าง&amp;quot;&quot;/&gt;&lt;property id=&quot;20303&quot; value=&quot;สมชาย ประสิทธิ์จูตระกูล&quot;/&gt;&lt;property id=&quot;20307&quot; value=&quot;644&quot;/&gt;&lt;property id=&quot;20309&quot; value=&quot;10506&quot;/&gt;&lt;/object&gt;&lt;object type=&quot;3&quot; unique_id=&quot;10481&quot;&gt;&lt;property id=&quot;20148&quot; value=&quot;5&quot;/&gt;&lt;property id=&quot;20300&quot; value=&quot;Slide 22 - &amp;quot;จงจับคู่ฟังก์ชันที่มีอัตราการเติบโตที่เท่ากัน&amp;quot;&quot;/&gt;&lt;property id=&quot;20303&quot; value=&quot;สมชาย ประสิทธิ์จูตระกูล&quot;/&gt;&lt;property id=&quot;20307&quot; value=&quot;641&quot;/&gt;&lt;property id=&quot;20309&quot; value=&quot;10506&quot;/&gt;&lt;/object&gt;&lt;object type=&quot;3&quot; unique_id=&quot;10482&quot;&gt;&lt;property id=&quot;20148&quot; value=&quot;5&quot;/&gt;&lt;property id=&quot;20300&quot; value=&quot;Slide 22 - &amp;quot;Quiz&amp;quot;&quot;/&gt;&lt;property id=&quot;20303&quot; value=&quot;สมชาย ประสิทธิ์จูตระกูล&quot;/&gt;&lt;property id=&quot;20307&quot; value=&quot;642&quot;/&gt;&lt;property id=&quot;20309&quot; value=&quot;10506&quot;/&gt;&lt;/object&gt;&lt;object type=&quot;3&quot; unique_id=&quot;10483&quot;&gt;&lt;property id=&quot;20148&quot; value=&quot;5&quot;/&gt;&lt;property id=&quot;20300&quot; value=&quot;Slide 23 - &amp;quot;การวิเคราะห์เชิงเส้นกำกับ&amp;quot;&quot;/&gt;&lt;property id=&quot;20303&quot; value=&quot;สมชาย ประสิทธิ์จูตระกูล&quot;/&gt;&lt;property id=&quot;20307&quot; value=&quot;629&quot;/&gt;&lt;property id=&quot;20309&quot; value=&quot;10506&quot;/&gt;&lt;/object&gt;&lt;object type=&quot;3&quot; unique_id=&quot;10484&quot;&gt;&lt;property id=&quot;20148&quot; value=&quot;5&quot;/&gt;&lt;property id=&quot;20300&quot; value=&quot;Slide 24 - &amp;quot;สัญกรณ์เชิงเส้นกำกับ&amp;quot;&quot;/&gt;&lt;property id=&quot;20303&quot; value=&quot;สมชาย ประสิทธิ์จูตระกูล&quot;/&gt;&lt;property id=&quot;20307&quot; value=&quot;630&quot;/&gt;&lt;property id=&quot;20309&quot; value=&quot;10506&quot;/&gt;&lt;/object&gt;&lt;object type=&quot;3&quot; unique_id=&quot;10485&quot;&gt;&lt;property id=&quot;20148&quot; value=&quot;5&quot;/&gt;&lt;property id=&quot;20300&quot; value=&quot;Slide 25 - &amp;quot;(g(n)) คือเซตของฟังก์ชันที่โตเท่ากับ g(n)&amp;quot;&quot;/&gt;&lt;property id=&quot;20303&quot; value=&quot;สมชาย ประสิทธิ์จูตระกูล&quot;/&gt;&lt;property id=&quot;20307&quot; value=&quot;620&quot;/&gt;&lt;property id=&quot;20309&quot; value=&quot;10506&quot;/&gt;&lt;/object&gt;&lt;object type=&quot;3&quot; unique_id=&quot;10486&quot;&gt;&lt;property id=&quot;20148&quot; value=&quot;5&quot;/&gt;&lt;property id=&quot;20300&quot; value=&quot;Slide 26 - &amp;quot;O(g(n)) คือเซตของฟังก์ชันที่โตไม่เร็วกว่า g(n)&amp;quot;&quot;/&gt;&lt;property id=&quot;20303&quot; value=&quot;สมชาย ประสิทธิ์จูตระกูล&quot;/&gt;&lt;property id=&quot;20307&quot; value=&quot;621&quot;/&gt;&lt;property id=&quot;20309&quot; value=&quot;10506&quot;/&gt;&lt;/object&gt;&lt;object type=&quot;3&quot; unique_id=&quot;10487&quot;&gt;&lt;property id=&quot;20148&quot; value=&quot;5&quot;/&gt;&lt;property id=&quot;20300&quot; value=&quot;Slide 27 - &amp;quot;นิยาม O(g(n)) อีกแบบ&amp;quot;&quot;/&gt;&lt;property id=&quot;20303&quot; value=&quot;สมชาย ประสิทธิ์จูตระกูล&quot;/&gt;&lt;property id=&quot;20307&quot; value=&quot;632&quot;/&gt;&lt;property id=&quot;20309&quot; value=&quot;10506&quot;/&gt;&lt;/object&gt;&lt;object type=&quot;3&quot; unique_id=&quot;10488&quot;&gt;&lt;property id=&quot;20148&quot; value=&quot;5&quot;/&gt;&lt;property id=&quot;20300&quot; value=&quot;Slide 28 - &amp;quot;นิยาม (g(n)) อีกแบบ&amp;quot;&quot;/&gt;&lt;property id=&quot;20303&quot; value=&quot;สมชาย ประสิทธิ์จูตระกูล&quot;/&gt;&lt;property id=&quot;20307&quot; value=&quot;636&quot;/&gt;&lt;property id=&quot;20309&quot; value=&quot;10506&quot;/&gt;&lt;/object&gt;&lt;object type=&quot;3&quot; unique_id=&quot;10489&quot;&gt;&lt;property id=&quot;20148&quot; value=&quot;5&quot;/&gt;&lt;property id=&quot;20300&quot; value=&quot;Slide 29 - &amp;quot;ตัวอย่างที่ 1&amp;quot;&quot;/&gt;&lt;property id=&quot;20303&quot; value=&quot;สมชาย ประสิทธิ์จูตระกูล&quot;/&gt;&lt;property id=&quot;20307&quot; value=&quot;633&quot;/&gt;&lt;property id=&quot;20309&quot; value=&quot;10506&quot;/&gt;&lt;/object&gt;&lt;object type=&quot;3&quot; unique_id=&quot;10490&quot;&gt;&lt;property id=&quot;20148&quot; value=&quot;5&quot;/&gt;&lt;property id=&quot;20300&quot; value=&quot;Slide 30 - &amp;quot;ตัวอย่างที่ 2&amp;quot;&quot;/&gt;&lt;property id=&quot;20303&quot; value=&quot;สมชาย ประสิทธิ์จูตระกูล&quot;/&gt;&lt;property id=&quot;20307&quot; value=&quot;637&quot;/&gt;&lt;property id=&quot;20309&quot; value=&quot;10506&quot;/&gt;&lt;/object&gt;&lt;object type=&quot;3&quot; unique_id=&quot;10491&quot;&gt;&lt;property id=&quot;20148&quot; value=&quot;5&quot;/&gt;&lt;property id=&quot;20300&quot; value=&quot;Slide 31 - &amp;quot;ตัวอย่างที่ 3&amp;quot;&quot;/&gt;&lt;property id=&quot;20303&quot; value=&quot;สมชาย ประสิทธิ์จูตระกูล&quot;/&gt;&lt;property id=&quot;20307&quot; value=&quot;634&quot;/&gt;&lt;property id=&quot;20309&quot; value=&quot;10506&quot;/&gt;&lt;/object&gt;&lt;object type=&quot;3&quot; unique_id=&quot;10492&quot;&gt;&lt;property id=&quot;20148&quot; value=&quot;5&quot;/&gt;&lt;property id=&quot;20300&quot; value=&quot;Slide 32 - &amp;quot;ตัวอย่างที่ 4&amp;quot;&quot;/&gt;&lt;property id=&quot;20303&quot; value=&quot;สมชาย ประสิทธิ์จูตระกูล&quot;/&gt;&lt;property id=&quot;20307&quot; value=&quot;635&quot;/&gt;&lt;property id=&quot;20309&quot; value=&quot;10506&quot;/&gt;&lt;/object&gt;&lt;object type=&quot;3&quot; unique_id=&quot;10493&quot;&gt;&lt;property id=&quot;20148&quot; value=&quot;5&quot;/&gt;&lt;property id=&quot;20300&quot; value=&quot;Slide 33 - &amp;quot;ตัวอย่างที่ 5 : log n!  (n log n)&amp;quot;&quot;/&gt;&lt;property id=&quot;20303&quot; value=&quot;สมชาย ประสิทธิ์จูตระกูล&quot;/&gt;&lt;property id=&quot;20307&quot; value=&quot;638&quot;/&gt;&lt;property id=&quot;20309&quot; value=&quot;10506&quot;/&gt;&lt;/object&gt;&lt;object type=&quot;3&quot; unique_id=&quot;10494&quot;&gt;&lt;property id=&quot;20148&quot; value=&quot;5&quot;/&gt;&lt;property id=&quot;20300&quot; value=&quot;Slide 34 - &amp;quot;อัตราการเติบโตที่พบบ่อย&amp;quot;&quot;/&gt;&lt;property id=&quot;20303&quot; value=&quot;สมชาย ประสิทธิ์จูตระกูล&quot;/&gt;&lt;property id=&quot;20307&quot; value=&quot;625&quot;/&gt;&lt;property id=&quot;20309&quot; value=&quot;10506&quot;/&gt;&lt;/object&gt;&lt;object type=&quot;3&quot; unique_id=&quot;10495&quot;&gt;&lt;property id=&quot;20148&quot; value=&quot;5&quot;/&gt;&lt;property id=&quot;20300&quot; value=&quot;Slide 35 - &amp;quot;การเขียนฟังก์ชันในรูปของ O,  แบบง่าย ๆ&amp;quot;&quot;/&gt;&lt;property id=&quot;20303&quot; value=&quot;สมชาย ประสิทธิ์จูตระกูล&quot;/&gt;&lt;property id=&quot;20307&quot; value=&quot;593&quot;/&gt;&lt;property id=&quot;20309&quot; value=&quot;10506&quot;/&gt;&lt;/object&gt;&lt;object type=&quot;3&quot; unique_id=&quot;10496&quot;&gt;&lt;property id=&quot;20148&quot; value=&quot;5&quot;/&gt;&lt;property id=&quot;20300&quot; value=&quot;Slide 36 - &amp;quot;กลับมาวิเคราะห์ ArrayCollection กัน&amp;quot;&quot;/&gt;&lt;property id=&quot;20303&quot; value=&quot;สมชาย ประสิทธิ์จูตระกูล&quot;/&gt;&lt;property id=&quot;20307&quot; value=&quot;598&quot;/&gt;&lt;property id=&quot;20309&quot; value=&quot;10506&quot;/&gt;&lt;/object&gt;&lt;object type=&quot;3&quot; unique_id=&quot;10497&quot;&gt;&lt;property id=&quot;20148&quot; value=&quot;5&quot;/&gt;&lt;property id=&quot;20300&quot; value=&quot;Slide 37 - &amp;quot;ArrayCollecton.add&amp;quot;&quot;/&gt;&lt;property id=&quot;20303&quot; value=&quot;สมชาย ประสิทธิ์จูตระกูล&quot;/&gt;&lt;property id=&quot;20307&quot; value=&quot;581&quot;/&gt;&lt;property id=&quot;20309&quot; value=&quot;10506&quot;/&gt;&lt;/object&gt;&lt;object type=&quot;3&quot; unique_id=&quot;10498&quot;&gt;&lt;property id=&quot;20148&quot; value=&quot;5&quot;/&gt;&lt;property id=&quot;20300&quot; value=&quot;Slide 38 - &amp;quot;ArrayCollection.contains&amp;quot;&quot;/&gt;&lt;property id=&quot;20303&quot; value=&quot;สมชาย ประสิทธิ์จูตระกูล&quot;/&gt;&lt;property id=&quot;20307&quot; value=&quot;601&quot;/&gt;&lt;property id=&quot;20309&quot; value=&quot;10506&quot;/&gt;&lt;/object&gt;&lt;object type=&quot;3&quot; unique_id=&quot;10499&quot;&gt;&lt;property id=&quot;20148&quot; value=&quot;5&quot;/&gt;&lt;property id=&quot;20300&quot; value=&quot;Slide 39 - &amp;quot;ArrayCollection.remove&amp;quot;&quot;/&gt;&lt;property id=&quot;20303&quot; value=&quot;สมชาย ประสิทธิ์จูตระกูล&quot;/&gt;&lt;property id=&quot;20307&quot; value=&quot;639&quot;/&gt;&lt;property id=&quot;20309&quot; value=&quot;10506&quot;/&gt;&lt;/object&gt;&lt;object type=&quot;3&quot; unique_id=&quot;10500&quot;&gt;&lt;property id=&quot;20148&quot; value=&quot;5&quot;/&gt;&lt;property id=&quot;20300&quot; value=&quot;Slide 40 - &amp;quot;สองโปรแกรมใช้เวลา O(n) กับ (n) น่าใช้&amp;quot;&quot;/&gt;&lt;property id=&quot;20303&quot; value=&quot;สมชาย ประสิทธิ์จูตระกูล&quot;/&gt;&lt;property id=&quot;20307&quot; value=&quot;647&quot;/&gt;&lt;property id=&quot;20309&quot; value=&quot;10506&quot;/&gt;&lt;/object&gt;&lt;object type=&quot;3&quot; unique_id=&quot;10501&quot;&gt;&lt;property id=&quot;20148&quot; value=&quot;5&quot;/&gt;&lt;property id=&quot;20300&quot; value=&quot;Slide 41 - &amp;quot;0.1n3 + 100n2 + 1000log n เป็น&amp;quot;&quot;/&gt;&lt;property id=&quot;20303&quot; value=&quot;สมชาย ประสิทธิ์จูตระกูล&quot;/&gt;&lt;property id=&quot;20307&quot; value=&quot;648&quot;/&gt;&lt;property id=&quot;20309&quot; value=&quot;10506&quot;/&gt;&lt;/object&gt;&lt;object type=&quot;3&quot; unique_id=&quot;10502&quot;&gt;&lt;property id=&quot;20148&quot; value=&quot;5&quot;/&gt;&lt;property id=&quot;20300&quot; value=&quot;Slide 42 - &amp;quot;toArray ของ ArrayCollection ใช้เวลา&amp;quot;&quot;/&gt;&lt;property id=&quot;20303&quot; value=&quot;สมชาย ประสิทธิ์จูตระกูล&quot;/&gt;&lt;property id=&quot;20307&quot; value=&quot;649&quot;/&gt;&lt;property id=&quot;20309&quot; value=&quot;10506&quot;/&gt;&lt;/object&gt;&lt;object type=&quot;3&quot; unique_id=&quot;10503&quot;&gt;&lt;property id=&quot;20148&quot; value=&quot;5&quot;/&gt;&lt;property id=&quot;20300&quot; value=&quot;Slide 43 - &amp;quot;คำถาม big Omicron, Theta&amp;quot;&quot;/&gt;&lt;property id=&quot;20303&quot; value=&quot;สมชาย ประสิทธิ์จูตระกูล&quot;/&gt;&lt;property id=&quot;20307&quot; value=&quot;650&quot;/&gt;&lt;property id=&quot;20309&quot; value=&quot;10506&quot;/&gt;&lt;/object&gt;&lt;object type=&quot;3&quot; unique_id=&quot;10504&quot;&gt;&lt;property id=&quot;20148&quot; value=&quot;5&quot;/&gt;&lt;property id=&quot;20300&quot; value=&quot;Slide 45 - &amp;quot;สวัสดี&amp;quot;&quot;/&gt;&lt;property id=&quot;20303&quot; value=&quot;สมชาย ประสิทธิ์จูตระกูล&quot;/&gt;&lt;property id=&quot;20307&quot; value=&quot;645&quot;/&gt;&lt;property id=&quot;20309&quot; value=&quot;10506&quot;/&gt;&lt;/object&gt;&lt;object type=&quot;3&quot; unique_id=&quot;12021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53&quot;/&gt;&lt;property id=&quot;20309&quot; value=&quot;10506&quot;/&gt;&lt;/object&gt;&lt;object type=&quot;3&quot; unique_id=&quot;12022&quot;&gt;&lt;property id=&quot;20148&quot; value=&quot;5&quot;/&gt;&lt;property id=&quot;20300&quot; value=&quot;Slide 43 - &amp;quot;ข้อใดถูกต้อง&amp;quot;&quot;/&gt;&lt;property id=&quot;20303&quot; value=&quot;สมชาย ประสิทธิ์จูตระกูล&quot;/&gt;&lt;property id=&quot;20307&quot; value=&quot;651&quot;/&gt;&lt;property id=&quot;20309&quot; value=&quot;10506&quot;/&gt;&lt;/object&gt;&lt;object type=&quot;3&quot; unique_id=&quot;12023&quot;&gt;&lt;property id=&quot;20148&quot; value=&quot;5&quot;/&gt;&lt;property id=&quot;20300&quot; value=&quot;Slide 44 - &amp;quot;สรุป&amp;quot;&quot;/&gt;&lt;property id=&quot;20303&quot; value=&quot;สมชาย ประสิทธิ์จูตระกูล&quot;/&gt;&lt;property id=&quot;20307&quot; value=&quot;652&quot;/&gt;&lt;property id=&quot;20309&quot; value=&quot;10506&quot;/&gt;&lt;/object&gt;&lt;/object&gt;&lt;object type=&quot;8&quot; unique_id=&quot;10505&quot;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217164754,C:\PortableHD\My Data\My Books\Draft\DataStruct\2005\Somchai\PPT-2549-1-final\04-bigO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217164754,C:\PortableHD\My Data\My Books\Draft\DataStruct\2005\Somchai\PPT-2549-1-final\04-bigO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217164754,C:\PortableHD\My Data\My Books\Draft\DataStruct\2005\Somchai\PPT-2549-1-final\04-bigO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217164754,C:\PortableHD\My Data\My Books\Draft\DataStruct\2005\Somchai\PPT-2549-1-final\04-bigO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217164754,C:\PortableHD\My Data\My Books\Draft\DataStruct\2005\Somchai\PPT-2549-1-final\04-bigO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217164754,C:\PortableHD\My Data\My Books\Draft\DataStruct\2005\Somchai\PPT-2549-1-final\04-bigO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217164754,C:\PortableHD\My Data\My Books\Draft\DataStruct\2005\Somchai\PPT-2549-1-final\04-bigO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217164754,C:\PortableHD\My Data\My Books\Draft\DataStruct\2005\Somchai\PPT-2549-1-final\04-bigO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217164754,C:\PortableHD\My Data\My Books\Draft\DataStruct\2005\Somchai\PPT-2549-1-final\04-bigO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217164754,C:\PortableHD\My Data\My Books\Draft\DataStruct\2005\Somchai\PPT-2549-1-final\04-bigO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-217164754,C:\PortableHD\My Data\My Books\Draft\DataStruct\2005\Somchai\PPT-2549-1-final\04-bigO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217164754,C:\PortableHD\My Data\My Books\Draft\DataStruct\2005\Somchai\PPT-2549-1-final\04-bigO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217164754,C:\PortableHD\My Data\My Books\Draft\DataStruct\2005\Somchai\PPT-2549-1-final\04-bigO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217164754,C:\PortableHD\My Data\My Books\Draft\DataStruct\2005\Somchai\PPT-2549-1-final\04-bigO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-217164754,C:\PortableHD\My Data\My Books\Draft\DataStruct\2005\Somchai\PPT-2549-1-final\04-bigO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-217164754,C:\PortableHD\My Data\My Books\Draft\DataStruct\2005\Somchai\PPT-2549-1-final\04-bigO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-217164754,C:\PortableHD\My Data\My Books\Draft\DataStruct\2005\Somchai\PPT-2549-1-final\04-bigO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-217164754,C:\PortableHD\My Data\My Books\Draft\DataStruct\2005\Somchai\PPT-2549-1-final\04-bigO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-217164754,C:\PortableHD\My Data\My Books\Draft\DataStruct\2005\Somchai\PPT-2549-1-final\04-bigO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-217164754,C:\PortableHD\My Data\My Books\Draft\DataStruct\2005\Somchai\PPT-2549-1-final\04-bigO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-217164754,C:\PortableHD\My Data\My Books\Draft\DataStruct\2005\Somchai\PPT-2549-1-final\04-bigO.pp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217164754,C:\PortableHD\My Data\My Books\Draft\DataStruct\2005\Somchai\PPT-2549-1-final\04-bigO.pp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-217164754,C:\PortableHD\My Data\My Books\Draft\DataStruct\2005\Somchai\PPT-2549-1-final\04-bigO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-217164754,C:\PortableHD\My Data\My Books\Draft\DataStruct\2005\Somchai\PPT-2549-1-final\04-bigO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217164754,C:\PortableHD\My Data\My Books\Draft\DataStruct\2005\Somchai\PPT-2549-1-final\04-bigO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217164754,C:\PortableHD\My Data\My Books\Draft\DataStruct\2005\Somchai\PPT-2549-1-final\04-bigO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217164754,C:\PortableHD\My Data\My Books\Draft\DataStruct\2005\Somchai\PPT-2549-1-final\04-bigO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217164754,C:\PortableHD\My Data\My Books\Draft\DataStruct\2005\Somchai\PPT-2549-1-final\04-bigO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217164754,C:\PortableHD\My Data\My Books\Draft\DataStruct\2005\Somchai\PPT-2549-1-final\04-bigO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29711</TotalTime>
  <Words>2598</Words>
  <Application>Microsoft Office PowerPoint</Application>
  <PresentationFormat>On-screen Show (4:3)</PresentationFormat>
  <Paragraphs>513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Angsana New</vt:lpstr>
      <vt:lpstr>Courier New</vt:lpstr>
      <vt:lpstr>MT Extra</vt:lpstr>
      <vt:lpstr>Symbol</vt:lpstr>
      <vt:lpstr>Tahoma</vt:lpstr>
      <vt:lpstr>Times New Roman</vt:lpstr>
      <vt:lpstr>somchai</vt:lpstr>
      <vt:lpstr>Equation</vt:lpstr>
      <vt:lpstr>การวิเคราะห์เวลาการทำงาน</vt:lpstr>
      <vt:lpstr>หัวข้อ</vt:lpstr>
      <vt:lpstr>อยากรู้เวลาการทำงาน</vt:lpstr>
      <vt:lpstr>เขียนโปรแกรม : หาผลต่างของทุกคู่</vt:lpstr>
      <vt:lpstr>เขียนโปรแกรม : หาผลต่างของ max กับ min</vt:lpstr>
      <vt:lpstr>เปรียบเทียบเวลาการทำงาน</vt:lpstr>
      <vt:lpstr>อยากรู้อัตราการเติบโตของเวลาการทำงาน</vt:lpstr>
      <vt:lpstr>นับจำนวนครั้งที่คำสั่งทำงาน</vt:lpstr>
      <vt:lpstr>นับจำนวนครั้งที่คำสั่งทำงาน</vt:lpstr>
      <vt:lpstr>ใช้เครื่องมือช่วยนับ</vt:lpstr>
      <vt:lpstr>วิเคราะห์ฟังก์ชันเวลาการทำงาน</vt:lpstr>
      <vt:lpstr>วิเคราะห์ฟังก์ชันเวลาการทำงาน</vt:lpstr>
      <vt:lpstr>การวิเคราะห์ประสิทธิภาพเชิงเวลา</vt:lpstr>
      <vt:lpstr>อัตราการเติบโตแบบต่าง ๆ</vt:lpstr>
      <vt:lpstr>ตัวอย่าง : อัตราการเติบโต</vt:lpstr>
      <vt:lpstr>ตัวอย่าง : อัตราการเติบโต</vt:lpstr>
      <vt:lpstr>โตเร็ว โตช้า</vt:lpstr>
      <vt:lpstr>polylogarithm โตช้ากว่า sublinear </vt:lpstr>
      <vt:lpstr>การวิเคราะห์เชิงเส้นกำกับ</vt:lpstr>
      <vt:lpstr>สัญกรณ์เชิงเส้นกำกับ</vt:lpstr>
      <vt:lpstr>นิยาม O(g(n)) อีกแบบ</vt:lpstr>
      <vt:lpstr>นิยาม (g(n)) อีกแบบ</vt:lpstr>
      <vt:lpstr>ตัวอย่างที่ 1</vt:lpstr>
      <vt:lpstr>ตัวอย่างที่ 2</vt:lpstr>
      <vt:lpstr>ตัวอย่างที่ 3 : log n!  (n log n)</vt:lpstr>
      <vt:lpstr>อัตราการเติบโตที่พบบ่อย</vt:lpstr>
      <vt:lpstr>การเขียนฟังก์ชันในรูปของ O,  แบบง่าย ๆ</vt:lpstr>
      <vt:lpstr>มาวิเคราะห์ vector</vt:lpstr>
      <vt:lpstr>มาวิเคราะห์ vector</vt:lpstr>
      <vt:lpstr>มาวิเคราะห์ vector</vt:lpstr>
      <vt:lpstr>มาวิเคราะห์ vector</vt:lpstr>
      <vt:lpstr>มาวิเคราะห์ vector</vt:lpstr>
      <vt:lpstr>มาวิเคราะห์ vector</vt:lpstr>
      <vt:lpstr>มาวิเคราะห์ vector</vt:lpstr>
      <vt:lpstr>มาวิเคราะห์ vector</vt:lpstr>
      <vt:lpstr>แบบฝึกหัด</vt:lpstr>
      <vt:lpstr>สรุป</vt:lpstr>
    </vt:vector>
  </TitlesOfParts>
  <Company>http://www.cp.eng.chula.ac.th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Somchai P.</cp:lastModifiedBy>
  <cp:revision>675</cp:revision>
  <cp:lastPrinted>2012-10-25T14:37:05Z</cp:lastPrinted>
  <dcterms:created xsi:type="dcterms:W3CDTF">2002-04-12T09:05:11Z</dcterms:created>
  <dcterms:modified xsi:type="dcterms:W3CDTF">2016-03-09T01:40:09Z</dcterms:modified>
</cp:coreProperties>
</file>