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6"/>
  </p:notesMasterIdLst>
  <p:handoutMasterIdLst>
    <p:handoutMasterId r:id="rId27"/>
  </p:handoutMasterIdLst>
  <p:sldIdLst>
    <p:sldId id="628" r:id="rId2"/>
    <p:sldId id="604" r:id="rId3"/>
    <p:sldId id="605" r:id="rId4"/>
    <p:sldId id="606" r:id="rId5"/>
    <p:sldId id="607" r:id="rId6"/>
    <p:sldId id="579" r:id="rId7"/>
    <p:sldId id="608" r:id="rId8"/>
    <p:sldId id="618" r:id="rId9"/>
    <p:sldId id="619" r:id="rId10"/>
    <p:sldId id="621" r:id="rId11"/>
    <p:sldId id="620" r:id="rId12"/>
    <p:sldId id="622" r:id="rId13"/>
    <p:sldId id="609" r:id="rId14"/>
    <p:sldId id="610" r:id="rId15"/>
    <p:sldId id="624" r:id="rId16"/>
    <p:sldId id="625" r:id="rId17"/>
    <p:sldId id="626" r:id="rId18"/>
    <p:sldId id="611" r:id="rId19"/>
    <p:sldId id="627" r:id="rId20"/>
    <p:sldId id="613" r:id="rId21"/>
    <p:sldId id="614" r:id="rId22"/>
    <p:sldId id="615" r:id="rId23"/>
    <p:sldId id="616" r:id="rId24"/>
    <p:sldId id="617" r:id="rId25"/>
  </p:sldIdLst>
  <p:sldSz cx="9144000" cy="6858000" type="screen4x3"/>
  <p:notesSz cx="7099300" cy="10234613"/>
  <p:custDataLst>
    <p:tags r:id="rId28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3300"/>
    <a:srgbClr val="000066"/>
    <a:srgbClr val="BB41BB"/>
    <a:srgbClr val="FFFF66"/>
    <a:srgbClr val="FFCC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>
        <p:scale>
          <a:sx n="112" d="100"/>
          <a:sy n="112" d="100"/>
        </p:scale>
        <p:origin x="185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AF4C1639-585B-4D14-B403-E69DF6E927F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7169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b="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0BEC4F1F-1987-416B-8848-DEA31424E17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63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FC0B5-0E69-49B7-AFA5-FF48E36C5730}" type="slidenum">
              <a:rPr lang="en-US"/>
              <a:pPr/>
              <a:t>1</a:t>
            </a:fld>
            <a:endParaRPr lang="th-TH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1"/>
            <a:ext cx="9144000" cy="1021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175"/>
            <a:ext cx="1943100" cy="6107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175"/>
            <a:ext cx="5676900" cy="6107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004888"/>
            <a:ext cx="77724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04888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4888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04888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0" dirty="0">
                <a:latin typeface="Tahoma" pitchFamily="34" charset="0"/>
                <a:ea typeface="+mn-ea"/>
                <a:cs typeface="Tahoma" pitchFamily="34" charset="0"/>
              </a:rPr>
              <a:t>© S. </a:t>
            </a:r>
            <a:r>
              <a:rPr lang="en-US" sz="1200" b="0" dirty="0" err="1">
                <a:latin typeface="Tahoma" pitchFamily="34" charset="0"/>
                <a:ea typeface="+mn-ea"/>
                <a:cs typeface="Tahoma" pitchFamily="34" charset="0"/>
              </a:rPr>
              <a:t>Prasitjutrakul</a:t>
            </a:r>
            <a:r>
              <a:rPr lang="en-US" sz="1200" b="0" dirty="0">
                <a:latin typeface="Tahoma" pitchFamily="34" charset="0"/>
                <a:ea typeface="+mn-ea"/>
                <a:cs typeface="Tahoma" pitchFamily="34" charset="0"/>
              </a:rPr>
              <a:t> 2013</a:t>
            </a:r>
            <a:endParaRPr lang="th-TH" sz="1200" b="0" dirty="0"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BC9BB0A3-C353-4F10-BF7F-94F6728DE897}" type="datetime1">
              <a:rPr lang="th-TH" sz="1200" b="0">
                <a:latin typeface="Tahoma" pitchFamily="34" charset="0"/>
                <a:ea typeface="+mn-ea"/>
                <a:cs typeface="Tahoma" pitchFamily="34" charset="0"/>
              </a:rPr>
              <a:pPr algn="r">
                <a:defRPr/>
              </a:pPr>
              <a:t>10/10/60</a:t>
            </a:fld>
            <a:r>
              <a:rPr lang="th-TH" sz="1200" b="0">
                <a:latin typeface="Tahoma" pitchFamily="34" charset="0"/>
                <a:ea typeface="+mn-ea"/>
                <a:cs typeface="Tahoma" pitchFamily="34" charset="0"/>
              </a:rPr>
              <a:t>   </a:t>
            </a:r>
            <a:fld id="{535BD0AA-32F2-4443-BFED-96950721C27E}" type="slidenum">
              <a:rPr lang="en-US" sz="1200" b="0">
                <a:latin typeface="Tahoma" pitchFamily="34" charset="0"/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 b="0"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wmf"/><Relationship Id="rId2" Type="http://schemas.openxmlformats.org/officeDocument/2006/relationships/tags" Target="../tags/tag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</a:pPr>
            <a:r>
              <a:rPr lang="en-US" sz="4400" dirty="0">
                <a:cs typeface="Tahoma" pitchFamily="34" charset="0"/>
              </a:rPr>
              <a:t>Binary Heap</a:t>
            </a:r>
            <a:endParaRPr lang="th-TH" sz="4000" dirty="0"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สมชาย ประสิทธิ์จูตระกูล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5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assignment operator : </a:t>
            </a:r>
            <a:r>
              <a:rPr lang="th-TH" dirty="0"/>
              <a:t>วิธีที่ </a:t>
            </a:r>
            <a:r>
              <a:rPr lang="en-US" dirty="0"/>
              <a:t>1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67" y="825981"/>
            <a:ext cx="9127358" cy="56784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operator=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                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</a:t>
            </a:r>
            <a:r>
              <a:rPr lang="en-US" sz="1800" dirty="0" err="1"/>
              <a:t>rhs</a:t>
            </a:r>
            <a:r>
              <a:rPr lang="en-US" sz="1800" dirty="0"/>
              <a:t>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using </a:t>
            </a:r>
            <a:r>
              <a:rPr lang="en-US" sz="1800" dirty="0" err="1"/>
              <a:t>std</a:t>
            </a:r>
            <a:r>
              <a:rPr lang="en-US" sz="1800" dirty="0"/>
              <a:t>::swap;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priority_queue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temp</a:t>
            </a:r>
            <a:r>
              <a:rPr lang="en-US" sz="1800" dirty="0"/>
              <a:t>(</a:t>
            </a:r>
            <a:r>
              <a:rPr lang="en-US" sz="1800" dirty="0" err="1"/>
              <a:t>rhs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mSize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temp</a:t>
            </a:r>
            <a:r>
              <a:rPr lang="en-US" sz="1800" dirty="0" err="1"/>
              <a:t>.mSize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mCap</a:t>
            </a:r>
            <a:r>
              <a:rPr lang="en-US" sz="1800" dirty="0"/>
              <a:t>,  </a:t>
            </a:r>
            <a:r>
              <a:rPr lang="en-US" sz="1800" dirty="0" err="1">
                <a:solidFill>
                  <a:srgbClr val="FF0000"/>
                </a:solidFill>
              </a:rPr>
              <a:t>temp</a:t>
            </a:r>
            <a:r>
              <a:rPr lang="en-US" sz="1800" dirty="0" err="1"/>
              <a:t>.mCap</a:t>
            </a:r>
            <a:r>
              <a:rPr lang="en-US" sz="1800" dirty="0"/>
              <a:t> 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mData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temp</a:t>
            </a:r>
            <a:r>
              <a:rPr lang="en-US" sz="1800" dirty="0" err="1"/>
              <a:t>.mData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mLess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temp</a:t>
            </a:r>
            <a:r>
              <a:rPr lang="en-US" sz="1800" dirty="0" err="1"/>
              <a:t>.mLess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return *this;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864077" y="5750004"/>
            <a:ext cx="5268048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&gt; pq1, pq2;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>
                <a:cs typeface="Angsana New" pitchFamily="18" charset="-34"/>
              </a:rPr>
              <a:t>for (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=0;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&lt;10;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++) pq1.push(1);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>
                <a:cs typeface="Angsana New" pitchFamily="18" charset="-34"/>
              </a:rPr>
              <a:t>pq2 = pq1;</a:t>
            </a: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5830784" y="4120738"/>
            <a:ext cx="2078181" cy="510639"/>
          </a:xfrm>
          <a:prstGeom prst="wedgeRoundRectCallout">
            <a:avLst>
              <a:gd name="adj1" fmla="val 62319"/>
              <a:gd name="adj2" fmla="val -557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itchFamily="34" charset="0"/>
              </a:rPr>
              <a:t>pass by </a:t>
            </a:r>
            <a:r>
              <a:rPr lang="en-US" dirty="0">
                <a:latin typeface="Calibri" panose="020F0502020204030204" pitchFamily="34" charset="0"/>
                <a:cs typeface="Tahoma" pitchFamily="34" charset="0"/>
              </a:rPr>
              <a:t>reference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Tahoma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08862" y="1435880"/>
            <a:ext cx="4808785" cy="1544029"/>
            <a:chOff x="3443844" y="1174623"/>
            <a:chExt cx="4808785" cy="1544029"/>
          </a:xfrm>
        </p:grpSpPr>
        <p:sp>
          <p:nvSpPr>
            <p:cNvPr id="33" name="Rectangle 32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7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8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3</a:t>
              </a:r>
            </a:p>
          </p:txBody>
        </p:sp>
        <p:sp>
          <p:nvSpPr>
            <p:cNvPr id="44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a typeface="Calibri"/>
                  <a:cs typeface="Cordia New"/>
                </a:rPr>
                <a:t>99</a:t>
              </a:r>
              <a:endParaRPr lang="en-US" sz="4000" dirty="0">
                <a:ea typeface="Calibri"/>
                <a:cs typeface="Cordia New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59431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23831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88230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52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53" name="Cloud Callout 52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71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assignment operator : </a:t>
            </a:r>
            <a:r>
              <a:rPr lang="th-TH" dirty="0"/>
              <a:t>วิธีที่ </a:t>
            </a:r>
            <a:r>
              <a:rPr lang="en-US" dirty="0"/>
              <a:t>2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67" y="825981"/>
            <a:ext cx="9127358" cy="51244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queue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operator=(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 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/>
              <a:t>){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using </a:t>
            </a:r>
            <a:r>
              <a:rPr lang="en-US" sz="1800" dirty="0" err="1"/>
              <a:t>std</a:t>
            </a:r>
            <a:r>
              <a:rPr lang="en-US" sz="1800" dirty="0"/>
              <a:t>::swap;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mSize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 err="1"/>
              <a:t>.mSize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mCap</a:t>
            </a:r>
            <a:r>
              <a:rPr lang="en-US" sz="1800" dirty="0"/>
              <a:t>,  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 err="1"/>
              <a:t>.mCap</a:t>
            </a:r>
            <a:r>
              <a:rPr lang="en-US" sz="1800" dirty="0"/>
              <a:t> 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mData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 err="1"/>
              <a:t>.mData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swap(</a:t>
            </a:r>
            <a:r>
              <a:rPr lang="en-US" sz="1800" dirty="0" err="1"/>
              <a:t>mLess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rhs</a:t>
            </a:r>
            <a:r>
              <a:rPr lang="en-US" sz="1800" dirty="0" err="1"/>
              <a:t>.mLess</a:t>
            </a:r>
            <a:r>
              <a:rPr lang="en-US" sz="18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return *this;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400800" y="3847605"/>
            <a:ext cx="1805049" cy="510639"/>
          </a:xfrm>
          <a:prstGeom prst="wedgeRoundRectCallout">
            <a:avLst>
              <a:gd name="adj1" fmla="val 62319"/>
              <a:gd name="adj2" fmla="val -5579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itchFamily="34" charset="0"/>
              </a:rPr>
              <a:t>pass by value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875952" y="5084986"/>
            <a:ext cx="5268048" cy="17851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&gt; pq1, pq2;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>
                <a:cs typeface="Angsana New" pitchFamily="18" charset="-34"/>
              </a:rPr>
              <a:t>for (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=0;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&lt;10;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++) pq1.push(1);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>
                <a:cs typeface="Angsana New" pitchFamily="18" charset="-34"/>
              </a:rPr>
              <a:t>pq2 = pq1;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Angsana New" pitchFamily="18" charset="-34"/>
              </a:rPr>
              <a:t>// below is copy initialization</a:t>
            </a:r>
          </a:p>
          <a:p>
            <a:pPr>
              <a:spcBef>
                <a:spcPts val="600"/>
              </a:spcBef>
              <a:defRPr/>
            </a:pP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&gt; pq3 = pq1;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cs typeface="Angsana New" pitchFamily="18" charset="-34"/>
              </a:rPr>
              <a:t>// !!!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108862" y="1435880"/>
            <a:ext cx="4808785" cy="1544029"/>
            <a:chOff x="3443844" y="1174623"/>
            <a:chExt cx="4808785" cy="1544029"/>
          </a:xfrm>
        </p:grpSpPr>
        <p:sp>
          <p:nvSpPr>
            <p:cNvPr id="33" name="Rectangle 32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7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8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3</a:t>
              </a:r>
            </a:p>
          </p:txBody>
        </p:sp>
        <p:sp>
          <p:nvSpPr>
            <p:cNvPr id="44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a typeface="Calibri"/>
                  <a:cs typeface="Cordia New"/>
                </a:rPr>
                <a:t>99</a:t>
              </a:r>
              <a:endParaRPr lang="en-US" sz="4000" dirty="0">
                <a:ea typeface="Calibri"/>
                <a:cs typeface="Cordia New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59431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323831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788230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52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53" name="Cloud Callout 52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317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empty, size, top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5955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bool</a:t>
            </a:r>
            <a:r>
              <a:rPr lang="en-US" sz="1800" dirty="0"/>
              <a:t> empty() </a:t>
            </a:r>
            <a:r>
              <a:rPr lang="en-US" sz="1800" dirty="0" err="1"/>
              <a:t>const</a:t>
            </a:r>
            <a:r>
              <a:rPr lang="en-US" sz="1800" dirty="0"/>
              <a:t> {    // </a:t>
            </a:r>
            <a:r>
              <a:rPr lang="en-US" sz="1800" dirty="0">
                <a:sym typeface="Symbol"/>
              </a:rPr>
              <a:t></a:t>
            </a:r>
            <a:r>
              <a:rPr lang="en-US" sz="1800" dirty="0"/>
              <a:t>(1)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return </a:t>
            </a:r>
            <a:r>
              <a:rPr lang="en-US" sz="1800" dirty="0" err="1"/>
              <a:t>mSize</a:t>
            </a:r>
            <a:r>
              <a:rPr lang="en-US" sz="1800" dirty="0"/>
              <a:t> == 0;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size() </a:t>
            </a:r>
            <a:r>
              <a:rPr lang="en-US" sz="1800" dirty="0" err="1"/>
              <a:t>const</a:t>
            </a:r>
            <a:r>
              <a:rPr lang="en-US" sz="1800" dirty="0"/>
              <a:t> {	 // </a:t>
            </a:r>
            <a:r>
              <a:rPr lang="en-US" sz="1800" dirty="0">
                <a:sym typeface="Symbol"/>
              </a:rPr>
              <a:t></a:t>
            </a:r>
            <a:r>
              <a:rPr lang="en-US" sz="1800" dirty="0"/>
              <a:t>(1)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return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T&amp; top() {		 // </a:t>
            </a:r>
            <a:r>
              <a:rPr lang="en-US" sz="1800" dirty="0">
                <a:sym typeface="Symbol"/>
              </a:rPr>
              <a:t></a:t>
            </a:r>
            <a:r>
              <a:rPr lang="en-US" sz="1800" dirty="0"/>
              <a:t>(1)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return </a:t>
            </a:r>
            <a:r>
              <a:rPr lang="en-US" sz="1800" dirty="0" err="1"/>
              <a:t>mData</a:t>
            </a:r>
            <a:r>
              <a:rPr lang="en-US" sz="1800" dirty="0"/>
              <a:t>[0];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108862" y="1435880"/>
            <a:ext cx="4808785" cy="1544029"/>
            <a:chOff x="3443844" y="1174623"/>
            <a:chExt cx="4808785" cy="1544029"/>
          </a:xfrm>
        </p:grpSpPr>
        <p:sp>
          <p:nvSpPr>
            <p:cNvPr id="28" name="Rectangle 27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3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4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3</a:t>
              </a:r>
            </a:p>
          </p:txBody>
        </p:sp>
        <p:sp>
          <p:nvSpPr>
            <p:cNvPr id="38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a typeface="Calibri"/>
                  <a:cs typeface="Cordia New"/>
                </a:rPr>
                <a:t>99</a:t>
              </a:r>
              <a:endParaRPr lang="en-US" sz="4000" dirty="0">
                <a:ea typeface="Calibri"/>
                <a:cs typeface="Cordia New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9431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323831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88230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50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51" name="Cloud Callout 50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4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3"/>
          <p:cNvGrpSpPr>
            <a:grpSpLocks/>
          </p:cNvGrpSpPr>
          <p:nvPr/>
        </p:nvGrpSpPr>
        <p:grpSpPr bwMode="auto">
          <a:xfrm>
            <a:off x="3079750" y="2701925"/>
            <a:ext cx="2592388" cy="2185988"/>
            <a:chOff x="307" y="1659"/>
            <a:chExt cx="1633" cy="1377"/>
          </a:xfrm>
        </p:grpSpPr>
        <p:sp>
          <p:nvSpPr>
            <p:cNvPr id="16430" name="Line 175"/>
            <p:cNvSpPr>
              <a:spLocks noChangeShapeType="1"/>
            </p:cNvSpPr>
            <p:nvPr/>
          </p:nvSpPr>
          <p:spPr bwMode="auto">
            <a:xfrm flipH="1">
              <a:off x="760" y="1886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1" name="Line 176"/>
            <p:cNvSpPr>
              <a:spLocks noChangeShapeType="1"/>
            </p:cNvSpPr>
            <p:nvPr/>
          </p:nvSpPr>
          <p:spPr bwMode="auto">
            <a:xfrm>
              <a:off x="1395" y="1886"/>
              <a:ext cx="30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2" name="Line 179"/>
            <p:cNvSpPr>
              <a:spLocks noChangeShapeType="1"/>
            </p:cNvSpPr>
            <p:nvPr/>
          </p:nvSpPr>
          <p:spPr bwMode="auto">
            <a:xfrm flipH="1">
              <a:off x="445" y="2393"/>
              <a:ext cx="22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180"/>
            <p:cNvSpPr>
              <a:spLocks noChangeShapeType="1"/>
            </p:cNvSpPr>
            <p:nvPr/>
          </p:nvSpPr>
          <p:spPr bwMode="auto">
            <a:xfrm>
              <a:off x="851" y="2393"/>
              <a:ext cx="153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Oval 186"/>
            <p:cNvSpPr>
              <a:spLocks noChangeArrowheads="1"/>
            </p:cNvSpPr>
            <p:nvPr/>
          </p:nvSpPr>
          <p:spPr bwMode="auto">
            <a:xfrm>
              <a:off x="1078" y="1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6435" name="Oval 189"/>
            <p:cNvSpPr>
              <a:spLocks noChangeArrowheads="1"/>
            </p:cNvSpPr>
            <p:nvPr/>
          </p:nvSpPr>
          <p:spPr bwMode="auto">
            <a:xfrm>
              <a:off x="1577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6436" name="Oval 190"/>
            <p:cNvSpPr>
              <a:spLocks noChangeArrowheads="1"/>
            </p:cNvSpPr>
            <p:nvPr/>
          </p:nvSpPr>
          <p:spPr bwMode="auto">
            <a:xfrm>
              <a:off x="579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6437" name="Oval 195"/>
            <p:cNvSpPr>
              <a:spLocks noChangeArrowheads="1"/>
            </p:cNvSpPr>
            <p:nvPr/>
          </p:nvSpPr>
          <p:spPr bwMode="auto">
            <a:xfrm>
              <a:off x="806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6438" name="Oval 196"/>
            <p:cNvSpPr>
              <a:spLocks noChangeArrowheads="1"/>
            </p:cNvSpPr>
            <p:nvPr/>
          </p:nvSpPr>
          <p:spPr bwMode="auto">
            <a:xfrm>
              <a:off x="307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</p:grpSp>
      <p:grpSp>
        <p:nvGrpSpPr>
          <p:cNvPr id="3" name="Group 255"/>
          <p:cNvGrpSpPr>
            <a:grpSpLocks/>
          </p:cNvGrpSpPr>
          <p:nvPr/>
        </p:nvGrpSpPr>
        <p:grpSpPr bwMode="auto">
          <a:xfrm>
            <a:off x="4670425" y="3948113"/>
            <a:ext cx="576263" cy="923925"/>
            <a:chOff x="4730" y="2221"/>
            <a:chExt cx="363" cy="582"/>
          </a:xfrm>
        </p:grpSpPr>
        <p:sp>
          <p:nvSpPr>
            <p:cNvPr id="16428" name="Line 204"/>
            <p:cNvSpPr>
              <a:spLocks noChangeShapeType="1"/>
            </p:cNvSpPr>
            <p:nvPr/>
          </p:nvSpPr>
          <p:spPr bwMode="auto">
            <a:xfrm flipH="1">
              <a:off x="4935" y="2221"/>
              <a:ext cx="129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Oval 250"/>
            <p:cNvSpPr>
              <a:spLocks noChangeArrowheads="1"/>
            </p:cNvSpPr>
            <p:nvPr/>
          </p:nvSpPr>
          <p:spPr bwMode="auto">
            <a:xfrm>
              <a:off x="4730" y="244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</p:grp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 e )</a:t>
            </a:r>
            <a:r>
              <a:rPr lang="th-TH" dirty="0"/>
              <a:t> </a:t>
            </a:r>
            <a:r>
              <a:rPr lang="en-US" dirty="0"/>
              <a:t>: </a:t>
            </a:r>
            <a:r>
              <a:rPr lang="th-TH" dirty="0"/>
              <a:t>เพิ่มข้อมูล</a:t>
            </a:r>
          </a:p>
        </p:txBody>
      </p:sp>
      <p:sp>
        <p:nvSpPr>
          <p:cNvPr id="924804" name="Rectangle 132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8458200" cy="5105400"/>
          </a:xfrm>
        </p:spPr>
        <p:txBody>
          <a:bodyPr/>
          <a:lstStyle/>
          <a:p>
            <a:pPr>
              <a:defRPr/>
            </a:pPr>
            <a:r>
              <a:rPr lang="th-TH">
                <a:cs typeface="Tahoma" pitchFamily="34" charset="0"/>
              </a:rPr>
              <a:t>นำ </a:t>
            </a:r>
            <a:r>
              <a:rPr lang="en-US">
                <a:cs typeface="Tahoma" pitchFamily="34" charset="0"/>
              </a:rPr>
              <a:t>e </a:t>
            </a:r>
            <a:r>
              <a:rPr lang="th-TH">
                <a:cs typeface="Tahoma" pitchFamily="34" charset="0"/>
              </a:rPr>
              <a:t>ไปต่อเป็นใบถัดไป (เพิ่มท้ายในอาเรย์)</a:t>
            </a:r>
          </a:p>
          <a:p>
            <a:pPr>
              <a:defRPr/>
            </a:pPr>
            <a:r>
              <a:rPr lang="th-TH">
                <a:solidFill>
                  <a:srgbClr val="FF3300"/>
                </a:solidFill>
                <a:cs typeface="Tahoma" pitchFamily="34" charset="0"/>
              </a:rPr>
              <a:t>สลับ</a:t>
            </a:r>
            <a:r>
              <a:rPr lang="th-TH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e </a:t>
            </a:r>
            <a:r>
              <a:rPr lang="th-TH">
                <a:cs typeface="Tahoma" pitchFamily="34" charset="0"/>
              </a:rPr>
              <a:t>กับปมพ่อ จนกว่า</a:t>
            </a:r>
            <a:r>
              <a:rPr lang="en-US">
                <a:cs typeface="Tahoma" pitchFamily="34" charset="0"/>
              </a:rPr>
              <a:t> e </a:t>
            </a:r>
            <a:r>
              <a:rPr lang="th-TH">
                <a:cs typeface="Tahoma" pitchFamily="34" charset="0"/>
              </a:rPr>
              <a:t>จะไม่มากกว่าพ่อ</a:t>
            </a:r>
          </a:p>
        </p:txBody>
      </p:sp>
      <p:sp>
        <p:nvSpPr>
          <p:cNvPr id="924842" name="Text Box 170"/>
          <p:cNvSpPr txBox="1">
            <a:spLocks noChangeArrowheads="1"/>
          </p:cNvSpPr>
          <p:nvPr/>
        </p:nvSpPr>
        <p:spPr bwMode="auto">
          <a:xfrm>
            <a:off x="6381067" y="2763838"/>
            <a:ext cx="2284632" cy="40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 err="1">
                <a:ea typeface="+mn-ea"/>
                <a:cs typeface="Tahoma" pitchFamily="34" charset="0"/>
              </a:rPr>
              <a:t>fixUp</a:t>
            </a:r>
            <a:r>
              <a:rPr lang="en-US" dirty="0">
                <a:ea typeface="+mn-ea"/>
                <a:cs typeface="Tahoma" pitchFamily="34" charset="0"/>
              </a:rPr>
              <a:t>( 5 )</a:t>
            </a:r>
            <a:endParaRPr lang="th-TH" dirty="0">
              <a:ea typeface="+mn-ea"/>
              <a:cs typeface="Tahoma" pitchFamily="34" charset="0"/>
            </a:endParaRPr>
          </a:p>
        </p:txBody>
      </p:sp>
      <p:sp>
        <p:nvSpPr>
          <p:cNvPr id="924869" name="Text Box 197"/>
          <p:cNvSpPr txBox="1">
            <a:spLocks noChangeArrowheads="1"/>
          </p:cNvSpPr>
          <p:nvPr/>
        </p:nvSpPr>
        <p:spPr bwMode="auto">
          <a:xfrm>
            <a:off x="4376738" y="27860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13</a:t>
            </a:r>
            <a:endParaRPr lang="th-TH" sz="1800"/>
          </a:p>
        </p:txBody>
      </p:sp>
      <p:sp>
        <p:nvSpPr>
          <p:cNvPr id="924870" name="Text Box 198"/>
          <p:cNvSpPr txBox="1">
            <a:spLocks noChangeArrowheads="1"/>
          </p:cNvSpPr>
          <p:nvPr/>
        </p:nvSpPr>
        <p:spPr bwMode="auto">
          <a:xfrm>
            <a:off x="3571875" y="35306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24871" name="Text Box 199"/>
          <p:cNvSpPr txBox="1">
            <a:spLocks noChangeArrowheads="1"/>
          </p:cNvSpPr>
          <p:nvPr/>
        </p:nvSpPr>
        <p:spPr bwMode="auto">
          <a:xfrm>
            <a:off x="5168900" y="35306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</a:t>
            </a:r>
            <a:endParaRPr lang="th-TH" sz="1800"/>
          </a:p>
        </p:txBody>
      </p:sp>
      <p:sp>
        <p:nvSpPr>
          <p:cNvPr id="924872" name="Text Box 200"/>
          <p:cNvSpPr txBox="1">
            <a:spLocks noChangeArrowheads="1"/>
          </p:cNvSpPr>
          <p:nvPr/>
        </p:nvSpPr>
        <p:spPr bwMode="auto">
          <a:xfrm>
            <a:off x="3149600" y="4414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24873" name="Text Box 201"/>
          <p:cNvSpPr txBox="1">
            <a:spLocks noChangeArrowheads="1"/>
          </p:cNvSpPr>
          <p:nvPr/>
        </p:nvSpPr>
        <p:spPr bwMode="auto">
          <a:xfrm>
            <a:off x="3940175" y="4414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grpSp>
        <p:nvGrpSpPr>
          <p:cNvPr id="4" name="Group 252"/>
          <p:cNvGrpSpPr>
            <a:grpSpLocks/>
          </p:cNvGrpSpPr>
          <p:nvPr/>
        </p:nvGrpSpPr>
        <p:grpSpPr bwMode="auto">
          <a:xfrm>
            <a:off x="1982788" y="5149850"/>
            <a:ext cx="4608512" cy="1223963"/>
            <a:chOff x="1430" y="3321"/>
            <a:chExt cx="2903" cy="771"/>
          </a:xfrm>
        </p:grpSpPr>
        <p:sp>
          <p:nvSpPr>
            <p:cNvPr id="16411" name="Rectangle 206"/>
            <p:cNvSpPr>
              <a:spLocks noChangeArrowheads="1"/>
            </p:cNvSpPr>
            <p:nvPr/>
          </p:nvSpPr>
          <p:spPr bwMode="auto">
            <a:xfrm>
              <a:off x="2111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2" name="Rectangle 207"/>
            <p:cNvSpPr>
              <a:spLocks noChangeArrowheads="1"/>
            </p:cNvSpPr>
            <p:nvPr/>
          </p:nvSpPr>
          <p:spPr bwMode="auto">
            <a:xfrm>
              <a:off x="2428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3" name="Rectangle 208"/>
            <p:cNvSpPr>
              <a:spLocks noChangeArrowheads="1"/>
            </p:cNvSpPr>
            <p:nvPr/>
          </p:nvSpPr>
          <p:spPr bwMode="auto">
            <a:xfrm>
              <a:off x="2746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4" name="Rectangle 209"/>
            <p:cNvSpPr>
              <a:spLocks noChangeArrowheads="1"/>
            </p:cNvSpPr>
            <p:nvPr/>
          </p:nvSpPr>
          <p:spPr bwMode="auto">
            <a:xfrm>
              <a:off x="3063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5" name="Rectangle 210"/>
            <p:cNvSpPr>
              <a:spLocks noChangeArrowheads="1"/>
            </p:cNvSpPr>
            <p:nvPr/>
          </p:nvSpPr>
          <p:spPr bwMode="auto">
            <a:xfrm>
              <a:off x="3381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6" name="Rectangle 211"/>
            <p:cNvSpPr>
              <a:spLocks noChangeArrowheads="1"/>
            </p:cNvSpPr>
            <p:nvPr/>
          </p:nvSpPr>
          <p:spPr bwMode="auto">
            <a:xfrm>
              <a:off x="3699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7" name="Rectangle 212"/>
            <p:cNvSpPr>
              <a:spLocks noChangeArrowheads="1"/>
            </p:cNvSpPr>
            <p:nvPr/>
          </p:nvSpPr>
          <p:spPr bwMode="auto">
            <a:xfrm>
              <a:off x="4016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8" name="Rectangle 220"/>
            <p:cNvSpPr>
              <a:spLocks noChangeArrowheads="1"/>
            </p:cNvSpPr>
            <p:nvPr/>
          </p:nvSpPr>
          <p:spPr bwMode="auto">
            <a:xfrm>
              <a:off x="1567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6419" name="Rectangle 221"/>
            <p:cNvSpPr>
              <a:spLocks noChangeArrowheads="1"/>
            </p:cNvSpPr>
            <p:nvPr/>
          </p:nvSpPr>
          <p:spPr bwMode="auto">
            <a:xfrm>
              <a:off x="2111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0" name="Rectangle 222"/>
            <p:cNvSpPr>
              <a:spLocks noChangeArrowheads="1"/>
            </p:cNvSpPr>
            <p:nvPr/>
          </p:nvSpPr>
          <p:spPr bwMode="auto">
            <a:xfrm>
              <a:off x="2429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1" name="Rectangle 223"/>
            <p:cNvSpPr>
              <a:spLocks noChangeArrowheads="1"/>
            </p:cNvSpPr>
            <p:nvPr/>
          </p:nvSpPr>
          <p:spPr bwMode="auto">
            <a:xfrm>
              <a:off x="2746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2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2" name="Rectangle 224"/>
            <p:cNvSpPr>
              <a:spLocks noChangeArrowheads="1"/>
            </p:cNvSpPr>
            <p:nvPr/>
          </p:nvSpPr>
          <p:spPr bwMode="auto">
            <a:xfrm>
              <a:off x="3064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3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3" name="Rectangle 225"/>
            <p:cNvSpPr>
              <a:spLocks noChangeArrowheads="1"/>
            </p:cNvSpPr>
            <p:nvPr/>
          </p:nvSpPr>
          <p:spPr bwMode="auto">
            <a:xfrm>
              <a:off x="3381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4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4" name="Rectangle 226"/>
            <p:cNvSpPr>
              <a:spLocks noChangeArrowheads="1"/>
            </p:cNvSpPr>
            <p:nvPr/>
          </p:nvSpPr>
          <p:spPr bwMode="auto">
            <a:xfrm>
              <a:off x="3699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5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5" name="Rectangle 227"/>
            <p:cNvSpPr>
              <a:spLocks noChangeArrowheads="1"/>
            </p:cNvSpPr>
            <p:nvPr/>
          </p:nvSpPr>
          <p:spPr bwMode="auto">
            <a:xfrm>
              <a:off x="4016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6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6426" name="Rectangle 235"/>
            <p:cNvSpPr>
              <a:spLocks noChangeArrowheads="1"/>
            </p:cNvSpPr>
            <p:nvPr/>
          </p:nvSpPr>
          <p:spPr bwMode="auto">
            <a:xfrm>
              <a:off x="1430" y="3820"/>
              <a:ext cx="5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err="1"/>
                <a:t>mSize</a:t>
              </a:r>
              <a:endParaRPr lang="th-TH" sz="1800" dirty="0"/>
            </a:p>
          </p:txBody>
        </p:sp>
        <p:sp>
          <p:nvSpPr>
            <p:cNvPr id="16427" name="Rectangle 236"/>
            <p:cNvSpPr>
              <a:spLocks noChangeArrowheads="1"/>
            </p:cNvSpPr>
            <p:nvPr/>
          </p:nvSpPr>
          <p:spPr bwMode="auto">
            <a:xfrm>
              <a:off x="2111" y="3820"/>
              <a:ext cx="99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 err="1"/>
                <a:t>mData</a:t>
              </a:r>
              <a:endParaRPr lang="th-TH" sz="1800" dirty="0"/>
            </a:p>
          </p:txBody>
        </p:sp>
      </p:grpSp>
      <p:sp>
        <p:nvSpPr>
          <p:cNvPr id="924909" name="Text Box 237"/>
          <p:cNvSpPr txBox="1">
            <a:spLocks noChangeArrowheads="1"/>
          </p:cNvSpPr>
          <p:nvPr/>
        </p:nvSpPr>
        <p:spPr bwMode="auto">
          <a:xfrm>
            <a:off x="3101975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13</a:t>
            </a:r>
            <a:endParaRPr lang="th-TH" sz="1800"/>
          </a:p>
        </p:txBody>
      </p:sp>
      <p:sp>
        <p:nvSpPr>
          <p:cNvPr id="924910" name="Text Box 238"/>
          <p:cNvSpPr txBox="1">
            <a:spLocks noChangeArrowheads="1"/>
          </p:cNvSpPr>
          <p:nvPr/>
        </p:nvSpPr>
        <p:spPr bwMode="auto">
          <a:xfrm>
            <a:off x="3605213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24911" name="Text Box 239"/>
          <p:cNvSpPr txBox="1">
            <a:spLocks noChangeArrowheads="1"/>
          </p:cNvSpPr>
          <p:nvPr/>
        </p:nvSpPr>
        <p:spPr bwMode="auto">
          <a:xfrm>
            <a:off x="4110038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</a:t>
            </a:r>
            <a:endParaRPr lang="th-TH" sz="1800"/>
          </a:p>
        </p:txBody>
      </p:sp>
      <p:sp>
        <p:nvSpPr>
          <p:cNvPr id="924912" name="Text Box 240"/>
          <p:cNvSpPr txBox="1">
            <a:spLocks noChangeArrowheads="1"/>
          </p:cNvSpPr>
          <p:nvPr/>
        </p:nvSpPr>
        <p:spPr bwMode="auto">
          <a:xfrm>
            <a:off x="4613275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24913" name="Text Box 241"/>
          <p:cNvSpPr txBox="1">
            <a:spLocks noChangeArrowheads="1"/>
          </p:cNvSpPr>
          <p:nvPr/>
        </p:nvSpPr>
        <p:spPr bwMode="auto">
          <a:xfrm>
            <a:off x="5118100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24914" name="Text Box 242"/>
          <p:cNvSpPr txBox="1">
            <a:spLocks noChangeArrowheads="1"/>
          </p:cNvSpPr>
          <p:nvPr/>
        </p:nvSpPr>
        <p:spPr bwMode="auto">
          <a:xfrm>
            <a:off x="5608638" y="55308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16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24921" name="Text Box 249"/>
          <p:cNvSpPr txBox="1">
            <a:spLocks noChangeArrowheads="1"/>
          </p:cNvSpPr>
          <p:nvPr/>
        </p:nvSpPr>
        <p:spPr bwMode="auto">
          <a:xfrm>
            <a:off x="2217738" y="55451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5</a:t>
            </a:r>
            <a:endParaRPr lang="th-TH" sz="1800"/>
          </a:p>
        </p:txBody>
      </p:sp>
      <p:sp>
        <p:nvSpPr>
          <p:cNvPr id="924875" name="Text Box 203"/>
          <p:cNvSpPr txBox="1">
            <a:spLocks noChangeArrowheads="1"/>
          </p:cNvSpPr>
          <p:nvPr/>
        </p:nvSpPr>
        <p:spPr bwMode="auto">
          <a:xfrm>
            <a:off x="4730750" y="43862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16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24928" name="Text Box 256"/>
          <p:cNvSpPr txBox="1">
            <a:spLocks noChangeArrowheads="1"/>
          </p:cNvSpPr>
          <p:nvPr/>
        </p:nvSpPr>
        <p:spPr bwMode="auto">
          <a:xfrm>
            <a:off x="2205038" y="55467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6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24929" name="AutoShape 257"/>
          <p:cNvSpPr>
            <a:spLocks noChangeArrowheads="1"/>
          </p:cNvSpPr>
          <p:nvPr/>
        </p:nvSpPr>
        <p:spPr bwMode="auto">
          <a:xfrm rot="1487432">
            <a:off x="4764088" y="3214688"/>
            <a:ext cx="866775" cy="1852612"/>
          </a:xfrm>
          <a:prstGeom prst="roundRect">
            <a:avLst>
              <a:gd name="adj" fmla="val 45620"/>
            </a:avLst>
          </a:prstGeom>
          <a:solidFill>
            <a:srgbClr val="FFCCFF">
              <a:alpha val="30196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30" name="Text Box 258"/>
          <p:cNvSpPr txBox="1">
            <a:spLocks noChangeArrowheads="1"/>
          </p:cNvSpPr>
          <p:nvPr/>
        </p:nvSpPr>
        <p:spPr bwMode="auto">
          <a:xfrm>
            <a:off x="5153025" y="35401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16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24931" name="Text Box 259"/>
          <p:cNvSpPr txBox="1">
            <a:spLocks noChangeArrowheads="1"/>
          </p:cNvSpPr>
          <p:nvPr/>
        </p:nvSpPr>
        <p:spPr bwMode="auto">
          <a:xfrm>
            <a:off x="4094163" y="55451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16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24932" name="AutoShape 260"/>
          <p:cNvSpPr>
            <a:spLocks noChangeArrowheads="1"/>
          </p:cNvSpPr>
          <p:nvPr/>
        </p:nvSpPr>
        <p:spPr bwMode="auto">
          <a:xfrm rot="-2700000">
            <a:off x="4546600" y="2420938"/>
            <a:ext cx="866775" cy="1852612"/>
          </a:xfrm>
          <a:prstGeom prst="roundRect">
            <a:avLst>
              <a:gd name="adj" fmla="val 45620"/>
            </a:avLst>
          </a:prstGeom>
          <a:solidFill>
            <a:srgbClr val="FFCCFF">
              <a:alpha val="30196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933" name="AutoShape 261"/>
          <p:cNvSpPr>
            <a:spLocks noChangeArrowheads="1"/>
          </p:cNvSpPr>
          <p:nvPr/>
        </p:nvSpPr>
        <p:spPr bwMode="auto">
          <a:xfrm>
            <a:off x="6659440" y="3535363"/>
            <a:ext cx="2273546" cy="827087"/>
          </a:xfrm>
          <a:prstGeom prst="wedgeRoundRectCallout">
            <a:avLst>
              <a:gd name="adj1" fmla="val 6319"/>
              <a:gd name="adj2" fmla="val -10412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ตำแหน่งของ</a:t>
            </a:r>
            <a:b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ตัวที่อาจผิดกฎ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2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4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24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2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927 -0.00324 0.03854 -0.00625 0.05069 -0.01596 C 0.06284 -0.02567 0.06944 -0.04464 0.07309 -0.05759 C 0.07673 -0.07054 0.07725 -0.08187 0.07309 -0.09343 C 0.06892 -0.105 0.05833 -0.1161 0.04774 -0.1272 " pathEditMode="relative" ptsTypes="aaaaA">
                                      <p:cBhvr>
                                        <p:cTn id="92" dur="2000" fill="hold"/>
                                        <p:tgtEl>
                                          <p:spTgt spid="924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833 -0.00092 -0.01667 -0.00185 -0.02691 0.0 C -0.03715 0.00185 -0.0526 0.00162 -0.06111 0.0118 C -0.06962 0.02197 -0.07604 0.04764 -0.0776 0.06152 C -0.07917 0.07539 -0.07535 0.08395 -0.07014 0.09551 C -0.06493 0.10708 -0.05556 0.1191 -0.04618 0.13113 " pathEditMode="relative" ptsTypes="aaaaaA">
                                      <p:cBhvr>
                                        <p:cTn id="94" dur="2000" fill="hold"/>
                                        <p:tgtEl>
                                          <p:spTgt spid="924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816 -0.01757 -0.01614 -0.03492 -0.02986 -0.04579 C -0.04357 -0.05666 -0.06475 -0.06313 -0.08211 -0.06568 C -0.09948 -0.06822 -0.12031 -0.07308 -0.1342 -0.06174 C -0.14809 -0.05041 -0.16041 -0.00832 -0.16562 0.00185 " pathEditMode="relative" ptsTypes="aaaaA">
                                      <p:cBhvr>
                                        <p:cTn id="96" dur="2000" fill="hold"/>
                                        <p:tgtEl>
                                          <p:spTgt spid="9249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608 0.01965 0.01215 0.03931 0.02535 0.0518 C 0.03854 0.06429 0.05938 0.07493 0.07899 0.07562 C 0.09861 0.07632 0.12899 0.06822 0.14323 0.05573 C 0.15747 0.04324 0.16077 0.0215 0.16406 0.0 " pathEditMode="relative" ptsTypes="aaaaA">
                                      <p:cBhvr>
                                        <p:cTn id="98" dur="2000" fill="hold"/>
                                        <p:tgtEl>
                                          <p:spTgt spid="924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924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417 -0.01873 0.00834 -0.03746 0.00886 -0.05573 C 0.00938 -0.074 0.00972 -0.09574 0.00295 -0.10939 C -0.00382 -0.12303 -0.01632 -0.13668 -0.03142 -0.13737 C -0.04653 -0.13806 -0.06736 -0.12581 -0.08819 -0.11332 " pathEditMode="relative" ptsTypes="aaaaA">
                                      <p:cBhvr>
                                        <p:cTn id="120" dur="2000" fill="hold"/>
                                        <p:tgtEl>
                                          <p:spTgt spid="924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43 0.01295 -0.00469 0.02614 -0.00434 0.03978 C -0.004 0.05343 -0.00313 0.07008 0.00156 0.08141 C 0.00625 0.09274 0.01545 0.10107 0.02396 0.10731 C 0.03246 0.11355 0.04149 0.11841 0.05225 0.11911 C 0.06302 0.1198 0.08194 0.11263 0.08819 0.11124 " pathEditMode="relative" ptsTypes="aaaaaA">
                                      <p:cBhvr>
                                        <p:cTn id="122" dur="2000" fill="hold"/>
                                        <p:tgtEl>
                                          <p:spTgt spid="924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399 0.01688 -0.00781 0.03376 -0.02083 0.04371 C -0.03386 0.05365 -0.06337 0.06059 -0.07761 0.05967 C -0.09184 0.05874 -0.10052 0.04787 -0.1059 0.03769 C -0.11129 0.02752 -0.11094 0.01272 -0.11042 -0.00208 " pathEditMode="relative" ptsTypes="aaaaA">
                                      <p:cBhvr>
                                        <p:cTn id="124" dur="2000" fill="hold"/>
                                        <p:tgtEl>
                                          <p:spTgt spid="9249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59 -0.02127 0.01197 -0.04232 0.02239 -0.05365 C 0.03281 -0.06498 0.05069 -0.06776 0.06267 -0.06753 C 0.07465 -0.0673 0.08576 -0.06313 0.09392 -0.05157 C 0.10208 -0.04001 0.10694 -0.01896 0.1118 0.00208 " pathEditMode="relative" ptsTypes="aaaaA">
                                      <p:cBhvr>
                                        <p:cTn id="126" dur="2000" fill="hold"/>
                                        <p:tgtEl>
                                          <p:spTgt spid="924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924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04" grpId="0" build="p" bldLvl="2"/>
      <p:bldP spid="924842" grpId="0" animBg="1"/>
      <p:bldP spid="924869" grpId="0"/>
      <p:bldP spid="924869" grpId="1"/>
      <p:bldP spid="924870" grpId="0"/>
      <p:bldP spid="924871" grpId="0"/>
      <p:bldP spid="924871" grpId="1"/>
      <p:bldP spid="924872" grpId="0"/>
      <p:bldP spid="924873" grpId="0"/>
      <p:bldP spid="924909" grpId="0"/>
      <p:bldP spid="924909" grpId="1"/>
      <p:bldP spid="924910" grpId="0"/>
      <p:bldP spid="924911" grpId="0"/>
      <p:bldP spid="924911" grpId="1"/>
      <p:bldP spid="924912" grpId="0"/>
      <p:bldP spid="924913" grpId="0"/>
      <p:bldP spid="924914" grpId="0"/>
      <p:bldP spid="924914" grpId="1"/>
      <p:bldP spid="924914" grpId="2"/>
      <p:bldP spid="924921" grpId="0"/>
      <p:bldP spid="924921" grpId="1"/>
      <p:bldP spid="924875" grpId="0"/>
      <p:bldP spid="924875" grpId="1"/>
      <p:bldP spid="924875" grpId="2"/>
      <p:bldP spid="924928" grpId="0"/>
      <p:bldP spid="924929" grpId="0" animBg="1"/>
      <p:bldP spid="924929" grpId="1" animBg="1"/>
      <p:bldP spid="924930" grpId="0"/>
      <p:bldP spid="924930" grpId="1"/>
      <p:bldP spid="924931" grpId="0"/>
      <p:bldP spid="924931" grpId="1"/>
      <p:bldP spid="924932" grpId="0" animBg="1"/>
      <p:bldP spid="924932" grpId="1" animBg="1"/>
      <p:bldP spid="9249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 e )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</a:t>
            </a:r>
            <a:r>
              <a:rPr lang="en-US" sz="1800" dirty="0" err="1"/>
              <a:t>fixUp</a:t>
            </a:r>
            <a:r>
              <a:rPr lang="en-US" sz="1800" dirty="0"/>
              <a:t>(</a:t>
            </a:r>
            <a:r>
              <a:rPr lang="en-US" sz="1800" dirty="0" err="1"/>
              <a:t>size_t</a:t>
            </a:r>
            <a:r>
              <a:rPr lang="en-US" sz="1800" dirty="0"/>
              <a:t> c)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T </a:t>
            </a:r>
            <a:r>
              <a:rPr lang="en-US" sz="1800" dirty="0" err="1"/>
              <a:t>tmp</a:t>
            </a:r>
            <a:r>
              <a:rPr lang="en-US" sz="1800" dirty="0"/>
              <a:t> = </a:t>
            </a:r>
            <a:r>
              <a:rPr lang="en-US" sz="1800" dirty="0" err="1"/>
              <a:t>mData</a:t>
            </a:r>
            <a:r>
              <a:rPr lang="en-US" sz="1800" dirty="0"/>
              <a:t>[c];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while (c &gt; 0)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</a:t>
            </a:r>
            <a:r>
              <a:rPr lang="en-US" sz="1800" dirty="0" err="1"/>
              <a:t>size_t</a:t>
            </a:r>
            <a:r>
              <a:rPr lang="en-US" sz="1800" dirty="0"/>
              <a:t> p = c / 2;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if ( </a:t>
            </a:r>
            <a:r>
              <a:rPr lang="en-US" sz="1800" dirty="0" err="1">
                <a:solidFill>
                  <a:srgbClr val="FF0000"/>
                </a:solidFill>
              </a:rPr>
              <a:t>mLess</a:t>
            </a:r>
            <a:r>
              <a:rPr lang="en-US" sz="1800" dirty="0"/>
              <a:t>(</a:t>
            </a:r>
            <a:r>
              <a:rPr lang="en-US" sz="1800" dirty="0" err="1"/>
              <a:t>tmp</a:t>
            </a:r>
            <a:r>
              <a:rPr lang="en-US" sz="1800" dirty="0"/>
              <a:t>, </a:t>
            </a:r>
            <a:r>
              <a:rPr lang="en-US" sz="1800" dirty="0" err="1"/>
              <a:t>mData</a:t>
            </a:r>
            <a:r>
              <a:rPr lang="en-US" sz="1800" dirty="0"/>
              <a:t>[p]) ) break;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tmp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&lt;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mData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[p]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</a:t>
            </a:r>
            <a:r>
              <a:rPr lang="en-US" sz="1800" dirty="0" err="1"/>
              <a:t>mData</a:t>
            </a:r>
            <a:r>
              <a:rPr lang="en-US" sz="1800" dirty="0"/>
              <a:t>[c] = </a:t>
            </a:r>
            <a:r>
              <a:rPr lang="en-US" sz="1800" dirty="0" err="1"/>
              <a:t>mData</a:t>
            </a:r>
            <a:r>
              <a:rPr lang="en-US" sz="1800" dirty="0"/>
              <a:t>[p];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c = p;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[c] = 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  <a:endParaRPr lang="th-TH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push(</a:t>
            </a:r>
            <a:r>
              <a:rPr lang="en-US" sz="1800" dirty="0" err="1"/>
              <a:t>const</a:t>
            </a:r>
            <a:r>
              <a:rPr lang="en-US" sz="1800" dirty="0"/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if (mSize+1 &gt; </a:t>
            </a:r>
            <a:r>
              <a:rPr lang="en-US" sz="1800" dirty="0" err="1"/>
              <a:t>mCap</a:t>
            </a:r>
            <a:r>
              <a:rPr lang="en-US" sz="1800" dirty="0"/>
              <a:t>) expand(</a:t>
            </a:r>
            <a:r>
              <a:rPr lang="en-US" sz="1800" dirty="0" err="1"/>
              <a:t>mCap</a:t>
            </a:r>
            <a:r>
              <a:rPr lang="en-US" sz="1800" dirty="0"/>
              <a:t>*2);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</a:t>
            </a:r>
            <a:r>
              <a:rPr lang="en-US" sz="1800" dirty="0" err="1"/>
              <a:t>mSize</a:t>
            </a:r>
            <a:r>
              <a:rPr lang="en-US" sz="1800" dirty="0"/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++;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fixUp</a:t>
            </a:r>
            <a:r>
              <a:rPr lang="en-US" sz="1800" dirty="0"/>
              <a:t>(mSize-1);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82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r>
              <a:rPr lang="en-US" dirty="0"/>
              <a:t> : less comparator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</a:t>
            </a:r>
            <a:r>
              <a:rPr lang="en-US" sz="1800" dirty="0" err="1"/>
              <a:t>fixUp</a:t>
            </a:r>
            <a:r>
              <a:rPr lang="en-US" sz="1800" dirty="0"/>
              <a:t>(</a:t>
            </a:r>
            <a:r>
              <a:rPr lang="en-US" sz="1800" dirty="0" err="1"/>
              <a:t>size_t</a:t>
            </a:r>
            <a:r>
              <a:rPr lang="en-US" sz="1800" dirty="0"/>
              <a:t> c)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T </a:t>
            </a:r>
            <a:r>
              <a:rPr lang="en-US" sz="1800" dirty="0" err="1"/>
              <a:t>tmp</a:t>
            </a:r>
            <a:r>
              <a:rPr lang="en-US" sz="1800" dirty="0"/>
              <a:t> = </a:t>
            </a:r>
            <a:r>
              <a:rPr lang="en-US" sz="1800" dirty="0" err="1"/>
              <a:t>mData</a:t>
            </a:r>
            <a:r>
              <a:rPr lang="en-US" sz="1800" dirty="0"/>
              <a:t>[c];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while (c &gt; 0)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</a:t>
            </a:r>
            <a:r>
              <a:rPr lang="en-US" sz="1800" dirty="0" err="1"/>
              <a:t>size_t</a:t>
            </a:r>
            <a:r>
              <a:rPr lang="en-US" sz="1800" dirty="0"/>
              <a:t> p = c / 2;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if ( </a:t>
            </a:r>
            <a:r>
              <a:rPr lang="en-US" sz="1800" dirty="0" err="1">
                <a:solidFill>
                  <a:srgbClr val="FF0000"/>
                </a:solidFill>
              </a:rPr>
              <a:t>mLess</a:t>
            </a:r>
            <a:r>
              <a:rPr lang="en-US" sz="1800" dirty="0"/>
              <a:t>(</a:t>
            </a:r>
            <a:r>
              <a:rPr lang="en-US" sz="1800" dirty="0" err="1"/>
              <a:t>tmp</a:t>
            </a:r>
            <a:r>
              <a:rPr lang="en-US" sz="1800" dirty="0"/>
              <a:t>, </a:t>
            </a:r>
            <a:r>
              <a:rPr lang="en-US" sz="1800" dirty="0" err="1"/>
              <a:t>mData</a:t>
            </a:r>
            <a:r>
              <a:rPr lang="en-US" sz="1800" dirty="0"/>
              <a:t>[p]) ) break;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</a:t>
            </a:r>
            <a:r>
              <a:rPr lang="en-US" sz="1800" dirty="0" err="1"/>
              <a:t>mData</a:t>
            </a:r>
            <a:r>
              <a:rPr lang="en-US" sz="1800" dirty="0"/>
              <a:t>[c] = </a:t>
            </a:r>
            <a:r>
              <a:rPr lang="en-US" sz="1800" dirty="0" err="1"/>
              <a:t>mData</a:t>
            </a:r>
            <a:r>
              <a:rPr lang="en-US" sz="1800" dirty="0"/>
              <a:t>[p];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c = p;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[c] = 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  <a:endParaRPr lang="th-TH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push(</a:t>
            </a:r>
            <a:r>
              <a:rPr lang="en-US" sz="1800" dirty="0" err="1"/>
              <a:t>const</a:t>
            </a:r>
            <a:r>
              <a:rPr lang="en-US" sz="1800" dirty="0"/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if (mSize+1 &gt; </a:t>
            </a:r>
            <a:r>
              <a:rPr lang="en-US" sz="1800" dirty="0" err="1"/>
              <a:t>mCap</a:t>
            </a:r>
            <a:r>
              <a:rPr lang="en-US" sz="1800" dirty="0"/>
              <a:t>) expand(</a:t>
            </a:r>
            <a:r>
              <a:rPr lang="en-US" sz="1800" dirty="0" err="1"/>
              <a:t>mCap</a:t>
            </a:r>
            <a:r>
              <a:rPr lang="en-US" sz="1800" dirty="0"/>
              <a:t>*2);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</a:t>
            </a:r>
            <a:r>
              <a:rPr lang="en-US" sz="1800" dirty="0" err="1"/>
              <a:t>mSize</a:t>
            </a:r>
            <a:r>
              <a:rPr lang="en-US" sz="1800" dirty="0"/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++;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fixUp</a:t>
            </a:r>
            <a:r>
              <a:rPr lang="en-US" sz="1800" dirty="0"/>
              <a:t>(mSize-1);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0227" y="4681222"/>
            <a:ext cx="8700018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namespace </a:t>
            </a:r>
            <a:r>
              <a:rPr lang="en-US" sz="1800" dirty="0" err="1">
                <a:cs typeface="Angsana New" pitchFamily="18" charset="-34"/>
              </a:rPr>
              <a:t>std</a:t>
            </a:r>
            <a:r>
              <a:rPr lang="en-US" sz="1800" dirty="0"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template &lt;class T&gt; </a:t>
            </a:r>
            <a:r>
              <a:rPr lang="en-US" sz="1800" dirty="0" err="1">
                <a:cs typeface="Angsana New" pitchFamily="18" charset="-34"/>
              </a:rPr>
              <a:t>struct</a:t>
            </a:r>
            <a:r>
              <a:rPr lang="en-US" sz="1800" dirty="0">
                <a:cs typeface="Angsana New" pitchFamily="18" charset="-34"/>
              </a:rPr>
              <a:t> less : </a:t>
            </a:r>
            <a:r>
              <a:rPr lang="en-US" sz="1800" dirty="0" err="1">
                <a:cs typeface="Angsana New" pitchFamily="18" charset="-34"/>
              </a:rPr>
              <a:t>binary_function</a:t>
            </a:r>
            <a:r>
              <a:rPr lang="en-US" sz="1800" dirty="0">
                <a:cs typeface="Angsana New" pitchFamily="18" charset="-34"/>
              </a:rPr>
              <a:t> &lt;</a:t>
            </a:r>
            <a:r>
              <a:rPr lang="en-US" sz="1800" dirty="0" err="1">
                <a:cs typeface="Angsana New" pitchFamily="18" charset="-34"/>
              </a:rPr>
              <a:t>T,T,bool</a:t>
            </a:r>
            <a:r>
              <a:rPr lang="en-US" sz="1800" dirty="0">
                <a:cs typeface="Angsana New" pitchFamily="18" charset="-34"/>
              </a:rPr>
              <a:t>&gt; {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</a:t>
            </a:r>
            <a:r>
              <a:rPr lang="en-US" sz="1800" dirty="0" err="1">
                <a:cs typeface="Angsana New" pitchFamily="18" charset="-34"/>
              </a:rPr>
              <a:t>bool</a:t>
            </a:r>
            <a:r>
              <a:rPr lang="en-US" sz="1800" dirty="0">
                <a:cs typeface="Angsana New" pitchFamily="18" charset="-34"/>
              </a:rPr>
              <a:t> operator() (</a:t>
            </a:r>
            <a:r>
              <a:rPr lang="en-US" sz="1800" dirty="0" err="1">
                <a:cs typeface="Angsana New" pitchFamily="18" charset="-34"/>
              </a:rPr>
              <a:t>const</a:t>
            </a:r>
            <a:r>
              <a:rPr lang="en-US" sz="1800" dirty="0">
                <a:cs typeface="Angsana New" pitchFamily="18" charset="-34"/>
              </a:rPr>
              <a:t> T&amp; x, </a:t>
            </a:r>
            <a:r>
              <a:rPr lang="en-US" sz="1800" dirty="0" err="1">
                <a:cs typeface="Angsana New" pitchFamily="18" charset="-34"/>
              </a:rPr>
              <a:t>const</a:t>
            </a:r>
            <a:r>
              <a:rPr lang="en-US" sz="1800" dirty="0">
                <a:cs typeface="Angsana New" pitchFamily="18" charset="-34"/>
              </a:rPr>
              <a:t> T&amp; y) </a:t>
            </a:r>
            <a:r>
              <a:rPr lang="en-US" sz="1800" dirty="0" err="1">
                <a:cs typeface="Angsana New" pitchFamily="18" charset="-34"/>
              </a:rPr>
              <a:t>const</a:t>
            </a:r>
            <a:r>
              <a:rPr lang="en-US" sz="1800" dirty="0"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  return x &lt; y;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}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};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395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r>
              <a:rPr lang="en-US" dirty="0"/>
              <a:t> : less comparator</a:t>
            </a:r>
            <a:endParaRPr lang="th-TH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61891" y="2591164"/>
            <a:ext cx="7742711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, </a:t>
            </a:r>
            <a:r>
              <a:rPr lang="en-US" sz="1800" dirty="0" err="1">
                <a:cs typeface="Angsana New" pitchFamily="18" charset="-34"/>
              </a:rPr>
              <a:t>std</a:t>
            </a:r>
            <a:r>
              <a:rPr lang="en-US" sz="1800" dirty="0">
                <a:cs typeface="Angsana New" pitchFamily="18" charset="-34"/>
              </a:rPr>
              <a:t>::less&lt;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&gt;&gt;    pq1;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, </a:t>
            </a:r>
            <a:r>
              <a:rPr lang="en-US" sz="1800" dirty="0" err="1">
                <a:cs typeface="Angsana New" pitchFamily="18" charset="-34"/>
              </a:rPr>
              <a:t>std</a:t>
            </a:r>
            <a:r>
              <a:rPr lang="en-US" sz="1800" dirty="0">
                <a:cs typeface="Angsana New" pitchFamily="18" charset="-34"/>
              </a:rPr>
              <a:t>::greater&lt;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&gt;&gt; pq2;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priority_queue</a:t>
            </a:r>
            <a:r>
              <a:rPr lang="en-US" sz="1800" dirty="0">
                <a:cs typeface="Angsana New" pitchFamily="18" charset="-34"/>
              </a:rPr>
              <a:t>&lt;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, </a:t>
            </a:r>
            <a:r>
              <a:rPr lang="en-US" sz="1800" dirty="0" err="1">
                <a:cs typeface="Angsana New" pitchFamily="18" charset="-34"/>
              </a:rPr>
              <a:t>CompFunctor</a:t>
            </a:r>
            <a:r>
              <a:rPr lang="en-US" sz="1800" dirty="0">
                <a:cs typeface="Angsana New" pitchFamily="18" charset="-34"/>
              </a:rPr>
              <a:t>&gt;       pq3(</a:t>
            </a:r>
            <a:r>
              <a:rPr lang="en-US" sz="1800" dirty="0" err="1">
                <a:cs typeface="Angsana New" pitchFamily="18" charset="-34"/>
              </a:rPr>
              <a:t>myGreater</a:t>
            </a:r>
            <a:r>
              <a:rPr lang="en-US" sz="1800" dirty="0"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endParaRPr lang="en-US" sz="1800" dirty="0"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for (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=0;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&lt;10; 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++) {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pq1.push(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pq2.push(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 pq3.push(</a:t>
            </a:r>
            <a:r>
              <a:rPr lang="en-US" sz="1800" dirty="0" err="1">
                <a:cs typeface="Angsana New" pitchFamily="18" charset="-34"/>
              </a:rPr>
              <a:t>i</a:t>
            </a:r>
            <a:r>
              <a:rPr lang="en-US" sz="1800" dirty="0"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}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cout</a:t>
            </a:r>
            <a:r>
              <a:rPr lang="en-US" sz="1800" dirty="0">
                <a:cs typeface="Angsana New" pitchFamily="18" charset="-34"/>
              </a:rPr>
              <a:t> &lt;&lt; pq1.top() &lt;&lt; </a:t>
            </a:r>
            <a:r>
              <a:rPr lang="en-US" sz="1800" dirty="0" err="1">
                <a:cs typeface="Angsana New" pitchFamily="18" charset="-34"/>
              </a:rPr>
              <a:t>endl</a:t>
            </a:r>
            <a:r>
              <a:rPr lang="en-US" sz="1800" dirty="0"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cout</a:t>
            </a:r>
            <a:r>
              <a:rPr lang="en-US" sz="1800" dirty="0">
                <a:cs typeface="Angsana New" pitchFamily="18" charset="-34"/>
              </a:rPr>
              <a:t> &lt;&lt; pq2.top() &lt;&lt; </a:t>
            </a:r>
            <a:r>
              <a:rPr lang="en-US" sz="1800" dirty="0" err="1">
                <a:cs typeface="Angsana New" pitchFamily="18" charset="-34"/>
              </a:rPr>
              <a:t>endl</a:t>
            </a:r>
            <a:r>
              <a:rPr lang="en-US" sz="1800" dirty="0"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cout</a:t>
            </a:r>
            <a:r>
              <a:rPr lang="en-US" sz="1800" dirty="0">
                <a:cs typeface="Angsana New" pitchFamily="18" charset="-34"/>
              </a:rPr>
              <a:t> &lt;&lt; pq3.top() &lt;&lt; </a:t>
            </a:r>
            <a:r>
              <a:rPr lang="en-US" sz="1800" dirty="0" err="1">
                <a:cs typeface="Angsana New" pitchFamily="18" charset="-34"/>
              </a:rPr>
              <a:t>endl</a:t>
            </a:r>
            <a:r>
              <a:rPr lang="en-US" sz="1800" dirty="0">
                <a:cs typeface="Angsana New" pitchFamily="18" charset="-34"/>
              </a:rPr>
              <a:t>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6487" y="1130499"/>
            <a:ext cx="5553056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1800" dirty="0" err="1">
                <a:cs typeface="Angsana New" pitchFamily="18" charset="-34"/>
              </a:rPr>
              <a:t>typedef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bool</a:t>
            </a:r>
            <a:r>
              <a:rPr lang="en-US" sz="1800" dirty="0">
                <a:cs typeface="Angsana New" pitchFamily="18" charset="-34"/>
              </a:rPr>
              <a:t>(*</a:t>
            </a:r>
            <a:r>
              <a:rPr lang="en-US" sz="1800" dirty="0" err="1">
                <a:cs typeface="Angsana New" pitchFamily="18" charset="-34"/>
              </a:rPr>
              <a:t>CompFunctor</a:t>
            </a:r>
            <a:r>
              <a:rPr lang="en-US" sz="1800" dirty="0">
                <a:cs typeface="Angsana New" pitchFamily="18" charset="-34"/>
              </a:rPr>
              <a:t>)(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, 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); 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 err="1">
                <a:cs typeface="Angsana New" pitchFamily="18" charset="-34"/>
              </a:rPr>
              <a:t>bool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myGreater</a:t>
            </a:r>
            <a:r>
              <a:rPr lang="en-US" sz="1800" dirty="0">
                <a:cs typeface="Angsana New" pitchFamily="18" charset="-34"/>
              </a:rPr>
              <a:t>(</a:t>
            </a:r>
            <a:r>
              <a:rPr lang="en-US" sz="1800" dirty="0" err="1">
                <a:cs typeface="Angsana New" pitchFamily="18" charset="-34"/>
              </a:rPr>
              <a:t>int</a:t>
            </a:r>
            <a:r>
              <a:rPr lang="en-US" sz="1800" dirty="0">
                <a:cs typeface="Angsana New" pitchFamily="18" charset="-34"/>
              </a:rPr>
              <a:t> </a:t>
            </a:r>
            <a:r>
              <a:rPr lang="en-US" sz="1800" dirty="0" err="1">
                <a:cs typeface="Angsana New" pitchFamily="18" charset="-34"/>
              </a:rPr>
              <a:t>a,int</a:t>
            </a:r>
            <a:r>
              <a:rPr lang="en-US" sz="1800" dirty="0">
                <a:cs typeface="Angsana New" pitchFamily="18" charset="-34"/>
              </a:rPr>
              <a:t> b) {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  return a &gt; b;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>
                <a:cs typeface="Angsana New" pitchFamily="18" charset="-34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82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 e ) : </a:t>
            </a:r>
            <a:r>
              <a:rPr lang="th-TH" dirty="0"/>
              <a:t>อาเรย์เต็มก็ขยาย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498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</a:t>
            </a:r>
            <a:r>
              <a:rPr lang="en-US" sz="1800" dirty="0">
                <a:solidFill>
                  <a:srgbClr val="FF0000"/>
                </a:solidFill>
              </a:rPr>
              <a:t>expand</a:t>
            </a:r>
            <a:r>
              <a:rPr lang="en-US" sz="1800" dirty="0"/>
              <a:t>(</a:t>
            </a:r>
            <a:r>
              <a:rPr lang="en-US" sz="1800" dirty="0" err="1"/>
              <a:t>size_t</a:t>
            </a:r>
            <a:r>
              <a:rPr lang="en-US" sz="1800" dirty="0"/>
              <a:t> capacity)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T *</a:t>
            </a:r>
            <a:r>
              <a:rPr lang="en-US" sz="1800" dirty="0" err="1"/>
              <a:t>arr</a:t>
            </a:r>
            <a:r>
              <a:rPr lang="en-US" sz="1800" dirty="0"/>
              <a:t> = new T[capacity]();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for (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0;i &lt; </a:t>
            </a:r>
            <a:r>
              <a:rPr lang="en-US" sz="1800" dirty="0" err="1"/>
              <a:t>mSize;i</a:t>
            </a:r>
            <a:r>
              <a:rPr lang="en-US" sz="1800" dirty="0"/>
              <a:t>++) </a:t>
            </a:r>
            <a:r>
              <a:rPr lang="en-US" sz="1800" dirty="0" err="1"/>
              <a:t>arr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</a:t>
            </a:r>
            <a:r>
              <a:rPr lang="en-US" sz="1800" dirty="0" err="1"/>
              <a:t>mData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delete []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 = </a:t>
            </a:r>
            <a:r>
              <a:rPr lang="en-US" sz="1800" dirty="0" err="1"/>
              <a:t>arr</a:t>
            </a:r>
            <a:r>
              <a:rPr lang="en-US" sz="1800" dirty="0"/>
              <a:t>; </a:t>
            </a:r>
            <a:r>
              <a:rPr lang="en-US" sz="1800" dirty="0" err="1"/>
              <a:t>mCap</a:t>
            </a:r>
            <a:r>
              <a:rPr lang="en-US" sz="1800" dirty="0"/>
              <a:t> = capacity;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push(</a:t>
            </a:r>
            <a:r>
              <a:rPr lang="en-US" sz="1800" dirty="0" err="1"/>
              <a:t>const</a:t>
            </a:r>
            <a:r>
              <a:rPr lang="en-US" sz="1800" dirty="0"/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if (mSize+1 &gt; </a:t>
            </a:r>
            <a:r>
              <a:rPr lang="en-US" sz="1800" dirty="0" err="1"/>
              <a:t>mCap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FF0000"/>
                </a:solidFill>
              </a:rPr>
              <a:t>expand</a:t>
            </a:r>
            <a:r>
              <a:rPr lang="en-US" sz="1800" dirty="0"/>
              <a:t>(</a:t>
            </a:r>
            <a:r>
              <a:rPr lang="en-US" sz="1800" dirty="0" err="1"/>
              <a:t>mCap</a:t>
            </a:r>
            <a:r>
              <a:rPr lang="en-US" sz="1800" dirty="0"/>
              <a:t>*2);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</a:t>
            </a:r>
            <a:r>
              <a:rPr lang="en-US" sz="1800" dirty="0" err="1"/>
              <a:t>mSize</a:t>
            </a:r>
            <a:r>
              <a:rPr lang="en-US" sz="1800" dirty="0"/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++;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fixUp</a:t>
            </a:r>
            <a:r>
              <a:rPr lang="en-US" sz="1800" dirty="0"/>
              <a:t>(mSize-1);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26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 ) : </a:t>
            </a:r>
            <a:r>
              <a:rPr lang="th-TH" dirty="0"/>
              <a:t>ลบตัวมากสุด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7772400" cy="1592262"/>
          </a:xfrm>
        </p:spPr>
        <p:txBody>
          <a:bodyPr/>
          <a:lstStyle/>
          <a:p>
            <a:pPr>
              <a:defRPr/>
            </a:pPr>
            <a:r>
              <a:rPr lang="th-TH">
                <a:cs typeface="Tahoma" pitchFamily="34" charset="0"/>
              </a:rPr>
              <a:t>เก็บรากไว้เป็นคำตอบ</a:t>
            </a:r>
          </a:p>
          <a:p>
            <a:pPr>
              <a:defRPr/>
            </a:pPr>
            <a:r>
              <a:rPr lang="th-TH">
                <a:cs typeface="Tahoma" pitchFamily="34" charset="0"/>
              </a:rPr>
              <a:t>ย้ายข้อมูลที่ใบล่างขวาสุด มาเก็บที่ราก</a:t>
            </a:r>
          </a:p>
          <a:p>
            <a:pPr>
              <a:defRPr/>
            </a:pPr>
            <a:r>
              <a:rPr lang="th-TH">
                <a:solidFill>
                  <a:srgbClr val="FF3300"/>
                </a:solidFill>
                <a:cs typeface="Tahoma" pitchFamily="34" charset="0"/>
              </a:rPr>
              <a:t>สลับ</a:t>
            </a:r>
            <a:r>
              <a:rPr lang="th-TH">
                <a:cs typeface="Tahoma" pitchFamily="34" charset="0"/>
              </a:rPr>
              <a:t>ข้อมูลที่ราก</a:t>
            </a:r>
            <a:r>
              <a:rPr lang="th-TH">
                <a:solidFill>
                  <a:srgbClr val="FF3300"/>
                </a:solidFill>
                <a:cs typeface="Tahoma" pitchFamily="34" charset="0"/>
              </a:rPr>
              <a:t>ลง</a:t>
            </a:r>
            <a:r>
              <a:rPr lang="th-TH">
                <a:cs typeface="Tahoma" pitchFamily="34" charset="0"/>
              </a:rPr>
              <a:t>มา จนกว่าพ่อจะไม่น้อยกว่าลูก</a:t>
            </a:r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3295650" y="2917825"/>
            <a:ext cx="2592388" cy="2185988"/>
            <a:chOff x="307" y="1659"/>
            <a:chExt cx="1633" cy="1377"/>
          </a:xfrm>
        </p:grpSpPr>
        <p:sp>
          <p:nvSpPr>
            <p:cNvPr id="18480" name="Line 117"/>
            <p:cNvSpPr>
              <a:spLocks noChangeShapeType="1"/>
            </p:cNvSpPr>
            <p:nvPr/>
          </p:nvSpPr>
          <p:spPr bwMode="auto">
            <a:xfrm flipH="1">
              <a:off x="760" y="1886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Line 118"/>
            <p:cNvSpPr>
              <a:spLocks noChangeShapeType="1"/>
            </p:cNvSpPr>
            <p:nvPr/>
          </p:nvSpPr>
          <p:spPr bwMode="auto">
            <a:xfrm>
              <a:off x="1395" y="1886"/>
              <a:ext cx="30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119"/>
            <p:cNvSpPr>
              <a:spLocks noChangeShapeType="1"/>
            </p:cNvSpPr>
            <p:nvPr/>
          </p:nvSpPr>
          <p:spPr bwMode="auto">
            <a:xfrm flipH="1">
              <a:off x="445" y="2393"/>
              <a:ext cx="22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3" name="Line 120"/>
            <p:cNvSpPr>
              <a:spLocks noChangeShapeType="1"/>
            </p:cNvSpPr>
            <p:nvPr/>
          </p:nvSpPr>
          <p:spPr bwMode="auto">
            <a:xfrm>
              <a:off x="851" y="2393"/>
              <a:ext cx="153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Oval 121"/>
            <p:cNvSpPr>
              <a:spLocks noChangeArrowheads="1"/>
            </p:cNvSpPr>
            <p:nvPr/>
          </p:nvSpPr>
          <p:spPr bwMode="auto">
            <a:xfrm>
              <a:off x="1078" y="1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8485" name="Oval 122"/>
            <p:cNvSpPr>
              <a:spLocks noChangeArrowheads="1"/>
            </p:cNvSpPr>
            <p:nvPr/>
          </p:nvSpPr>
          <p:spPr bwMode="auto">
            <a:xfrm>
              <a:off x="1577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8486" name="Oval 123"/>
            <p:cNvSpPr>
              <a:spLocks noChangeArrowheads="1"/>
            </p:cNvSpPr>
            <p:nvPr/>
          </p:nvSpPr>
          <p:spPr bwMode="auto">
            <a:xfrm>
              <a:off x="579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8487" name="Oval 124"/>
            <p:cNvSpPr>
              <a:spLocks noChangeArrowheads="1"/>
            </p:cNvSpPr>
            <p:nvPr/>
          </p:nvSpPr>
          <p:spPr bwMode="auto">
            <a:xfrm>
              <a:off x="806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  <p:sp>
          <p:nvSpPr>
            <p:cNvPr id="18488" name="Oval 125"/>
            <p:cNvSpPr>
              <a:spLocks noChangeArrowheads="1"/>
            </p:cNvSpPr>
            <p:nvPr/>
          </p:nvSpPr>
          <p:spPr bwMode="auto">
            <a:xfrm>
              <a:off x="307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</p:grp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4886325" y="4164013"/>
            <a:ext cx="576263" cy="923925"/>
            <a:chOff x="4730" y="2221"/>
            <a:chExt cx="363" cy="582"/>
          </a:xfrm>
        </p:grpSpPr>
        <p:sp>
          <p:nvSpPr>
            <p:cNvPr id="18478" name="Line 127"/>
            <p:cNvSpPr>
              <a:spLocks noChangeShapeType="1"/>
            </p:cNvSpPr>
            <p:nvPr/>
          </p:nvSpPr>
          <p:spPr bwMode="auto">
            <a:xfrm flipH="1">
              <a:off x="4935" y="2221"/>
              <a:ext cx="129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Oval 128"/>
            <p:cNvSpPr>
              <a:spLocks noChangeArrowheads="1"/>
            </p:cNvSpPr>
            <p:nvPr/>
          </p:nvSpPr>
          <p:spPr bwMode="auto">
            <a:xfrm>
              <a:off x="4730" y="244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>
                <a:latin typeface="Arial Unicode MS" pitchFamily="34" charset="-128"/>
              </a:endParaRPr>
            </a:p>
          </p:txBody>
        </p:sp>
      </p:grpSp>
      <p:sp>
        <p:nvSpPr>
          <p:cNvPr id="932993" name="Text Box 129"/>
          <p:cNvSpPr txBox="1">
            <a:spLocks noChangeArrowheads="1"/>
          </p:cNvSpPr>
          <p:nvPr/>
        </p:nvSpPr>
        <p:spPr bwMode="auto">
          <a:xfrm>
            <a:off x="6345165" y="2979738"/>
            <a:ext cx="2489346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dirty="0" err="1">
                <a:ea typeface="+mn-ea"/>
                <a:cs typeface="Tahoma" pitchFamily="34" charset="0"/>
              </a:rPr>
              <a:t>fixDown</a:t>
            </a:r>
            <a:r>
              <a:rPr lang="en-US" dirty="0">
                <a:ea typeface="+mn-ea"/>
                <a:cs typeface="Tahoma" pitchFamily="34" charset="0"/>
              </a:rPr>
              <a:t>( 0 )</a:t>
            </a:r>
            <a:endParaRPr lang="th-TH" dirty="0">
              <a:ea typeface="+mn-ea"/>
              <a:cs typeface="Tahoma" pitchFamily="34" charset="0"/>
            </a:endParaRPr>
          </a:p>
        </p:txBody>
      </p:sp>
      <p:sp>
        <p:nvSpPr>
          <p:cNvPr id="932995" name="Text Box 131"/>
          <p:cNvSpPr txBox="1">
            <a:spLocks noChangeArrowheads="1"/>
          </p:cNvSpPr>
          <p:nvPr/>
        </p:nvSpPr>
        <p:spPr bwMode="auto">
          <a:xfrm>
            <a:off x="3787775" y="37465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13</a:t>
            </a:r>
            <a:endParaRPr lang="th-TH" sz="1800"/>
          </a:p>
        </p:txBody>
      </p:sp>
      <p:sp>
        <p:nvSpPr>
          <p:cNvPr id="932996" name="Text Box 132"/>
          <p:cNvSpPr txBox="1">
            <a:spLocks noChangeArrowheads="1"/>
          </p:cNvSpPr>
          <p:nvPr/>
        </p:nvSpPr>
        <p:spPr bwMode="auto">
          <a:xfrm>
            <a:off x="4946650" y="46339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</a:t>
            </a:r>
            <a:endParaRPr lang="th-TH" sz="1800"/>
          </a:p>
        </p:txBody>
      </p:sp>
      <p:sp>
        <p:nvSpPr>
          <p:cNvPr id="932997" name="Text Box 133"/>
          <p:cNvSpPr txBox="1">
            <a:spLocks noChangeArrowheads="1"/>
          </p:cNvSpPr>
          <p:nvPr/>
        </p:nvSpPr>
        <p:spPr bwMode="auto">
          <a:xfrm>
            <a:off x="3365500" y="46307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32998" name="Text Box 134"/>
          <p:cNvSpPr txBox="1">
            <a:spLocks noChangeArrowheads="1"/>
          </p:cNvSpPr>
          <p:nvPr/>
        </p:nvSpPr>
        <p:spPr bwMode="auto">
          <a:xfrm>
            <a:off x="4156075" y="46307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11</a:t>
            </a:r>
            <a:endParaRPr lang="th-TH" sz="180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2198688" y="5365750"/>
            <a:ext cx="4608512" cy="1223963"/>
            <a:chOff x="1430" y="3321"/>
            <a:chExt cx="2903" cy="771"/>
          </a:xfrm>
        </p:grpSpPr>
        <p:sp>
          <p:nvSpPr>
            <p:cNvPr id="18461" name="Rectangle 136"/>
            <p:cNvSpPr>
              <a:spLocks noChangeArrowheads="1"/>
            </p:cNvSpPr>
            <p:nvPr/>
          </p:nvSpPr>
          <p:spPr bwMode="auto">
            <a:xfrm>
              <a:off x="2111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2" name="Rectangle 137"/>
            <p:cNvSpPr>
              <a:spLocks noChangeArrowheads="1"/>
            </p:cNvSpPr>
            <p:nvPr/>
          </p:nvSpPr>
          <p:spPr bwMode="auto">
            <a:xfrm>
              <a:off x="2428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3" name="Rectangle 138"/>
            <p:cNvSpPr>
              <a:spLocks noChangeArrowheads="1"/>
            </p:cNvSpPr>
            <p:nvPr/>
          </p:nvSpPr>
          <p:spPr bwMode="auto">
            <a:xfrm>
              <a:off x="2746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4" name="Rectangle 139"/>
            <p:cNvSpPr>
              <a:spLocks noChangeArrowheads="1"/>
            </p:cNvSpPr>
            <p:nvPr/>
          </p:nvSpPr>
          <p:spPr bwMode="auto">
            <a:xfrm>
              <a:off x="3063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5" name="Rectangle 140"/>
            <p:cNvSpPr>
              <a:spLocks noChangeArrowheads="1"/>
            </p:cNvSpPr>
            <p:nvPr/>
          </p:nvSpPr>
          <p:spPr bwMode="auto">
            <a:xfrm>
              <a:off x="3381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6" name="Rectangle 141"/>
            <p:cNvSpPr>
              <a:spLocks noChangeArrowheads="1"/>
            </p:cNvSpPr>
            <p:nvPr/>
          </p:nvSpPr>
          <p:spPr bwMode="auto">
            <a:xfrm>
              <a:off x="3699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7" name="Rectangle 142"/>
            <p:cNvSpPr>
              <a:spLocks noChangeArrowheads="1"/>
            </p:cNvSpPr>
            <p:nvPr/>
          </p:nvSpPr>
          <p:spPr bwMode="auto">
            <a:xfrm>
              <a:off x="4016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8" name="Rectangle 143"/>
            <p:cNvSpPr>
              <a:spLocks noChangeArrowheads="1"/>
            </p:cNvSpPr>
            <p:nvPr/>
          </p:nvSpPr>
          <p:spPr bwMode="auto">
            <a:xfrm>
              <a:off x="1567" y="3548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469" name="Rectangle 144"/>
            <p:cNvSpPr>
              <a:spLocks noChangeArrowheads="1"/>
            </p:cNvSpPr>
            <p:nvPr/>
          </p:nvSpPr>
          <p:spPr bwMode="auto">
            <a:xfrm>
              <a:off x="2111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0" name="Rectangle 145"/>
            <p:cNvSpPr>
              <a:spLocks noChangeArrowheads="1"/>
            </p:cNvSpPr>
            <p:nvPr/>
          </p:nvSpPr>
          <p:spPr bwMode="auto">
            <a:xfrm>
              <a:off x="2429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1" name="Rectangle 146"/>
            <p:cNvSpPr>
              <a:spLocks noChangeArrowheads="1"/>
            </p:cNvSpPr>
            <p:nvPr/>
          </p:nvSpPr>
          <p:spPr bwMode="auto">
            <a:xfrm>
              <a:off x="2746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2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2" name="Rectangle 147"/>
            <p:cNvSpPr>
              <a:spLocks noChangeArrowheads="1"/>
            </p:cNvSpPr>
            <p:nvPr/>
          </p:nvSpPr>
          <p:spPr bwMode="auto">
            <a:xfrm>
              <a:off x="3064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3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3" name="Rectangle 148"/>
            <p:cNvSpPr>
              <a:spLocks noChangeArrowheads="1"/>
            </p:cNvSpPr>
            <p:nvPr/>
          </p:nvSpPr>
          <p:spPr bwMode="auto">
            <a:xfrm>
              <a:off x="3381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4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4" name="Rectangle 149"/>
            <p:cNvSpPr>
              <a:spLocks noChangeArrowheads="1"/>
            </p:cNvSpPr>
            <p:nvPr/>
          </p:nvSpPr>
          <p:spPr bwMode="auto">
            <a:xfrm>
              <a:off x="3699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5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5" name="Rectangle 150"/>
            <p:cNvSpPr>
              <a:spLocks noChangeArrowheads="1"/>
            </p:cNvSpPr>
            <p:nvPr/>
          </p:nvSpPr>
          <p:spPr bwMode="auto">
            <a:xfrm>
              <a:off x="4016" y="3321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6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8476" name="Rectangle 151"/>
            <p:cNvSpPr>
              <a:spLocks noChangeArrowheads="1"/>
            </p:cNvSpPr>
            <p:nvPr/>
          </p:nvSpPr>
          <p:spPr bwMode="auto">
            <a:xfrm>
              <a:off x="1430" y="3820"/>
              <a:ext cx="5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err="1"/>
                <a:t>mSize</a:t>
              </a:r>
              <a:endParaRPr lang="th-TH" sz="1800" dirty="0"/>
            </a:p>
          </p:txBody>
        </p:sp>
        <p:sp>
          <p:nvSpPr>
            <p:cNvPr id="18477" name="Rectangle 152"/>
            <p:cNvSpPr>
              <a:spLocks noChangeArrowheads="1"/>
            </p:cNvSpPr>
            <p:nvPr/>
          </p:nvSpPr>
          <p:spPr bwMode="auto">
            <a:xfrm>
              <a:off x="2111" y="3820"/>
              <a:ext cx="99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 err="1"/>
                <a:t>mData</a:t>
              </a:r>
              <a:endParaRPr lang="th-TH" sz="1800" dirty="0"/>
            </a:p>
          </p:txBody>
        </p:sp>
      </p:grpSp>
      <p:sp>
        <p:nvSpPr>
          <p:cNvPr id="933017" name="Text Box 153"/>
          <p:cNvSpPr txBox="1">
            <a:spLocks noChangeArrowheads="1"/>
          </p:cNvSpPr>
          <p:nvPr/>
        </p:nvSpPr>
        <p:spPr bwMode="auto">
          <a:xfrm>
            <a:off x="3317875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15</a:t>
            </a:r>
            <a:endParaRPr lang="th-TH" sz="1800"/>
          </a:p>
        </p:txBody>
      </p:sp>
      <p:sp>
        <p:nvSpPr>
          <p:cNvPr id="933018" name="Text Box 154"/>
          <p:cNvSpPr txBox="1">
            <a:spLocks noChangeArrowheads="1"/>
          </p:cNvSpPr>
          <p:nvPr/>
        </p:nvSpPr>
        <p:spPr bwMode="auto">
          <a:xfrm>
            <a:off x="3821113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13</a:t>
            </a:r>
            <a:endParaRPr lang="th-TH" sz="1800"/>
          </a:p>
        </p:txBody>
      </p:sp>
      <p:sp>
        <p:nvSpPr>
          <p:cNvPr id="933019" name="Text Box 155"/>
          <p:cNvSpPr txBox="1">
            <a:spLocks noChangeArrowheads="1"/>
          </p:cNvSpPr>
          <p:nvPr/>
        </p:nvSpPr>
        <p:spPr bwMode="auto">
          <a:xfrm>
            <a:off x="4325938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9</a:t>
            </a:r>
            <a:endParaRPr lang="th-TH" sz="1800"/>
          </a:p>
        </p:txBody>
      </p:sp>
      <p:sp>
        <p:nvSpPr>
          <p:cNvPr id="933020" name="Text Box 156"/>
          <p:cNvSpPr txBox="1">
            <a:spLocks noChangeArrowheads="1"/>
          </p:cNvSpPr>
          <p:nvPr/>
        </p:nvSpPr>
        <p:spPr bwMode="auto">
          <a:xfrm>
            <a:off x="4829175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33021" name="Text Box 157"/>
          <p:cNvSpPr txBox="1">
            <a:spLocks noChangeArrowheads="1"/>
          </p:cNvSpPr>
          <p:nvPr/>
        </p:nvSpPr>
        <p:spPr bwMode="auto">
          <a:xfrm>
            <a:off x="5334000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11</a:t>
            </a:r>
            <a:endParaRPr lang="th-TH" sz="1800"/>
          </a:p>
        </p:txBody>
      </p:sp>
      <p:sp>
        <p:nvSpPr>
          <p:cNvPr id="933022" name="Text Box 158"/>
          <p:cNvSpPr txBox="1">
            <a:spLocks noChangeArrowheads="1"/>
          </p:cNvSpPr>
          <p:nvPr/>
        </p:nvSpPr>
        <p:spPr bwMode="auto">
          <a:xfrm>
            <a:off x="5824538" y="57467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</a:t>
            </a:r>
            <a:endParaRPr lang="th-TH" sz="1800"/>
          </a:p>
        </p:txBody>
      </p:sp>
      <p:sp>
        <p:nvSpPr>
          <p:cNvPr id="933023" name="Text Box 159"/>
          <p:cNvSpPr txBox="1">
            <a:spLocks noChangeArrowheads="1"/>
          </p:cNvSpPr>
          <p:nvPr/>
        </p:nvSpPr>
        <p:spPr bwMode="auto">
          <a:xfrm>
            <a:off x="2419350" y="57737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6</a:t>
            </a:r>
            <a:endParaRPr lang="th-TH" sz="1800"/>
          </a:p>
        </p:txBody>
      </p:sp>
      <p:sp>
        <p:nvSpPr>
          <p:cNvPr id="933024" name="Text Box 160"/>
          <p:cNvSpPr txBox="1">
            <a:spLocks noChangeArrowheads="1"/>
          </p:cNvSpPr>
          <p:nvPr/>
        </p:nvSpPr>
        <p:spPr bwMode="auto">
          <a:xfrm>
            <a:off x="3295650" y="57610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33025" name="Text Box 161"/>
          <p:cNvSpPr txBox="1">
            <a:spLocks noChangeArrowheads="1"/>
          </p:cNvSpPr>
          <p:nvPr/>
        </p:nvSpPr>
        <p:spPr bwMode="auto">
          <a:xfrm>
            <a:off x="2433638" y="576262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5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33026" name="AutoShape 162"/>
          <p:cNvSpPr>
            <a:spLocks noChangeArrowheads="1"/>
          </p:cNvSpPr>
          <p:nvPr/>
        </p:nvSpPr>
        <p:spPr bwMode="auto">
          <a:xfrm rot="3023944">
            <a:off x="3985419" y="2626519"/>
            <a:ext cx="866775" cy="1852613"/>
          </a:xfrm>
          <a:prstGeom prst="roundRect">
            <a:avLst>
              <a:gd name="adj" fmla="val 45620"/>
            </a:avLst>
          </a:prstGeom>
          <a:solidFill>
            <a:srgbClr val="FFCCFF">
              <a:alpha val="30196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029" name="AutoShape 165"/>
          <p:cNvSpPr>
            <a:spLocks noChangeArrowheads="1"/>
          </p:cNvSpPr>
          <p:nvPr/>
        </p:nvSpPr>
        <p:spPr bwMode="auto">
          <a:xfrm rot="-1493478">
            <a:off x="3765550" y="3441700"/>
            <a:ext cx="866775" cy="1852613"/>
          </a:xfrm>
          <a:prstGeom prst="roundRect">
            <a:avLst>
              <a:gd name="adj" fmla="val 45620"/>
            </a:avLst>
          </a:prstGeom>
          <a:solidFill>
            <a:srgbClr val="FFCCFF">
              <a:alpha val="30196"/>
            </a:srgbClr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3030" name="AutoShape 166"/>
          <p:cNvSpPr>
            <a:spLocks noChangeArrowheads="1"/>
          </p:cNvSpPr>
          <p:nvPr/>
        </p:nvSpPr>
        <p:spPr bwMode="auto">
          <a:xfrm>
            <a:off x="6949441" y="3751263"/>
            <a:ext cx="2103120" cy="784225"/>
          </a:xfrm>
          <a:prstGeom prst="wedgeRoundRectCallout">
            <a:avLst>
              <a:gd name="adj1" fmla="val 7880"/>
              <a:gd name="adj2" fmla="val -10708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ตำแหน่งของ</a:t>
            </a:r>
            <a:b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ตัวที่อาจผิดกฎ</a:t>
            </a:r>
          </a:p>
        </p:txBody>
      </p:sp>
      <p:sp>
        <p:nvSpPr>
          <p:cNvPr id="933031" name="Text Box 167"/>
          <p:cNvSpPr txBox="1">
            <a:spLocks noChangeArrowheads="1"/>
          </p:cNvSpPr>
          <p:nvPr/>
        </p:nvSpPr>
        <p:spPr bwMode="auto">
          <a:xfrm>
            <a:off x="5381625" y="37671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9</a:t>
            </a:r>
            <a:endParaRPr lang="th-TH" sz="1800"/>
          </a:p>
        </p:txBody>
      </p:sp>
      <p:sp>
        <p:nvSpPr>
          <p:cNvPr id="933032" name="Text Box 168"/>
          <p:cNvSpPr txBox="1">
            <a:spLocks noChangeArrowheads="1"/>
          </p:cNvSpPr>
          <p:nvPr/>
        </p:nvSpPr>
        <p:spPr bwMode="auto">
          <a:xfrm>
            <a:off x="4576763" y="30178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15</a:t>
            </a:r>
            <a:endParaRPr lang="th-TH" sz="1800"/>
          </a:p>
        </p:txBody>
      </p:sp>
      <p:sp>
        <p:nvSpPr>
          <p:cNvPr id="933028" name="Text Box 164"/>
          <p:cNvSpPr txBox="1">
            <a:spLocks noChangeArrowheads="1"/>
          </p:cNvSpPr>
          <p:nvPr/>
        </p:nvSpPr>
        <p:spPr bwMode="auto">
          <a:xfrm>
            <a:off x="4568825" y="30162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33034" name="Text Box 170"/>
          <p:cNvSpPr txBox="1">
            <a:spLocks noChangeArrowheads="1"/>
          </p:cNvSpPr>
          <p:nvPr/>
        </p:nvSpPr>
        <p:spPr bwMode="auto">
          <a:xfrm>
            <a:off x="3776663" y="37655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th-TH" sz="1800">
              <a:solidFill>
                <a:srgbClr val="FF0000"/>
              </a:solidFill>
            </a:endParaRPr>
          </a:p>
        </p:txBody>
      </p:sp>
      <p:sp>
        <p:nvSpPr>
          <p:cNvPr id="933035" name="Text Box 171"/>
          <p:cNvSpPr txBox="1">
            <a:spLocks noChangeArrowheads="1"/>
          </p:cNvSpPr>
          <p:nvPr/>
        </p:nvSpPr>
        <p:spPr bwMode="auto">
          <a:xfrm>
            <a:off x="3802063" y="57610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th-TH" sz="18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5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3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3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3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028 -0.23265 " pathEditMode="relative" ptsTypes="AA">
                                      <p:cBhvr>
                                        <p:cTn id="66" dur="1000" fill="hold"/>
                                        <p:tgtEl>
                                          <p:spTgt spid="932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933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868 -0.02313 -0.01718 -0.04602 -0.03732 -0.05967 C -0.05746 -0.07331 -0.09323 -0.07771 -0.12083 -0.08141 C -0.14843 -0.08511 -0.18125 -0.08534 -0.20295 -0.08141 C -0.22465 -0.07747 -0.23819 -0.07146 -0.25069 -0.05759 C -0.26319 -0.04371 -0.27048 -0.02081 -0.2776 0.00208 " pathEditMode="relative" ptsTypes="aaaaaA">
                                      <p:cBhvr>
                                        <p:cTn id="71" dur="1000" fill="hold"/>
                                        <p:tgtEl>
                                          <p:spTgt spid="933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93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3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3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3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3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1407 -0.00462 -0.02796 -0.00925 -0.04184 -0.00601 C -0.05573 -0.00277 -0.07379 0.00925 -0.08351 0.01989 C -0.09323 0.03053 -0.09983 0.04325 -0.1 0.05759 C -0.10018 0.07193 -0.0875 0.09713 -0.08507 0.10546 " pathEditMode="relative" ptsTypes="aaaaA">
                                      <p:cBhvr>
                                        <p:cTn id="118" dur="2000" fill="hold"/>
                                        <p:tgtEl>
                                          <p:spTgt spid="933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25 0.00185 0.02517 0.00393 0.03715 -0.00208 C 0.04913 -0.0081 0.06354 -0.02382 0.07153 -0.03585 C 0.07951 -0.04787 0.08264 -0.06152 0.08507 -0.07377 C 0.0875 -0.08603 0.08698 -0.09783 0.08646 -0.10939 " pathEditMode="relative" ptsTypes="aaaaA">
                                      <p:cBhvr>
                                        <p:cTn id="120" dur="2000" fill="hold"/>
                                        <p:tgtEl>
                                          <p:spTgt spid="932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87 0.00717 0.00174 0.01434 0.0059 0.01989 C 0.01007 0.02544 0.01892 0.03169 0.02535 0.03377 C 0.03177 0.03585 0.03924 0.03493 0.04479 0.03169 C 0.05035 0.02845 0.0559 0.01989 0.05816 0.01388 C 0.06042 0.00787 0.0592 0.00185 0.05816 -0.00416 " pathEditMode="relative" ptsTypes="aaaaaA">
                                      <p:cBhvr>
                                        <p:cTn id="122" dur="2000" fill="hold"/>
                                        <p:tgtEl>
                                          <p:spTgt spid="9330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08 C -0.00191 -0.01619 -0.00434 -0.0303 -0.00972 -0.03654 C -0.0151 -0.04255 -0.0257 -0.04094 -0.03212 -0.03978 C -0.03854 -0.03862 -0.04445 -0.03724 -0.04844 -0.0303 C -0.05243 -0.02336 -0.05521 -0.00416 -0.0559 0.00092 " pathEditMode="relative" rAng="0" ptsTypes="aaaaA">
                                      <p:cBhvr>
                                        <p:cTn id="124" dur="2000" fill="hold"/>
                                        <p:tgtEl>
                                          <p:spTgt spid="933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-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3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933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146 0.00532 0.02309 0.01087 0.03281 0.01781 C 0.04253 0.02474 0.05278 0.03099 0.05816 0.04163 C 0.06354 0.05227 0.06892 0.06707 0.06562 0.08141 C 0.06233 0.09574 0.05052 0.11147 0.03871 0.1272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933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868 -0.00208 -0.01736 -0.00417 -0.02552 -0.0118 C -0.03368 -0.01943 -0.04462 -0.03238 -0.04931 -0.04556 C -0.054 -0.05875 -0.05539 -0.07748 -0.05382 -0.09135 C -0.05226 -0.10523 -0.04636 -0.11726 -0.04028 -0.12905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932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747 0.0155 0.0151 0.03122 0.03125 0.03978 C 0.0474 0.04834 0.07743 0.05042 0.09705 0.05181 C 0.11667 0.05319 0.1375 0.05666 0.14913 0.04764 C 0.16076 0.03862 0.16389 0.01827 0.16719 -0.00208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933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452 -0.01364 -0.00903 -0.02706 -0.02691 -0.03561 C -0.04479 -0.04417 -0.08629 -0.05157 -0.10747 -0.05157 C -0.12865 -0.05157 -0.14393 -0.04463 -0.15382 -0.03561 C -0.16372 -0.02659 -0.16493 -0.00486 -0.16719 0.00208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933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933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  <p:bldP spid="932993" grpId="0" animBg="1"/>
      <p:bldP spid="932995" grpId="0"/>
      <p:bldP spid="932995" grpId="1"/>
      <p:bldP spid="932996" grpId="0"/>
      <p:bldP spid="932996" grpId="1"/>
      <p:bldP spid="932996" grpId="2"/>
      <p:bldP spid="932997" grpId="0"/>
      <p:bldP spid="932998" grpId="0"/>
      <p:bldP spid="932998" grpId="1"/>
      <p:bldP spid="933017" grpId="0"/>
      <p:bldP spid="933017" grpId="1"/>
      <p:bldP spid="933018" grpId="0"/>
      <p:bldP spid="933018" grpId="1"/>
      <p:bldP spid="933019" grpId="0"/>
      <p:bldP spid="933020" grpId="0"/>
      <p:bldP spid="933021" grpId="0"/>
      <p:bldP spid="933021" grpId="1"/>
      <p:bldP spid="933022" grpId="0"/>
      <p:bldP spid="933022" grpId="1"/>
      <p:bldP spid="933022" grpId="2"/>
      <p:bldP spid="933023" grpId="0"/>
      <p:bldP spid="933023" grpId="1"/>
      <p:bldP spid="933024" grpId="0"/>
      <p:bldP spid="933024" grpId="1"/>
      <p:bldP spid="933024" grpId="2"/>
      <p:bldP spid="933025" grpId="0"/>
      <p:bldP spid="933026" grpId="0" animBg="1"/>
      <p:bldP spid="933026" grpId="1" animBg="1"/>
      <p:bldP spid="933029" grpId="0" animBg="1"/>
      <p:bldP spid="933029" grpId="1" animBg="1"/>
      <p:bldP spid="933030" grpId="0" animBg="1"/>
      <p:bldP spid="933031" grpId="0"/>
      <p:bldP spid="933032" grpId="0"/>
      <p:bldP spid="933032" grpId="1"/>
      <p:bldP spid="933028" grpId="0"/>
      <p:bldP spid="933028" grpId="1"/>
      <p:bldP spid="933028" grpId="2"/>
      <p:bldP spid="933034" grpId="0"/>
      <p:bldP spid="933034" grpId="1"/>
      <p:bldP spid="933035" grpId="0"/>
      <p:bldP spid="93303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 ) : </a:t>
            </a:r>
            <a:r>
              <a:rPr lang="th-TH" dirty="0"/>
              <a:t>ลบตัวมากสุด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</a:t>
            </a:r>
            <a:r>
              <a:rPr lang="en-US" sz="1800" dirty="0" err="1"/>
              <a:t>fixDown</a:t>
            </a:r>
            <a:r>
              <a:rPr lang="en-US" sz="1800" dirty="0"/>
              <a:t>(</a:t>
            </a:r>
            <a:r>
              <a:rPr lang="en-US" sz="1800" dirty="0" err="1"/>
              <a:t>size_t</a:t>
            </a:r>
            <a:r>
              <a:rPr lang="en-US" sz="1800" dirty="0"/>
              <a:t> p)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T </a:t>
            </a:r>
            <a:r>
              <a:rPr lang="en-US" sz="1800" dirty="0" err="1"/>
              <a:t>tmp</a:t>
            </a:r>
            <a:r>
              <a:rPr lang="en-US" sz="1800" dirty="0"/>
              <a:t> = </a:t>
            </a:r>
            <a:r>
              <a:rPr lang="en-US" sz="1800" dirty="0" err="1"/>
              <a:t>mData</a:t>
            </a:r>
            <a:r>
              <a:rPr lang="en-US" sz="1800" dirty="0"/>
              <a:t>[p];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size_t</a:t>
            </a:r>
            <a:r>
              <a:rPr lang="en-US" sz="1800" dirty="0"/>
              <a:t> c;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while ((c = 2*p + 1) &lt; </a:t>
            </a:r>
            <a:r>
              <a:rPr lang="en-US" sz="1800" dirty="0" err="1"/>
              <a:t>mSize</a:t>
            </a:r>
            <a:r>
              <a:rPr lang="en-US" sz="1800" dirty="0"/>
              <a:t>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if (c+1 &lt; </a:t>
            </a:r>
            <a:r>
              <a:rPr lang="en-US" sz="1800" dirty="0" err="1"/>
              <a:t>mSize</a:t>
            </a:r>
            <a:r>
              <a:rPr lang="en-US" sz="1800" dirty="0"/>
              <a:t> &amp;&amp; </a:t>
            </a:r>
            <a:r>
              <a:rPr lang="en-US" sz="1800" dirty="0" err="1"/>
              <a:t>mLess</a:t>
            </a:r>
            <a:r>
              <a:rPr lang="en-US" sz="1800" dirty="0"/>
              <a:t>(</a:t>
            </a:r>
            <a:r>
              <a:rPr lang="en-US" sz="1800" dirty="0" err="1"/>
              <a:t>mData</a:t>
            </a:r>
            <a:r>
              <a:rPr lang="en-US" sz="1800" dirty="0"/>
              <a:t>[c],</a:t>
            </a:r>
            <a:r>
              <a:rPr lang="en-US" sz="1800" dirty="0" err="1"/>
              <a:t>mData</a:t>
            </a:r>
            <a:r>
              <a:rPr lang="en-US" sz="1800" dirty="0"/>
              <a:t>[c+1])) </a:t>
            </a:r>
            <a:r>
              <a:rPr lang="en-US" sz="1800" dirty="0" err="1"/>
              <a:t>c++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if ( </a:t>
            </a:r>
            <a:r>
              <a:rPr lang="en-US" sz="1800" dirty="0" err="1"/>
              <a:t>mLess</a:t>
            </a:r>
            <a:r>
              <a:rPr lang="en-US" sz="1800" dirty="0"/>
              <a:t>(</a:t>
            </a:r>
            <a:r>
              <a:rPr lang="en-US" sz="1800" dirty="0" err="1"/>
              <a:t>mData</a:t>
            </a:r>
            <a:r>
              <a:rPr lang="en-US" sz="1800" dirty="0"/>
              <a:t>[c],</a:t>
            </a:r>
            <a:r>
              <a:rPr lang="en-US" sz="1800" dirty="0" err="1"/>
              <a:t>tmp</a:t>
            </a:r>
            <a:r>
              <a:rPr lang="en-US" sz="1800" dirty="0"/>
              <a:t>) ) break;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</a:t>
            </a:r>
            <a:r>
              <a:rPr lang="en-US" sz="1800" dirty="0" err="1"/>
              <a:t>mData</a:t>
            </a:r>
            <a:r>
              <a:rPr lang="en-US" sz="1800" dirty="0"/>
              <a:t>[p] = </a:t>
            </a:r>
            <a:r>
              <a:rPr lang="en-US" sz="1800" dirty="0" err="1"/>
              <a:t>mData</a:t>
            </a:r>
            <a:r>
              <a:rPr lang="en-US" sz="1800" dirty="0"/>
              <a:t>[c];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p = c;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[p] = </a:t>
            </a:r>
            <a:r>
              <a:rPr lang="en-US" sz="1800" dirty="0" err="1"/>
              <a:t>tmp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pop()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[0] = </a:t>
            </a:r>
            <a:r>
              <a:rPr lang="en-US" sz="1800" dirty="0" err="1"/>
              <a:t>mData</a:t>
            </a:r>
            <a:r>
              <a:rPr lang="en-US" sz="1800" dirty="0"/>
              <a:t>[mSize-1];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--;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fixDown</a:t>
            </a:r>
            <a:r>
              <a:rPr lang="en-US" sz="1800" dirty="0"/>
              <a:t>(0);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84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endParaRPr lang="th-TH" dirty="0"/>
          </a:p>
        </p:txBody>
      </p:sp>
      <p:sp>
        <p:nvSpPr>
          <p:cNvPr id="968708" name="AutoShape 4"/>
          <p:cNvSpPr>
            <a:spLocks noChangeArrowheads="1"/>
          </p:cNvSpPr>
          <p:nvPr/>
        </p:nvSpPr>
        <p:spPr bwMode="auto">
          <a:xfrm rot="16200000">
            <a:off x="3769519" y="559594"/>
            <a:ext cx="1282700" cy="3709988"/>
          </a:xfrm>
          <a:prstGeom prst="can">
            <a:avLst>
              <a:gd name="adj" fmla="val 29861"/>
            </a:avLst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2750" y="2206625"/>
            <a:ext cx="2376488" cy="503238"/>
            <a:chOff x="249" y="2478"/>
            <a:chExt cx="1497" cy="317"/>
          </a:xfrm>
        </p:grpSpPr>
        <p:sp>
          <p:nvSpPr>
            <p:cNvPr id="968710" name="Text Box 6"/>
            <p:cNvSpPr txBox="1">
              <a:spLocks noChangeArrowheads="1"/>
            </p:cNvSpPr>
            <p:nvPr/>
          </p:nvSpPr>
          <p:spPr bwMode="auto">
            <a:xfrm>
              <a:off x="249" y="2478"/>
              <a:ext cx="1044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ea typeface="+mn-ea"/>
                  <a:cs typeface="Angsana New" pitchFamily="18" charset="-34"/>
                </a:rPr>
                <a:t>push</a:t>
              </a:r>
              <a:endParaRPr lang="th-TH" sz="2400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7187" name="AutoShape 7"/>
            <p:cNvSpPr>
              <a:spLocks noChangeArrowheads="1"/>
            </p:cNvSpPr>
            <p:nvPr/>
          </p:nvSpPr>
          <p:spPr bwMode="auto">
            <a:xfrm rot="-5400000">
              <a:off x="1406" y="2455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89688" y="2206625"/>
            <a:ext cx="2514600" cy="503238"/>
            <a:chOff x="4014" y="2478"/>
            <a:chExt cx="1584" cy="317"/>
          </a:xfrm>
        </p:grpSpPr>
        <p:sp>
          <p:nvSpPr>
            <p:cNvPr id="968713" name="Text Box 9"/>
            <p:cNvSpPr txBox="1">
              <a:spLocks noChangeArrowheads="1"/>
            </p:cNvSpPr>
            <p:nvPr/>
          </p:nvSpPr>
          <p:spPr bwMode="auto">
            <a:xfrm>
              <a:off x="4422" y="2478"/>
              <a:ext cx="1176" cy="29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 err="1">
                  <a:ea typeface="+mn-ea"/>
                  <a:cs typeface="Angsana New" pitchFamily="18" charset="-34"/>
                </a:rPr>
                <a:t>top,pop</a:t>
              </a:r>
              <a:endParaRPr lang="th-TH" sz="2400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7185" name="AutoShape 10"/>
            <p:cNvSpPr>
              <a:spLocks noChangeArrowheads="1"/>
            </p:cNvSpPr>
            <p:nvPr/>
          </p:nvSpPr>
          <p:spPr bwMode="auto">
            <a:xfrm rot="-5400000">
              <a:off x="4037" y="2455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8715" name="Oval 11"/>
          <p:cNvSpPr>
            <a:spLocks noChangeArrowheads="1"/>
          </p:cNvSpPr>
          <p:nvPr/>
        </p:nvSpPr>
        <p:spPr bwMode="auto">
          <a:xfrm>
            <a:off x="5364163" y="213360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 Unicode MS" pitchFamily="34" charset="-128"/>
              </a:rPr>
              <a:t>5</a:t>
            </a:r>
            <a:endParaRPr lang="th-TH" b="0">
              <a:latin typeface="Arial Unicode MS" pitchFamily="34" charset="-128"/>
            </a:endParaRPr>
          </a:p>
        </p:txBody>
      </p:sp>
      <p:sp>
        <p:nvSpPr>
          <p:cNvPr id="968716" name="Oval 12"/>
          <p:cNvSpPr>
            <a:spLocks noChangeArrowheads="1"/>
          </p:cNvSpPr>
          <p:nvPr/>
        </p:nvSpPr>
        <p:spPr bwMode="auto">
          <a:xfrm>
            <a:off x="4716463" y="213360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 Unicode MS" pitchFamily="34" charset="-128"/>
              </a:rPr>
              <a:t>3</a:t>
            </a:r>
            <a:endParaRPr lang="th-TH" b="0">
              <a:latin typeface="Arial Unicode MS" pitchFamily="34" charset="-128"/>
            </a:endParaRPr>
          </a:p>
        </p:txBody>
      </p:sp>
      <p:sp>
        <p:nvSpPr>
          <p:cNvPr id="968717" name="Oval 13"/>
          <p:cNvSpPr>
            <a:spLocks noChangeArrowheads="1"/>
          </p:cNvSpPr>
          <p:nvPr/>
        </p:nvSpPr>
        <p:spPr bwMode="auto">
          <a:xfrm>
            <a:off x="5364163" y="213360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 Unicode MS" pitchFamily="34" charset="-128"/>
              </a:rPr>
              <a:t>99</a:t>
            </a:r>
            <a:endParaRPr lang="th-TH" b="0">
              <a:latin typeface="Arial Unicode MS" pitchFamily="34" charset="-128"/>
            </a:endParaRPr>
          </a:p>
        </p:txBody>
      </p:sp>
      <p:sp>
        <p:nvSpPr>
          <p:cNvPr id="968718" name="Oval 14"/>
          <p:cNvSpPr>
            <a:spLocks noChangeArrowheads="1"/>
          </p:cNvSpPr>
          <p:nvPr/>
        </p:nvSpPr>
        <p:spPr bwMode="auto">
          <a:xfrm>
            <a:off x="4716463" y="213360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 Unicode MS" pitchFamily="34" charset="-128"/>
              </a:rPr>
              <a:t>5</a:t>
            </a:r>
            <a:endParaRPr lang="th-TH" b="0">
              <a:latin typeface="Arial Unicode MS" pitchFamily="34" charset="-128"/>
            </a:endParaRPr>
          </a:p>
        </p:txBody>
      </p:sp>
      <p:sp>
        <p:nvSpPr>
          <p:cNvPr id="968719" name="Oval 15"/>
          <p:cNvSpPr>
            <a:spLocks noChangeArrowheads="1"/>
          </p:cNvSpPr>
          <p:nvPr/>
        </p:nvSpPr>
        <p:spPr bwMode="auto">
          <a:xfrm>
            <a:off x="4716463" y="2133600"/>
            <a:ext cx="576262" cy="5762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 Unicode MS" pitchFamily="34" charset="-128"/>
              </a:rPr>
              <a:t>4</a:t>
            </a:r>
            <a:endParaRPr lang="th-TH" b="0">
              <a:latin typeface="Arial Unicode MS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8663 0.0 " pathEditMode="relative" ptsTypes="AA">
                                      <p:cBhvr>
                                        <p:cTn id="48" dur="500" fill="hold"/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8663 0.0 " pathEditMode="relative" ptsTypes="AA">
                                      <p:cBhvr>
                                        <p:cTn id="50" dur="500" fill="hold"/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7882 0.0 " pathEditMode="relative" ptsTypes="AA">
                                      <p:cBhvr>
                                        <p:cTn id="64" dur="500" fill="hold"/>
                                        <p:tgtEl>
                                          <p:spTgt spid="968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6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6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8" grpId="0" animBg="1"/>
      <p:bldP spid="968715" grpId="0" animBg="1"/>
      <p:bldP spid="968715" grpId="1" animBg="1"/>
      <p:bldP spid="968715" grpId="2" animBg="1"/>
      <p:bldP spid="968716" grpId="0" animBg="1"/>
      <p:bldP spid="968716" grpId="1" animBg="1"/>
      <p:bldP spid="968716" grpId="2" animBg="1"/>
      <p:bldP spid="968717" grpId="0" animBg="1"/>
      <p:bldP spid="968717" grpId="1" animBg="1"/>
      <p:bldP spid="968718" grpId="0" animBg="1"/>
      <p:bldP spid="968718" grpId="1" animBg="1"/>
      <p:bldP spid="968718" grpId="2" animBg="1"/>
      <p:bldP spid="968719" grpId="0" animBg="1"/>
      <p:bldP spid="96871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เวลาการทำงาน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7772400" cy="217011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ahoma" pitchFamily="34" charset="0"/>
                <a:sym typeface="Symbol" pitchFamily="18" charset="2"/>
              </a:rPr>
              <a:t>top 	: 		   O(1)</a:t>
            </a:r>
          </a:p>
          <a:p>
            <a:pPr>
              <a:defRPr/>
            </a:pPr>
            <a:r>
              <a:rPr lang="en-US" dirty="0">
                <a:cs typeface="Tahoma" pitchFamily="34" charset="0"/>
                <a:sym typeface="Symbol" pitchFamily="18" charset="2"/>
              </a:rPr>
              <a:t>push 	: </a:t>
            </a:r>
            <a:r>
              <a:rPr lang="en-US" dirty="0" err="1">
                <a:cs typeface="Tahoma" pitchFamily="34" charset="0"/>
                <a:sym typeface="Symbol" pitchFamily="18" charset="2"/>
              </a:rPr>
              <a:t>fixUp</a:t>
            </a:r>
            <a:r>
              <a:rPr lang="en-US" dirty="0">
                <a:cs typeface="Tahoma" pitchFamily="34" charset="0"/>
                <a:sym typeface="Symbol" pitchFamily="18" charset="2"/>
              </a:rPr>
              <a:t> 	= O(h) = O(log n)</a:t>
            </a:r>
          </a:p>
          <a:p>
            <a:pPr>
              <a:defRPr/>
            </a:pPr>
            <a:r>
              <a:rPr lang="en-US" dirty="0">
                <a:cs typeface="Tahoma" pitchFamily="34" charset="0"/>
                <a:sym typeface="Symbol" pitchFamily="18" charset="2"/>
              </a:rPr>
              <a:t>pop 	: </a:t>
            </a:r>
            <a:r>
              <a:rPr lang="en-US" dirty="0" err="1">
                <a:cs typeface="Tahoma" pitchFamily="34" charset="0"/>
                <a:sym typeface="Symbol" pitchFamily="18" charset="2"/>
              </a:rPr>
              <a:t>fixDown</a:t>
            </a:r>
            <a:r>
              <a:rPr lang="en-US" dirty="0">
                <a:cs typeface="Tahoma" pitchFamily="34" charset="0"/>
                <a:sym typeface="Symbol" pitchFamily="18" charset="2"/>
              </a:rPr>
              <a:t> 	= O(h) = O(log n)</a:t>
            </a:r>
            <a:endParaRPr lang="th-TH" dirty="0">
              <a:cs typeface="Tahoma" pitchFamily="34" charset="0"/>
              <a:sym typeface="Symbol" pitchFamily="18" charset="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79613" y="3194050"/>
            <a:ext cx="4271962" cy="1909763"/>
            <a:chOff x="1247" y="2012"/>
            <a:chExt cx="2691" cy="1203"/>
          </a:xfrm>
        </p:grpSpPr>
        <p:sp>
          <p:nvSpPr>
            <p:cNvPr id="939012" name="Freeform 4"/>
            <p:cNvSpPr>
              <a:spLocks/>
            </p:cNvSpPr>
            <p:nvPr/>
          </p:nvSpPr>
          <p:spPr bwMode="auto">
            <a:xfrm>
              <a:off x="1247" y="2012"/>
              <a:ext cx="2691" cy="1203"/>
            </a:xfrm>
            <a:custGeom>
              <a:avLst/>
              <a:gdLst/>
              <a:ahLst/>
              <a:cxnLst>
                <a:cxn ang="0">
                  <a:pos x="1462" y="0"/>
                </a:cxn>
                <a:cxn ang="0">
                  <a:pos x="0" y="1203"/>
                </a:cxn>
                <a:cxn ang="0">
                  <a:pos x="1952" y="1203"/>
                </a:cxn>
                <a:cxn ang="0">
                  <a:pos x="2081" y="980"/>
                </a:cxn>
                <a:cxn ang="0">
                  <a:pos x="2691" y="980"/>
                </a:cxn>
                <a:cxn ang="0">
                  <a:pos x="1462" y="0"/>
                </a:cxn>
              </a:cxnLst>
              <a:rect l="0" t="0" r="r" b="b"/>
              <a:pathLst>
                <a:path w="2691" h="1203">
                  <a:moveTo>
                    <a:pt x="1462" y="0"/>
                  </a:moveTo>
                  <a:lnTo>
                    <a:pt x="0" y="1203"/>
                  </a:lnTo>
                  <a:lnTo>
                    <a:pt x="1952" y="1203"/>
                  </a:lnTo>
                  <a:lnTo>
                    <a:pt x="2081" y="980"/>
                  </a:lnTo>
                  <a:lnTo>
                    <a:pt x="2691" y="980"/>
                  </a:lnTo>
                  <a:lnTo>
                    <a:pt x="1462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CC"/>
                </a:gs>
                <a:gs pos="100000">
                  <a:srgbClr val="FFFF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20497" name="Text Box 6"/>
            <p:cNvSpPr txBox="1">
              <a:spLocks noChangeArrowheads="1"/>
            </p:cNvSpPr>
            <p:nvPr/>
          </p:nvSpPr>
          <p:spPr bwMode="auto">
            <a:xfrm>
              <a:off x="2100" y="2634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th-TH" sz="2400" b="0">
                  <a:latin typeface="Arial Unicode MS" pitchFamily="34" charset="-128"/>
                </a:rPr>
                <a:t>มีข้อมูล </a:t>
              </a:r>
              <a:r>
                <a:rPr lang="en-US" sz="2400" b="0">
                  <a:latin typeface="Arial Unicode MS" pitchFamily="34" charset="-128"/>
                </a:rPr>
                <a:t>n </a:t>
              </a:r>
              <a:r>
                <a:rPr lang="th-TH" sz="2400" b="0">
                  <a:latin typeface="Arial Unicode MS" pitchFamily="34" charset="-128"/>
                </a:rPr>
                <a:t>ตัว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89525" y="3181350"/>
            <a:ext cx="2849563" cy="1911350"/>
            <a:chOff x="3206" y="2004"/>
            <a:chExt cx="1795" cy="1204"/>
          </a:xfrm>
        </p:grpSpPr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3206" y="2004"/>
              <a:ext cx="1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8"/>
            <p:cNvSpPr>
              <a:spLocks noChangeShapeType="1"/>
            </p:cNvSpPr>
            <p:nvPr/>
          </p:nvSpPr>
          <p:spPr bwMode="auto">
            <a:xfrm>
              <a:off x="3981" y="3208"/>
              <a:ext cx="8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Text Box 9"/>
            <p:cNvSpPr txBox="1">
              <a:spLocks noChangeArrowheads="1"/>
            </p:cNvSpPr>
            <p:nvPr/>
          </p:nvSpPr>
          <p:spPr bwMode="auto">
            <a:xfrm>
              <a:off x="3957" y="2437"/>
              <a:ext cx="104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3200" b="0" dirty="0">
                  <a:latin typeface="-Layiji MaHaNiYom" pitchFamily="2" charset="0"/>
                  <a:cs typeface="-Layiji MaHaNiYom" pitchFamily="2" charset="0"/>
                </a:rPr>
                <a:t>สูง </a:t>
              </a:r>
              <a:r>
                <a:rPr lang="th-TH" sz="2400" b="0" dirty="0">
                  <a:latin typeface="-Layiji MaHaNiYom" pitchFamily="2" charset="0"/>
                  <a:cs typeface="-Layiji MaHaNiYom" pitchFamily="2" charset="0"/>
                  <a:sym typeface="Symbol" pitchFamily="18" charset="2"/>
                </a:rPr>
                <a:t></a:t>
              </a:r>
              <a:r>
                <a:rPr lang="en-US" sz="3200" b="0" dirty="0">
                  <a:latin typeface="-Layiji MaHaNiYom" pitchFamily="2" charset="0"/>
                  <a:cs typeface="-Layiji MaHaNiYom" pitchFamily="2" charset="0"/>
                </a:rPr>
                <a:t>log2 n</a:t>
              </a:r>
              <a:r>
                <a:rPr lang="th-TH" sz="2400" b="0" dirty="0">
                  <a:latin typeface="-Layiji MaHaNiYom" pitchFamily="2" charset="0"/>
                  <a:cs typeface="-Layiji MaHaNiYom" pitchFamily="2" charset="0"/>
                  <a:sym typeface="Symbol" pitchFamily="18" charset="2"/>
                </a:rPr>
                <a:t></a:t>
              </a:r>
              <a:endParaRPr lang="th-TH" sz="3600" b="0" dirty="0">
                <a:latin typeface="-Layiji MaHaNiYom" pitchFamily="2" charset="0"/>
                <a:cs typeface="-Layiji MaHaNiYom" pitchFamily="2" charset="0"/>
              </a:endParaRPr>
            </a:p>
          </p:txBody>
        </p:sp>
        <p:sp>
          <p:nvSpPr>
            <p:cNvPr id="20494" name="Line 10"/>
            <p:cNvSpPr>
              <a:spLocks noChangeShapeType="1"/>
            </p:cNvSpPr>
            <p:nvPr/>
          </p:nvSpPr>
          <p:spPr bwMode="auto">
            <a:xfrm flipV="1">
              <a:off x="4428" y="2012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4428" y="2734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9022" name="Oval 14"/>
          <p:cNvSpPr>
            <a:spLocks noChangeArrowheads="1"/>
          </p:cNvSpPr>
          <p:nvPr/>
        </p:nvSpPr>
        <p:spPr bwMode="auto">
          <a:xfrm>
            <a:off x="4162425" y="3098800"/>
            <a:ext cx="287338" cy="2873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9023" name="Oval 15"/>
          <p:cNvSpPr>
            <a:spLocks noChangeArrowheads="1"/>
          </p:cNvSpPr>
          <p:nvPr/>
        </p:nvSpPr>
        <p:spPr bwMode="auto">
          <a:xfrm>
            <a:off x="5337175" y="4899025"/>
            <a:ext cx="287338" cy="287338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76765E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9024" name="Line 16"/>
          <p:cNvSpPr>
            <a:spLocks noChangeShapeType="1"/>
          </p:cNvSpPr>
          <p:nvPr/>
        </p:nvSpPr>
        <p:spPr bwMode="auto">
          <a:xfrm flipH="1" flipV="1">
            <a:off x="5295900" y="4749800"/>
            <a:ext cx="1079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026" name="Freeform 18"/>
          <p:cNvSpPr>
            <a:spLocks/>
          </p:cNvSpPr>
          <p:nvPr/>
        </p:nvSpPr>
        <p:spPr bwMode="auto">
          <a:xfrm>
            <a:off x="4462463" y="3684588"/>
            <a:ext cx="819150" cy="1038225"/>
          </a:xfrm>
          <a:custGeom>
            <a:avLst/>
            <a:gdLst>
              <a:gd name="T0" fmla="*/ 516 w 516"/>
              <a:gd name="T1" fmla="*/ 654 h 654"/>
              <a:gd name="T2" fmla="*/ 413 w 516"/>
              <a:gd name="T3" fmla="*/ 525 h 654"/>
              <a:gd name="T4" fmla="*/ 396 w 516"/>
              <a:gd name="T5" fmla="*/ 507 h 654"/>
              <a:gd name="T6" fmla="*/ 370 w 516"/>
              <a:gd name="T7" fmla="*/ 499 h 654"/>
              <a:gd name="T8" fmla="*/ 353 w 516"/>
              <a:gd name="T9" fmla="*/ 447 h 654"/>
              <a:gd name="T10" fmla="*/ 275 w 516"/>
              <a:gd name="T11" fmla="*/ 421 h 654"/>
              <a:gd name="T12" fmla="*/ 232 w 516"/>
              <a:gd name="T13" fmla="*/ 387 h 654"/>
              <a:gd name="T14" fmla="*/ 224 w 516"/>
              <a:gd name="T15" fmla="*/ 301 h 654"/>
              <a:gd name="T16" fmla="*/ 198 w 516"/>
              <a:gd name="T17" fmla="*/ 292 h 654"/>
              <a:gd name="T18" fmla="*/ 112 w 516"/>
              <a:gd name="T19" fmla="*/ 275 h 654"/>
              <a:gd name="T20" fmla="*/ 43 w 516"/>
              <a:gd name="T21" fmla="*/ 95 h 654"/>
              <a:gd name="T22" fmla="*/ 9 w 516"/>
              <a:gd name="T23" fmla="*/ 26 h 654"/>
              <a:gd name="T24" fmla="*/ 0 w 516"/>
              <a:gd name="T25" fmla="*/ 0 h 6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16"/>
              <a:gd name="T40" fmla="*/ 0 h 654"/>
              <a:gd name="T41" fmla="*/ 516 w 516"/>
              <a:gd name="T42" fmla="*/ 654 h 6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16" h="654">
                <a:moveTo>
                  <a:pt x="516" y="654"/>
                </a:moveTo>
                <a:cubicBezTo>
                  <a:pt x="499" y="574"/>
                  <a:pt x="492" y="549"/>
                  <a:pt x="413" y="525"/>
                </a:cubicBezTo>
                <a:cubicBezTo>
                  <a:pt x="407" y="519"/>
                  <a:pt x="403" y="511"/>
                  <a:pt x="396" y="507"/>
                </a:cubicBezTo>
                <a:cubicBezTo>
                  <a:pt x="388" y="502"/>
                  <a:pt x="377" y="505"/>
                  <a:pt x="370" y="499"/>
                </a:cubicBezTo>
                <a:cubicBezTo>
                  <a:pt x="309" y="440"/>
                  <a:pt x="412" y="506"/>
                  <a:pt x="353" y="447"/>
                </a:cubicBezTo>
                <a:cubicBezTo>
                  <a:pt x="334" y="428"/>
                  <a:pt x="298" y="436"/>
                  <a:pt x="275" y="421"/>
                </a:cubicBezTo>
                <a:cubicBezTo>
                  <a:pt x="243" y="399"/>
                  <a:pt x="257" y="411"/>
                  <a:pt x="232" y="387"/>
                </a:cubicBezTo>
                <a:cubicBezTo>
                  <a:pt x="229" y="358"/>
                  <a:pt x="234" y="328"/>
                  <a:pt x="224" y="301"/>
                </a:cubicBezTo>
                <a:cubicBezTo>
                  <a:pt x="221" y="292"/>
                  <a:pt x="207" y="295"/>
                  <a:pt x="198" y="292"/>
                </a:cubicBezTo>
                <a:cubicBezTo>
                  <a:pt x="158" y="279"/>
                  <a:pt x="170" y="284"/>
                  <a:pt x="112" y="275"/>
                </a:cubicBezTo>
                <a:cubicBezTo>
                  <a:pt x="64" y="205"/>
                  <a:pt x="122" y="146"/>
                  <a:pt x="43" y="95"/>
                </a:cubicBezTo>
                <a:cubicBezTo>
                  <a:pt x="34" y="66"/>
                  <a:pt x="18" y="55"/>
                  <a:pt x="9" y="26"/>
                </a:cubicBezTo>
                <a:cubicBezTo>
                  <a:pt x="6" y="17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9027" name="Freeform 19"/>
          <p:cNvSpPr>
            <a:spLocks/>
          </p:cNvSpPr>
          <p:nvPr/>
        </p:nvSpPr>
        <p:spPr bwMode="auto">
          <a:xfrm>
            <a:off x="3640138" y="3384550"/>
            <a:ext cx="604837" cy="1350963"/>
          </a:xfrm>
          <a:custGeom>
            <a:avLst/>
            <a:gdLst>
              <a:gd name="T0" fmla="*/ 381 w 381"/>
              <a:gd name="T1" fmla="*/ 0 h 851"/>
              <a:gd name="T2" fmla="*/ 303 w 381"/>
              <a:gd name="T3" fmla="*/ 43 h 851"/>
              <a:gd name="T4" fmla="*/ 278 w 381"/>
              <a:gd name="T5" fmla="*/ 60 h 851"/>
              <a:gd name="T6" fmla="*/ 235 w 381"/>
              <a:gd name="T7" fmla="*/ 112 h 851"/>
              <a:gd name="T8" fmla="*/ 200 w 381"/>
              <a:gd name="T9" fmla="*/ 163 h 851"/>
              <a:gd name="T10" fmla="*/ 217 w 381"/>
              <a:gd name="T11" fmla="*/ 344 h 851"/>
              <a:gd name="T12" fmla="*/ 209 w 381"/>
              <a:gd name="T13" fmla="*/ 456 h 851"/>
              <a:gd name="T14" fmla="*/ 166 w 381"/>
              <a:gd name="T15" fmla="*/ 490 h 851"/>
              <a:gd name="T16" fmla="*/ 63 w 381"/>
              <a:gd name="T17" fmla="*/ 550 h 851"/>
              <a:gd name="T18" fmla="*/ 28 w 381"/>
              <a:gd name="T19" fmla="*/ 851 h 8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1"/>
              <a:gd name="T31" fmla="*/ 0 h 851"/>
              <a:gd name="T32" fmla="*/ 381 w 381"/>
              <a:gd name="T33" fmla="*/ 851 h 85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1" h="851">
                <a:moveTo>
                  <a:pt x="381" y="0"/>
                </a:moveTo>
                <a:cubicBezTo>
                  <a:pt x="336" y="16"/>
                  <a:pt x="361" y="5"/>
                  <a:pt x="303" y="43"/>
                </a:cubicBezTo>
                <a:cubicBezTo>
                  <a:pt x="295" y="49"/>
                  <a:pt x="278" y="60"/>
                  <a:pt x="278" y="60"/>
                </a:cubicBezTo>
                <a:cubicBezTo>
                  <a:pt x="210" y="158"/>
                  <a:pt x="316" y="8"/>
                  <a:pt x="235" y="112"/>
                </a:cubicBezTo>
                <a:cubicBezTo>
                  <a:pt x="222" y="128"/>
                  <a:pt x="200" y="163"/>
                  <a:pt x="200" y="163"/>
                </a:cubicBezTo>
                <a:cubicBezTo>
                  <a:pt x="182" y="223"/>
                  <a:pt x="206" y="284"/>
                  <a:pt x="217" y="344"/>
                </a:cubicBezTo>
                <a:cubicBezTo>
                  <a:pt x="214" y="381"/>
                  <a:pt x="216" y="419"/>
                  <a:pt x="209" y="456"/>
                </a:cubicBezTo>
                <a:cubicBezTo>
                  <a:pt x="203" y="488"/>
                  <a:pt x="187" y="479"/>
                  <a:pt x="166" y="490"/>
                </a:cubicBezTo>
                <a:cubicBezTo>
                  <a:pt x="128" y="511"/>
                  <a:pt x="103" y="537"/>
                  <a:pt x="63" y="550"/>
                </a:cubicBezTo>
                <a:cubicBezTo>
                  <a:pt x="0" y="610"/>
                  <a:pt x="28" y="764"/>
                  <a:pt x="28" y="851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76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93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3 L -0.12917 -0.26342 " pathEditMode="relative" ptsTypes="AA">
                                      <p:cBhvr>
                                        <p:cTn id="61" dur="2000" fill="hold"/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  <p:bldP spid="939022" grpId="0" animBg="1"/>
      <p:bldP spid="939023" grpId="0" animBg="1"/>
      <p:bldP spid="939023" grpId="1" animBg="1"/>
      <p:bldP spid="939023" grpId="2" animBg="1"/>
      <p:bldP spid="939024" grpId="0" animBg="1"/>
      <p:bldP spid="939024" grpId="1" animBg="1"/>
      <p:bldP spid="939026" grpId="0" animBg="1"/>
      <p:bldP spid="939026" grpId="1" animBg="1"/>
      <p:bldP spid="9390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187" name="Text Box 155"/>
          <p:cNvSpPr txBox="1">
            <a:spLocks noChangeArrowheads="1"/>
          </p:cNvSpPr>
          <p:nvPr/>
        </p:nvSpPr>
        <p:spPr bwMode="auto">
          <a:xfrm>
            <a:off x="171842" y="846507"/>
            <a:ext cx="8889030" cy="120032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(T a[], </a:t>
            </a:r>
            <a:r>
              <a:rPr lang="en-US" sz="1800" dirty="0" err="1"/>
              <a:t>int</a:t>
            </a:r>
            <a:r>
              <a:rPr lang="en-US" sz="1800" dirty="0"/>
              <a:t> n, </a:t>
            </a:r>
            <a:r>
              <a:rPr lang="en-US" sz="1800" dirty="0" err="1"/>
              <a:t>const</a:t>
            </a:r>
            <a:r>
              <a:rPr lang="en-US" sz="1800" dirty="0"/>
              <a:t> Comp&amp; c = Comp() ) :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                </a:t>
            </a:r>
            <a:r>
              <a:rPr lang="en-US" sz="1800" dirty="0" err="1"/>
              <a:t>mData</a:t>
            </a:r>
            <a:r>
              <a:rPr lang="en-US" sz="1800" dirty="0"/>
              <a:t>(new T[n]()), </a:t>
            </a:r>
            <a:r>
              <a:rPr lang="en-US" sz="1800" dirty="0" err="1"/>
              <a:t>mCap</a:t>
            </a:r>
            <a:r>
              <a:rPr lang="en-US" sz="1800" dirty="0"/>
              <a:t>(n), </a:t>
            </a:r>
            <a:r>
              <a:rPr lang="en-US" sz="1800" dirty="0" err="1"/>
              <a:t>mSize</a:t>
            </a:r>
            <a:r>
              <a:rPr lang="en-US" sz="1800" dirty="0"/>
              <a:t>(0), </a:t>
            </a:r>
            <a:r>
              <a:rPr lang="en-US" sz="1800" dirty="0" err="1"/>
              <a:t>mLess</a:t>
            </a:r>
            <a:r>
              <a:rPr lang="en-US" sz="1800" dirty="0"/>
              <a:t>(c) {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 push(a[</a:t>
            </a:r>
            <a:r>
              <a:rPr lang="en-US" sz="1800" dirty="0" err="1"/>
              <a:t>i</a:t>
            </a:r>
            <a:r>
              <a:rPr lang="en-US" sz="1800" dirty="0"/>
              <a:t>]);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 }</a:t>
            </a:r>
          </a:p>
        </p:txBody>
      </p:sp>
      <p:grpSp>
        <p:nvGrpSpPr>
          <p:cNvPr id="2" name="Group 150"/>
          <p:cNvGrpSpPr>
            <a:grpSpLocks/>
          </p:cNvGrpSpPr>
          <p:nvPr/>
        </p:nvGrpSpPr>
        <p:grpSpPr bwMode="auto">
          <a:xfrm>
            <a:off x="1358900" y="3019425"/>
            <a:ext cx="3097213" cy="1368425"/>
            <a:chOff x="113" y="2211"/>
            <a:chExt cx="1951" cy="862"/>
          </a:xfrm>
        </p:grpSpPr>
        <p:sp>
          <p:nvSpPr>
            <p:cNvPr id="21631" name="Rectangle 128"/>
            <p:cNvSpPr>
              <a:spLocks noChangeArrowheads="1"/>
            </p:cNvSpPr>
            <p:nvPr/>
          </p:nvSpPr>
          <p:spPr bwMode="auto">
            <a:xfrm>
              <a:off x="250" y="2211"/>
              <a:ext cx="1814" cy="8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2" name="Text Box 27"/>
            <p:cNvSpPr txBox="1">
              <a:spLocks noChangeArrowheads="1"/>
            </p:cNvSpPr>
            <p:nvPr/>
          </p:nvSpPr>
          <p:spPr bwMode="auto">
            <a:xfrm>
              <a:off x="476" y="225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633" name="Text Box 28"/>
            <p:cNvSpPr txBox="1">
              <a:spLocks noChangeArrowheads="1"/>
            </p:cNvSpPr>
            <p:nvPr/>
          </p:nvSpPr>
          <p:spPr bwMode="auto">
            <a:xfrm>
              <a:off x="250" y="252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34" name="Line 29"/>
            <p:cNvSpPr>
              <a:spLocks noChangeShapeType="1"/>
            </p:cNvSpPr>
            <p:nvPr/>
          </p:nvSpPr>
          <p:spPr bwMode="auto">
            <a:xfrm flipH="1">
              <a:off x="477" y="243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5" name="Text Box 30"/>
            <p:cNvSpPr txBox="1">
              <a:spLocks noChangeArrowheads="1"/>
            </p:cNvSpPr>
            <p:nvPr/>
          </p:nvSpPr>
          <p:spPr bwMode="auto">
            <a:xfrm>
              <a:off x="703" y="252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636" name="Line 31"/>
            <p:cNvSpPr>
              <a:spLocks noChangeShapeType="1"/>
            </p:cNvSpPr>
            <p:nvPr/>
          </p:nvSpPr>
          <p:spPr bwMode="auto">
            <a:xfrm>
              <a:off x="794" y="243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7" name="Line 33"/>
            <p:cNvSpPr>
              <a:spLocks noChangeShapeType="1"/>
            </p:cNvSpPr>
            <p:nvPr/>
          </p:nvSpPr>
          <p:spPr bwMode="auto">
            <a:xfrm flipH="1">
              <a:off x="340" y="2710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38" name="Text Box 32"/>
            <p:cNvSpPr txBox="1">
              <a:spLocks noChangeArrowheads="1"/>
            </p:cNvSpPr>
            <p:nvPr/>
          </p:nvSpPr>
          <p:spPr bwMode="auto">
            <a:xfrm>
              <a:off x="113" y="284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6</a:t>
              </a:r>
              <a:endParaRPr lang="th-TH" sz="1800">
                <a:solidFill>
                  <a:srgbClr val="FF3300"/>
                </a:solidFill>
              </a:endParaRP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3175"/>
            <a:ext cx="8362950" cy="762000"/>
          </a:xfrm>
        </p:spPr>
        <p:txBody>
          <a:bodyPr/>
          <a:lstStyle/>
          <a:p>
            <a:r>
              <a:rPr lang="th-TH"/>
              <a:t>การสร้างฮีปแบบทวิภาคด้วยการค่อย ๆ เพิ่ม</a:t>
            </a:r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1570038" y="2074863"/>
            <a:ext cx="720725" cy="576262"/>
            <a:chOff x="295" y="1616"/>
            <a:chExt cx="454" cy="363"/>
          </a:xfrm>
        </p:grpSpPr>
        <p:sp>
          <p:nvSpPr>
            <p:cNvPr id="21629" name="Rectangle 125"/>
            <p:cNvSpPr>
              <a:spLocks noChangeArrowheads="1"/>
            </p:cNvSpPr>
            <p:nvPr/>
          </p:nvSpPr>
          <p:spPr bwMode="auto">
            <a:xfrm>
              <a:off x="295" y="1616"/>
              <a:ext cx="453" cy="36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30" name="Text Box 5"/>
            <p:cNvSpPr txBox="1">
              <a:spLocks noChangeArrowheads="1"/>
            </p:cNvSpPr>
            <p:nvPr/>
          </p:nvSpPr>
          <p:spPr bwMode="auto">
            <a:xfrm>
              <a:off x="295" y="161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</p:grp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2506663" y="2076450"/>
            <a:ext cx="1943100" cy="798513"/>
            <a:chOff x="840" y="1617"/>
            <a:chExt cx="1224" cy="503"/>
          </a:xfrm>
        </p:grpSpPr>
        <p:sp>
          <p:nvSpPr>
            <p:cNvPr id="21625" name="Rectangle 126"/>
            <p:cNvSpPr>
              <a:spLocks noChangeArrowheads="1"/>
            </p:cNvSpPr>
            <p:nvPr/>
          </p:nvSpPr>
          <p:spPr bwMode="auto">
            <a:xfrm>
              <a:off x="931" y="1617"/>
              <a:ext cx="1133" cy="49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6" name="Text Box 7"/>
            <p:cNvSpPr txBox="1">
              <a:spLocks noChangeArrowheads="1"/>
            </p:cNvSpPr>
            <p:nvPr/>
          </p:nvSpPr>
          <p:spPr bwMode="auto">
            <a:xfrm>
              <a:off x="1067" y="1617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27" name="Text Box 8"/>
            <p:cNvSpPr txBox="1">
              <a:spLocks noChangeArrowheads="1"/>
            </p:cNvSpPr>
            <p:nvPr/>
          </p:nvSpPr>
          <p:spPr bwMode="auto">
            <a:xfrm>
              <a:off x="840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3</a:t>
              </a:r>
              <a:endParaRPr lang="th-TH" sz="1800">
                <a:solidFill>
                  <a:srgbClr val="FF3300"/>
                </a:solidFill>
              </a:endParaRPr>
            </a:p>
          </p:txBody>
        </p:sp>
        <p:sp>
          <p:nvSpPr>
            <p:cNvPr id="21628" name="Line 13"/>
            <p:cNvSpPr>
              <a:spLocks noChangeShapeType="1"/>
            </p:cNvSpPr>
            <p:nvPr/>
          </p:nvSpPr>
          <p:spPr bwMode="auto">
            <a:xfrm flipH="1">
              <a:off x="1067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4508500" y="2076450"/>
            <a:ext cx="2449513" cy="798513"/>
            <a:chOff x="2155" y="1617"/>
            <a:chExt cx="1543" cy="503"/>
          </a:xfrm>
        </p:grpSpPr>
        <p:sp>
          <p:nvSpPr>
            <p:cNvPr id="21619" name="Rectangle 127"/>
            <p:cNvSpPr>
              <a:spLocks noChangeArrowheads="1"/>
            </p:cNvSpPr>
            <p:nvPr/>
          </p:nvSpPr>
          <p:spPr bwMode="auto">
            <a:xfrm>
              <a:off x="2201" y="1617"/>
              <a:ext cx="1497" cy="49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20" name="Text Box 11"/>
            <p:cNvSpPr txBox="1">
              <a:spLocks noChangeArrowheads="1"/>
            </p:cNvSpPr>
            <p:nvPr/>
          </p:nvSpPr>
          <p:spPr bwMode="auto">
            <a:xfrm>
              <a:off x="2336" y="1617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621" name="Text Box 12"/>
            <p:cNvSpPr txBox="1">
              <a:spLocks noChangeArrowheads="1"/>
            </p:cNvSpPr>
            <p:nvPr/>
          </p:nvSpPr>
          <p:spPr bwMode="auto">
            <a:xfrm>
              <a:off x="2155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22" name="Line 15"/>
            <p:cNvSpPr>
              <a:spLocks noChangeShapeType="1"/>
            </p:cNvSpPr>
            <p:nvPr/>
          </p:nvSpPr>
          <p:spPr bwMode="auto">
            <a:xfrm flipH="1">
              <a:off x="2337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Text Box 16"/>
            <p:cNvSpPr txBox="1">
              <a:spLocks noChangeArrowheads="1"/>
            </p:cNvSpPr>
            <p:nvPr/>
          </p:nvSpPr>
          <p:spPr bwMode="auto">
            <a:xfrm>
              <a:off x="2563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4</a:t>
              </a:r>
              <a:endParaRPr lang="th-TH" sz="1800">
                <a:solidFill>
                  <a:srgbClr val="FF3300"/>
                </a:solidFill>
              </a:endParaRPr>
            </a:p>
          </p:txBody>
        </p:sp>
        <p:sp>
          <p:nvSpPr>
            <p:cNvPr id="21624" name="Line 17"/>
            <p:cNvSpPr>
              <a:spLocks noChangeShapeType="1"/>
            </p:cNvSpPr>
            <p:nvPr/>
          </p:nvSpPr>
          <p:spPr bwMode="auto">
            <a:xfrm>
              <a:off x="2654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8"/>
          <p:cNvGrpSpPr>
            <a:grpSpLocks/>
          </p:cNvGrpSpPr>
          <p:nvPr/>
        </p:nvGrpSpPr>
        <p:grpSpPr bwMode="auto">
          <a:xfrm>
            <a:off x="3298825" y="2076450"/>
            <a:ext cx="1223963" cy="798513"/>
            <a:chOff x="1339" y="1617"/>
            <a:chExt cx="771" cy="503"/>
          </a:xfrm>
        </p:grpSpPr>
        <p:sp>
          <p:nvSpPr>
            <p:cNvPr id="21615" name="Text Box 9"/>
            <p:cNvSpPr txBox="1">
              <a:spLocks noChangeArrowheads="1"/>
            </p:cNvSpPr>
            <p:nvPr/>
          </p:nvSpPr>
          <p:spPr bwMode="auto">
            <a:xfrm>
              <a:off x="1656" y="1617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616" name="Text Box 10"/>
            <p:cNvSpPr txBox="1">
              <a:spLocks noChangeArrowheads="1"/>
            </p:cNvSpPr>
            <p:nvPr/>
          </p:nvSpPr>
          <p:spPr bwMode="auto">
            <a:xfrm>
              <a:off x="1429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17" name="Line 14"/>
            <p:cNvSpPr>
              <a:spLocks noChangeShapeType="1"/>
            </p:cNvSpPr>
            <p:nvPr/>
          </p:nvSpPr>
          <p:spPr bwMode="auto">
            <a:xfrm flipH="1">
              <a:off x="1657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AutoShape 119"/>
            <p:cNvSpPr>
              <a:spLocks noChangeArrowheads="1"/>
            </p:cNvSpPr>
            <p:nvPr/>
          </p:nvSpPr>
          <p:spPr bwMode="auto">
            <a:xfrm>
              <a:off x="1339" y="1843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5661025" y="2076450"/>
            <a:ext cx="1441450" cy="798513"/>
            <a:chOff x="2881" y="1617"/>
            <a:chExt cx="908" cy="503"/>
          </a:xfrm>
        </p:grpSpPr>
        <p:sp>
          <p:nvSpPr>
            <p:cNvPr id="21609" name="Text Box 18"/>
            <p:cNvSpPr txBox="1">
              <a:spLocks noChangeArrowheads="1"/>
            </p:cNvSpPr>
            <p:nvPr/>
          </p:nvSpPr>
          <p:spPr bwMode="auto">
            <a:xfrm>
              <a:off x="3108" y="1617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610" name="Text Box 19"/>
            <p:cNvSpPr txBox="1">
              <a:spLocks noChangeArrowheads="1"/>
            </p:cNvSpPr>
            <p:nvPr/>
          </p:nvSpPr>
          <p:spPr bwMode="auto">
            <a:xfrm>
              <a:off x="2881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11" name="Line 20"/>
            <p:cNvSpPr>
              <a:spLocks noChangeShapeType="1"/>
            </p:cNvSpPr>
            <p:nvPr/>
          </p:nvSpPr>
          <p:spPr bwMode="auto">
            <a:xfrm flipH="1">
              <a:off x="3109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Text Box 21"/>
            <p:cNvSpPr txBox="1">
              <a:spLocks noChangeArrowheads="1"/>
            </p:cNvSpPr>
            <p:nvPr/>
          </p:nvSpPr>
          <p:spPr bwMode="auto">
            <a:xfrm>
              <a:off x="3335" y="188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613" name="Line 22"/>
            <p:cNvSpPr>
              <a:spLocks noChangeShapeType="1"/>
            </p:cNvSpPr>
            <p:nvPr/>
          </p:nvSpPr>
          <p:spPr bwMode="auto">
            <a:xfrm>
              <a:off x="3426" y="1798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AutoShape 120"/>
            <p:cNvSpPr>
              <a:spLocks noChangeArrowheads="1"/>
            </p:cNvSpPr>
            <p:nvPr/>
          </p:nvSpPr>
          <p:spPr bwMode="auto">
            <a:xfrm>
              <a:off x="2881" y="1798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42"/>
          <p:cNvGrpSpPr>
            <a:grpSpLocks/>
          </p:cNvGrpSpPr>
          <p:nvPr/>
        </p:nvGrpSpPr>
        <p:grpSpPr bwMode="auto">
          <a:xfrm>
            <a:off x="2708275" y="3090863"/>
            <a:ext cx="1657350" cy="1296987"/>
            <a:chOff x="1066" y="2256"/>
            <a:chExt cx="1044" cy="817"/>
          </a:xfrm>
        </p:grpSpPr>
        <p:sp>
          <p:nvSpPr>
            <p:cNvPr id="21601" name="Text Box 34"/>
            <p:cNvSpPr txBox="1">
              <a:spLocks noChangeArrowheads="1"/>
            </p:cNvSpPr>
            <p:nvPr/>
          </p:nvSpPr>
          <p:spPr bwMode="auto">
            <a:xfrm>
              <a:off x="1429" y="225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602" name="Text Box 35"/>
            <p:cNvSpPr txBox="1">
              <a:spLocks noChangeArrowheads="1"/>
            </p:cNvSpPr>
            <p:nvPr/>
          </p:nvSpPr>
          <p:spPr bwMode="auto">
            <a:xfrm>
              <a:off x="1203" y="252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603" name="Line 36"/>
            <p:cNvSpPr>
              <a:spLocks noChangeShapeType="1"/>
            </p:cNvSpPr>
            <p:nvPr/>
          </p:nvSpPr>
          <p:spPr bwMode="auto">
            <a:xfrm flipH="1">
              <a:off x="1430" y="243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Text Box 37"/>
            <p:cNvSpPr txBox="1">
              <a:spLocks noChangeArrowheads="1"/>
            </p:cNvSpPr>
            <p:nvPr/>
          </p:nvSpPr>
          <p:spPr bwMode="auto">
            <a:xfrm>
              <a:off x="1656" y="252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605" name="Line 38"/>
            <p:cNvSpPr>
              <a:spLocks noChangeShapeType="1"/>
            </p:cNvSpPr>
            <p:nvPr/>
          </p:nvSpPr>
          <p:spPr bwMode="auto">
            <a:xfrm>
              <a:off x="1747" y="243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Text Box 39"/>
            <p:cNvSpPr txBox="1">
              <a:spLocks noChangeArrowheads="1"/>
            </p:cNvSpPr>
            <p:nvPr/>
          </p:nvSpPr>
          <p:spPr bwMode="auto">
            <a:xfrm>
              <a:off x="1066" y="284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607" name="Line 40"/>
            <p:cNvSpPr>
              <a:spLocks noChangeShapeType="1"/>
            </p:cNvSpPr>
            <p:nvPr/>
          </p:nvSpPr>
          <p:spPr bwMode="auto">
            <a:xfrm flipH="1">
              <a:off x="1293" y="2710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AutoShape 121"/>
            <p:cNvSpPr>
              <a:spLocks noChangeArrowheads="1"/>
            </p:cNvSpPr>
            <p:nvPr/>
          </p:nvSpPr>
          <p:spPr bwMode="auto">
            <a:xfrm>
              <a:off x="1111" y="2483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4508500" y="3019425"/>
            <a:ext cx="2952750" cy="1368425"/>
            <a:chOff x="2155" y="2211"/>
            <a:chExt cx="1860" cy="862"/>
          </a:xfrm>
        </p:grpSpPr>
        <p:sp>
          <p:nvSpPr>
            <p:cNvPr id="21591" name="Rectangle 129"/>
            <p:cNvSpPr>
              <a:spLocks noChangeArrowheads="1"/>
            </p:cNvSpPr>
            <p:nvPr/>
          </p:nvSpPr>
          <p:spPr bwMode="auto">
            <a:xfrm>
              <a:off x="2200" y="2211"/>
              <a:ext cx="1815" cy="8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2" name="Text Box 41"/>
            <p:cNvSpPr txBox="1">
              <a:spLocks noChangeArrowheads="1"/>
            </p:cNvSpPr>
            <p:nvPr/>
          </p:nvSpPr>
          <p:spPr bwMode="auto">
            <a:xfrm>
              <a:off x="2472" y="225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93" name="Text Box 42"/>
            <p:cNvSpPr txBox="1">
              <a:spLocks noChangeArrowheads="1"/>
            </p:cNvSpPr>
            <p:nvPr/>
          </p:nvSpPr>
          <p:spPr bwMode="auto">
            <a:xfrm>
              <a:off x="2246" y="252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94" name="Line 43"/>
            <p:cNvSpPr>
              <a:spLocks noChangeShapeType="1"/>
            </p:cNvSpPr>
            <p:nvPr/>
          </p:nvSpPr>
          <p:spPr bwMode="auto">
            <a:xfrm flipH="1">
              <a:off x="2473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Text Box 44"/>
            <p:cNvSpPr txBox="1">
              <a:spLocks noChangeArrowheads="1"/>
            </p:cNvSpPr>
            <p:nvPr/>
          </p:nvSpPr>
          <p:spPr bwMode="auto">
            <a:xfrm>
              <a:off x="2699" y="252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96" name="Line 45"/>
            <p:cNvSpPr>
              <a:spLocks noChangeShapeType="1"/>
            </p:cNvSpPr>
            <p:nvPr/>
          </p:nvSpPr>
          <p:spPr bwMode="auto">
            <a:xfrm>
              <a:off x="2790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Text Box 46"/>
            <p:cNvSpPr txBox="1">
              <a:spLocks noChangeArrowheads="1"/>
            </p:cNvSpPr>
            <p:nvPr/>
          </p:nvSpPr>
          <p:spPr bwMode="auto">
            <a:xfrm>
              <a:off x="2155" y="283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 1</a:t>
              </a:r>
              <a:endParaRPr lang="th-TH" sz="1800"/>
            </a:p>
          </p:txBody>
        </p:sp>
        <p:sp>
          <p:nvSpPr>
            <p:cNvPr id="21598" name="Line 47"/>
            <p:cNvSpPr>
              <a:spLocks noChangeShapeType="1"/>
            </p:cNvSpPr>
            <p:nvPr/>
          </p:nvSpPr>
          <p:spPr bwMode="auto">
            <a:xfrm flipH="1">
              <a:off x="2336" y="2706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Text Box 48"/>
            <p:cNvSpPr txBox="1">
              <a:spLocks noChangeArrowheads="1"/>
            </p:cNvSpPr>
            <p:nvPr/>
          </p:nvSpPr>
          <p:spPr bwMode="auto">
            <a:xfrm>
              <a:off x="2382" y="284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8</a:t>
              </a:r>
              <a:endParaRPr lang="th-TH" sz="1800">
                <a:solidFill>
                  <a:srgbClr val="FF3300"/>
                </a:solidFill>
              </a:endParaRPr>
            </a:p>
          </p:txBody>
        </p:sp>
        <p:sp>
          <p:nvSpPr>
            <p:cNvPr id="21600" name="Line 49"/>
            <p:cNvSpPr>
              <a:spLocks noChangeShapeType="1"/>
            </p:cNvSpPr>
            <p:nvPr/>
          </p:nvSpPr>
          <p:spPr bwMode="auto">
            <a:xfrm>
              <a:off x="2518" y="270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946775" y="3084513"/>
            <a:ext cx="1657350" cy="1303337"/>
            <a:chOff x="3061" y="2252"/>
            <a:chExt cx="1044" cy="821"/>
          </a:xfrm>
        </p:grpSpPr>
        <p:sp>
          <p:nvSpPr>
            <p:cNvPr id="21581" name="Text Box 50"/>
            <p:cNvSpPr txBox="1">
              <a:spLocks noChangeArrowheads="1"/>
            </p:cNvSpPr>
            <p:nvPr/>
          </p:nvSpPr>
          <p:spPr bwMode="auto">
            <a:xfrm>
              <a:off x="3424" y="225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21582" name="Text Box 51"/>
            <p:cNvSpPr txBox="1">
              <a:spLocks noChangeArrowheads="1"/>
            </p:cNvSpPr>
            <p:nvPr/>
          </p:nvSpPr>
          <p:spPr bwMode="auto">
            <a:xfrm>
              <a:off x="3198" y="252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83" name="Line 52"/>
            <p:cNvSpPr>
              <a:spLocks noChangeShapeType="1"/>
            </p:cNvSpPr>
            <p:nvPr/>
          </p:nvSpPr>
          <p:spPr bwMode="auto">
            <a:xfrm flipH="1">
              <a:off x="3425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Text Box 53"/>
            <p:cNvSpPr txBox="1">
              <a:spLocks noChangeArrowheads="1"/>
            </p:cNvSpPr>
            <p:nvPr/>
          </p:nvSpPr>
          <p:spPr bwMode="auto">
            <a:xfrm>
              <a:off x="3651" y="252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85" name="Line 54"/>
            <p:cNvSpPr>
              <a:spLocks noChangeShapeType="1"/>
            </p:cNvSpPr>
            <p:nvPr/>
          </p:nvSpPr>
          <p:spPr bwMode="auto">
            <a:xfrm>
              <a:off x="3742" y="243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Text Box 55"/>
            <p:cNvSpPr txBox="1">
              <a:spLocks noChangeArrowheads="1"/>
            </p:cNvSpPr>
            <p:nvPr/>
          </p:nvSpPr>
          <p:spPr bwMode="auto">
            <a:xfrm>
              <a:off x="3061" y="2838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587" name="Line 56"/>
            <p:cNvSpPr>
              <a:spLocks noChangeShapeType="1"/>
            </p:cNvSpPr>
            <p:nvPr/>
          </p:nvSpPr>
          <p:spPr bwMode="auto">
            <a:xfrm flipH="1">
              <a:off x="3288" y="2706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Text Box 57"/>
            <p:cNvSpPr txBox="1">
              <a:spLocks noChangeArrowheads="1"/>
            </p:cNvSpPr>
            <p:nvPr/>
          </p:nvSpPr>
          <p:spPr bwMode="auto">
            <a:xfrm>
              <a:off x="3334" y="284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89" name="Line 58"/>
            <p:cNvSpPr>
              <a:spLocks noChangeShapeType="1"/>
            </p:cNvSpPr>
            <p:nvPr/>
          </p:nvSpPr>
          <p:spPr bwMode="auto">
            <a:xfrm>
              <a:off x="3470" y="2706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AutoShape 122"/>
            <p:cNvSpPr>
              <a:spLocks noChangeArrowheads="1"/>
            </p:cNvSpPr>
            <p:nvPr/>
          </p:nvSpPr>
          <p:spPr bwMode="auto">
            <a:xfrm>
              <a:off x="3108" y="2433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52"/>
          <p:cNvGrpSpPr>
            <a:grpSpLocks/>
          </p:cNvGrpSpPr>
          <p:nvPr/>
        </p:nvGrpSpPr>
        <p:grpSpPr bwMode="auto">
          <a:xfrm>
            <a:off x="1425575" y="4532313"/>
            <a:ext cx="3025775" cy="1368425"/>
            <a:chOff x="159" y="3164"/>
            <a:chExt cx="1906" cy="862"/>
          </a:xfrm>
        </p:grpSpPr>
        <p:sp>
          <p:nvSpPr>
            <p:cNvPr id="21569" name="Rectangle 130"/>
            <p:cNvSpPr>
              <a:spLocks noChangeArrowheads="1"/>
            </p:cNvSpPr>
            <p:nvPr/>
          </p:nvSpPr>
          <p:spPr bwMode="auto">
            <a:xfrm>
              <a:off x="250" y="3164"/>
              <a:ext cx="1815" cy="8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0" name="Text Box 59"/>
            <p:cNvSpPr txBox="1">
              <a:spLocks noChangeArrowheads="1"/>
            </p:cNvSpPr>
            <p:nvPr/>
          </p:nvSpPr>
          <p:spPr bwMode="auto">
            <a:xfrm>
              <a:off x="522" y="316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21571" name="Text Box 60"/>
            <p:cNvSpPr txBox="1">
              <a:spLocks noChangeArrowheads="1"/>
            </p:cNvSpPr>
            <p:nvPr/>
          </p:nvSpPr>
          <p:spPr bwMode="auto">
            <a:xfrm>
              <a:off x="296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72" name="Line 61"/>
            <p:cNvSpPr>
              <a:spLocks noChangeShapeType="1"/>
            </p:cNvSpPr>
            <p:nvPr/>
          </p:nvSpPr>
          <p:spPr bwMode="auto">
            <a:xfrm flipH="1">
              <a:off x="523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Text Box 62"/>
            <p:cNvSpPr txBox="1">
              <a:spLocks noChangeArrowheads="1"/>
            </p:cNvSpPr>
            <p:nvPr/>
          </p:nvSpPr>
          <p:spPr bwMode="auto">
            <a:xfrm>
              <a:off x="749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74" name="Line 63"/>
            <p:cNvSpPr>
              <a:spLocks noChangeShapeType="1"/>
            </p:cNvSpPr>
            <p:nvPr/>
          </p:nvSpPr>
          <p:spPr bwMode="auto">
            <a:xfrm>
              <a:off x="840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Text Box 64"/>
            <p:cNvSpPr txBox="1">
              <a:spLocks noChangeArrowheads="1"/>
            </p:cNvSpPr>
            <p:nvPr/>
          </p:nvSpPr>
          <p:spPr bwMode="auto">
            <a:xfrm>
              <a:off x="159" y="3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576" name="Line 65"/>
            <p:cNvSpPr>
              <a:spLocks noChangeShapeType="1"/>
            </p:cNvSpPr>
            <p:nvPr/>
          </p:nvSpPr>
          <p:spPr bwMode="auto">
            <a:xfrm flipH="1">
              <a:off x="386" y="361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Text Box 66"/>
            <p:cNvSpPr txBox="1">
              <a:spLocks noChangeArrowheads="1"/>
            </p:cNvSpPr>
            <p:nvPr/>
          </p:nvSpPr>
          <p:spPr bwMode="auto">
            <a:xfrm>
              <a:off x="432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78" name="Line 67"/>
            <p:cNvSpPr>
              <a:spLocks noChangeShapeType="1"/>
            </p:cNvSpPr>
            <p:nvPr/>
          </p:nvSpPr>
          <p:spPr bwMode="auto">
            <a:xfrm>
              <a:off x="568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Text Box 68"/>
            <p:cNvSpPr txBox="1">
              <a:spLocks noChangeArrowheads="1"/>
            </p:cNvSpPr>
            <p:nvPr/>
          </p:nvSpPr>
          <p:spPr bwMode="auto">
            <a:xfrm>
              <a:off x="613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10</a:t>
              </a:r>
              <a:endParaRPr lang="th-TH" sz="1800">
                <a:solidFill>
                  <a:srgbClr val="FF3300"/>
                </a:solidFill>
              </a:endParaRPr>
            </a:p>
          </p:txBody>
        </p:sp>
        <p:sp>
          <p:nvSpPr>
            <p:cNvPr id="21580" name="Line 69"/>
            <p:cNvSpPr>
              <a:spLocks noChangeShapeType="1"/>
            </p:cNvSpPr>
            <p:nvPr/>
          </p:nvSpPr>
          <p:spPr bwMode="auto">
            <a:xfrm flipH="1">
              <a:off x="840" y="3617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53"/>
          <p:cNvGrpSpPr>
            <a:grpSpLocks/>
          </p:cNvGrpSpPr>
          <p:nvPr/>
        </p:nvGrpSpPr>
        <p:grpSpPr bwMode="auto">
          <a:xfrm>
            <a:off x="4508500" y="4532313"/>
            <a:ext cx="3384550" cy="1368425"/>
            <a:chOff x="2155" y="3164"/>
            <a:chExt cx="2132" cy="862"/>
          </a:xfrm>
        </p:grpSpPr>
        <p:sp>
          <p:nvSpPr>
            <p:cNvPr id="21555" name="Rectangle 131"/>
            <p:cNvSpPr>
              <a:spLocks noChangeArrowheads="1"/>
            </p:cNvSpPr>
            <p:nvPr/>
          </p:nvSpPr>
          <p:spPr bwMode="auto">
            <a:xfrm>
              <a:off x="2201" y="3164"/>
              <a:ext cx="2086" cy="8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Text Box 81"/>
            <p:cNvSpPr txBox="1">
              <a:spLocks noChangeArrowheads="1"/>
            </p:cNvSpPr>
            <p:nvPr/>
          </p:nvSpPr>
          <p:spPr bwMode="auto">
            <a:xfrm>
              <a:off x="2472" y="316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21557" name="Text Box 82"/>
            <p:cNvSpPr txBox="1">
              <a:spLocks noChangeArrowheads="1"/>
            </p:cNvSpPr>
            <p:nvPr/>
          </p:nvSpPr>
          <p:spPr bwMode="auto">
            <a:xfrm>
              <a:off x="2246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58" name="Line 83"/>
            <p:cNvSpPr>
              <a:spLocks noChangeShapeType="1"/>
            </p:cNvSpPr>
            <p:nvPr/>
          </p:nvSpPr>
          <p:spPr bwMode="auto">
            <a:xfrm flipH="1">
              <a:off x="2473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Text Box 84"/>
            <p:cNvSpPr txBox="1">
              <a:spLocks noChangeArrowheads="1"/>
            </p:cNvSpPr>
            <p:nvPr/>
          </p:nvSpPr>
          <p:spPr bwMode="auto">
            <a:xfrm>
              <a:off x="2699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21560" name="Line 85"/>
            <p:cNvSpPr>
              <a:spLocks noChangeShapeType="1"/>
            </p:cNvSpPr>
            <p:nvPr/>
          </p:nvSpPr>
          <p:spPr bwMode="auto">
            <a:xfrm>
              <a:off x="2790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Text Box 86"/>
            <p:cNvSpPr txBox="1">
              <a:spLocks noChangeArrowheads="1"/>
            </p:cNvSpPr>
            <p:nvPr/>
          </p:nvSpPr>
          <p:spPr bwMode="auto">
            <a:xfrm>
              <a:off x="2155" y="3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562" name="Text Box 88"/>
            <p:cNvSpPr txBox="1">
              <a:spLocks noChangeArrowheads="1"/>
            </p:cNvSpPr>
            <p:nvPr/>
          </p:nvSpPr>
          <p:spPr bwMode="auto">
            <a:xfrm>
              <a:off x="2382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63" name="Line 89"/>
            <p:cNvSpPr>
              <a:spLocks noChangeShapeType="1"/>
            </p:cNvSpPr>
            <p:nvPr/>
          </p:nvSpPr>
          <p:spPr bwMode="auto">
            <a:xfrm>
              <a:off x="2518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Text Box 90"/>
            <p:cNvSpPr txBox="1">
              <a:spLocks noChangeArrowheads="1"/>
            </p:cNvSpPr>
            <p:nvPr/>
          </p:nvSpPr>
          <p:spPr bwMode="auto">
            <a:xfrm>
              <a:off x="2563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65" name="Line 91"/>
            <p:cNvSpPr>
              <a:spLocks noChangeShapeType="1"/>
            </p:cNvSpPr>
            <p:nvPr/>
          </p:nvSpPr>
          <p:spPr bwMode="auto">
            <a:xfrm flipH="1">
              <a:off x="2790" y="3617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Text Box 92"/>
            <p:cNvSpPr txBox="1">
              <a:spLocks noChangeArrowheads="1"/>
            </p:cNvSpPr>
            <p:nvPr/>
          </p:nvSpPr>
          <p:spPr bwMode="auto">
            <a:xfrm>
              <a:off x="2881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>
                  <a:solidFill>
                    <a:srgbClr val="FF3300"/>
                  </a:solidFill>
                </a:rPr>
                <a:t>11</a:t>
              </a:r>
              <a:endParaRPr lang="th-TH" sz="1800">
                <a:solidFill>
                  <a:srgbClr val="FF3300"/>
                </a:solidFill>
              </a:endParaRPr>
            </a:p>
          </p:txBody>
        </p:sp>
        <p:sp>
          <p:nvSpPr>
            <p:cNvPr id="21567" name="Line 93"/>
            <p:cNvSpPr>
              <a:spLocks noChangeShapeType="1"/>
            </p:cNvSpPr>
            <p:nvPr/>
          </p:nvSpPr>
          <p:spPr bwMode="auto">
            <a:xfrm>
              <a:off x="3017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Line 87"/>
            <p:cNvSpPr>
              <a:spLocks noChangeShapeType="1"/>
            </p:cNvSpPr>
            <p:nvPr/>
          </p:nvSpPr>
          <p:spPr bwMode="auto">
            <a:xfrm flipH="1">
              <a:off x="2336" y="361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46"/>
          <p:cNvGrpSpPr>
            <a:grpSpLocks/>
          </p:cNvGrpSpPr>
          <p:nvPr/>
        </p:nvGrpSpPr>
        <p:grpSpPr bwMode="auto">
          <a:xfrm>
            <a:off x="3009900" y="4532313"/>
            <a:ext cx="1657350" cy="1303337"/>
            <a:chOff x="1157" y="3164"/>
            <a:chExt cx="1044" cy="821"/>
          </a:xfrm>
        </p:grpSpPr>
        <p:sp>
          <p:nvSpPr>
            <p:cNvPr id="21543" name="Text Box 70"/>
            <p:cNvSpPr txBox="1">
              <a:spLocks noChangeArrowheads="1"/>
            </p:cNvSpPr>
            <p:nvPr/>
          </p:nvSpPr>
          <p:spPr bwMode="auto">
            <a:xfrm>
              <a:off x="1520" y="316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21544" name="Text Box 71"/>
            <p:cNvSpPr txBox="1">
              <a:spLocks noChangeArrowheads="1"/>
            </p:cNvSpPr>
            <p:nvPr/>
          </p:nvSpPr>
          <p:spPr bwMode="auto">
            <a:xfrm>
              <a:off x="1294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45" name="Line 72"/>
            <p:cNvSpPr>
              <a:spLocks noChangeShapeType="1"/>
            </p:cNvSpPr>
            <p:nvPr/>
          </p:nvSpPr>
          <p:spPr bwMode="auto">
            <a:xfrm flipH="1">
              <a:off x="1521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Text Box 73"/>
            <p:cNvSpPr txBox="1">
              <a:spLocks noChangeArrowheads="1"/>
            </p:cNvSpPr>
            <p:nvPr/>
          </p:nvSpPr>
          <p:spPr bwMode="auto">
            <a:xfrm>
              <a:off x="1747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21547" name="Line 74"/>
            <p:cNvSpPr>
              <a:spLocks noChangeShapeType="1"/>
            </p:cNvSpPr>
            <p:nvPr/>
          </p:nvSpPr>
          <p:spPr bwMode="auto">
            <a:xfrm>
              <a:off x="1838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Text Box 75"/>
            <p:cNvSpPr txBox="1">
              <a:spLocks noChangeArrowheads="1"/>
            </p:cNvSpPr>
            <p:nvPr/>
          </p:nvSpPr>
          <p:spPr bwMode="auto">
            <a:xfrm>
              <a:off x="1157" y="3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549" name="Line 76"/>
            <p:cNvSpPr>
              <a:spLocks noChangeShapeType="1"/>
            </p:cNvSpPr>
            <p:nvPr/>
          </p:nvSpPr>
          <p:spPr bwMode="auto">
            <a:xfrm flipH="1">
              <a:off x="1384" y="361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Text Box 77"/>
            <p:cNvSpPr txBox="1">
              <a:spLocks noChangeArrowheads="1"/>
            </p:cNvSpPr>
            <p:nvPr/>
          </p:nvSpPr>
          <p:spPr bwMode="auto">
            <a:xfrm>
              <a:off x="1430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51" name="Line 78"/>
            <p:cNvSpPr>
              <a:spLocks noChangeShapeType="1"/>
            </p:cNvSpPr>
            <p:nvPr/>
          </p:nvSpPr>
          <p:spPr bwMode="auto">
            <a:xfrm>
              <a:off x="1566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Text Box 79"/>
            <p:cNvSpPr txBox="1">
              <a:spLocks noChangeArrowheads="1"/>
            </p:cNvSpPr>
            <p:nvPr/>
          </p:nvSpPr>
          <p:spPr bwMode="auto">
            <a:xfrm>
              <a:off x="1611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53" name="Line 80"/>
            <p:cNvSpPr>
              <a:spLocks noChangeShapeType="1"/>
            </p:cNvSpPr>
            <p:nvPr/>
          </p:nvSpPr>
          <p:spPr bwMode="auto">
            <a:xfrm flipH="1">
              <a:off x="1838" y="3617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AutoShape 123"/>
            <p:cNvSpPr>
              <a:spLocks noChangeArrowheads="1"/>
            </p:cNvSpPr>
            <p:nvPr/>
          </p:nvSpPr>
          <p:spPr bwMode="auto">
            <a:xfrm>
              <a:off x="1158" y="3345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48"/>
          <p:cNvGrpSpPr>
            <a:grpSpLocks/>
          </p:cNvGrpSpPr>
          <p:nvPr/>
        </p:nvGrpSpPr>
        <p:grpSpPr bwMode="auto">
          <a:xfrm>
            <a:off x="6164263" y="4532313"/>
            <a:ext cx="1946275" cy="1303337"/>
            <a:chOff x="3198" y="3164"/>
            <a:chExt cx="1226" cy="821"/>
          </a:xfrm>
        </p:grpSpPr>
        <p:sp>
          <p:nvSpPr>
            <p:cNvPr id="21529" name="Text Box 106"/>
            <p:cNvSpPr txBox="1">
              <a:spLocks noChangeArrowheads="1"/>
            </p:cNvSpPr>
            <p:nvPr/>
          </p:nvSpPr>
          <p:spPr bwMode="auto">
            <a:xfrm>
              <a:off x="3561" y="316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11</a:t>
              </a:r>
              <a:endParaRPr lang="th-TH" sz="1800"/>
            </a:p>
          </p:txBody>
        </p:sp>
        <p:sp>
          <p:nvSpPr>
            <p:cNvPr id="21530" name="Text Box 107"/>
            <p:cNvSpPr txBox="1">
              <a:spLocks noChangeArrowheads="1"/>
            </p:cNvSpPr>
            <p:nvPr/>
          </p:nvSpPr>
          <p:spPr bwMode="auto">
            <a:xfrm>
              <a:off x="3335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6</a:t>
              </a:r>
              <a:endParaRPr lang="th-TH" sz="1800"/>
            </a:p>
          </p:txBody>
        </p:sp>
        <p:sp>
          <p:nvSpPr>
            <p:cNvPr id="21531" name="Line 108"/>
            <p:cNvSpPr>
              <a:spLocks noChangeShapeType="1"/>
            </p:cNvSpPr>
            <p:nvPr/>
          </p:nvSpPr>
          <p:spPr bwMode="auto">
            <a:xfrm flipH="1">
              <a:off x="3562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Text Box 109"/>
            <p:cNvSpPr txBox="1">
              <a:spLocks noChangeArrowheads="1"/>
            </p:cNvSpPr>
            <p:nvPr/>
          </p:nvSpPr>
          <p:spPr bwMode="auto">
            <a:xfrm>
              <a:off x="3788" y="343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21533" name="Line 110"/>
            <p:cNvSpPr>
              <a:spLocks noChangeShapeType="1"/>
            </p:cNvSpPr>
            <p:nvPr/>
          </p:nvSpPr>
          <p:spPr bwMode="auto">
            <a:xfrm>
              <a:off x="3879" y="334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Text Box 111"/>
            <p:cNvSpPr txBox="1">
              <a:spLocks noChangeArrowheads="1"/>
            </p:cNvSpPr>
            <p:nvPr/>
          </p:nvSpPr>
          <p:spPr bwMode="auto">
            <a:xfrm>
              <a:off x="3198" y="3750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1535" name="Line 112"/>
            <p:cNvSpPr>
              <a:spLocks noChangeShapeType="1"/>
            </p:cNvSpPr>
            <p:nvPr/>
          </p:nvSpPr>
          <p:spPr bwMode="auto">
            <a:xfrm flipH="1">
              <a:off x="3425" y="361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113"/>
            <p:cNvSpPr txBox="1">
              <a:spLocks noChangeArrowheads="1"/>
            </p:cNvSpPr>
            <p:nvPr/>
          </p:nvSpPr>
          <p:spPr bwMode="auto">
            <a:xfrm>
              <a:off x="3471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21537" name="Line 114"/>
            <p:cNvSpPr>
              <a:spLocks noChangeShapeType="1"/>
            </p:cNvSpPr>
            <p:nvPr/>
          </p:nvSpPr>
          <p:spPr bwMode="auto">
            <a:xfrm>
              <a:off x="3607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115"/>
            <p:cNvSpPr txBox="1">
              <a:spLocks noChangeArrowheads="1"/>
            </p:cNvSpPr>
            <p:nvPr/>
          </p:nvSpPr>
          <p:spPr bwMode="auto">
            <a:xfrm>
              <a:off x="3652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1539" name="Line 116"/>
            <p:cNvSpPr>
              <a:spLocks noChangeShapeType="1"/>
            </p:cNvSpPr>
            <p:nvPr/>
          </p:nvSpPr>
          <p:spPr bwMode="auto">
            <a:xfrm flipH="1">
              <a:off x="3879" y="3617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117"/>
            <p:cNvSpPr txBox="1">
              <a:spLocks noChangeArrowheads="1"/>
            </p:cNvSpPr>
            <p:nvPr/>
          </p:nvSpPr>
          <p:spPr bwMode="auto">
            <a:xfrm>
              <a:off x="3970" y="3754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8</a:t>
              </a:r>
              <a:endParaRPr lang="th-TH" sz="1800"/>
            </a:p>
          </p:txBody>
        </p:sp>
        <p:sp>
          <p:nvSpPr>
            <p:cNvPr id="21541" name="Line 118"/>
            <p:cNvSpPr>
              <a:spLocks noChangeShapeType="1"/>
            </p:cNvSpPr>
            <p:nvPr/>
          </p:nvSpPr>
          <p:spPr bwMode="auto">
            <a:xfrm>
              <a:off x="4106" y="3618"/>
              <a:ext cx="45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AutoShape 124"/>
            <p:cNvSpPr>
              <a:spLocks noChangeArrowheads="1"/>
            </p:cNvSpPr>
            <p:nvPr/>
          </p:nvSpPr>
          <p:spPr bwMode="auto">
            <a:xfrm>
              <a:off x="3199" y="3391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0215" name="AutoShape 183"/>
          <p:cNvSpPr>
            <a:spLocks noChangeArrowheads="1"/>
          </p:cNvSpPr>
          <p:nvPr/>
        </p:nvSpPr>
        <p:spPr bwMode="auto">
          <a:xfrm>
            <a:off x="369888" y="6010275"/>
            <a:ext cx="8447087" cy="547688"/>
          </a:xfrm>
          <a:prstGeom prst="roundRect">
            <a:avLst>
              <a:gd name="adj" fmla="val 37972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 log</a:t>
            </a:r>
            <a:r>
              <a:rPr lang="en-US" sz="24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1 + log</a:t>
            </a:r>
            <a:r>
              <a:rPr lang="en-US" sz="24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2 + log</a:t>
            </a:r>
            <a:r>
              <a:rPr lang="en-US" sz="24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3 +...+ log</a:t>
            </a:r>
            <a:r>
              <a:rPr lang="en-US" sz="24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</a:t>
            </a:r>
            <a:r>
              <a:rPr lang="en-US" sz="2400" b="0" i="1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 &lt; log</a:t>
            </a:r>
            <a:r>
              <a:rPr lang="en-US" sz="24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</a:t>
            </a:r>
            <a:r>
              <a:rPr lang="en-US" sz="2400" b="0" i="1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! = O(</a:t>
            </a:r>
            <a:r>
              <a:rPr lang="en-US" sz="2400" b="0" i="1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log </a:t>
            </a:r>
            <a:r>
              <a:rPr lang="en-US" sz="2400" b="0" i="1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940208" name="AutoShape 176"/>
          <p:cNvSpPr>
            <a:spLocks noChangeArrowheads="1"/>
          </p:cNvSpPr>
          <p:nvPr/>
        </p:nvSpPr>
        <p:spPr bwMode="auto">
          <a:xfrm>
            <a:off x="1393825" y="2157413"/>
            <a:ext cx="1036638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1</a:t>
            </a:r>
          </a:p>
        </p:txBody>
      </p:sp>
      <p:sp>
        <p:nvSpPr>
          <p:cNvPr id="940209" name="AutoShape 177"/>
          <p:cNvSpPr>
            <a:spLocks noChangeArrowheads="1"/>
          </p:cNvSpPr>
          <p:nvPr/>
        </p:nvSpPr>
        <p:spPr bwMode="auto">
          <a:xfrm>
            <a:off x="2895600" y="2170113"/>
            <a:ext cx="1036638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2</a:t>
            </a:r>
          </a:p>
        </p:txBody>
      </p:sp>
      <p:sp>
        <p:nvSpPr>
          <p:cNvPr id="940210" name="AutoShape 178"/>
          <p:cNvSpPr>
            <a:spLocks noChangeArrowheads="1"/>
          </p:cNvSpPr>
          <p:nvPr/>
        </p:nvSpPr>
        <p:spPr bwMode="auto">
          <a:xfrm>
            <a:off x="5202238" y="2170113"/>
            <a:ext cx="1036637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3</a:t>
            </a:r>
          </a:p>
        </p:txBody>
      </p:sp>
      <p:sp>
        <p:nvSpPr>
          <p:cNvPr id="940211" name="AutoShape 179"/>
          <p:cNvSpPr>
            <a:spLocks noChangeArrowheads="1"/>
          </p:cNvSpPr>
          <p:nvPr/>
        </p:nvSpPr>
        <p:spPr bwMode="auto">
          <a:xfrm>
            <a:off x="2378075" y="3398838"/>
            <a:ext cx="1036638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4</a:t>
            </a:r>
          </a:p>
        </p:txBody>
      </p:sp>
      <p:sp>
        <p:nvSpPr>
          <p:cNvPr id="940212" name="AutoShape 180"/>
          <p:cNvSpPr>
            <a:spLocks noChangeArrowheads="1"/>
          </p:cNvSpPr>
          <p:nvPr/>
        </p:nvSpPr>
        <p:spPr bwMode="auto">
          <a:xfrm>
            <a:off x="5475288" y="3411538"/>
            <a:ext cx="1036637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5</a:t>
            </a:r>
          </a:p>
        </p:txBody>
      </p:sp>
      <p:sp>
        <p:nvSpPr>
          <p:cNvPr id="940213" name="AutoShape 181"/>
          <p:cNvSpPr>
            <a:spLocks noChangeArrowheads="1"/>
          </p:cNvSpPr>
          <p:nvPr/>
        </p:nvSpPr>
        <p:spPr bwMode="auto">
          <a:xfrm>
            <a:off x="2432050" y="4886325"/>
            <a:ext cx="1036638" cy="547688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6</a:t>
            </a:r>
          </a:p>
        </p:txBody>
      </p:sp>
      <p:sp>
        <p:nvSpPr>
          <p:cNvPr id="940214" name="AutoShape 182"/>
          <p:cNvSpPr>
            <a:spLocks noChangeArrowheads="1"/>
          </p:cNvSpPr>
          <p:nvPr/>
        </p:nvSpPr>
        <p:spPr bwMode="auto">
          <a:xfrm>
            <a:off x="5529263" y="4913313"/>
            <a:ext cx="1036637" cy="547687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log</a:t>
            </a:r>
            <a:r>
              <a:rPr lang="en-US" sz="1800" b="0" baseline="-2500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2</a:t>
            </a:r>
            <a:r>
              <a:rPr lang="en-US" sz="18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 7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4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4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4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4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4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4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215" grpId="0" animBg="1"/>
      <p:bldP spid="940208" grpId="0" animBg="1"/>
      <p:bldP spid="940209" grpId="0" animBg="1"/>
      <p:bldP spid="940210" grpId="0" animBg="1"/>
      <p:bldP spid="940211" grpId="0" animBg="1"/>
      <p:bldP spid="940212" grpId="0" animBg="1"/>
      <p:bldP spid="940213" grpId="0" animBg="1"/>
      <p:bldP spid="9402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3130550" y="4072749"/>
            <a:ext cx="3024188" cy="360363"/>
            <a:chOff x="1972" y="2492"/>
            <a:chExt cx="1905" cy="227"/>
          </a:xfrm>
        </p:grpSpPr>
        <p:sp>
          <p:nvSpPr>
            <p:cNvPr id="22613" name="Line 298"/>
            <p:cNvSpPr>
              <a:spLocks noChangeShapeType="1"/>
            </p:cNvSpPr>
            <p:nvPr/>
          </p:nvSpPr>
          <p:spPr bwMode="auto">
            <a:xfrm flipH="1">
              <a:off x="1972" y="2492"/>
              <a:ext cx="86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Line 299"/>
            <p:cNvSpPr>
              <a:spLocks noChangeShapeType="1"/>
            </p:cNvSpPr>
            <p:nvPr/>
          </p:nvSpPr>
          <p:spPr bwMode="auto">
            <a:xfrm>
              <a:off x="3106" y="2492"/>
              <a:ext cx="77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5"/>
          <p:cNvGrpSpPr>
            <a:grpSpLocks/>
          </p:cNvGrpSpPr>
          <p:nvPr/>
        </p:nvGrpSpPr>
        <p:grpSpPr bwMode="auto">
          <a:xfrm>
            <a:off x="2338388" y="4577574"/>
            <a:ext cx="1584325" cy="431800"/>
            <a:chOff x="1473" y="2810"/>
            <a:chExt cx="998" cy="272"/>
          </a:xfrm>
        </p:grpSpPr>
        <p:sp>
          <p:nvSpPr>
            <p:cNvPr id="22611" name="Line 300"/>
            <p:cNvSpPr>
              <a:spLocks noChangeShapeType="1"/>
            </p:cNvSpPr>
            <p:nvPr/>
          </p:nvSpPr>
          <p:spPr bwMode="auto">
            <a:xfrm flipH="1">
              <a:off x="1473" y="28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Line 301"/>
            <p:cNvSpPr>
              <a:spLocks noChangeShapeType="1"/>
            </p:cNvSpPr>
            <p:nvPr/>
          </p:nvSpPr>
          <p:spPr bwMode="auto">
            <a:xfrm>
              <a:off x="2108" y="28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2"/>
          <p:cNvGrpSpPr>
            <a:grpSpLocks/>
          </p:cNvGrpSpPr>
          <p:nvPr/>
        </p:nvGrpSpPr>
        <p:grpSpPr bwMode="auto">
          <a:xfrm>
            <a:off x="5434013" y="4577574"/>
            <a:ext cx="1657350" cy="431800"/>
            <a:chOff x="3423" y="2810"/>
            <a:chExt cx="1044" cy="272"/>
          </a:xfrm>
        </p:grpSpPr>
        <p:sp>
          <p:nvSpPr>
            <p:cNvPr id="22609" name="Line 302"/>
            <p:cNvSpPr>
              <a:spLocks noChangeShapeType="1"/>
            </p:cNvSpPr>
            <p:nvPr/>
          </p:nvSpPr>
          <p:spPr bwMode="auto">
            <a:xfrm flipH="1">
              <a:off x="3423" y="2810"/>
              <a:ext cx="40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Line 303"/>
            <p:cNvSpPr>
              <a:spLocks noChangeShapeType="1"/>
            </p:cNvSpPr>
            <p:nvPr/>
          </p:nvSpPr>
          <p:spPr bwMode="auto">
            <a:xfrm>
              <a:off x="4013" y="2810"/>
              <a:ext cx="45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58"/>
          <p:cNvGrpSpPr>
            <a:grpSpLocks/>
          </p:cNvGrpSpPr>
          <p:nvPr/>
        </p:nvGrpSpPr>
        <p:grpSpPr bwMode="auto">
          <a:xfrm>
            <a:off x="1906588" y="5225274"/>
            <a:ext cx="792162" cy="360363"/>
            <a:chOff x="1201" y="3218"/>
            <a:chExt cx="499" cy="227"/>
          </a:xfrm>
        </p:grpSpPr>
        <p:sp>
          <p:nvSpPr>
            <p:cNvPr id="22607" name="Line 304"/>
            <p:cNvSpPr>
              <a:spLocks noChangeShapeType="1"/>
            </p:cNvSpPr>
            <p:nvPr/>
          </p:nvSpPr>
          <p:spPr bwMode="auto">
            <a:xfrm flipH="1">
              <a:off x="1201" y="321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Line 305"/>
            <p:cNvSpPr>
              <a:spLocks noChangeShapeType="1"/>
            </p:cNvSpPr>
            <p:nvPr/>
          </p:nvSpPr>
          <p:spPr bwMode="auto">
            <a:xfrm>
              <a:off x="1564" y="3218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57"/>
          <p:cNvGrpSpPr>
            <a:grpSpLocks/>
          </p:cNvGrpSpPr>
          <p:nvPr/>
        </p:nvGrpSpPr>
        <p:grpSpPr bwMode="auto">
          <a:xfrm>
            <a:off x="3490913" y="5225274"/>
            <a:ext cx="792162" cy="360363"/>
            <a:chOff x="2199" y="3218"/>
            <a:chExt cx="499" cy="227"/>
          </a:xfrm>
        </p:grpSpPr>
        <p:sp>
          <p:nvSpPr>
            <p:cNvPr id="22605" name="Line 306"/>
            <p:cNvSpPr>
              <a:spLocks noChangeShapeType="1"/>
            </p:cNvSpPr>
            <p:nvPr/>
          </p:nvSpPr>
          <p:spPr bwMode="auto">
            <a:xfrm flipH="1">
              <a:off x="2199" y="321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Line 307"/>
            <p:cNvSpPr>
              <a:spLocks noChangeShapeType="1"/>
            </p:cNvSpPr>
            <p:nvPr/>
          </p:nvSpPr>
          <p:spPr bwMode="auto">
            <a:xfrm>
              <a:off x="2561" y="3218"/>
              <a:ext cx="13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3412" name="Line 308"/>
          <p:cNvSpPr>
            <a:spLocks noChangeShapeType="1"/>
          </p:cNvSpPr>
          <p:nvPr/>
        </p:nvSpPr>
        <p:spPr bwMode="auto">
          <a:xfrm flipH="1">
            <a:off x="5075238" y="5225274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3439" name="Oval 335"/>
          <p:cNvSpPr>
            <a:spLocks noChangeArrowheads="1"/>
          </p:cNvSpPr>
          <p:nvPr/>
        </p:nvSpPr>
        <p:spPr bwMode="auto">
          <a:xfrm>
            <a:off x="4760913" y="5526899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0" name="Oval 336"/>
          <p:cNvSpPr>
            <a:spLocks noChangeArrowheads="1"/>
          </p:cNvSpPr>
          <p:nvPr/>
        </p:nvSpPr>
        <p:spPr bwMode="auto">
          <a:xfrm>
            <a:off x="3968750" y="5526899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1" name="Oval 337"/>
          <p:cNvSpPr>
            <a:spLocks noChangeArrowheads="1"/>
          </p:cNvSpPr>
          <p:nvPr/>
        </p:nvSpPr>
        <p:spPr bwMode="auto">
          <a:xfrm>
            <a:off x="3108325" y="5526899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2" name="Oval 338"/>
          <p:cNvSpPr>
            <a:spLocks noChangeArrowheads="1"/>
          </p:cNvSpPr>
          <p:nvPr/>
        </p:nvSpPr>
        <p:spPr bwMode="auto">
          <a:xfrm>
            <a:off x="2454275" y="5526899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3" name="Oval 339"/>
          <p:cNvSpPr>
            <a:spLocks noChangeArrowheads="1"/>
          </p:cNvSpPr>
          <p:nvPr/>
        </p:nvSpPr>
        <p:spPr bwMode="auto">
          <a:xfrm>
            <a:off x="1581150" y="5526899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4" name="Oval 340"/>
          <p:cNvSpPr>
            <a:spLocks noChangeArrowheads="1"/>
          </p:cNvSpPr>
          <p:nvPr/>
        </p:nvSpPr>
        <p:spPr bwMode="auto">
          <a:xfrm>
            <a:off x="6780213" y="4837924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5" name="Oval 341"/>
          <p:cNvSpPr>
            <a:spLocks noChangeArrowheads="1"/>
          </p:cNvSpPr>
          <p:nvPr/>
        </p:nvSpPr>
        <p:spPr bwMode="auto">
          <a:xfrm>
            <a:off x="5129213" y="4837924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6" name="Oval 342"/>
          <p:cNvSpPr>
            <a:spLocks noChangeArrowheads="1"/>
          </p:cNvSpPr>
          <p:nvPr/>
        </p:nvSpPr>
        <p:spPr bwMode="auto">
          <a:xfrm>
            <a:off x="3627438" y="4836337"/>
            <a:ext cx="576262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7" name="Oval 343"/>
          <p:cNvSpPr>
            <a:spLocks noChangeArrowheads="1"/>
          </p:cNvSpPr>
          <p:nvPr/>
        </p:nvSpPr>
        <p:spPr bwMode="auto">
          <a:xfrm>
            <a:off x="2003425" y="4836337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8" name="Oval 344"/>
          <p:cNvSpPr>
            <a:spLocks noChangeArrowheads="1"/>
          </p:cNvSpPr>
          <p:nvPr/>
        </p:nvSpPr>
        <p:spPr bwMode="auto">
          <a:xfrm>
            <a:off x="5919788" y="4250549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49" name="Oval 345"/>
          <p:cNvSpPr>
            <a:spLocks noChangeArrowheads="1"/>
          </p:cNvSpPr>
          <p:nvPr/>
        </p:nvSpPr>
        <p:spPr bwMode="auto">
          <a:xfrm>
            <a:off x="2808288" y="4250549"/>
            <a:ext cx="576262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943450" name="Oval 346"/>
          <p:cNvSpPr>
            <a:spLocks noChangeArrowheads="1"/>
          </p:cNvSpPr>
          <p:nvPr/>
        </p:nvSpPr>
        <p:spPr bwMode="auto">
          <a:xfrm>
            <a:off x="4419600" y="3766362"/>
            <a:ext cx="576263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latin typeface="Arial Unicode MS" pitchFamily="34" charset="-128"/>
            </a:endParaRPr>
          </a:p>
        </p:txBody>
      </p:sp>
      <p:sp>
        <p:nvSpPr>
          <p:cNvPr id="225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175"/>
            <a:ext cx="8334375" cy="762000"/>
          </a:xfrm>
        </p:spPr>
        <p:txBody>
          <a:bodyPr/>
          <a:lstStyle/>
          <a:p>
            <a:r>
              <a:rPr lang="th-TH"/>
              <a:t>การสร้างฮีปแบบทวิภาคด้วยการค่อย ๆ ปรับ</a:t>
            </a:r>
          </a:p>
        </p:txBody>
      </p:sp>
      <p:grpSp>
        <p:nvGrpSpPr>
          <p:cNvPr id="7" name="Group 373"/>
          <p:cNvGrpSpPr>
            <a:grpSpLocks/>
          </p:cNvGrpSpPr>
          <p:nvPr/>
        </p:nvGrpSpPr>
        <p:grpSpPr bwMode="auto">
          <a:xfrm>
            <a:off x="1681163" y="2717024"/>
            <a:ext cx="6048375" cy="806450"/>
            <a:chOff x="1059" y="1569"/>
            <a:chExt cx="3810" cy="508"/>
          </a:xfrm>
        </p:grpSpPr>
        <p:grpSp>
          <p:nvGrpSpPr>
            <p:cNvPr id="22579" name="Group 372"/>
            <p:cNvGrpSpPr>
              <a:grpSpLocks/>
            </p:cNvGrpSpPr>
            <p:nvPr/>
          </p:nvGrpSpPr>
          <p:grpSpPr bwMode="auto">
            <a:xfrm>
              <a:off x="1059" y="1796"/>
              <a:ext cx="3810" cy="281"/>
              <a:chOff x="1059" y="1796"/>
              <a:chExt cx="3810" cy="281"/>
            </a:xfrm>
          </p:grpSpPr>
          <p:sp>
            <p:nvSpPr>
              <p:cNvPr id="22592" name="Text Box 74"/>
              <p:cNvSpPr txBox="1">
                <a:spLocks noChangeArrowheads="1"/>
              </p:cNvSpPr>
              <p:nvPr/>
            </p:nvSpPr>
            <p:spPr bwMode="auto">
              <a:xfrm>
                <a:off x="1320" y="1846"/>
                <a:ext cx="36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/>
                  <a:t>1</a:t>
                </a:r>
                <a:endParaRPr lang="th-TH" sz="1800"/>
              </a:p>
            </p:txBody>
          </p:sp>
          <p:sp>
            <p:nvSpPr>
              <p:cNvPr id="22593" name="Rectangle 264"/>
              <p:cNvSpPr>
                <a:spLocks noChangeArrowheads="1"/>
              </p:cNvSpPr>
              <p:nvPr/>
            </p:nvSpPr>
            <p:spPr bwMode="auto">
              <a:xfrm>
                <a:off x="1059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25</a:t>
                </a:r>
                <a:endParaRPr lang="th-TH" sz="1800"/>
              </a:p>
            </p:txBody>
          </p:sp>
          <p:sp>
            <p:nvSpPr>
              <p:cNvPr id="22594" name="Rectangle 265"/>
              <p:cNvSpPr>
                <a:spLocks noChangeArrowheads="1"/>
              </p:cNvSpPr>
              <p:nvPr/>
            </p:nvSpPr>
            <p:spPr bwMode="auto">
              <a:xfrm>
                <a:off x="1376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12</a:t>
                </a:r>
                <a:endParaRPr lang="th-TH" sz="1800"/>
              </a:p>
            </p:txBody>
          </p:sp>
          <p:sp>
            <p:nvSpPr>
              <p:cNvPr id="22595" name="Rectangle 266"/>
              <p:cNvSpPr>
                <a:spLocks noChangeArrowheads="1"/>
              </p:cNvSpPr>
              <p:nvPr/>
            </p:nvSpPr>
            <p:spPr bwMode="auto">
              <a:xfrm>
                <a:off x="1694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10</a:t>
                </a:r>
                <a:endParaRPr lang="th-TH" sz="1800"/>
              </a:p>
            </p:txBody>
          </p:sp>
          <p:sp>
            <p:nvSpPr>
              <p:cNvPr id="22596" name="Rectangle 267"/>
              <p:cNvSpPr>
                <a:spLocks noChangeArrowheads="1"/>
              </p:cNvSpPr>
              <p:nvPr/>
            </p:nvSpPr>
            <p:spPr bwMode="auto">
              <a:xfrm>
                <a:off x="2011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11</a:t>
                </a:r>
                <a:endParaRPr lang="th-TH" sz="1800"/>
              </a:p>
            </p:txBody>
          </p:sp>
          <p:sp>
            <p:nvSpPr>
              <p:cNvPr id="22597" name="Rectangle 268"/>
              <p:cNvSpPr>
                <a:spLocks noChangeArrowheads="1"/>
              </p:cNvSpPr>
              <p:nvPr/>
            </p:nvSpPr>
            <p:spPr bwMode="auto">
              <a:xfrm>
                <a:off x="2329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27</a:t>
                </a:r>
                <a:endParaRPr lang="th-TH" sz="1800"/>
              </a:p>
            </p:txBody>
          </p:sp>
          <p:sp>
            <p:nvSpPr>
              <p:cNvPr id="22598" name="Rectangle 269"/>
              <p:cNvSpPr>
                <a:spLocks noChangeArrowheads="1"/>
              </p:cNvSpPr>
              <p:nvPr/>
            </p:nvSpPr>
            <p:spPr bwMode="auto">
              <a:xfrm>
                <a:off x="2647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9</a:t>
                </a:r>
                <a:endParaRPr lang="th-TH" sz="1800"/>
              </a:p>
            </p:txBody>
          </p:sp>
          <p:sp>
            <p:nvSpPr>
              <p:cNvPr id="22599" name="Rectangle 270"/>
              <p:cNvSpPr>
                <a:spLocks noChangeArrowheads="1"/>
              </p:cNvSpPr>
              <p:nvPr/>
            </p:nvSpPr>
            <p:spPr bwMode="auto">
              <a:xfrm>
                <a:off x="2964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</a:t>
                </a:r>
                <a:endParaRPr lang="th-TH" sz="1800"/>
              </a:p>
            </p:txBody>
          </p:sp>
          <p:sp>
            <p:nvSpPr>
              <p:cNvPr id="22600" name="Rectangle 271"/>
              <p:cNvSpPr>
                <a:spLocks noChangeArrowheads="1"/>
              </p:cNvSpPr>
              <p:nvPr/>
            </p:nvSpPr>
            <p:spPr bwMode="auto">
              <a:xfrm>
                <a:off x="3282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20</a:t>
                </a:r>
                <a:endParaRPr lang="th-TH" sz="1800"/>
              </a:p>
            </p:txBody>
          </p:sp>
          <p:sp>
            <p:nvSpPr>
              <p:cNvPr id="22601" name="Rectangle 272"/>
              <p:cNvSpPr>
                <a:spLocks noChangeArrowheads="1"/>
              </p:cNvSpPr>
              <p:nvPr/>
            </p:nvSpPr>
            <p:spPr bwMode="auto">
              <a:xfrm>
                <a:off x="3599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25</a:t>
                </a:r>
                <a:endParaRPr lang="th-TH" sz="1800"/>
              </a:p>
            </p:txBody>
          </p:sp>
          <p:sp>
            <p:nvSpPr>
              <p:cNvPr id="22602" name="Rectangle 273"/>
              <p:cNvSpPr>
                <a:spLocks noChangeArrowheads="1"/>
              </p:cNvSpPr>
              <p:nvPr/>
            </p:nvSpPr>
            <p:spPr bwMode="auto">
              <a:xfrm>
                <a:off x="3917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21</a:t>
                </a:r>
                <a:endParaRPr lang="th-TH" sz="1800"/>
              </a:p>
            </p:txBody>
          </p:sp>
          <p:sp>
            <p:nvSpPr>
              <p:cNvPr id="22603" name="Rectangle 274"/>
              <p:cNvSpPr>
                <a:spLocks noChangeArrowheads="1"/>
              </p:cNvSpPr>
              <p:nvPr/>
            </p:nvSpPr>
            <p:spPr bwMode="auto">
              <a:xfrm>
                <a:off x="4234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7</a:t>
                </a:r>
                <a:endParaRPr lang="th-TH" sz="1800"/>
              </a:p>
            </p:txBody>
          </p:sp>
          <p:sp>
            <p:nvSpPr>
              <p:cNvPr id="22604" name="Rectangle 275"/>
              <p:cNvSpPr>
                <a:spLocks noChangeArrowheads="1"/>
              </p:cNvSpPr>
              <p:nvPr/>
            </p:nvSpPr>
            <p:spPr bwMode="auto">
              <a:xfrm>
                <a:off x="4552" y="1796"/>
                <a:ext cx="317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19</a:t>
                </a:r>
                <a:endParaRPr lang="th-TH" sz="1800"/>
              </a:p>
            </p:txBody>
          </p:sp>
        </p:grpSp>
        <p:sp>
          <p:nvSpPr>
            <p:cNvPr id="22580" name="Rectangle 279"/>
            <p:cNvSpPr>
              <a:spLocks noChangeArrowheads="1"/>
            </p:cNvSpPr>
            <p:nvPr/>
          </p:nvSpPr>
          <p:spPr bwMode="auto">
            <a:xfrm>
              <a:off x="1059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1" name="Rectangle 280"/>
            <p:cNvSpPr>
              <a:spLocks noChangeArrowheads="1"/>
            </p:cNvSpPr>
            <p:nvPr/>
          </p:nvSpPr>
          <p:spPr bwMode="auto">
            <a:xfrm>
              <a:off x="1377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2" name="Rectangle 281"/>
            <p:cNvSpPr>
              <a:spLocks noChangeArrowheads="1"/>
            </p:cNvSpPr>
            <p:nvPr/>
          </p:nvSpPr>
          <p:spPr bwMode="auto">
            <a:xfrm>
              <a:off x="1694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2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3" name="Rectangle 282"/>
            <p:cNvSpPr>
              <a:spLocks noChangeArrowheads="1"/>
            </p:cNvSpPr>
            <p:nvPr/>
          </p:nvSpPr>
          <p:spPr bwMode="auto">
            <a:xfrm>
              <a:off x="2012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3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4" name="Rectangle 283"/>
            <p:cNvSpPr>
              <a:spLocks noChangeArrowheads="1"/>
            </p:cNvSpPr>
            <p:nvPr/>
          </p:nvSpPr>
          <p:spPr bwMode="auto">
            <a:xfrm>
              <a:off x="2329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4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5" name="Rectangle 284"/>
            <p:cNvSpPr>
              <a:spLocks noChangeArrowheads="1"/>
            </p:cNvSpPr>
            <p:nvPr/>
          </p:nvSpPr>
          <p:spPr bwMode="auto">
            <a:xfrm>
              <a:off x="2647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5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6" name="Rectangle 285"/>
            <p:cNvSpPr>
              <a:spLocks noChangeArrowheads="1"/>
            </p:cNvSpPr>
            <p:nvPr/>
          </p:nvSpPr>
          <p:spPr bwMode="auto">
            <a:xfrm>
              <a:off x="2964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6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7" name="Rectangle 286"/>
            <p:cNvSpPr>
              <a:spLocks noChangeArrowheads="1"/>
            </p:cNvSpPr>
            <p:nvPr/>
          </p:nvSpPr>
          <p:spPr bwMode="auto">
            <a:xfrm>
              <a:off x="3282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7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8" name="Rectangle 287"/>
            <p:cNvSpPr>
              <a:spLocks noChangeArrowheads="1"/>
            </p:cNvSpPr>
            <p:nvPr/>
          </p:nvSpPr>
          <p:spPr bwMode="auto">
            <a:xfrm>
              <a:off x="3599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8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89" name="Rectangle 288"/>
            <p:cNvSpPr>
              <a:spLocks noChangeArrowheads="1"/>
            </p:cNvSpPr>
            <p:nvPr/>
          </p:nvSpPr>
          <p:spPr bwMode="auto">
            <a:xfrm>
              <a:off x="3917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9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90" name="Rectangle 289"/>
            <p:cNvSpPr>
              <a:spLocks noChangeArrowheads="1"/>
            </p:cNvSpPr>
            <p:nvPr/>
          </p:nvSpPr>
          <p:spPr bwMode="auto">
            <a:xfrm>
              <a:off x="4234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22591" name="Rectangle 290"/>
            <p:cNvSpPr>
              <a:spLocks noChangeArrowheads="1"/>
            </p:cNvSpPr>
            <p:nvPr/>
          </p:nvSpPr>
          <p:spPr bwMode="auto">
            <a:xfrm>
              <a:off x="4552" y="156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11</a:t>
              </a:r>
              <a:endParaRPr lang="th-TH" sz="1600">
                <a:solidFill>
                  <a:srgbClr val="FF3300"/>
                </a:solidFill>
              </a:endParaRPr>
            </a:p>
          </p:txBody>
        </p:sp>
      </p:grpSp>
      <p:sp>
        <p:nvSpPr>
          <p:cNvPr id="943473" name="Text Box 369"/>
          <p:cNvSpPr txBox="1">
            <a:spLocks noChangeArrowheads="1"/>
          </p:cNvSpPr>
          <p:nvPr/>
        </p:nvSpPr>
        <p:spPr bwMode="auto">
          <a:xfrm>
            <a:off x="4398963" y="3880662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25</a:t>
            </a:r>
            <a:endParaRPr lang="th-TH" sz="1800"/>
          </a:p>
        </p:txBody>
      </p:sp>
      <p:sp>
        <p:nvSpPr>
          <p:cNvPr id="943478" name="Text Box 374"/>
          <p:cNvSpPr txBox="1">
            <a:spLocks noChangeArrowheads="1"/>
          </p:cNvSpPr>
          <p:nvPr/>
        </p:nvSpPr>
        <p:spPr bwMode="auto">
          <a:xfrm>
            <a:off x="2774950" y="437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43479" name="Text Box 375"/>
          <p:cNvSpPr txBox="1">
            <a:spLocks noChangeArrowheads="1"/>
          </p:cNvSpPr>
          <p:nvPr/>
        </p:nvSpPr>
        <p:spPr bwMode="auto">
          <a:xfrm>
            <a:off x="5888038" y="437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10</a:t>
            </a:r>
            <a:endParaRPr lang="th-TH" sz="1800"/>
          </a:p>
        </p:txBody>
      </p:sp>
      <p:sp>
        <p:nvSpPr>
          <p:cNvPr id="943480" name="Text Box 376"/>
          <p:cNvSpPr txBox="1">
            <a:spLocks noChangeArrowheads="1"/>
          </p:cNvSpPr>
          <p:nvPr/>
        </p:nvSpPr>
        <p:spPr bwMode="auto">
          <a:xfrm>
            <a:off x="1970088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11</a:t>
            </a:r>
            <a:endParaRPr lang="th-TH" sz="1800"/>
          </a:p>
        </p:txBody>
      </p:sp>
      <p:sp>
        <p:nvSpPr>
          <p:cNvPr id="943481" name="Text Box 377"/>
          <p:cNvSpPr txBox="1">
            <a:spLocks noChangeArrowheads="1"/>
          </p:cNvSpPr>
          <p:nvPr/>
        </p:nvSpPr>
        <p:spPr bwMode="auto">
          <a:xfrm>
            <a:off x="3581400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27</a:t>
            </a:r>
            <a:endParaRPr lang="th-TH" sz="1800"/>
          </a:p>
        </p:txBody>
      </p:sp>
      <p:sp>
        <p:nvSpPr>
          <p:cNvPr id="943482" name="Text Box 378"/>
          <p:cNvSpPr txBox="1">
            <a:spLocks noChangeArrowheads="1"/>
          </p:cNvSpPr>
          <p:nvPr/>
        </p:nvSpPr>
        <p:spPr bwMode="auto">
          <a:xfrm>
            <a:off x="5095875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9</a:t>
            </a:r>
            <a:endParaRPr lang="th-TH" sz="1800"/>
          </a:p>
        </p:txBody>
      </p:sp>
      <p:sp>
        <p:nvSpPr>
          <p:cNvPr id="22557" name="Text Box 379"/>
          <p:cNvSpPr txBox="1">
            <a:spLocks noChangeArrowheads="1"/>
          </p:cNvSpPr>
          <p:nvPr/>
        </p:nvSpPr>
        <p:spPr bwMode="auto">
          <a:xfrm>
            <a:off x="6734175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</a:t>
            </a:r>
            <a:endParaRPr lang="th-TH" sz="1800"/>
          </a:p>
        </p:txBody>
      </p:sp>
      <p:sp>
        <p:nvSpPr>
          <p:cNvPr id="22558" name="Text Box 380"/>
          <p:cNvSpPr txBox="1">
            <a:spLocks noChangeArrowheads="1"/>
          </p:cNvSpPr>
          <p:nvPr/>
        </p:nvSpPr>
        <p:spPr bwMode="auto">
          <a:xfrm>
            <a:off x="1533525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20</a:t>
            </a:r>
            <a:endParaRPr lang="th-TH" sz="1800"/>
          </a:p>
        </p:txBody>
      </p:sp>
      <p:sp>
        <p:nvSpPr>
          <p:cNvPr id="943485" name="Text Box 381"/>
          <p:cNvSpPr txBox="1">
            <a:spLocks noChangeArrowheads="1"/>
          </p:cNvSpPr>
          <p:nvPr/>
        </p:nvSpPr>
        <p:spPr bwMode="auto">
          <a:xfrm>
            <a:off x="2420938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25</a:t>
            </a:r>
            <a:endParaRPr lang="th-TH" sz="1800"/>
          </a:p>
        </p:txBody>
      </p:sp>
      <p:sp>
        <p:nvSpPr>
          <p:cNvPr id="943486" name="Text Box 382"/>
          <p:cNvSpPr txBox="1">
            <a:spLocks noChangeArrowheads="1"/>
          </p:cNvSpPr>
          <p:nvPr/>
        </p:nvSpPr>
        <p:spPr bwMode="auto">
          <a:xfrm>
            <a:off x="3062288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21</a:t>
            </a:r>
            <a:endParaRPr lang="th-TH" sz="1800"/>
          </a:p>
        </p:txBody>
      </p:sp>
      <p:sp>
        <p:nvSpPr>
          <p:cNvPr id="22561" name="Text Box 383"/>
          <p:cNvSpPr txBox="1">
            <a:spLocks noChangeArrowheads="1"/>
          </p:cNvSpPr>
          <p:nvPr/>
        </p:nvSpPr>
        <p:spPr bwMode="auto">
          <a:xfrm>
            <a:off x="3935413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7</a:t>
            </a:r>
            <a:endParaRPr lang="th-TH" sz="1800"/>
          </a:p>
        </p:txBody>
      </p:sp>
      <p:sp>
        <p:nvSpPr>
          <p:cNvPr id="943488" name="Text Box 384"/>
          <p:cNvSpPr txBox="1">
            <a:spLocks noChangeArrowheads="1"/>
          </p:cNvSpPr>
          <p:nvPr/>
        </p:nvSpPr>
        <p:spPr bwMode="auto">
          <a:xfrm>
            <a:off x="4725988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19</a:t>
            </a:r>
            <a:endParaRPr lang="th-TH" sz="1800"/>
          </a:p>
        </p:txBody>
      </p:sp>
      <p:sp>
        <p:nvSpPr>
          <p:cNvPr id="943490" name="Line 386"/>
          <p:cNvSpPr>
            <a:spLocks noChangeShapeType="1"/>
          </p:cNvSpPr>
          <p:nvPr/>
        </p:nvSpPr>
        <p:spPr bwMode="auto">
          <a:xfrm flipH="1">
            <a:off x="5172075" y="5261787"/>
            <a:ext cx="300038" cy="4238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491" name="Line 387"/>
          <p:cNvSpPr>
            <a:spLocks noChangeShapeType="1"/>
          </p:cNvSpPr>
          <p:nvPr/>
        </p:nvSpPr>
        <p:spPr bwMode="auto">
          <a:xfrm>
            <a:off x="2320925" y="5357037"/>
            <a:ext cx="246063" cy="384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492" name="Freeform 388"/>
          <p:cNvSpPr>
            <a:spLocks/>
          </p:cNvSpPr>
          <p:nvPr/>
        </p:nvSpPr>
        <p:spPr bwMode="auto">
          <a:xfrm>
            <a:off x="3152775" y="4715687"/>
            <a:ext cx="369888" cy="901700"/>
          </a:xfrm>
          <a:custGeom>
            <a:avLst/>
            <a:gdLst>
              <a:gd name="T0" fmla="*/ 0 w 233"/>
              <a:gd name="T1" fmla="*/ 0 h 568"/>
              <a:gd name="T2" fmla="*/ 172 w 233"/>
              <a:gd name="T3" fmla="*/ 155 h 568"/>
              <a:gd name="T4" fmla="*/ 223 w 233"/>
              <a:gd name="T5" fmla="*/ 250 h 568"/>
              <a:gd name="T6" fmla="*/ 206 w 233"/>
              <a:gd name="T7" fmla="*/ 378 h 568"/>
              <a:gd name="T8" fmla="*/ 60 w 233"/>
              <a:gd name="T9" fmla="*/ 568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568"/>
              <a:gd name="T17" fmla="*/ 233 w 233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568">
                <a:moveTo>
                  <a:pt x="0" y="0"/>
                </a:moveTo>
                <a:cubicBezTo>
                  <a:pt x="67" y="56"/>
                  <a:pt x="135" y="113"/>
                  <a:pt x="172" y="155"/>
                </a:cubicBezTo>
                <a:cubicBezTo>
                  <a:pt x="209" y="197"/>
                  <a:pt x="217" y="213"/>
                  <a:pt x="223" y="250"/>
                </a:cubicBezTo>
                <a:cubicBezTo>
                  <a:pt x="229" y="287"/>
                  <a:pt x="233" y="325"/>
                  <a:pt x="206" y="378"/>
                </a:cubicBezTo>
                <a:cubicBezTo>
                  <a:pt x="179" y="431"/>
                  <a:pt x="87" y="536"/>
                  <a:pt x="60" y="568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493" name="Line 389"/>
          <p:cNvSpPr>
            <a:spLocks noChangeShapeType="1"/>
          </p:cNvSpPr>
          <p:nvPr/>
        </p:nvSpPr>
        <p:spPr bwMode="auto">
          <a:xfrm flipH="1">
            <a:off x="5691188" y="4729974"/>
            <a:ext cx="422275" cy="27463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494" name="Line 390"/>
          <p:cNvSpPr>
            <a:spLocks noChangeShapeType="1"/>
          </p:cNvSpPr>
          <p:nvPr/>
        </p:nvSpPr>
        <p:spPr bwMode="auto">
          <a:xfrm flipH="1">
            <a:off x="3424238" y="4250549"/>
            <a:ext cx="1023937" cy="260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3495" name="Text Box 391"/>
          <p:cNvSpPr txBox="1">
            <a:spLocks noChangeArrowheads="1"/>
          </p:cNvSpPr>
          <p:nvPr/>
        </p:nvSpPr>
        <p:spPr bwMode="auto">
          <a:xfrm>
            <a:off x="5095875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19</a:t>
            </a:r>
            <a:endParaRPr lang="th-TH" sz="1800"/>
          </a:p>
        </p:txBody>
      </p:sp>
      <p:sp>
        <p:nvSpPr>
          <p:cNvPr id="943496" name="Text Box 392"/>
          <p:cNvSpPr txBox="1">
            <a:spLocks noChangeArrowheads="1"/>
          </p:cNvSpPr>
          <p:nvPr/>
        </p:nvSpPr>
        <p:spPr bwMode="auto">
          <a:xfrm>
            <a:off x="4725988" y="564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9</a:t>
            </a:r>
            <a:endParaRPr lang="th-TH" sz="1800"/>
          </a:p>
        </p:txBody>
      </p:sp>
      <p:sp>
        <p:nvSpPr>
          <p:cNvPr id="943497" name="Text Box 393"/>
          <p:cNvSpPr txBox="1">
            <a:spLocks noChangeArrowheads="1"/>
          </p:cNvSpPr>
          <p:nvPr/>
        </p:nvSpPr>
        <p:spPr bwMode="auto">
          <a:xfrm>
            <a:off x="1970088" y="4960162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25</a:t>
            </a:r>
            <a:endParaRPr lang="th-TH" sz="1800"/>
          </a:p>
        </p:txBody>
      </p:sp>
      <p:sp>
        <p:nvSpPr>
          <p:cNvPr id="943498" name="Text Box 394"/>
          <p:cNvSpPr txBox="1">
            <a:spLocks noChangeArrowheads="1"/>
          </p:cNvSpPr>
          <p:nvPr/>
        </p:nvSpPr>
        <p:spPr bwMode="auto">
          <a:xfrm>
            <a:off x="2420938" y="5642787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11</a:t>
            </a:r>
            <a:endParaRPr lang="th-TH" sz="1800"/>
          </a:p>
        </p:txBody>
      </p:sp>
      <p:sp>
        <p:nvSpPr>
          <p:cNvPr id="943499" name="Text Box 395"/>
          <p:cNvSpPr txBox="1">
            <a:spLocks noChangeArrowheads="1"/>
          </p:cNvSpPr>
          <p:nvPr/>
        </p:nvSpPr>
        <p:spPr bwMode="auto">
          <a:xfrm>
            <a:off x="5886450" y="437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19</a:t>
            </a:r>
            <a:endParaRPr lang="th-TH" sz="1800"/>
          </a:p>
        </p:txBody>
      </p:sp>
      <p:sp>
        <p:nvSpPr>
          <p:cNvPr id="943500" name="Text Box 396"/>
          <p:cNvSpPr txBox="1">
            <a:spLocks noChangeArrowheads="1"/>
          </p:cNvSpPr>
          <p:nvPr/>
        </p:nvSpPr>
        <p:spPr bwMode="auto">
          <a:xfrm>
            <a:off x="5094288" y="49585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10</a:t>
            </a:r>
            <a:endParaRPr lang="th-TH" sz="1800"/>
          </a:p>
        </p:txBody>
      </p:sp>
      <p:sp>
        <p:nvSpPr>
          <p:cNvPr id="943501" name="Text Box 397"/>
          <p:cNvSpPr txBox="1">
            <a:spLocks noChangeArrowheads="1"/>
          </p:cNvSpPr>
          <p:nvPr/>
        </p:nvSpPr>
        <p:spPr bwMode="auto">
          <a:xfrm>
            <a:off x="2773363" y="4372787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27</a:t>
            </a:r>
            <a:endParaRPr lang="th-TH" sz="1800"/>
          </a:p>
        </p:txBody>
      </p:sp>
      <p:sp>
        <p:nvSpPr>
          <p:cNvPr id="943502" name="Text Box 398"/>
          <p:cNvSpPr txBox="1">
            <a:spLocks noChangeArrowheads="1"/>
          </p:cNvSpPr>
          <p:nvPr/>
        </p:nvSpPr>
        <p:spPr bwMode="auto">
          <a:xfrm>
            <a:off x="3579813" y="4960162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21</a:t>
            </a:r>
            <a:endParaRPr lang="th-TH" sz="1800"/>
          </a:p>
        </p:txBody>
      </p:sp>
      <p:sp>
        <p:nvSpPr>
          <p:cNvPr id="943503" name="Text Box 399"/>
          <p:cNvSpPr txBox="1">
            <a:spLocks noChangeArrowheads="1"/>
          </p:cNvSpPr>
          <p:nvPr/>
        </p:nvSpPr>
        <p:spPr bwMode="auto">
          <a:xfrm>
            <a:off x="3060700" y="5642787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43504" name="Text Box 400"/>
          <p:cNvSpPr txBox="1">
            <a:spLocks noChangeArrowheads="1"/>
          </p:cNvSpPr>
          <p:nvPr/>
        </p:nvSpPr>
        <p:spPr bwMode="auto">
          <a:xfrm>
            <a:off x="4398963" y="3879074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27</a:t>
            </a:r>
            <a:endParaRPr lang="th-TH" sz="1800"/>
          </a:p>
        </p:txBody>
      </p:sp>
      <p:sp>
        <p:nvSpPr>
          <p:cNvPr id="943505" name="Text Box 401"/>
          <p:cNvSpPr txBox="1">
            <a:spLocks noChangeArrowheads="1"/>
          </p:cNvSpPr>
          <p:nvPr/>
        </p:nvSpPr>
        <p:spPr bwMode="auto">
          <a:xfrm>
            <a:off x="2773363" y="4371199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25</a:t>
            </a:r>
            <a:endParaRPr lang="th-TH" sz="1800"/>
          </a:p>
        </p:txBody>
      </p:sp>
      <p:sp>
        <p:nvSpPr>
          <p:cNvPr id="87" name="Text Box 155"/>
          <p:cNvSpPr txBox="1">
            <a:spLocks noChangeArrowheads="1"/>
          </p:cNvSpPr>
          <p:nvPr/>
        </p:nvSpPr>
        <p:spPr bwMode="auto">
          <a:xfrm>
            <a:off x="171842" y="846507"/>
            <a:ext cx="8889030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(T a[], </a:t>
            </a:r>
            <a:r>
              <a:rPr lang="en-US" sz="1800" dirty="0" err="1"/>
              <a:t>int</a:t>
            </a:r>
            <a:r>
              <a:rPr lang="en-US" sz="1800" dirty="0"/>
              <a:t> n, </a:t>
            </a:r>
            <a:r>
              <a:rPr lang="en-US" sz="1800" dirty="0" err="1"/>
              <a:t>const</a:t>
            </a:r>
            <a:r>
              <a:rPr lang="en-US" sz="1800" dirty="0"/>
              <a:t> Comp&amp; c = Comp() ) :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                </a:t>
            </a:r>
            <a:r>
              <a:rPr lang="en-US" sz="1800" dirty="0" err="1"/>
              <a:t>mData</a:t>
            </a:r>
            <a:r>
              <a:rPr lang="en-US" sz="1800" dirty="0"/>
              <a:t>(new T[n]()), </a:t>
            </a:r>
            <a:r>
              <a:rPr lang="en-US" sz="1800" dirty="0" err="1"/>
              <a:t>mCap</a:t>
            </a:r>
            <a:r>
              <a:rPr lang="en-US" sz="1800" dirty="0"/>
              <a:t>(n), </a:t>
            </a:r>
            <a:r>
              <a:rPr lang="en-US" sz="1800" dirty="0" err="1"/>
              <a:t>mSize</a:t>
            </a:r>
            <a:r>
              <a:rPr lang="en-US" sz="1800" dirty="0"/>
              <a:t>(n), </a:t>
            </a:r>
            <a:r>
              <a:rPr lang="en-US" sz="1800" dirty="0" err="1"/>
              <a:t>mLess</a:t>
            </a:r>
            <a:r>
              <a:rPr lang="en-US" sz="1800" dirty="0"/>
              <a:t>(c) {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=0; </a:t>
            </a:r>
            <a:r>
              <a:rPr lang="en-US" sz="1800" dirty="0" err="1"/>
              <a:t>i</a:t>
            </a:r>
            <a:r>
              <a:rPr lang="en-US" sz="1800" dirty="0"/>
              <a:t>&lt;n; </a:t>
            </a:r>
            <a:r>
              <a:rPr lang="en-US" sz="1800" dirty="0" err="1"/>
              <a:t>i</a:t>
            </a:r>
            <a:r>
              <a:rPr lang="en-US" sz="1800" dirty="0"/>
              <a:t>++) </a:t>
            </a:r>
            <a:r>
              <a:rPr lang="en-US" sz="1800" dirty="0" err="1"/>
              <a:t>mData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= a[</a:t>
            </a:r>
            <a:r>
              <a:rPr lang="en-US" sz="1800" dirty="0" err="1"/>
              <a:t>i</a:t>
            </a:r>
            <a:r>
              <a:rPr lang="en-US" sz="1800" dirty="0"/>
              <a:t>];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800" dirty="0"/>
              <a:t>   for 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=</a:t>
            </a:r>
            <a:r>
              <a:rPr lang="en-US" sz="1800" dirty="0" err="1"/>
              <a:t>mSize</a:t>
            </a:r>
            <a:r>
              <a:rPr lang="en-US" sz="1800" dirty="0"/>
              <a:t>/2-1; </a:t>
            </a:r>
            <a:r>
              <a:rPr lang="en-US" sz="1800" dirty="0" err="1"/>
              <a:t>i</a:t>
            </a:r>
            <a:r>
              <a:rPr lang="en-US" sz="1800" dirty="0"/>
              <a:t>&gt;=0; </a:t>
            </a:r>
            <a:r>
              <a:rPr lang="en-US" sz="1800" dirty="0" err="1"/>
              <a:t>i</a:t>
            </a:r>
            <a:r>
              <a:rPr lang="en-US" sz="1800" dirty="0"/>
              <a:t>--) </a:t>
            </a:r>
            <a:r>
              <a:rPr lang="en-US" sz="1800" dirty="0" err="1"/>
              <a:t>fixDown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16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43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9434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434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943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434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434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943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94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4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4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9434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434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943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943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4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4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9434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6" dur="500"/>
                                        <p:tgtEl>
                                          <p:spTgt spid="943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9" dur="500"/>
                                        <p:tgtEl>
                                          <p:spTgt spid="943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94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94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9434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3" dur="500"/>
                                        <p:tgtEl>
                                          <p:spTgt spid="943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943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9" dur="500"/>
                                        <p:tgtEl>
                                          <p:spTgt spid="943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94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94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94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9434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943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9" dur="500"/>
                                        <p:tgtEl>
                                          <p:spTgt spid="943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94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94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9434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412" grpId="0" animBg="1"/>
      <p:bldP spid="943473" grpId="0"/>
      <p:bldP spid="943478" grpId="0"/>
      <p:bldP spid="943479" grpId="0"/>
      <p:bldP spid="943481" grpId="0"/>
      <p:bldP spid="943482" grpId="0"/>
      <p:bldP spid="943485" grpId="0"/>
      <p:bldP spid="943486" grpId="0"/>
      <p:bldP spid="943488" grpId="0"/>
      <p:bldP spid="943490" grpId="0" animBg="1"/>
      <p:bldP spid="943490" grpId="1" animBg="1"/>
      <p:bldP spid="943491" grpId="0" animBg="1"/>
      <p:bldP spid="943491" grpId="1" animBg="1"/>
      <p:bldP spid="943492" grpId="0" animBg="1"/>
      <p:bldP spid="943492" grpId="1" animBg="1"/>
      <p:bldP spid="943493" grpId="0" animBg="1"/>
      <p:bldP spid="943493" grpId="1" animBg="1"/>
      <p:bldP spid="943494" grpId="0" animBg="1"/>
      <p:bldP spid="943494" grpId="1" animBg="1"/>
      <p:bldP spid="943495" grpId="0"/>
      <p:bldP spid="943495" grpId="1"/>
      <p:bldP spid="943496" grpId="0"/>
      <p:bldP spid="943497" grpId="0"/>
      <p:bldP spid="943498" grpId="0"/>
      <p:bldP spid="943499" grpId="0"/>
      <p:bldP spid="943500" grpId="0"/>
      <p:bldP spid="943501" grpId="0"/>
      <p:bldP spid="943501" grpId="1"/>
      <p:bldP spid="943502" grpId="0"/>
      <p:bldP spid="943503" grpId="0"/>
      <p:bldP spid="943504" grpId="0"/>
      <p:bldP spid="9435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3175"/>
            <a:ext cx="8391525" cy="762000"/>
          </a:xfrm>
        </p:spPr>
        <p:txBody>
          <a:bodyPr/>
          <a:lstStyle/>
          <a:p>
            <a:r>
              <a:rPr lang="th-TH"/>
              <a:t>การสร้างฮีปแบบทวิภาคด้วยการค่อย ๆ ปรับ</a:t>
            </a:r>
          </a:p>
        </p:txBody>
      </p:sp>
      <p:graphicFrame>
        <p:nvGraphicFramePr>
          <p:cNvPr id="981088" name="Object 9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87488" y="5051425"/>
          <a:ext cx="12207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4" imgW="558720" imgH="431640" progId="">
                  <p:embed/>
                </p:oleObj>
              </mc:Choice>
              <mc:Fallback>
                <p:oleObj name="Equation" r:id="rId4" imgW="5587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051425"/>
                        <a:ext cx="1220787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38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1169" name="Text Box 177"/>
          <p:cNvSpPr txBox="1">
            <a:spLocks noChangeArrowheads="1"/>
          </p:cNvSpPr>
          <p:nvPr/>
        </p:nvSpPr>
        <p:spPr bwMode="auto">
          <a:xfrm>
            <a:off x="6218238" y="966788"/>
            <a:ext cx="17526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th-TH" b="0">
                <a:latin typeface="Arial Unicode MS" pitchFamily="34" charset="-128"/>
              </a:rPr>
              <a:t>สูง   จำนวนต้น</a:t>
            </a:r>
            <a:endParaRPr lang="th-TH">
              <a:latin typeface="Arial Unicode MS" pitchFamily="34" charset="-128"/>
            </a:endParaRPr>
          </a:p>
        </p:txBody>
      </p:sp>
      <p:sp>
        <p:nvSpPr>
          <p:cNvPr id="981170" name="Text Box 178"/>
          <p:cNvSpPr txBox="1">
            <a:spLocks noChangeArrowheads="1"/>
          </p:cNvSpPr>
          <p:nvPr/>
        </p:nvSpPr>
        <p:spPr bwMode="auto">
          <a:xfrm>
            <a:off x="6116638" y="1300163"/>
            <a:ext cx="17907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b="0">
                <a:latin typeface="Arial Unicode MS" pitchFamily="34" charset="-128"/>
              </a:rPr>
              <a:t>   4	1  </a:t>
            </a:r>
            <a:endParaRPr lang="th-TH">
              <a:latin typeface="Arial Unicode MS" pitchFamily="34" charset="-128"/>
            </a:endParaRPr>
          </a:p>
        </p:txBody>
      </p:sp>
      <p:sp>
        <p:nvSpPr>
          <p:cNvPr id="981171" name="Text Box 179"/>
          <p:cNvSpPr txBox="1">
            <a:spLocks noChangeArrowheads="1"/>
          </p:cNvSpPr>
          <p:nvPr/>
        </p:nvSpPr>
        <p:spPr bwMode="auto">
          <a:xfrm>
            <a:off x="6143625" y="1952625"/>
            <a:ext cx="1576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b="0">
                <a:latin typeface="Arial Unicode MS" pitchFamily="34" charset="-128"/>
              </a:rPr>
              <a:t>   3	2</a:t>
            </a:r>
            <a:endParaRPr lang="th-TH">
              <a:latin typeface="Arial Unicode MS" pitchFamily="34" charset="-128"/>
            </a:endParaRPr>
          </a:p>
        </p:txBody>
      </p:sp>
      <p:sp>
        <p:nvSpPr>
          <p:cNvPr id="981172" name="Text Box 180"/>
          <p:cNvSpPr txBox="1">
            <a:spLocks noChangeArrowheads="1"/>
          </p:cNvSpPr>
          <p:nvPr/>
        </p:nvSpPr>
        <p:spPr bwMode="auto">
          <a:xfrm>
            <a:off x="6143625" y="2678113"/>
            <a:ext cx="1576388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b="0">
                <a:latin typeface="Arial Unicode MS" pitchFamily="34" charset="-128"/>
              </a:rPr>
              <a:t>   2	4</a:t>
            </a:r>
            <a:endParaRPr lang="th-TH">
              <a:latin typeface="Arial Unicode MS" pitchFamily="34" charset="-128"/>
            </a:endParaRPr>
          </a:p>
        </p:txBody>
      </p:sp>
      <p:sp>
        <p:nvSpPr>
          <p:cNvPr id="981173" name="Text Box 181"/>
          <p:cNvSpPr txBox="1">
            <a:spLocks noChangeArrowheads="1"/>
          </p:cNvSpPr>
          <p:nvPr/>
        </p:nvSpPr>
        <p:spPr bwMode="auto">
          <a:xfrm>
            <a:off x="6143625" y="3187700"/>
            <a:ext cx="1576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b="0">
                <a:latin typeface="Arial Unicode MS" pitchFamily="34" charset="-128"/>
              </a:rPr>
              <a:t>   1	8</a:t>
            </a:r>
            <a:endParaRPr lang="th-TH">
              <a:latin typeface="Arial Unicode MS" pitchFamily="34" charset="-128"/>
            </a:endParaRPr>
          </a:p>
        </p:txBody>
      </p:sp>
      <p:sp>
        <p:nvSpPr>
          <p:cNvPr id="981174" name="Text Box 182"/>
          <p:cNvSpPr txBox="1">
            <a:spLocks noChangeArrowheads="1"/>
          </p:cNvSpPr>
          <p:nvPr/>
        </p:nvSpPr>
        <p:spPr bwMode="auto">
          <a:xfrm>
            <a:off x="6143625" y="3556000"/>
            <a:ext cx="157638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b="0">
                <a:latin typeface="Arial Unicode MS" pitchFamily="34" charset="-128"/>
              </a:rPr>
              <a:t>   0      16</a:t>
            </a:r>
            <a:endParaRPr lang="th-TH">
              <a:latin typeface="Arial Unicode MS" pitchFamily="34" charset="-128"/>
            </a:endParaRP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384175" y="1311275"/>
            <a:ext cx="5418138" cy="2590800"/>
            <a:chOff x="467" y="1438"/>
            <a:chExt cx="3413" cy="1632"/>
          </a:xfrm>
        </p:grpSpPr>
        <p:sp>
          <p:nvSpPr>
            <p:cNvPr id="1069" name="AutoShape 140"/>
            <p:cNvSpPr>
              <a:spLocks noChangeArrowheads="1"/>
            </p:cNvSpPr>
            <p:nvPr/>
          </p:nvSpPr>
          <p:spPr bwMode="auto">
            <a:xfrm>
              <a:off x="467" y="1438"/>
              <a:ext cx="3413" cy="1632"/>
            </a:xfrm>
            <a:prstGeom prst="roundRect">
              <a:avLst>
                <a:gd name="adj" fmla="val 9069"/>
              </a:avLst>
            </a:prstGeom>
            <a:solidFill>
              <a:srgbClr val="CCE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Oval 141"/>
            <p:cNvSpPr>
              <a:spLocks noChangeArrowheads="1"/>
            </p:cNvSpPr>
            <p:nvPr/>
          </p:nvSpPr>
          <p:spPr bwMode="auto">
            <a:xfrm>
              <a:off x="2122" y="1514"/>
              <a:ext cx="106" cy="105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Oval 142"/>
            <p:cNvSpPr>
              <a:spLocks noChangeArrowheads="1"/>
            </p:cNvSpPr>
            <p:nvPr/>
          </p:nvSpPr>
          <p:spPr bwMode="auto">
            <a:xfrm>
              <a:off x="1276" y="1937"/>
              <a:ext cx="105" cy="106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Oval 143"/>
            <p:cNvSpPr>
              <a:spLocks noChangeArrowheads="1"/>
            </p:cNvSpPr>
            <p:nvPr/>
          </p:nvSpPr>
          <p:spPr bwMode="auto">
            <a:xfrm>
              <a:off x="852" y="2361"/>
              <a:ext cx="106" cy="105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3" name="Group 144"/>
            <p:cNvGrpSpPr>
              <a:grpSpLocks/>
            </p:cNvGrpSpPr>
            <p:nvPr/>
          </p:nvGrpSpPr>
          <p:grpSpPr bwMode="auto">
            <a:xfrm>
              <a:off x="534" y="2678"/>
              <a:ext cx="318" cy="317"/>
              <a:chOff x="3400" y="12260"/>
              <a:chExt cx="543" cy="543"/>
            </a:xfrm>
          </p:grpSpPr>
          <p:sp>
            <p:nvSpPr>
              <p:cNvPr id="1134" name="Oval 145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Oval 146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Oval 147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148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149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4" name="Group 150"/>
            <p:cNvGrpSpPr>
              <a:grpSpLocks/>
            </p:cNvGrpSpPr>
            <p:nvPr/>
          </p:nvGrpSpPr>
          <p:grpSpPr bwMode="auto">
            <a:xfrm>
              <a:off x="958" y="2678"/>
              <a:ext cx="318" cy="317"/>
              <a:chOff x="3400" y="12260"/>
              <a:chExt cx="543" cy="543"/>
            </a:xfrm>
          </p:grpSpPr>
          <p:sp>
            <p:nvSpPr>
              <p:cNvPr id="1129" name="Oval 151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Oval 152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Oval 153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154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155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75" name="Line 156"/>
            <p:cNvSpPr>
              <a:spLocks noChangeShapeType="1"/>
            </p:cNvSpPr>
            <p:nvPr/>
          </p:nvSpPr>
          <p:spPr bwMode="auto">
            <a:xfrm flipH="1">
              <a:off x="686" y="2451"/>
              <a:ext cx="18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Line 157"/>
            <p:cNvSpPr>
              <a:spLocks noChangeShapeType="1"/>
            </p:cNvSpPr>
            <p:nvPr/>
          </p:nvSpPr>
          <p:spPr bwMode="auto">
            <a:xfrm>
              <a:off x="936" y="2451"/>
              <a:ext cx="176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Oval 158"/>
            <p:cNvSpPr>
              <a:spLocks noChangeArrowheads="1"/>
            </p:cNvSpPr>
            <p:nvPr/>
          </p:nvSpPr>
          <p:spPr bwMode="auto">
            <a:xfrm>
              <a:off x="1698" y="2361"/>
              <a:ext cx="107" cy="105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8" name="Group 159"/>
            <p:cNvGrpSpPr>
              <a:grpSpLocks/>
            </p:cNvGrpSpPr>
            <p:nvPr/>
          </p:nvGrpSpPr>
          <p:grpSpPr bwMode="auto">
            <a:xfrm>
              <a:off x="1381" y="2678"/>
              <a:ext cx="317" cy="317"/>
              <a:chOff x="3400" y="12260"/>
              <a:chExt cx="543" cy="543"/>
            </a:xfrm>
          </p:grpSpPr>
          <p:sp>
            <p:nvSpPr>
              <p:cNvPr id="1124" name="Oval 160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Oval 161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Oval 162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Line 163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164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9" name="Group 165"/>
            <p:cNvGrpSpPr>
              <a:grpSpLocks/>
            </p:cNvGrpSpPr>
            <p:nvPr/>
          </p:nvGrpSpPr>
          <p:grpSpPr bwMode="auto">
            <a:xfrm>
              <a:off x="1805" y="2669"/>
              <a:ext cx="317" cy="318"/>
              <a:chOff x="3400" y="12260"/>
              <a:chExt cx="543" cy="543"/>
            </a:xfrm>
          </p:grpSpPr>
          <p:sp>
            <p:nvSpPr>
              <p:cNvPr id="1119" name="Oval 166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Oval 167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Oval 168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Line 169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Line 170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0" name="Line 171"/>
            <p:cNvSpPr>
              <a:spLocks noChangeShapeType="1"/>
            </p:cNvSpPr>
            <p:nvPr/>
          </p:nvSpPr>
          <p:spPr bwMode="auto">
            <a:xfrm flipH="1">
              <a:off x="1533" y="2451"/>
              <a:ext cx="18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Line 172"/>
            <p:cNvSpPr>
              <a:spLocks noChangeShapeType="1"/>
            </p:cNvSpPr>
            <p:nvPr/>
          </p:nvSpPr>
          <p:spPr bwMode="auto">
            <a:xfrm>
              <a:off x="1783" y="2451"/>
              <a:ext cx="176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Line 173"/>
            <p:cNvSpPr>
              <a:spLocks noChangeShapeType="1"/>
            </p:cNvSpPr>
            <p:nvPr/>
          </p:nvSpPr>
          <p:spPr bwMode="auto">
            <a:xfrm flipH="1">
              <a:off x="906" y="2026"/>
              <a:ext cx="3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Line 174"/>
            <p:cNvSpPr>
              <a:spLocks noChangeShapeType="1"/>
            </p:cNvSpPr>
            <p:nvPr/>
          </p:nvSpPr>
          <p:spPr bwMode="auto">
            <a:xfrm>
              <a:off x="1358" y="2035"/>
              <a:ext cx="386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Line 175"/>
            <p:cNvSpPr>
              <a:spLocks noChangeShapeType="1"/>
            </p:cNvSpPr>
            <p:nvPr/>
          </p:nvSpPr>
          <p:spPr bwMode="auto">
            <a:xfrm flipH="1">
              <a:off x="1318" y="1596"/>
              <a:ext cx="81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Line 176"/>
            <p:cNvSpPr>
              <a:spLocks noChangeShapeType="1"/>
            </p:cNvSpPr>
            <p:nvPr/>
          </p:nvSpPr>
          <p:spPr bwMode="auto">
            <a:xfrm>
              <a:off x="2209" y="1605"/>
              <a:ext cx="81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Oval 183"/>
            <p:cNvSpPr>
              <a:spLocks noChangeArrowheads="1"/>
            </p:cNvSpPr>
            <p:nvPr/>
          </p:nvSpPr>
          <p:spPr bwMode="auto">
            <a:xfrm>
              <a:off x="2978" y="1937"/>
              <a:ext cx="105" cy="106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Oval 184"/>
            <p:cNvSpPr>
              <a:spLocks noChangeArrowheads="1"/>
            </p:cNvSpPr>
            <p:nvPr/>
          </p:nvSpPr>
          <p:spPr bwMode="auto">
            <a:xfrm>
              <a:off x="2554" y="2361"/>
              <a:ext cx="106" cy="105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8" name="Group 185"/>
            <p:cNvGrpSpPr>
              <a:grpSpLocks/>
            </p:cNvGrpSpPr>
            <p:nvPr/>
          </p:nvGrpSpPr>
          <p:grpSpPr bwMode="auto">
            <a:xfrm>
              <a:off x="2236" y="2678"/>
              <a:ext cx="318" cy="317"/>
              <a:chOff x="3400" y="12260"/>
              <a:chExt cx="543" cy="543"/>
            </a:xfrm>
          </p:grpSpPr>
          <p:sp>
            <p:nvSpPr>
              <p:cNvPr id="1114" name="Oval 186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Oval 187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Oval 188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189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190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9" name="Group 191"/>
            <p:cNvGrpSpPr>
              <a:grpSpLocks/>
            </p:cNvGrpSpPr>
            <p:nvPr/>
          </p:nvGrpSpPr>
          <p:grpSpPr bwMode="auto">
            <a:xfrm>
              <a:off x="2660" y="2669"/>
              <a:ext cx="318" cy="318"/>
              <a:chOff x="3400" y="12260"/>
              <a:chExt cx="543" cy="543"/>
            </a:xfrm>
          </p:grpSpPr>
          <p:sp>
            <p:nvSpPr>
              <p:cNvPr id="1109" name="Oval 192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Oval 193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Oval 194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Line 195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Line 196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0" name="Line 197"/>
            <p:cNvSpPr>
              <a:spLocks noChangeShapeType="1"/>
            </p:cNvSpPr>
            <p:nvPr/>
          </p:nvSpPr>
          <p:spPr bwMode="auto">
            <a:xfrm flipH="1">
              <a:off x="2388" y="2451"/>
              <a:ext cx="18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Line 198"/>
            <p:cNvSpPr>
              <a:spLocks noChangeShapeType="1"/>
            </p:cNvSpPr>
            <p:nvPr/>
          </p:nvSpPr>
          <p:spPr bwMode="auto">
            <a:xfrm>
              <a:off x="2639" y="2451"/>
              <a:ext cx="175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Oval 199"/>
            <p:cNvSpPr>
              <a:spLocks noChangeArrowheads="1"/>
            </p:cNvSpPr>
            <p:nvPr/>
          </p:nvSpPr>
          <p:spPr bwMode="auto">
            <a:xfrm>
              <a:off x="3400" y="2361"/>
              <a:ext cx="107" cy="105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C0C0C0"/>
                </a:gs>
                <a:gs pos="100000">
                  <a:srgbClr val="333333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3" name="Group 200"/>
            <p:cNvGrpSpPr>
              <a:grpSpLocks/>
            </p:cNvGrpSpPr>
            <p:nvPr/>
          </p:nvGrpSpPr>
          <p:grpSpPr bwMode="auto">
            <a:xfrm>
              <a:off x="3083" y="2678"/>
              <a:ext cx="317" cy="317"/>
              <a:chOff x="3400" y="12260"/>
              <a:chExt cx="543" cy="543"/>
            </a:xfrm>
          </p:grpSpPr>
          <p:sp>
            <p:nvSpPr>
              <p:cNvPr id="1104" name="Oval 201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Oval 202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Oval 203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204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205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4" name="Line 207"/>
            <p:cNvSpPr>
              <a:spLocks noChangeShapeType="1"/>
            </p:cNvSpPr>
            <p:nvPr/>
          </p:nvSpPr>
          <p:spPr bwMode="auto">
            <a:xfrm flipH="1">
              <a:off x="3235" y="2451"/>
              <a:ext cx="18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Line 209"/>
            <p:cNvSpPr>
              <a:spLocks noChangeShapeType="1"/>
            </p:cNvSpPr>
            <p:nvPr/>
          </p:nvSpPr>
          <p:spPr bwMode="auto">
            <a:xfrm flipH="1">
              <a:off x="2608" y="2026"/>
              <a:ext cx="381" cy="3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Line 210"/>
            <p:cNvSpPr>
              <a:spLocks noChangeShapeType="1"/>
            </p:cNvSpPr>
            <p:nvPr/>
          </p:nvSpPr>
          <p:spPr bwMode="auto">
            <a:xfrm>
              <a:off x="3060" y="2035"/>
              <a:ext cx="386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7" name="Group 212"/>
            <p:cNvGrpSpPr>
              <a:grpSpLocks/>
            </p:cNvGrpSpPr>
            <p:nvPr/>
          </p:nvGrpSpPr>
          <p:grpSpPr bwMode="auto">
            <a:xfrm>
              <a:off x="3503" y="2669"/>
              <a:ext cx="318" cy="318"/>
              <a:chOff x="3400" y="12260"/>
              <a:chExt cx="543" cy="543"/>
            </a:xfrm>
          </p:grpSpPr>
          <p:sp>
            <p:nvSpPr>
              <p:cNvPr id="1099" name="Oval 213"/>
              <p:cNvSpPr>
                <a:spLocks noChangeArrowheads="1"/>
              </p:cNvSpPr>
              <p:nvPr/>
            </p:nvSpPr>
            <p:spPr bwMode="auto">
              <a:xfrm>
                <a:off x="3400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Oval 214"/>
              <p:cNvSpPr>
                <a:spLocks noChangeArrowheads="1"/>
              </p:cNvSpPr>
              <p:nvPr/>
            </p:nvSpPr>
            <p:spPr bwMode="auto">
              <a:xfrm>
                <a:off x="3762" y="12622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Oval 215"/>
              <p:cNvSpPr>
                <a:spLocks noChangeArrowheads="1"/>
              </p:cNvSpPr>
              <p:nvPr/>
            </p:nvSpPr>
            <p:spPr bwMode="auto">
              <a:xfrm>
                <a:off x="3581" y="12260"/>
                <a:ext cx="181" cy="181"/>
              </a:xfrm>
              <a:prstGeom prst="ellipse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C0C0C0"/>
                  </a:gs>
                  <a:gs pos="100000">
                    <a:srgbClr val="333333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216"/>
              <p:cNvSpPr>
                <a:spLocks noChangeShapeType="1"/>
              </p:cNvSpPr>
              <p:nvPr/>
            </p:nvSpPr>
            <p:spPr bwMode="auto">
              <a:xfrm flipH="1">
                <a:off x="3480" y="12420"/>
                <a:ext cx="143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217"/>
              <p:cNvSpPr>
                <a:spLocks noChangeShapeType="1"/>
              </p:cNvSpPr>
              <p:nvPr/>
            </p:nvSpPr>
            <p:spPr bwMode="auto">
              <a:xfrm>
                <a:off x="3713" y="12428"/>
                <a:ext cx="127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8" name="Line 218"/>
            <p:cNvSpPr>
              <a:spLocks noChangeShapeType="1"/>
            </p:cNvSpPr>
            <p:nvPr/>
          </p:nvSpPr>
          <p:spPr bwMode="auto">
            <a:xfrm>
              <a:off x="3482" y="2451"/>
              <a:ext cx="175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1212" name="Text Box 220"/>
          <p:cNvSpPr txBox="1">
            <a:spLocks noChangeArrowheads="1"/>
          </p:cNvSpPr>
          <p:nvPr/>
        </p:nvSpPr>
        <p:spPr bwMode="auto">
          <a:xfrm>
            <a:off x="6029325" y="3949700"/>
            <a:ext cx="24368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b="0">
                <a:latin typeface="Times New Roman" pitchFamily="18" charset="0"/>
              </a:rPr>
              <a:t>   </a:t>
            </a:r>
            <a:r>
              <a:rPr lang="en-US" sz="2800" b="0" i="1">
                <a:latin typeface="Times New Roman" pitchFamily="18" charset="0"/>
              </a:rPr>
              <a:t>k</a:t>
            </a:r>
            <a:r>
              <a:rPr lang="en-US" sz="2800" b="0">
                <a:latin typeface="Times New Roman" pitchFamily="18" charset="0"/>
              </a:rPr>
              <a:t>	2</a:t>
            </a:r>
            <a:r>
              <a:rPr lang="en-US" sz="2800" b="0" i="1" baseline="30000">
                <a:latin typeface="Times New Roman" pitchFamily="18" charset="0"/>
              </a:rPr>
              <a:t>h – k</a:t>
            </a:r>
            <a:endParaRPr lang="th-TH" sz="2800" i="1">
              <a:latin typeface="Times New Roman" pitchFamily="18" charset="0"/>
            </a:endParaRPr>
          </a:p>
        </p:txBody>
      </p:sp>
      <p:grpSp>
        <p:nvGrpSpPr>
          <p:cNvPr id="11" name="Group 331"/>
          <p:cNvGrpSpPr>
            <a:grpSpLocks/>
          </p:cNvGrpSpPr>
          <p:nvPr/>
        </p:nvGrpSpPr>
        <p:grpSpPr bwMode="auto">
          <a:xfrm>
            <a:off x="5886450" y="1414463"/>
            <a:ext cx="403225" cy="2401887"/>
            <a:chOff x="3708" y="891"/>
            <a:chExt cx="254" cy="1513"/>
          </a:xfrm>
        </p:grpSpPr>
        <p:sp>
          <p:nvSpPr>
            <p:cNvPr id="1067" name="Line 221"/>
            <p:cNvSpPr>
              <a:spLocks noChangeShapeType="1"/>
            </p:cNvSpPr>
            <p:nvPr/>
          </p:nvSpPr>
          <p:spPr bwMode="auto">
            <a:xfrm>
              <a:off x="3727" y="891"/>
              <a:ext cx="0" cy="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Text Box 222"/>
            <p:cNvSpPr txBox="1">
              <a:spLocks noChangeArrowheads="1"/>
            </p:cNvSpPr>
            <p:nvPr/>
          </p:nvSpPr>
          <p:spPr bwMode="auto">
            <a:xfrm>
              <a:off x="3708" y="1439"/>
              <a:ext cx="254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2800" b="0">
                  <a:latin typeface="Times New Roman" pitchFamily="18" charset="0"/>
                </a:rPr>
                <a:t> </a:t>
              </a:r>
              <a:r>
                <a:rPr lang="en-US" sz="2800" b="0" i="1">
                  <a:latin typeface="Times New Roman" pitchFamily="18" charset="0"/>
                </a:rPr>
                <a:t>h</a:t>
              </a:r>
              <a:endParaRPr lang="th-TH" sz="2800" i="1">
                <a:latin typeface="Times New Roman" pitchFamily="18" charset="0"/>
              </a:endParaRPr>
            </a:p>
          </p:txBody>
        </p:sp>
      </p:grpSp>
      <p:sp>
        <p:nvSpPr>
          <p:cNvPr id="981289" name="Text Box 297"/>
          <p:cNvSpPr txBox="1">
            <a:spLocks noChangeArrowheads="1"/>
          </p:cNvSpPr>
          <p:nvPr/>
        </p:nvSpPr>
        <p:spPr bwMode="auto">
          <a:xfrm>
            <a:off x="944563" y="4413250"/>
            <a:ext cx="7369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0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fixdown</a:t>
            </a:r>
            <a:r>
              <a:rPr lang="en-US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th-TH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ในต้นไม้สูง </a:t>
            </a:r>
            <a:r>
              <a:rPr lang="en-US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 </a:t>
            </a:r>
            <a:r>
              <a:rPr lang="th-TH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เกิดการสลับข้อมูลไม่เกิน </a:t>
            </a:r>
            <a:r>
              <a:rPr lang="en-US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 </a:t>
            </a:r>
            <a:r>
              <a:rPr lang="th-TH" sz="2400" b="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ครั้ง</a:t>
            </a:r>
          </a:p>
        </p:txBody>
      </p:sp>
      <p:grpSp>
        <p:nvGrpSpPr>
          <p:cNvPr id="12" name="Group 310"/>
          <p:cNvGrpSpPr>
            <a:grpSpLocks/>
          </p:cNvGrpSpPr>
          <p:nvPr/>
        </p:nvGrpSpPr>
        <p:grpSpPr bwMode="auto">
          <a:xfrm>
            <a:off x="7229475" y="1281113"/>
            <a:ext cx="1914525" cy="2619375"/>
            <a:chOff x="4554" y="807"/>
            <a:chExt cx="1206" cy="1650"/>
          </a:xfrm>
        </p:grpSpPr>
        <p:graphicFrame>
          <p:nvGraphicFramePr>
            <p:cNvPr id="1029" name="Object 298"/>
            <p:cNvGraphicFramePr>
              <a:graphicFrameLocks noChangeAspect="1"/>
            </p:cNvGraphicFramePr>
            <p:nvPr/>
          </p:nvGraphicFramePr>
          <p:xfrm>
            <a:off x="4843" y="1348"/>
            <a:ext cx="91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5" name="Equation" r:id="rId6" imgW="672840" imgH="431640" progId="">
                    <p:embed/>
                  </p:oleObj>
                </mc:Choice>
                <mc:Fallback>
                  <p:oleObj name="Equation" r:id="rId6" imgW="672840" imgH="4316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" y="1348"/>
                          <a:ext cx="917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" name="AutoShape 299"/>
            <p:cNvSpPr>
              <a:spLocks/>
            </p:cNvSpPr>
            <p:nvPr/>
          </p:nvSpPr>
          <p:spPr bwMode="auto">
            <a:xfrm>
              <a:off x="4554" y="807"/>
              <a:ext cx="258" cy="1650"/>
            </a:xfrm>
            <a:prstGeom prst="rightBrace">
              <a:avLst>
                <a:gd name="adj1" fmla="val 532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03"/>
          <p:cNvGrpSpPr>
            <a:grpSpLocks/>
          </p:cNvGrpSpPr>
          <p:nvPr/>
        </p:nvGrpSpPr>
        <p:grpSpPr bwMode="auto">
          <a:xfrm>
            <a:off x="1322388" y="2060575"/>
            <a:ext cx="7793037" cy="4040188"/>
            <a:chOff x="851" y="1298"/>
            <a:chExt cx="4909" cy="2545"/>
          </a:xfrm>
        </p:grpSpPr>
        <p:sp>
          <p:nvSpPr>
            <p:cNvPr id="1063" name="Oval 300"/>
            <p:cNvSpPr>
              <a:spLocks noChangeArrowheads="1"/>
            </p:cNvSpPr>
            <p:nvPr/>
          </p:nvSpPr>
          <p:spPr bwMode="auto">
            <a:xfrm>
              <a:off x="4943" y="1298"/>
              <a:ext cx="817" cy="7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301"/>
            <p:cNvSpPr>
              <a:spLocks noChangeArrowheads="1"/>
            </p:cNvSpPr>
            <p:nvPr/>
          </p:nvSpPr>
          <p:spPr bwMode="auto">
            <a:xfrm>
              <a:off x="851" y="3121"/>
              <a:ext cx="817" cy="7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Freeform 302"/>
            <p:cNvSpPr>
              <a:spLocks/>
            </p:cNvSpPr>
            <p:nvPr/>
          </p:nvSpPr>
          <p:spPr bwMode="auto">
            <a:xfrm>
              <a:off x="1401" y="1926"/>
              <a:ext cx="3654" cy="1221"/>
            </a:xfrm>
            <a:custGeom>
              <a:avLst/>
              <a:gdLst>
                <a:gd name="T0" fmla="*/ 3654 w 3654"/>
                <a:gd name="T1" fmla="*/ 0 h 1221"/>
                <a:gd name="T2" fmla="*/ 3353 w 3654"/>
                <a:gd name="T3" fmla="*/ 361 h 1221"/>
                <a:gd name="T4" fmla="*/ 1926 w 3654"/>
                <a:gd name="T5" fmla="*/ 584 h 1221"/>
                <a:gd name="T6" fmla="*/ 1582 w 3654"/>
                <a:gd name="T7" fmla="*/ 894 h 1221"/>
                <a:gd name="T8" fmla="*/ 370 w 3654"/>
                <a:gd name="T9" fmla="*/ 1031 h 1221"/>
                <a:gd name="T10" fmla="*/ 0 w 3654"/>
                <a:gd name="T11" fmla="*/ 1221 h 12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54"/>
                <a:gd name="T19" fmla="*/ 0 h 1221"/>
                <a:gd name="T20" fmla="*/ 3654 w 3654"/>
                <a:gd name="T21" fmla="*/ 1221 h 12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54" h="1221">
                  <a:moveTo>
                    <a:pt x="3654" y="0"/>
                  </a:moveTo>
                  <a:cubicBezTo>
                    <a:pt x="3647" y="132"/>
                    <a:pt x="3641" y="264"/>
                    <a:pt x="3353" y="361"/>
                  </a:cubicBezTo>
                  <a:cubicBezTo>
                    <a:pt x="3065" y="458"/>
                    <a:pt x="2221" y="495"/>
                    <a:pt x="1926" y="584"/>
                  </a:cubicBezTo>
                  <a:cubicBezTo>
                    <a:pt x="1631" y="673"/>
                    <a:pt x="1841" y="820"/>
                    <a:pt x="1582" y="894"/>
                  </a:cubicBezTo>
                  <a:cubicBezTo>
                    <a:pt x="1323" y="968"/>
                    <a:pt x="634" y="976"/>
                    <a:pt x="370" y="1031"/>
                  </a:cubicBezTo>
                  <a:cubicBezTo>
                    <a:pt x="106" y="1086"/>
                    <a:pt x="53" y="1153"/>
                    <a:pt x="0" y="1221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312"/>
          <p:cNvGrpSpPr>
            <a:grpSpLocks/>
          </p:cNvGrpSpPr>
          <p:nvPr/>
        </p:nvGrpSpPr>
        <p:grpSpPr bwMode="auto">
          <a:xfrm>
            <a:off x="6524625" y="1204913"/>
            <a:ext cx="428625" cy="3128962"/>
            <a:chOff x="4110" y="759"/>
            <a:chExt cx="270" cy="1971"/>
          </a:xfrm>
        </p:grpSpPr>
        <p:sp>
          <p:nvSpPr>
            <p:cNvPr id="1057" name="Text Box 304"/>
            <p:cNvSpPr txBox="1">
              <a:spLocks noChangeArrowheads="1"/>
            </p:cNvSpPr>
            <p:nvPr/>
          </p:nvSpPr>
          <p:spPr bwMode="auto">
            <a:xfrm>
              <a:off x="4119" y="759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  <p:sp>
          <p:nvSpPr>
            <p:cNvPr id="1058" name="Text Box 305"/>
            <p:cNvSpPr txBox="1">
              <a:spLocks noChangeArrowheads="1"/>
            </p:cNvSpPr>
            <p:nvPr/>
          </p:nvSpPr>
          <p:spPr bwMode="auto">
            <a:xfrm>
              <a:off x="4119" y="1207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  <p:sp>
          <p:nvSpPr>
            <p:cNvPr id="1059" name="Text Box 306"/>
            <p:cNvSpPr txBox="1">
              <a:spLocks noChangeArrowheads="1"/>
            </p:cNvSpPr>
            <p:nvPr/>
          </p:nvSpPr>
          <p:spPr bwMode="auto">
            <a:xfrm>
              <a:off x="4120" y="1645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  <p:sp>
          <p:nvSpPr>
            <p:cNvPr id="1060" name="Text Box 307"/>
            <p:cNvSpPr txBox="1">
              <a:spLocks noChangeArrowheads="1"/>
            </p:cNvSpPr>
            <p:nvPr/>
          </p:nvSpPr>
          <p:spPr bwMode="auto">
            <a:xfrm>
              <a:off x="4119" y="1972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  <p:sp>
          <p:nvSpPr>
            <p:cNvPr id="1061" name="Text Box 308"/>
            <p:cNvSpPr txBox="1">
              <a:spLocks noChangeArrowheads="1"/>
            </p:cNvSpPr>
            <p:nvPr/>
          </p:nvSpPr>
          <p:spPr bwMode="auto">
            <a:xfrm>
              <a:off x="4119" y="2204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  <p:sp>
          <p:nvSpPr>
            <p:cNvPr id="1062" name="Text Box 311"/>
            <p:cNvSpPr txBox="1">
              <a:spLocks noChangeArrowheads="1"/>
            </p:cNvSpPr>
            <p:nvPr/>
          </p:nvSpPr>
          <p:spPr bwMode="auto">
            <a:xfrm>
              <a:off x="4110" y="2513"/>
              <a:ext cx="26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400">
                  <a:latin typeface="Arial Unicode MS" pitchFamily="34" charset="-128"/>
                  <a:sym typeface="Symbol" pitchFamily="18" charset="2"/>
                </a:rPr>
                <a:t></a:t>
              </a:r>
              <a:r>
                <a:rPr lang="en-US" sz="2400">
                  <a:latin typeface="Arial Unicode MS" pitchFamily="34" charset="-128"/>
                </a:rPr>
                <a:t>  </a:t>
              </a:r>
              <a:endParaRPr lang="th-TH" sz="2400">
                <a:latin typeface="Arial Unicode MS" pitchFamily="34" charset="-128"/>
              </a:endParaRPr>
            </a:p>
          </p:txBody>
        </p:sp>
      </p:grpSp>
      <p:graphicFrame>
        <p:nvGraphicFramePr>
          <p:cNvPr id="981306" name="Object 314"/>
          <p:cNvGraphicFramePr>
            <a:graphicFrameLocks noChangeAspect="1"/>
          </p:cNvGraphicFramePr>
          <p:nvPr/>
        </p:nvGraphicFramePr>
        <p:xfrm>
          <a:off x="2711450" y="5051425"/>
          <a:ext cx="16938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8" imgW="774360" imgH="431640" progId="">
                  <p:embed/>
                </p:oleObj>
              </mc:Choice>
              <mc:Fallback>
                <p:oleObj name="Equation" r:id="rId8" imgW="77436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051425"/>
                        <a:ext cx="16938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1309" name="Object 317"/>
          <p:cNvGraphicFramePr>
            <a:graphicFrameLocks noChangeAspect="1"/>
          </p:cNvGraphicFramePr>
          <p:nvPr/>
        </p:nvGraphicFramePr>
        <p:xfrm>
          <a:off x="4333875" y="5051425"/>
          <a:ext cx="16938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10" imgW="774360" imgH="431640" progId="">
                  <p:embed/>
                </p:oleObj>
              </mc:Choice>
              <mc:Fallback>
                <p:oleObj name="Equation" r:id="rId10" imgW="77436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5051425"/>
                        <a:ext cx="16938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1311" name="Text Box 319"/>
          <p:cNvSpPr txBox="1">
            <a:spLocks noChangeArrowheads="1"/>
          </p:cNvSpPr>
          <p:nvPr/>
        </p:nvSpPr>
        <p:spPr bwMode="auto">
          <a:xfrm>
            <a:off x="5969000" y="5273675"/>
            <a:ext cx="1111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b="0">
                <a:latin typeface="Times New Roman" pitchFamily="18" charset="0"/>
              </a:rPr>
              <a:t> </a:t>
            </a:r>
            <a:r>
              <a:rPr lang="en-US" sz="2800" b="0" i="1">
                <a:latin typeface="Times New Roman" pitchFamily="18" charset="0"/>
              </a:rPr>
              <a:t>= </a:t>
            </a:r>
            <a:r>
              <a:rPr lang="en-US" sz="2800" b="0">
                <a:latin typeface="Times New Roman" pitchFamily="18" charset="0"/>
              </a:rPr>
              <a:t>2</a:t>
            </a:r>
            <a:r>
              <a:rPr lang="en-US" sz="2800" b="0" i="1" baseline="30000">
                <a:latin typeface="Times New Roman" pitchFamily="18" charset="0"/>
              </a:rPr>
              <a:t>h</a:t>
            </a:r>
            <a:r>
              <a:rPr lang="en-US" sz="2800" b="0" baseline="30000">
                <a:latin typeface="Times New Roman" pitchFamily="18" charset="0"/>
              </a:rPr>
              <a:t>+1</a:t>
            </a:r>
            <a:endParaRPr lang="th-TH" sz="2800" i="1">
              <a:latin typeface="Times New Roman" pitchFamily="18" charset="0"/>
            </a:endParaRPr>
          </a:p>
        </p:txBody>
      </p:sp>
      <p:sp>
        <p:nvSpPr>
          <p:cNvPr id="981312" name="Text Box 320"/>
          <p:cNvSpPr txBox="1">
            <a:spLocks noChangeArrowheads="1"/>
          </p:cNvSpPr>
          <p:nvPr/>
        </p:nvSpPr>
        <p:spPr bwMode="auto">
          <a:xfrm>
            <a:off x="7062788" y="5272088"/>
            <a:ext cx="12493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2800" b="0">
                <a:latin typeface="Times New Roman" pitchFamily="18" charset="0"/>
              </a:rPr>
              <a:t> </a:t>
            </a:r>
            <a:r>
              <a:rPr lang="en-US" sz="2800" b="0" i="1">
                <a:latin typeface="Times New Roman" pitchFamily="18" charset="0"/>
              </a:rPr>
              <a:t>= </a:t>
            </a:r>
            <a:r>
              <a:rPr lang="en-US" sz="2800" b="0">
                <a:latin typeface="Times New Roman" pitchFamily="18" charset="0"/>
              </a:rPr>
              <a:t>O(</a:t>
            </a:r>
            <a:r>
              <a:rPr lang="en-US" sz="2800" b="0" i="1">
                <a:latin typeface="Times New Roman" pitchFamily="18" charset="0"/>
              </a:rPr>
              <a:t>n</a:t>
            </a:r>
            <a:r>
              <a:rPr lang="en-US" sz="2800" b="0">
                <a:latin typeface="Times New Roman" pitchFamily="18" charset="0"/>
              </a:rPr>
              <a:t>)</a:t>
            </a:r>
            <a:endParaRPr lang="th-TH" sz="2800" i="1">
              <a:latin typeface="Times New Roman" pitchFamily="18" charset="0"/>
            </a:endParaRPr>
          </a:p>
        </p:txBody>
      </p:sp>
      <p:grpSp>
        <p:nvGrpSpPr>
          <p:cNvPr id="15" name="Group 323"/>
          <p:cNvGrpSpPr>
            <a:grpSpLocks/>
          </p:cNvGrpSpPr>
          <p:nvPr/>
        </p:nvGrpSpPr>
        <p:grpSpPr bwMode="auto">
          <a:xfrm>
            <a:off x="1192213" y="5130800"/>
            <a:ext cx="1223962" cy="1093788"/>
            <a:chOff x="751" y="3232"/>
            <a:chExt cx="771" cy="689"/>
          </a:xfrm>
        </p:grpSpPr>
        <p:sp>
          <p:nvSpPr>
            <p:cNvPr id="1055" name="Oval 321"/>
            <p:cNvSpPr>
              <a:spLocks noChangeArrowheads="1"/>
            </p:cNvSpPr>
            <p:nvPr/>
          </p:nvSpPr>
          <p:spPr bwMode="auto">
            <a:xfrm>
              <a:off x="1298" y="3232"/>
              <a:ext cx="224" cy="4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Freeform 322"/>
            <p:cNvSpPr>
              <a:spLocks/>
            </p:cNvSpPr>
            <p:nvPr/>
          </p:nvSpPr>
          <p:spPr bwMode="auto">
            <a:xfrm>
              <a:off x="751" y="3542"/>
              <a:ext cx="650" cy="379"/>
            </a:xfrm>
            <a:custGeom>
              <a:avLst/>
              <a:gdLst>
                <a:gd name="T0" fmla="*/ 650 w 650"/>
                <a:gd name="T1" fmla="*/ 112 h 379"/>
                <a:gd name="T2" fmla="*/ 564 w 650"/>
                <a:gd name="T3" fmla="*/ 292 h 379"/>
                <a:gd name="T4" fmla="*/ 306 w 650"/>
                <a:gd name="T5" fmla="*/ 378 h 379"/>
                <a:gd name="T6" fmla="*/ 49 w 650"/>
                <a:gd name="T7" fmla="*/ 301 h 379"/>
                <a:gd name="T8" fmla="*/ 14 w 650"/>
                <a:gd name="T9" fmla="*/ 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0"/>
                <a:gd name="T16" fmla="*/ 0 h 379"/>
                <a:gd name="T17" fmla="*/ 650 w 650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0" h="379">
                  <a:moveTo>
                    <a:pt x="650" y="112"/>
                  </a:moveTo>
                  <a:cubicBezTo>
                    <a:pt x="635" y="180"/>
                    <a:pt x="621" y="248"/>
                    <a:pt x="564" y="292"/>
                  </a:cubicBezTo>
                  <a:cubicBezTo>
                    <a:pt x="507" y="336"/>
                    <a:pt x="392" y="377"/>
                    <a:pt x="306" y="378"/>
                  </a:cubicBezTo>
                  <a:cubicBezTo>
                    <a:pt x="220" y="379"/>
                    <a:pt x="98" y="364"/>
                    <a:pt x="49" y="301"/>
                  </a:cubicBezTo>
                  <a:cubicBezTo>
                    <a:pt x="0" y="238"/>
                    <a:pt x="7" y="119"/>
                    <a:pt x="1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327"/>
          <p:cNvGrpSpPr>
            <a:grpSpLocks/>
          </p:cNvGrpSpPr>
          <p:nvPr/>
        </p:nvGrpSpPr>
        <p:grpSpPr bwMode="auto">
          <a:xfrm>
            <a:off x="3273425" y="4946650"/>
            <a:ext cx="2087563" cy="471488"/>
            <a:chOff x="2062" y="3116"/>
            <a:chExt cx="1315" cy="297"/>
          </a:xfrm>
        </p:grpSpPr>
        <p:sp>
          <p:nvSpPr>
            <p:cNvPr id="1052" name="Oval 324"/>
            <p:cNvSpPr>
              <a:spLocks noChangeArrowheads="1"/>
            </p:cNvSpPr>
            <p:nvPr/>
          </p:nvSpPr>
          <p:spPr bwMode="auto">
            <a:xfrm>
              <a:off x="2062" y="3155"/>
              <a:ext cx="301" cy="2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325"/>
            <p:cNvSpPr>
              <a:spLocks noChangeArrowheads="1"/>
            </p:cNvSpPr>
            <p:nvPr/>
          </p:nvSpPr>
          <p:spPr bwMode="auto">
            <a:xfrm>
              <a:off x="3076" y="3146"/>
              <a:ext cx="301" cy="25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Freeform 326"/>
            <p:cNvSpPr>
              <a:spLocks/>
            </p:cNvSpPr>
            <p:nvPr/>
          </p:nvSpPr>
          <p:spPr bwMode="auto">
            <a:xfrm>
              <a:off x="2347" y="3116"/>
              <a:ext cx="739" cy="99"/>
            </a:xfrm>
            <a:custGeom>
              <a:avLst/>
              <a:gdLst>
                <a:gd name="T0" fmla="*/ 0 w 739"/>
                <a:gd name="T1" fmla="*/ 99 h 99"/>
                <a:gd name="T2" fmla="*/ 155 w 739"/>
                <a:gd name="T3" fmla="*/ 22 h 99"/>
                <a:gd name="T4" fmla="*/ 421 w 739"/>
                <a:gd name="T5" fmla="*/ 13 h 99"/>
                <a:gd name="T6" fmla="*/ 739 w 739"/>
                <a:gd name="T7" fmla="*/ 99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39"/>
                <a:gd name="T13" fmla="*/ 0 h 99"/>
                <a:gd name="T14" fmla="*/ 739 w 739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39" h="99">
                  <a:moveTo>
                    <a:pt x="0" y="99"/>
                  </a:moveTo>
                  <a:cubicBezTo>
                    <a:pt x="42" y="67"/>
                    <a:pt x="85" y="36"/>
                    <a:pt x="155" y="22"/>
                  </a:cubicBezTo>
                  <a:cubicBezTo>
                    <a:pt x="225" y="8"/>
                    <a:pt x="324" y="0"/>
                    <a:pt x="421" y="13"/>
                  </a:cubicBezTo>
                  <a:cubicBezTo>
                    <a:pt x="518" y="26"/>
                    <a:pt x="628" y="62"/>
                    <a:pt x="739" y="9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30"/>
          <p:cNvGrpSpPr>
            <a:grpSpLocks/>
          </p:cNvGrpSpPr>
          <p:nvPr/>
        </p:nvGrpSpPr>
        <p:grpSpPr bwMode="auto">
          <a:xfrm>
            <a:off x="4791075" y="5022850"/>
            <a:ext cx="1268413" cy="1368425"/>
            <a:chOff x="3018" y="3164"/>
            <a:chExt cx="799" cy="862"/>
          </a:xfrm>
        </p:grpSpPr>
        <p:sp>
          <p:nvSpPr>
            <p:cNvPr id="1050" name="Oval 328"/>
            <p:cNvSpPr>
              <a:spLocks noChangeArrowheads="1"/>
            </p:cNvSpPr>
            <p:nvPr/>
          </p:nvSpPr>
          <p:spPr bwMode="auto">
            <a:xfrm>
              <a:off x="3018" y="3164"/>
              <a:ext cx="782" cy="6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329"/>
            <p:cNvSpPr txBox="1">
              <a:spLocks noChangeArrowheads="1"/>
            </p:cNvSpPr>
            <p:nvPr/>
          </p:nvSpPr>
          <p:spPr bwMode="auto">
            <a:xfrm>
              <a:off x="3451" y="3750"/>
              <a:ext cx="366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3200" b="0">
                  <a:latin typeface="Times New Roman" pitchFamily="18" charset="0"/>
                </a:rPr>
                <a:t>2</a:t>
              </a:r>
              <a:endParaRPr lang="th-TH" sz="3200" i="1">
                <a:latin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4767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8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8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8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98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8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8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8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169" grpId="0"/>
      <p:bldP spid="981170" grpId="0"/>
      <p:bldP spid="981171" grpId="0"/>
      <p:bldP spid="981172" grpId="0"/>
      <p:bldP spid="981173" grpId="0"/>
      <p:bldP spid="981174" grpId="0"/>
      <p:bldP spid="981212" grpId="0"/>
      <p:bldP spid="981289" grpId="0"/>
      <p:bldP spid="981311" grpId="0"/>
      <p:bldP spid="9813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ฮีปมากสุด </a:t>
            </a:r>
            <a:r>
              <a:rPr lang="en-US"/>
              <a:t>/ </a:t>
            </a:r>
            <a:r>
              <a:rPr lang="th-TH"/>
              <a:t>ฮีปน้อยสุด </a:t>
            </a:r>
            <a:r>
              <a:rPr lang="en-US"/>
              <a:t>(Max/Min Heap)</a:t>
            </a:r>
            <a:endParaRPr lang="th-TH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7772400" cy="2144712"/>
          </a:xfrm>
        </p:spPr>
        <p:txBody>
          <a:bodyPr/>
          <a:lstStyle/>
          <a:p>
            <a:pPr>
              <a:defRPr/>
            </a:pPr>
            <a:r>
              <a:rPr lang="th-TH"/>
              <a:t>ฮีปมากสุด</a:t>
            </a:r>
          </a:p>
          <a:p>
            <a:pPr lvl="1">
              <a:defRPr/>
            </a:pPr>
            <a:r>
              <a:rPr lang="th-TH"/>
              <a:t>ข้อมูลของ </a:t>
            </a:r>
            <a:r>
              <a:rPr lang="en-US"/>
              <a:t>parent node </a:t>
            </a:r>
            <a:r>
              <a:rPr lang="th-TH"/>
              <a:t>มีค่า</a:t>
            </a:r>
            <a:r>
              <a:rPr lang="th-TH" u="sng"/>
              <a:t>มากกว่า</a:t>
            </a:r>
            <a:r>
              <a:rPr lang="th-TH"/>
              <a:t>ของลูก ๆ</a:t>
            </a:r>
          </a:p>
          <a:p>
            <a:pPr>
              <a:defRPr/>
            </a:pPr>
            <a:r>
              <a:rPr lang="th-TH"/>
              <a:t>ฮีปน้อยสุด</a:t>
            </a:r>
          </a:p>
          <a:p>
            <a:pPr lvl="1">
              <a:defRPr/>
            </a:pPr>
            <a:r>
              <a:rPr lang="th-TH"/>
              <a:t>ข้อมูลของ </a:t>
            </a:r>
            <a:r>
              <a:rPr lang="en-US"/>
              <a:t>parent node </a:t>
            </a:r>
            <a:r>
              <a:rPr lang="th-TH"/>
              <a:t>มีค่า</a:t>
            </a:r>
            <a:r>
              <a:rPr lang="th-TH" u="sng"/>
              <a:t>น้อยกว่า</a:t>
            </a:r>
            <a:r>
              <a:rPr lang="th-TH"/>
              <a:t>ของลูก ๆ</a:t>
            </a:r>
          </a:p>
          <a:p>
            <a:pPr lvl="1">
              <a:defRPr/>
            </a:pPr>
            <a:endParaRPr lang="th-TH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96975" y="3492500"/>
            <a:ext cx="2592388" cy="2185988"/>
            <a:chOff x="307" y="1659"/>
            <a:chExt cx="1633" cy="1377"/>
          </a:xfrm>
        </p:grpSpPr>
        <p:sp>
          <p:nvSpPr>
            <p:cNvPr id="23569" name="Line 5"/>
            <p:cNvSpPr>
              <a:spLocks noChangeShapeType="1"/>
            </p:cNvSpPr>
            <p:nvPr/>
          </p:nvSpPr>
          <p:spPr bwMode="auto">
            <a:xfrm flipH="1">
              <a:off x="760" y="1886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6"/>
            <p:cNvSpPr>
              <a:spLocks noChangeShapeType="1"/>
            </p:cNvSpPr>
            <p:nvPr/>
          </p:nvSpPr>
          <p:spPr bwMode="auto">
            <a:xfrm>
              <a:off x="1395" y="1886"/>
              <a:ext cx="30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7"/>
            <p:cNvSpPr>
              <a:spLocks noChangeShapeType="1"/>
            </p:cNvSpPr>
            <p:nvPr/>
          </p:nvSpPr>
          <p:spPr bwMode="auto">
            <a:xfrm flipH="1">
              <a:off x="445" y="2393"/>
              <a:ext cx="22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8"/>
            <p:cNvSpPr>
              <a:spLocks noChangeShapeType="1"/>
            </p:cNvSpPr>
            <p:nvPr/>
          </p:nvSpPr>
          <p:spPr bwMode="auto">
            <a:xfrm>
              <a:off x="851" y="2393"/>
              <a:ext cx="153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Oval 9"/>
            <p:cNvSpPr>
              <a:spLocks noChangeArrowheads="1"/>
            </p:cNvSpPr>
            <p:nvPr/>
          </p:nvSpPr>
          <p:spPr bwMode="auto">
            <a:xfrm>
              <a:off x="1078" y="1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50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74" name="Oval 10"/>
            <p:cNvSpPr>
              <a:spLocks noChangeArrowheads="1"/>
            </p:cNvSpPr>
            <p:nvPr/>
          </p:nvSpPr>
          <p:spPr bwMode="auto">
            <a:xfrm>
              <a:off x="1577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1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75" name="Oval 11"/>
            <p:cNvSpPr>
              <a:spLocks noChangeArrowheads="1"/>
            </p:cNvSpPr>
            <p:nvPr/>
          </p:nvSpPr>
          <p:spPr bwMode="auto">
            <a:xfrm>
              <a:off x="579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25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76" name="Oval 12"/>
            <p:cNvSpPr>
              <a:spLocks noChangeArrowheads="1"/>
            </p:cNvSpPr>
            <p:nvPr/>
          </p:nvSpPr>
          <p:spPr bwMode="auto">
            <a:xfrm>
              <a:off x="806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21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77" name="Oval 13"/>
            <p:cNvSpPr>
              <a:spLocks noChangeArrowheads="1"/>
            </p:cNvSpPr>
            <p:nvPr/>
          </p:nvSpPr>
          <p:spPr bwMode="auto">
            <a:xfrm>
              <a:off x="307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3</a:t>
              </a:r>
              <a:endParaRPr lang="th-TH" b="0">
                <a:latin typeface="Arial Unicode MS" pitchFamily="34" charset="-128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195888" y="3519488"/>
            <a:ext cx="2592387" cy="2185987"/>
            <a:chOff x="307" y="1659"/>
            <a:chExt cx="1633" cy="1377"/>
          </a:xfrm>
        </p:grpSpPr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H="1">
              <a:off x="760" y="1886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6"/>
            <p:cNvSpPr>
              <a:spLocks noChangeShapeType="1"/>
            </p:cNvSpPr>
            <p:nvPr/>
          </p:nvSpPr>
          <p:spPr bwMode="auto">
            <a:xfrm>
              <a:off x="1395" y="1886"/>
              <a:ext cx="303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7"/>
            <p:cNvSpPr>
              <a:spLocks noChangeShapeType="1"/>
            </p:cNvSpPr>
            <p:nvPr/>
          </p:nvSpPr>
          <p:spPr bwMode="auto">
            <a:xfrm flipH="1">
              <a:off x="445" y="2393"/>
              <a:ext cx="224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Line 18"/>
            <p:cNvSpPr>
              <a:spLocks noChangeShapeType="1"/>
            </p:cNvSpPr>
            <p:nvPr/>
          </p:nvSpPr>
          <p:spPr bwMode="auto">
            <a:xfrm>
              <a:off x="851" y="2393"/>
              <a:ext cx="153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Oval 19"/>
            <p:cNvSpPr>
              <a:spLocks noChangeArrowheads="1"/>
            </p:cNvSpPr>
            <p:nvPr/>
          </p:nvSpPr>
          <p:spPr bwMode="auto">
            <a:xfrm>
              <a:off x="1078" y="1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1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65" name="Oval 20"/>
            <p:cNvSpPr>
              <a:spLocks noChangeArrowheads="1"/>
            </p:cNvSpPr>
            <p:nvPr/>
          </p:nvSpPr>
          <p:spPr bwMode="auto">
            <a:xfrm>
              <a:off x="1577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50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66" name="Oval 21"/>
            <p:cNvSpPr>
              <a:spLocks noChangeArrowheads="1"/>
            </p:cNvSpPr>
            <p:nvPr/>
          </p:nvSpPr>
          <p:spPr bwMode="auto">
            <a:xfrm>
              <a:off x="579" y="212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3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67" name="Oval 22"/>
            <p:cNvSpPr>
              <a:spLocks noChangeArrowheads="1"/>
            </p:cNvSpPr>
            <p:nvPr/>
          </p:nvSpPr>
          <p:spPr bwMode="auto">
            <a:xfrm>
              <a:off x="806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25</a:t>
              </a:r>
              <a:endParaRPr lang="th-TH" b="0">
                <a:latin typeface="Arial Unicode MS" pitchFamily="34" charset="-128"/>
              </a:endParaRPr>
            </a:p>
          </p:txBody>
        </p:sp>
        <p:sp>
          <p:nvSpPr>
            <p:cNvPr id="23568" name="Oval 23"/>
            <p:cNvSpPr>
              <a:spLocks noChangeArrowheads="1"/>
            </p:cNvSpPr>
            <p:nvPr/>
          </p:nvSpPr>
          <p:spPr bwMode="auto">
            <a:xfrm>
              <a:off x="307" y="267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Arial Unicode MS" pitchFamily="34" charset="-128"/>
                </a:rPr>
                <a:t>21</a:t>
              </a:r>
              <a:endParaRPr lang="th-TH" b="0">
                <a:latin typeface="Arial Unicode MS" pitchFamily="34" charset="-128"/>
              </a:endParaRPr>
            </a:p>
          </p:txBody>
        </p:sp>
      </p:grpSp>
      <p:sp>
        <p:nvSpPr>
          <p:cNvPr id="982040" name="AutoShape 24"/>
          <p:cNvSpPr>
            <a:spLocks noChangeArrowheads="1"/>
          </p:cNvSpPr>
          <p:nvPr/>
        </p:nvSpPr>
        <p:spPr bwMode="auto">
          <a:xfrm>
            <a:off x="1693863" y="5800725"/>
            <a:ext cx="1855787" cy="547688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max heap</a:t>
            </a:r>
          </a:p>
        </p:txBody>
      </p:sp>
      <p:sp>
        <p:nvSpPr>
          <p:cNvPr id="982041" name="AutoShape 25"/>
          <p:cNvSpPr>
            <a:spLocks noChangeArrowheads="1"/>
          </p:cNvSpPr>
          <p:nvPr/>
        </p:nvSpPr>
        <p:spPr bwMode="auto">
          <a:xfrm>
            <a:off x="5815013" y="5854700"/>
            <a:ext cx="1855787" cy="547688"/>
          </a:xfrm>
          <a:prstGeom prst="roundRect">
            <a:avLst>
              <a:gd name="adj" fmla="val 47829"/>
            </a:avLst>
          </a:prstGeom>
          <a:gradFill rotWithShape="1">
            <a:gsLst>
              <a:gs pos="0">
                <a:srgbClr val="FFCCFF"/>
              </a:gs>
              <a:gs pos="100000">
                <a:srgbClr val="BB41BB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min heap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1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 bldLvl="2"/>
      <p:bldP spid="982040" grpId="0" animBg="1"/>
      <p:bldP spid="9820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สร้าง </a:t>
            </a:r>
            <a:r>
              <a:rPr lang="en-US" dirty="0"/>
              <a:t>Priority Queue </a:t>
            </a:r>
            <a:r>
              <a:rPr lang="th-TH" dirty="0"/>
              <a:t>ด้วย </a:t>
            </a:r>
            <a:r>
              <a:rPr lang="en-US" dirty="0"/>
              <a:t>Binary Heap</a:t>
            </a:r>
            <a:endParaRPr lang="th-TH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7772400" cy="2184400"/>
          </a:xfrm>
        </p:spPr>
        <p:txBody>
          <a:bodyPr/>
          <a:lstStyle/>
          <a:p>
            <a:pPr>
              <a:defRPr/>
            </a:pPr>
            <a:r>
              <a:rPr lang="en-US" dirty="0"/>
              <a:t>push	: O(log n)</a:t>
            </a:r>
          </a:p>
          <a:p>
            <a:pPr>
              <a:defRPr/>
            </a:pPr>
            <a:r>
              <a:rPr lang="en-US" dirty="0"/>
              <a:t>pop	: O(log n)</a:t>
            </a:r>
          </a:p>
          <a:p>
            <a:pPr>
              <a:defRPr/>
            </a:pPr>
            <a:r>
              <a:rPr lang="en-US" dirty="0"/>
              <a:t>top		: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(1)</a:t>
            </a:r>
          </a:p>
          <a:p>
            <a:pPr>
              <a:defRPr/>
            </a:pPr>
            <a:r>
              <a:rPr lang="th-TH" dirty="0"/>
              <a:t>ใช้โครงสร้างแบบ </a:t>
            </a:r>
            <a:r>
              <a:rPr lang="en-US" dirty="0"/>
              <a:t>balanced binary tree</a:t>
            </a:r>
            <a:endParaRPr lang="th-TH" dirty="0"/>
          </a:p>
        </p:txBody>
      </p:sp>
      <p:sp>
        <p:nvSpPr>
          <p:cNvPr id="975913" name="AutoShape 41"/>
          <p:cNvSpPr>
            <a:spLocks noChangeArrowheads="1"/>
          </p:cNvSpPr>
          <p:nvPr/>
        </p:nvSpPr>
        <p:spPr bwMode="auto">
          <a:xfrm>
            <a:off x="4672013" y="3446463"/>
            <a:ext cx="1655762" cy="503237"/>
          </a:xfrm>
          <a:prstGeom prst="wedgeRoundRectCallout">
            <a:avLst>
              <a:gd name="adj1" fmla="val -44824"/>
              <a:gd name="adj2" fmla="val 8469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h-TH" sz="2400" b="0" dirty="0">
                <a:latin typeface="Tahoma" pitchFamily="34" charset="0"/>
              </a:rPr>
              <a:t>ราก </a:t>
            </a:r>
            <a:r>
              <a:rPr lang="en-US" sz="2400" b="0" dirty="0">
                <a:latin typeface="Tahoma" pitchFamily="34" charset="0"/>
              </a:rPr>
              <a:t>(root)</a:t>
            </a:r>
            <a:endParaRPr lang="th-TH" sz="2400" b="0" dirty="0">
              <a:latin typeface="Tahoma" pitchFamily="34" charset="0"/>
            </a:endParaRP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2857500" y="4111625"/>
            <a:ext cx="3176588" cy="1620838"/>
            <a:chOff x="1625" y="2633"/>
            <a:chExt cx="2001" cy="1021"/>
          </a:xfrm>
        </p:grpSpPr>
        <p:sp>
          <p:nvSpPr>
            <p:cNvPr id="12311" name="Oval 57"/>
            <p:cNvSpPr>
              <a:spLocks noChangeArrowheads="1"/>
            </p:cNvSpPr>
            <p:nvPr/>
          </p:nvSpPr>
          <p:spPr bwMode="auto">
            <a:xfrm>
              <a:off x="1761" y="3177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58"/>
            <p:cNvSpPr>
              <a:spLocks noChangeArrowheads="1"/>
            </p:cNvSpPr>
            <p:nvPr/>
          </p:nvSpPr>
          <p:spPr bwMode="auto">
            <a:xfrm>
              <a:off x="1625" y="3449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Oval 59"/>
            <p:cNvSpPr>
              <a:spLocks noChangeArrowheads="1"/>
            </p:cNvSpPr>
            <p:nvPr/>
          </p:nvSpPr>
          <p:spPr bwMode="auto">
            <a:xfrm>
              <a:off x="1897" y="3449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Oval 67"/>
            <p:cNvSpPr>
              <a:spLocks noChangeArrowheads="1"/>
            </p:cNvSpPr>
            <p:nvPr/>
          </p:nvSpPr>
          <p:spPr bwMode="auto">
            <a:xfrm>
              <a:off x="2033" y="2905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Oval 69"/>
            <p:cNvSpPr>
              <a:spLocks noChangeArrowheads="1"/>
            </p:cNvSpPr>
            <p:nvPr/>
          </p:nvSpPr>
          <p:spPr bwMode="auto">
            <a:xfrm>
              <a:off x="2577" y="2633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70"/>
            <p:cNvSpPr>
              <a:spLocks noChangeShapeType="1"/>
            </p:cNvSpPr>
            <p:nvPr/>
          </p:nvSpPr>
          <p:spPr bwMode="auto">
            <a:xfrm flipH="1">
              <a:off x="1719" y="3338"/>
              <a:ext cx="72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71"/>
            <p:cNvSpPr>
              <a:spLocks noChangeShapeType="1"/>
            </p:cNvSpPr>
            <p:nvPr/>
          </p:nvSpPr>
          <p:spPr bwMode="auto">
            <a:xfrm>
              <a:off x="1907" y="3342"/>
              <a:ext cx="6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Oval 72"/>
            <p:cNvSpPr>
              <a:spLocks noChangeArrowheads="1"/>
            </p:cNvSpPr>
            <p:nvPr/>
          </p:nvSpPr>
          <p:spPr bwMode="auto">
            <a:xfrm>
              <a:off x="2321" y="3189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Oval 73"/>
            <p:cNvSpPr>
              <a:spLocks noChangeArrowheads="1"/>
            </p:cNvSpPr>
            <p:nvPr/>
          </p:nvSpPr>
          <p:spPr bwMode="auto">
            <a:xfrm>
              <a:off x="2185" y="3461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Oval 74"/>
            <p:cNvSpPr>
              <a:spLocks noChangeArrowheads="1"/>
            </p:cNvSpPr>
            <p:nvPr/>
          </p:nvSpPr>
          <p:spPr bwMode="auto">
            <a:xfrm>
              <a:off x="2457" y="3461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75"/>
            <p:cNvSpPr>
              <a:spLocks noChangeShapeType="1"/>
            </p:cNvSpPr>
            <p:nvPr/>
          </p:nvSpPr>
          <p:spPr bwMode="auto">
            <a:xfrm flipH="1">
              <a:off x="2279" y="3350"/>
              <a:ext cx="72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76"/>
            <p:cNvSpPr>
              <a:spLocks noChangeShapeType="1"/>
            </p:cNvSpPr>
            <p:nvPr/>
          </p:nvSpPr>
          <p:spPr bwMode="auto">
            <a:xfrm>
              <a:off x="2467" y="3354"/>
              <a:ext cx="6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77"/>
            <p:cNvSpPr>
              <a:spLocks noChangeShapeType="1"/>
            </p:cNvSpPr>
            <p:nvPr/>
          </p:nvSpPr>
          <p:spPr bwMode="auto">
            <a:xfrm flipH="1">
              <a:off x="1875" y="3050"/>
              <a:ext cx="18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78"/>
            <p:cNvSpPr>
              <a:spLocks noChangeShapeType="1"/>
            </p:cNvSpPr>
            <p:nvPr/>
          </p:nvSpPr>
          <p:spPr bwMode="auto">
            <a:xfrm>
              <a:off x="2187" y="3058"/>
              <a:ext cx="20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Oval 79"/>
            <p:cNvSpPr>
              <a:spLocks noChangeArrowheads="1"/>
            </p:cNvSpPr>
            <p:nvPr/>
          </p:nvSpPr>
          <p:spPr bwMode="auto">
            <a:xfrm>
              <a:off x="2885" y="3201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Oval 80"/>
            <p:cNvSpPr>
              <a:spLocks noChangeArrowheads="1"/>
            </p:cNvSpPr>
            <p:nvPr/>
          </p:nvSpPr>
          <p:spPr bwMode="auto">
            <a:xfrm>
              <a:off x="2749" y="3473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Oval 81"/>
            <p:cNvSpPr>
              <a:spLocks noChangeArrowheads="1"/>
            </p:cNvSpPr>
            <p:nvPr/>
          </p:nvSpPr>
          <p:spPr bwMode="auto">
            <a:xfrm>
              <a:off x="3021" y="3473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Oval 82"/>
            <p:cNvSpPr>
              <a:spLocks noChangeArrowheads="1"/>
            </p:cNvSpPr>
            <p:nvPr/>
          </p:nvSpPr>
          <p:spPr bwMode="auto">
            <a:xfrm>
              <a:off x="3157" y="2929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Line 83"/>
            <p:cNvSpPr>
              <a:spLocks noChangeShapeType="1"/>
            </p:cNvSpPr>
            <p:nvPr/>
          </p:nvSpPr>
          <p:spPr bwMode="auto">
            <a:xfrm flipH="1">
              <a:off x="2843" y="3362"/>
              <a:ext cx="72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84"/>
            <p:cNvSpPr>
              <a:spLocks noChangeShapeType="1"/>
            </p:cNvSpPr>
            <p:nvPr/>
          </p:nvSpPr>
          <p:spPr bwMode="auto">
            <a:xfrm>
              <a:off x="3031" y="3366"/>
              <a:ext cx="64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1" name="Oval 85"/>
            <p:cNvSpPr>
              <a:spLocks noChangeArrowheads="1"/>
            </p:cNvSpPr>
            <p:nvPr/>
          </p:nvSpPr>
          <p:spPr bwMode="auto">
            <a:xfrm>
              <a:off x="3445" y="3213"/>
              <a:ext cx="181" cy="18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Line 90"/>
            <p:cNvSpPr>
              <a:spLocks noChangeShapeType="1"/>
            </p:cNvSpPr>
            <p:nvPr/>
          </p:nvSpPr>
          <p:spPr bwMode="auto">
            <a:xfrm flipH="1">
              <a:off x="2999" y="3074"/>
              <a:ext cx="18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91"/>
            <p:cNvSpPr>
              <a:spLocks noChangeShapeType="1"/>
            </p:cNvSpPr>
            <p:nvPr/>
          </p:nvSpPr>
          <p:spPr bwMode="auto">
            <a:xfrm>
              <a:off x="3311" y="3082"/>
              <a:ext cx="20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92"/>
            <p:cNvSpPr>
              <a:spLocks noChangeShapeType="1"/>
            </p:cNvSpPr>
            <p:nvPr/>
          </p:nvSpPr>
          <p:spPr bwMode="auto">
            <a:xfrm flipH="1">
              <a:off x="2155" y="2762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93"/>
            <p:cNvSpPr>
              <a:spLocks noChangeShapeType="1"/>
            </p:cNvSpPr>
            <p:nvPr/>
          </p:nvSpPr>
          <p:spPr bwMode="auto">
            <a:xfrm>
              <a:off x="2743" y="2770"/>
              <a:ext cx="464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5998" name="AutoShape 126"/>
          <p:cNvSpPr>
            <a:spLocks noChangeArrowheads="1"/>
          </p:cNvSpPr>
          <p:nvPr/>
        </p:nvSpPr>
        <p:spPr bwMode="auto">
          <a:xfrm>
            <a:off x="5819775" y="4141788"/>
            <a:ext cx="2773363" cy="503237"/>
          </a:xfrm>
          <a:prstGeom prst="wedgeRoundRectCallout">
            <a:avLst>
              <a:gd name="adj1" fmla="val -58185"/>
              <a:gd name="adj2" fmla="val 4148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h-TH" sz="2400" b="0" dirty="0">
                <a:latin typeface="Tahoma" pitchFamily="34" charset="0"/>
              </a:rPr>
              <a:t>ปมพ่อ</a:t>
            </a:r>
            <a:r>
              <a:rPr lang="en-US" sz="2400" b="0" dirty="0">
                <a:latin typeface="Tahoma" pitchFamily="34" charset="0"/>
              </a:rPr>
              <a:t>/</a:t>
            </a:r>
            <a:r>
              <a:rPr lang="th-TH" sz="2400" b="0" dirty="0">
                <a:latin typeface="Tahoma" pitchFamily="34" charset="0"/>
              </a:rPr>
              <a:t>แม่ </a:t>
            </a:r>
            <a:r>
              <a:rPr lang="en-US" sz="2400" b="0" dirty="0">
                <a:latin typeface="Tahoma" pitchFamily="34" charset="0"/>
              </a:rPr>
              <a:t>(parent)</a:t>
            </a:r>
            <a:endParaRPr lang="th-TH" sz="2400" b="0" dirty="0">
              <a:latin typeface="Tahoma" pitchFamily="34" charset="0"/>
            </a:endParaRPr>
          </a:p>
        </p:txBody>
      </p:sp>
      <p:sp>
        <p:nvSpPr>
          <p:cNvPr id="976000" name="AutoShape 128"/>
          <p:cNvSpPr>
            <a:spLocks noChangeArrowheads="1"/>
          </p:cNvSpPr>
          <p:nvPr/>
        </p:nvSpPr>
        <p:spPr bwMode="auto">
          <a:xfrm>
            <a:off x="6256338" y="4727575"/>
            <a:ext cx="2097087" cy="503238"/>
          </a:xfrm>
          <a:prstGeom prst="wedgeRoundRectCallout">
            <a:avLst>
              <a:gd name="adj1" fmla="val -57042"/>
              <a:gd name="adj2" fmla="val 3075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h-TH" sz="2400" b="0" dirty="0">
                <a:latin typeface="Tahoma" pitchFamily="34" charset="0"/>
              </a:rPr>
              <a:t>ปมลูก </a:t>
            </a:r>
            <a:r>
              <a:rPr lang="en-US" sz="2400" b="0" dirty="0">
                <a:latin typeface="Tahoma" pitchFamily="34" charset="0"/>
              </a:rPr>
              <a:t>(child)</a:t>
            </a:r>
            <a:endParaRPr lang="th-TH" sz="2400" b="0" dirty="0">
              <a:latin typeface="Tahoma" pitchFamily="34" charset="0"/>
            </a:endParaRPr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3021013" y="4313238"/>
            <a:ext cx="1338262" cy="1077912"/>
            <a:chOff x="1728" y="2760"/>
            <a:chExt cx="843" cy="679"/>
          </a:xfrm>
        </p:grpSpPr>
        <p:sp>
          <p:nvSpPr>
            <p:cNvPr id="12308" name="Line 134"/>
            <p:cNvSpPr>
              <a:spLocks noChangeShapeType="1"/>
            </p:cNvSpPr>
            <p:nvPr/>
          </p:nvSpPr>
          <p:spPr bwMode="auto">
            <a:xfrm flipH="1">
              <a:off x="2184" y="2760"/>
              <a:ext cx="387" cy="13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35"/>
            <p:cNvSpPr>
              <a:spLocks noChangeShapeType="1"/>
            </p:cNvSpPr>
            <p:nvPr/>
          </p:nvSpPr>
          <p:spPr bwMode="auto">
            <a:xfrm flipH="1">
              <a:off x="1874" y="3043"/>
              <a:ext cx="172" cy="1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6"/>
            <p:cNvSpPr>
              <a:spLocks noChangeShapeType="1"/>
            </p:cNvSpPr>
            <p:nvPr/>
          </p:nvSpPr>
          <p:spPr bwMode="auto">
            <a:xfrm flipH="1">
              <a:off x="1728" y="3336"/>
              <a:ext cx="52" cy="10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6010" name="AutoShape 138"/>
          <p:cNvSpPr>
            <a:spLocks noChangeArrowheads="1"/>
          </p:cNvSpPr>
          <p:nvPr/>
        </p:nvSpPr>
        <p:spPr bwMode="auto">
          <a:xfrm>
            <a:off x="1631950" y="5895975"/>
            <a:ext cx="6003925" cy="57308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b="0" dirty="0">
                <a:latin typeface="Tahoma" pitchFamily="34" charset="0"/>
              </a:rPr>
              <a:t>ต้นไม้แบบทวิภาคได้ดุลที่มี </a:t>
            </a:r>
            <a:r>
              <a:rPr lang="en-US" sz="2400" b="0" dirty="0">
                <a:latin typeface="Tahoma" pitchFamily="34" charset="0"/>
              </a:rPr>
              <a:t>n </a:t>
            </a:r>
            <a:r>
              <a:rPr lang="th-TH" sz="2400" b="0" dirty="0">
                <a:latin typeface="Tahoma" pitchFamily="34" charset="0"/>
              </a:rPr>
              <a:t>ปม สูง </a:t>
            </a:r>
            <a:r>
              <a:rPr lang="th-TH" sz="1800" b="0" dirty="0">
                <a:latin typeface="Tahoma" pitchFamily="34" charset="0"/>
                <a:sym typeface="Symbol" pitchFamily="18" charset="2"/>
              </a:rPr>
              <a:t></a:t>
            </a:r>
            <a:r>
              <a:rPr lang="en-US" sz="2400" b="0" dirty="0">
                <a:latin typeface="Tahoma" pitchFamily="34" charset="0"/>
              </a:rPr>
              <a:t>log</a:t>
            </a:r>
            <a:r>
              <a:rPr lang="en-US" sz="2400" b="0" baseline="-25000" dirty="0">
                <a:latin typeface="Tahoma" pitchFamily="34" charset="0"/>
              </a:rPr>
              <a:t>2</a:t>
            </a:r>
            <a:r>
              <a:rPr lang="en-US" sz="2400" b="0" dirty="0">
                <a:latin typeface="Tahoma" pitchFamily="34" charset="0"/>
              </a:rPr>
              <a:t> n</a:t>
            </a:r>
            <a:r>
              <a:rPr lang="th-TH" sz="1800" b="0" dirty="0">
                <a:latin typeface="Tahoma" pitchFamily="34" charset="0"/>
                <a:sym typeface="Symbol" pitchFamily="18" charset="2"/>
              </a:rPr>
              <a:t></a:t>
            </a:r>
          </a:p>
        </p:txBody>
      </p: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5287963" y="4576763"/>
            <a:ext cx="744537" cy="741362"/>
            <a:chOff x="3331" y="2883"/>
            <a:chExt cx="469" cy="467"/>
          </a:xfrm>
        </p:grpSpPr>
        <p:sp>
          <p:nvSpPr>
            <p:cNvPr id="12305" name="Oval 140"/>
            <p:cNvSpPr>
              <a:spLocks noChangeArrowheads="1"/>
            </p:cNvSpPr>
            <p:nvPr/>
          </p:nvSpPr>
          <p:spPr bwMode="auto">
            <a:xfrm>
              <a:off x="3331" y="2883"/>
              <a:ext cx="184" cy="184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Oval 141"/>
            <p:cNvSpPr>
              <a:spLocks noChangeArrowheads="1"/>
            </p:cNvSpPr>
            <p:nvPr/>
          </p:nvSpPr>
          <p:spPr bwMode="auto">
            <a:xfrm>
              <a:off x="3620" y="3170"/>
              <a:ext cx="180" cy="180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765E76"/>
                </a:gs>
              </a:gsLst>
              <a:lin ang="2700000" scaled="1"/>
            </a:gra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42"/>
            <p:cNvSpPr>
              <a:spLocks noChangeShapeType="1"/>
            </p:cNvSpPr>
            <p:nvPr/>
          </p:nvSpPr>
          <p:spPr bwMode="auto">
            <a:xfrm>
              <a:off x="3488" y="3040"/>
              <a:ext cx="204" cy="1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46"/>
          <p:cNvGrpSpPr>
            <a:grpSpLocks/>
          </p:cNvGrpSpPr>
          <p:nvPr/>
        </p:nvGrpSpPr>
        <p:grpSpPr bwMode="auto">
          <a:xfrm>
            <a:off x="1616075" y="4216400"/>
            <a:ext cx="2646363" cy="1352550"/>
            <a:chOff x="1018" y="2656"/>
            <a:chExt cx="1667" cy="852"/>
          </a:xfrm>
        </p:grpSpPr>
        <p:sp>
          <p:nvSpPr>
            <p:cNvPr id="12300" name="Line 130"/>
            <p:cNvSpPr>
              <a:spLocks noChangeShapeType="1"/>
            </p:cNvSpPr>
            <p:nvPr/>
          </p:nvSpPr>
          <p:spPr bwMode="auto">
            <a:xfrm flipH="1">
              <a:off x="1018" y="2665"/>
              <a:ext cx="1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1"/>
            <p:cNvSpPr>
              <a:spLocks noChangeShapeType="1"/>
            </p:cNvSpPr>
            <p:nvPr/>
          </p:nvSpPr>
          <p:spPr bwMode="auto">
            <a:xfrm flipH="1">
              <a:off x="1018" y="3508"/>
              <a:ext cx="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33"/>
            <p:cNvSpPr txBox="1">
              <a:spLocks noChangeArrowheads="1"/>
            </p:cNvSpPr>
            <p:nvPr/>
          </p:nvSpPr>
          <p:spPr bwMode="auto">
            <a:xfrm>
              <a:off x="1086" y="2964"/>
              <a:ext cx="559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</a:pPr>
              <a:r>
                <a:rPr lang="th-TH" sz="3200" b="0" dirty="0">
                  <a:latin typeface="-Layiji MaHaNiYom" pitchFamily="2" charset="0"/>
                  <a:cs typeface="-Layiji MaHaNiYom" pitchFamily="2" charset="0"/>
                </a:rPr>
                <a:t>สูง </a:t>
              </a:r>
              <a:r>
                <a:rPr lang="en-US" sz="3200" b="0" dirty="0">
                  <a:latin typeface="-Layiji MaHaNiYom" pitchFamily="2" charset="0"/>
                  <a:cs typeface="-Layiji MaHaNiYom" pitchFamily="2" charset="0"/>
                </a:rPr>
                <a:t>3</a:t>
              </a:r>
              <a:endParaRPr lang="th-TH" sz="3200" b="0" dirty="0">
                <a:latin typeface="-Layiji MaHaNiYom" pitchFamily="2" charset="0"/>
                <a:cs typeface="-Layiji MaHaNiYom" pitchFamily="2" charset="0"/>
              </a:endParaRPr>
            </a:p>
          </p:txBody>
        </p:sp>
        <p:sp>
          <p:nvSpPr>
            <p:cNvPr id="12303" name="Line 144"/>
            <p:cNvSpPr>
              <a:spLocks noChangeShapeType="1"/>
            </p:cNvSpPr>
            <p:nvPr/>
          </p:nvSpPr>
          <p:spPr bwMode="auto">
            <a:xfrm flipV="1">
              <a:off x="1350" y="2656"/>
              <a:ext cx="0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45"/>
            <p:cNvSpPr>
              <a:spLocks noChangeShapeType="1"/>
            </p:cNvSpPr>
            <p:nvPr/>
          </p:nvSpPr>
          <p:spPr bwMode="auto">
            <a:xfrm>
              <a:off x="1350" y="3181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03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7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7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7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/>
      <p:bldP spid="975913" grpId="0" animBg="1"/>
      <p:bldP spid="975998" grpId="0" animBg="1"/>
      <p:bldP spid="976000" grpId="0" animBg="1"/>
      <p:bldP spid="9760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1619250" y="3914775"/>
            <a:ext cx="5761038" cy="2232025"/>
            <a:chOff x="1020" y="2251"/>
            <a:chExt cx="3629" cy="1406"/>
          </a:xfrm>
        </p:grpSpPr>
        <p:grpSp>
          <p:nvGrpSpPr>
            <p:cNvPr id="13331" name="Group 61"/>
            <p:cNvGrpSpPr>
              <a:grpSpLocks/>
            </p:cNvGrpSpPr>
            <p:nvPr/>
          </p:nvGrpSpPr>
          <p:grpSpPr bwMode="auto">
            <a:xfrm>
              <a:off x="1201" y="2432"/>
              <a:ext cx="3266" cy="953"/>
              <a:chOff x="1201" y="2432"/>
              <a:chExt cx="3266" cy="953"/>
            </a:xfrm>
          </p:grpSpPr>
          <p:sp>
            <p:nvSpPr>
              <p:cNvPr id="13345" name="Line 28"/>
              <p:cNvSpPr>
                <a:spLocks noChangeShapeType="1"/>
              </p:cNvSpPr>
              <p:nvPr/>
            </p:nvSpPr>
            <p:spPr bwMode="auto">
              <a:xfrm flipH="1">
                <a:off x="1972" y="2432"/>
                <a:ext cx="86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6" name="Line 29"/>
              <p:cNvSpPr>
                <a:spLocks noChangeShapeType="1"/>
              </p:cNvSpPr>
              <p:nvPr/>
            </p:nvSpPr>
            <p:spPr bwMode="auto">
              <a:xfrm>
                <a:off x="3106" y="2432"/>
                <a:ext cx="77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7" name="Line 30"/>
              <p:cNvSpPr>
                <a:spLocks noChangeShapeType="1"/>
              </p:cNvSpPr>
              <p:nvPr/>
            </p:nvSpPr>
            <p:spPr bwMode="auto">
              <a:xfrm flipH="1">
                <a:off x="1473" y="2750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>
                <a:off x="2108" y="2750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H="1">
                <a:off x="3423" y="2750"/>
                <a:ext cx="40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>
                <a:off x="4013" y="2750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H="1">
                <a:off x="1201" y="3158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>
                <a:off x="1564" y="315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H="1">
                <a:off x="2199" y="3158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>
                <a:off x="2561" y="3158"/>
                <a:ext cx="13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5" name="Line 38"/>
              <p:cNvSpPr>
                <a:spLocks noChangeShapeType="1"/>
              </p:cNvSpPr>
              <p:nvPr/>
            </p:nvSpPr>
            <p:spPr bwMode="auto">
              <a:xfrm flipH="1">
                <a:off x="3197" y="3158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32" name="Group 59"/>
            <p:cNvGrpSpPr>
              <a:grpSpLocks/>
            </p:cNvGrpSpPr>
            <p:nvPr/>
          </p:nvGrpSpPr>
          <p:grpSpPr bwMode="auto">
            <a:xfrm>
              <a:off x="1020" y="2251"/>
              <a:ext cx="3629" cy="1406"/>
              <a:chOff x="1020" y="2251"/>
              <a:chExt cx="3629" cy="1406"/>
            </a:xfrm>
          </p:grpSpPr>
          <p:sp>
            <p:nvSpPr>
              <p:cNvPr id="13333" name="Oval 39"/>
              <p:cNvSpPr>
                <a:spLocks noChangeArrowheads="1"/>
              </p:cNvSpPr>
              <p:nvPr/>
            </p:nvSpPr>
            <p:spPr bwMode="auto">
              <a:xfrm>
                <a:off x="2789" y="225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4" name="Oval 40"/>
              <p:cNvSpPr>
                <a:spLocks noChangeArrowheads="1"/>
              </p:cNvSpPr>
              <p:nvPr/>
            </p:nvSpPr>
            <p:spPr bwMode="auto">
              <a:xfrm>
                <a:off x="1791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5" name="Oval 49"/>
              <p:cNvSpPr>
                <a:spLocks noChangeArrowheads="1"/>
              </p:cNvSpPr>
              <p:nvPr/>
            </p:nvSpPr>
            <p:spPr bwMode="auto">
              <a:xfrm>
                <a:off x="374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6" name="Oval 50"/>
              <p:cNvSpPr>
                <a:spLocks noChangeArrowheads="1"/>
              </p:cNvSpPr>
              <p:nvPr/>
            </p:nvSpPr>
            <p:spPr bwMode="auto">
              <a:xfrm>
                <a:off x="3243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7" name="Oval 51"/>
              <p:cNvSpPr>
                <a:spLocks noChangeArrowheads="1"/>
              </p:cNvSpPr>
              <p:nvPr/>
            </p:nvSpPr>
            <p:spPr bwMode="auto">
              <a:xfrm>
                <a:off x="2290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8" name="Oval 52"/>
              <p:cNvSpPr>
                <a:spLocks noChangeArrowheads="1"/>
              </p:cNvSpPr>
              <p:nvPr/>
            </p:nvSpPr>
            <p:spPr bwMode="auto">
              <a:xfrm>
                <a:off x="1292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39" name="Oval 53"/>
              <p:cNvSpPr>
                <a:spLocks noChangeArrowheads="1"/>
              </p:cNvSpPr>
              <p:nvPr/>
            </p:nvSpPr>
            <p:spPr bwMode="auto">
              <a:xfrm>
                <a:off x="4286" y="293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40" name="Oval 54"/>
              <p:cNvSpPr>
                <a:spLocks noChangeArrowheads="1"/>
              </p:cNvSpPr>
              <p:nvPr/>
            </p:nvSpPr>
            <p:spPr bwMode="auto">
              <a:xfrm>
                <a:off x="3016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41" name="Oval 55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42" name="Oval 56"/>
              <p:cNvSpPr>
                <a:spLocks noChangeArrowheads="1"/>
              </p:cNvSpPr>
              <p:nvPr/>
            </p:nvSpPr>
            <p:spPr bwMode="auto">
              <a:xfrm>
                <a:off x="1973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43" name="Oval 57"/>
              <p:cNvSpPr>
                <a:spLocks noChangeArrowheads="1"/>
              </p:cNvSpPr>
              <p:nvPr/>
            </p:nvSpPr>
            <p:spPr bwMode="auto">
              <a:xfrm>
                <a:off x="1519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3344" name="Oval 58"/>
              <p:cNvSpPr>
                <a:spLocks noChangeArrowheads="1"/>
              </p:cNvSpPr>
              <p:nvPr/>
            </p:nvSpPr>
            <p:spPr bwMode="auto">
              <a:xfrm>
                <a:off x="1020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</p:grpSp>
      </p:grp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ฮีปแบบทวิภาค</a:t>
            </a:r>
          </a:p>
        </p:txBody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04888"/>
            <a:ext cx="7772400" cy="2209800"/>
          </a:xfrm>
        </p:spPr>
        <p:txBody>
          <a:bodyPr/>
          <a:lstStyle/>
          <a:p>
            <a:pPr>
              <a:defRPr/>
            </a:pPr>
            <a:r>
              <a:rPr lang="en-US"/>
              <a:t>Binary Heap</a:t>
            </a:r>
          </a:p>
          <a:p>
            <a:pPr lvl="1">
              <a:defRPr/>
            </a:pPr>
            <a:r>
              <a:rPr lang="th-TH">
                <a:cs typeface="Tahoma" pitchFamily="34" charset="0"/>
              </a:rPr>
              <a:t>มีโครงสร้างเป็น </a:t>
            </a:r>
            <a:r>
              <a:rPr lang="en-US">
                <a:cs typeface="Tahoma" pitchFamily="34" charset="0"/>
              </a:rPr>
              <a:t>binary tree </a:t>
            </a:r>
            <a:r>
              <a:rPr lang="th-TH">
                <a:cs typeface="Tahoma" pitchFamily="34" charset="0"/>
              </a:rPr>
              <a:t>แบบได้ดุล</a:t>
            </a:r>
          </a:p>
          <a:p>
            <a:pPr lvl="2">
              <a:defRPr/>
            </a:pPr>
            <a:r>
              <a:rPr lang="en-US">
                <a:cs typeface="Tahoma" pitchFamily="34" charset="0"/>
              </a:rPr>
              <a:t>node </a:t>
            </a:r>
            <a:r>
              <a:rPr lang="th-TH">
                <a:cs typeface="Tahoma" pitchFamily="34" charset="0"/>
              </a:rPr>
              <a:t>เต็มทุกระดับ</a:t>
            </a:r>
          </a:p>
          <a:p>
            <a:pPr lvl="2">
              <a:defRPr/>
            </a:pPr>
            <a:r>
              <a:rPr lang="th-TH">
                <a:cs typeface="Tahoma" pitchFamily="34" charset="0"/>
              </a:rPr>
              <a:t>ระดับล่างสุด เต็มจากซ้ายไปขวา</a:t>
            </a:r>
          </a:p>
          <a:p>
            <a:pPr lvl="1">
              <a:defRPr/>
            </a:pPr>
            <a:r>
              <a:rPr lang="th-TH">
                <a:cs typeface="Tahoma" pitchFamily="34" charset="0"/>
              </a:rPr>
              <a:t>ข้อมูลของ </a:t>
            </a:r>
            <a:r>
              <a:rPr lang="en-US">
                <a:cs typeface="Tahoma" pitchFamily="34" charset="0"/>
              </a:rPr>
              <a:t>parent node </a:t>
            </a:r>
            <a:r>
              <a:rPr lang="th-TH">
                <a:cs typeface="Tahoma" pitchFamily="34" charset="0"/>
              </a:rPr>
              <a:t>มีค่ามากกว่าของลูก ๆ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1546225" y="3986213"/>
            <a:ext cx="5905500" cy="2089150"/>
            <a:chOff x="974" y="2296"/>
            <a:chExt cx="3720" cy="1316"/>
          </a:xfrm>
        </p:grpSpPr>
        <p:sp>
          <p:nvSpPr>
            <p:cNvPr id="13319" name="Text Box 5"/>
            <p:cNvSpPr txBox="1">
              <a:spLocks noChangeArrowheads="1"/>
            </p:cNvSpPr>
            <p:nvPr/>
          </p:nvSpPr>
          <p:spPr bwMode="auto">
            <a:xfrm>
              <a:off x="1246" y="297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15</a:t>
              </a:r>
              <a:endParaRPr lang="th-TH" sz="1800"/>
            </a:p>
          </p:txBody>
        </p:sp>
        <p:sp>
          <p:nvSpPr>
            <p:cNvPr id="13320" name="Text Box 6"/>
            <p:cNvSpPr txBox="1">
              <a:spLocks noChangeArrowheads="1"/>
            </p:cNvSpPr>
            <p:nvPr/>
          </p:nvSpPr>
          <p:spPr bwMode="auto">
            <a:xfrm>
              <a:off x="2743" y="2296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50</a:t>
              </a:r>
              <a:endParaRPr lang="th-TH" sz="1800"/>
            </a:p>
          </p:txBody>
        </p:sp>
        <p:sp>
          <p:nvSpPr>
            <p:cNvPr id="13321" name="Text Box 14"/>
            <p:cNvSpPr txBox="1">
              <a:spLocks noChangeArrowheads="1"/>
            </p:cNvSpPr>
            <p:nvPr/>
          </p:nvSpPr>
          <p:spPr bwMode="auto">
            <a:xfrm>
              <a:off x="974" y="338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2</a:t>
              </a:r>
              <a:endParaRPr lang="th-TH" sz="1800"/>
            </a:p>
          </p:txBody>
        </p:sp>
        <p:sp>
          <p:nvSpPr>
            <p:cNvPr id="13322" name="Text Box 15"/>
            <p:cNvSpPr txBox="1">
              <a:spLocks noChangeArrowheads="1"/>
            </p:cNvSpPr>
            <p:nvPr/>
          </p:nvSpPr>
          <p:spPr bwMode="auto">
            <a:xfrm>
              <a:off x="1473" y="338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10</a:t>
              </a:r>
              <a:endParaRPr lang="th-TH" sz="1800"/>
            </a:p>
          </p:txBody>
        </p:sp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1927" y="338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18</a:t>
              </a:r>
              <a:endParaRPr lang="th-TH" sz="1800"/>
            </a:p>
          </p:txBody>
        </p:sp>
        <p:sp>
          <p:nvSpPr>
            <p:cNvPr id="13324" name="Text Box 17"/>
            <p:cNvSpPr txBox="1">
              <a:spLocks noChangeArrowheads="1"/>
            </p:cNvSpPr>
            <p:nvPr/>
          </p:nvSpPr>
          <p:spPr bwMode="auto">
            <a:xfrm>
              <a:off x="2471" y="338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20</a:t>
              </a:r>
              <a:endParaRPr lang="th-TH" sz="1800"/>
            </a:p>
          </p:txBody>
        </p:sp>
        <p:sp>
          <p:nvSpPr>
            <p:cNvPr id="13325" name="Text Box 18"/>
            <p:cNvSpPr txBox="1">
              <a:spLocks noChangeArrowheads="1"/>
            </p:cNvSpPr>
            <p:nvPr/>
          </p:nvSpPr>
          <p:spPr bwMode="auto">
            <a:xfrm>
              <a:off x="2970" y="3381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13326" name="Text Box 22"/>
            <p:cNvSpPr txBox="1">
              <a:spLocks noChangeArrowheads="1"/>
            </p:cNvSpPr>
            <p:nvPr/>
          </p:nvSpPr>
          <p:spPr bwMode="auto">
            <a:xfrm>
              <a:off x="2244" y="297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21</a:t>
              </a:r>
              <a:endParaRPr lang="th-TH" sz="1800"/>
            </a:p>
          </p:txBody>
        </p:sp>
        <p:sp>
          <p:nvSpPr>
            <p:cNvPr id="13327" name="Text Box 23"/>
            <p:cNvSpPr txBox="1">
              <a:spLocks noChangeArrowheads="1"/>
            </p:cNvSpPr>
            <p:nvPr/>
          </p:nvSpPr>
          <p:spPr bwMode="auto">
            <a:xfrm>
              <a:off x="3196" y="297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4</a:t>
              </a:r>
              <a:endParaRPr lang="th-TH" sz="1800"/>
            </a:p>
          </p:txBody>
        </p:sp>
        <p:sp>
          <p:nvSpPr>
            <p:cNvPr id="13328" name="Text Box 24"/>
            <p:cNvSpPr txBox="1">
              <a:spLocks noChangeArrowheads="1"/>
            </p:cNvSpPr>
            <p:nvPr/>
          </p:nvSpPr>
          <p:spPr bwMode="auto">
            <a:xfrm>
              <a:off x="4240" y="297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2</a:t>
              </a:r>
              <a:endParaRPr lang="th-TH" sz="1800"/>
            </a:p>
          </p:txBody>
        </p:sp>
        <p:sp>
          <p:nvSpPr>
            <p:cNvPr id="13329" name="Text Box 26"/>
            <p:cNvSpPr txBox="1">
              <a:spLocks noChangeArrowheads="1"/>
            </p:cNvSpPr>
            <p:nvPr/>
          </p:nvSpPr>
          <p:spPr bwMode="auto">
            <a:xfrm>
              <a:off x="1745" y="260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30</a:t>
              </a:r>
              <a:endParaRPr lang="th-TH" sz="1800"/>
            </a:p>
          </p:txBody>
        </p:sp>
        <p:sp>
          <p:nvSpPr>
            <p:cNvPr id="13330" name="Text Box 27"/>
            <p:cNvSpPr txBox="1">
              <a:spLocks noChangeArrowheads="1"/>
            </p:cNvSpPr>
            <p:nvPr/>
          </p:nvSpPr>
          <p:spPr bwMode="auto">
            <a:xfrm>
              <a:off x="3695" y="2609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5</a:t>
              </a:r>
              <a:endParaRPr lang="th-TH" sz="1800"/>
            </a:p>
          </p:txBody>
        </p:sp>
      </p:grpSp>
      <p:sp>
        <p:nvSpPr>
          <p:cNvPr id="918592" name="AutoShape 64"/>
          <p:cNvSpPr>
            <a:spLocks noChangeArrowheads="1"/>
          </p:cNvSpPr>
          <p:nvPr/>
        </p:nvSpPr>
        <p:spPr bwMode="auto">
          <a:xfrm>
            <a:off x="5230813" y="3500438"/>
            <a:ext cx="2679700" cy="503237"/>
          </a:xfrm>
          <a:prstGeom prst="wedgeRoundRectCallout">
            <a:avLst>
              <a:gd name="adj1" fmla="val -59537"/>
              <a:gd name="adj2" fmla="val 496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h-TH" sz="2400" b="0" dirty="0">
                <a:latin typeface="Tahoma" pitchFamily="34" charset="0"/>
              </a:rPr>
              <a:t>รากเก็บค่ามากที่สุด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56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31" grpId="0" build="p" bldLvl="3"/>
      <p:bldP spid="9185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การสร้างฮีปแบบทวิภาคด้วยอาเรย์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287338" y="3417888"/>
            <a:ext cx="8137525" cy="1223962"/>
            <a:chOff x="249" y="3339"/>
            <a:chExt cx="5126" cy="771"/>
          </a:xfrm>
        </p:grpSpPr>
        <p:sp>
          <p:nvSpPr>
            <p:cNvPr id="14408" name="Rectangle 43"/>
            <p:cNvSpPr>
              <a:spLocks noChangeArrowheads="1"/>
            </p:cNvSpPr>
            <p:nvPr/>
          </p:nvSpPr>
          <p:spPr bwMode="auto">
            <a:xfrm>
              <a:off x="930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09" name="Rectangle 44"/>
            <p:cNvSpPr>
              <a:spLocks noChangeArrowheads="1"/>
            </p:cNvSpPr>
            <p:nvPr/>
          </p:nvSpPr>
          <p:spPr bwMode="auto">
            <a:xfrm>
              <a:off x="1247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0" name="Rectangle 45"/>
            <p:cNvSpPr>
              <a:spLocks noChangeArrowheads="1"/>
            </p:cNvSpPr>
            <p:nvPr/>
          </p:nvSpPr>
          <p:spPr bwMode="auto">
            <a:xfrm>
              <a:off x="1565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1" name="Rectangle 46"/>
            <p:cNvSpPr>
              <a:spLocks noChangeArrowheads="1"/>
            </p:cNvSpPr>
            <p:nvPr/>
          </p:nvSpPr>
          <p:spPr bwMode="auto">
            <a:xfrm>
              <a:off x="1882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2" name="Rectangle 47"/>
            <p:cNvSpPr>
              <a:spLocks noChangeArrowheads="1"/>
            </p:cNvSpPr>
            <p:nvPr/>
          </p:nvSpPr>
          <p:spPr bwMode="auto">
            <a:xfrm>
              <a:off x="2200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3" name="Rectangle 48"/>
            <p:cNvSpPr>
              <a:spLocks noChangeArrowheads="1"/>
            </p:cNvSpPr>
            <p:nvPr/>
          </p:nvSpPr>
          <p:spPr bwMode="auto">
            <a:xfrm>
              <a:off x="2518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4" name="Rectangle 49"/>
            <p:cNvSpPr>
              <a:spLocks noChangeArrowheads="1"/>
            </p:cNvSpPr>
            <p:nvPr/>
          </p:nvSpPr>
          <p:spPr bwMode="auto">
            <a:xfrm>
              <a:off x="2835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5" name="Rectangle 50"/>
            <p:cNvSpPr>
              <a:spLocks noChangeArrowheads="1"/>
            </p:cNvSpPr>
            <p:nvPr/>
          </p:nvSpPr>
          <p:spPr bwMode="auto">
            <a:xfrm>
              <a:off x="3153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6" name="Rectangle 51"/>
            <p:cNvSpPr>
              <a:spLocks noChangeArrowheads="1"/>
            </p:cNvSpPr>
            <p:nvPr/>
          </p:nvSpPr>
          <p:spPr bwMode="auto">
            <a:xfrm>
              <a:off x="3470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7" name="Rectangle 52"/>
            <p:cNvSpPr>
              <a:spLocks noChangeArrowheads="1"/>
            </p:cNvSpPr>
            <p:nvPr/>
          </p:nvSpPr>
          <p:spPr bwMode="auto">
            <a:xfrm>
              <a:off x="3788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8" name="Rectangle 53"/>
            <p:cNvSpPr>
              <a:spLocks noChangeArrowheads="1"/>
            </p:cNvSpPr>
            <p:nvPr/>
          </p:nvSpPr>
          <p:spPr bwMode="auto">
            <a:xfrm>
              <a:off x="4105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19" name="Rectangle 54"/>
            <p:cNvSpPr>
              <a:spLocks noChangeArrowheads="1"/>
            </p:cNvSpPr>
            <p:nvPr/>
          </p:nvSpPr>
          <p:spPr bwMode="auto">
            <a:xfrm>
              <a:off x="4423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20" name="Rectangle 55"/>
            <p:cNvSpPr>
              <a:spLocks noChangeArrowheads="1"/>
            </p:cNvSpPr>
            <p:nvPr/>
          </p:nvSpPr>
          <p:spPr bwMode="auto">
            <a:xfrm>
              <a:off x="4740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21" name="Rectangle 56"/>
            <p:cNvSpPr>
              <a:spLocks noChangeArrowheads="1"/>
            </p:cNvSpPr>
            <p:nvPr/>
          </p:nvSpPr>
          <p:spPr bwMode="auto">
            <a:xfrm>
              <a:off x="5058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22" name="Rectangle 57"/>
            <p:cNvSpPr>
              <a:spLocks noChangeArrowheads="1"/>
            </p:cNvSpPr>
            <p:nvPr/>
          </p:nvSpPr>
          <p:spPr bwMode="auto">
            <a:xfrm>
              <a:off x="386" y="3566"/>
              <a:ext cx="317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4423" name="Rectangle 59"/>
            <p:cNvSpPr>
              <a:spLocks noChangeArrowheads="1"/>
            </p:cNvSpPr>
            <p:nvPr/>
          </p:nvSpPr>
          <p:spPr bwMode="auto">
            <a:xfrm>
              <a:off x="930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4" name="Rectangle 60"/>
            <p:cNvSpPr>
              <a:spLocks noChangeArrowheads="1"/>
            </p:cNvSpPr>
            <p:nvPr/>
          </p:nvSpPr>
          <p:spPr bwMode="auto">
            <a:xfrm>
              <a:off x="1248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5" name="Rectangle 61"/>
            <p:cNvSpPr>
              <a:spLocks noChangeArrowheads="1"/>
            </p:cNvSpPr>
            <p:nvPr/>
          </p:nvSpPr>
          <p:spPr bwMode="auto">
            <a:xfrm>
              <a:off x="1565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2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6" name="Rectangle 62"/>
            <p:cNvSpPr>
              <a:spLocks noChangeArrowheads="1"/>
            </p:cNvSpPr>
            <p:nvPr/>
          </p:nvSpPr>
          <p:spPr bwMode="auto">
            <a:xfrm>
              <a:off x="1883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3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7" name="Rectangle 63"/>
            <p:cNvSpPr>
              <a:spLocks noChangeArrowheads="1"/>
            </p:cNvSpPr>
            <p:nvPr/>
          </p:nvSpPr>
          <p:spPr bwMode="auto">
            <a:xfrm>
              <a:off x="2200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4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8" name="Rectangle 64"/>
            <p:cNvSpPr>
              <a:spLocks noChangeArrowheads="1"/>
            </p:cNvSpPr>
            <p:nvPr/>
          </p:nvSpPr>
          <p:spPr bwMode="auto">
            <a:xfrm>
              <a:off x="2518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5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29" name="Rectangle 65"/>
            <p:cNvSpPr>
              <a:spLocks noChangeArrowheads="1"/>
            </p:cNvSpPr>
            <p:nvPr/>
          </p:nvSpPr>
          <p:spPr bwMode="auto">
            <a:xfrm>
              <a:off x="2835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6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0" name="Rectangle 66"/>
            <p:cNvSpPr>
              <a:spLocks noChangeArrowheads="1"/>
            </p:cNvSpPr>
            <p:nvPr/>
          </p:nvSpPr>
          <p:spPr bwMode="auto">
            <a:xfrm>
              <a:off x="3153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7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1" name="Rectangle 67"/>
            <p:cNvSpPr>
              <a:spLocks noChangeArrowheads="1"/>
            </p:cNvSpPr>
            <p:nvPr/>
          </p:nvSpPr>
          <p:spPr bwMode="auto">
            <a:xfrm>
              <a:off x="3470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8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2" name="Rectangle 68"/>
            <p:cNvSpPr>
              <a:spLocks noChangeArrowheads="1"/>
            </p:cNvSpPr>
            <p:nvPr/>
          </p:nvSpPr>
          <p:spPr bwMode="auto">
            <a:xfrm>
              <a:off x="3788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9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3" name="Rectangle 69"/>
            <p:cNvSpPr>
              <a:spLocks noChangeArrowheads="1"/>
            </p:cNvSpPr>
            <p:nvPr/>
          </p:nvSpPr>
          <p:spPr bwMode="auto">
            <a:xfrm>
              <a:off x="4105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10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4" name="Rectangle 70"/>
            <p:cNvSpPr>
              <a:spLocks noChangeArrowheads="1"/>
            </p:cNvSpPr>
            <p:nvPr/>
          </p:nvSpPr>
          <p:spPr bwMode="auto">
            <a:xfrm>
              <a:off x="4423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11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5" name="Rectangle 71"/>
            <p:cNvSpPr>
              <a:spLocks noChangeArrowheads="1"/>
            </p:cNvSpPr>
            <p:nvPr/>
          </p:nvSpPr>
          <p:spPr bwMode="auto">
            <a:xfrm>
              <a:off x="4740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12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6" name="Rectangle 72"/>
            <p:cNvSpPr>
              <a:spLocks noChangeArrowheads="1"/>
            </p:cNvSpPr>
            <p:nvPr/>
          </p:nvSpPr>
          <p:spPr bwMode="auto">
            <a:xfrm>
              <a:off x="5058" y="3339"/>
              <a:ext cx="31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3300"/>
                  </a:solidFill>
                </a:rPr>
                <a:t>13</a:t>
              </a:r>
              <a:endParaRPr lang="th-TH" sz="1600">
                <a:solidFill>
                  <a:srgbClr val="FF3300"/>
                </a:solidFill>
              </a:endParaRPr>
            </a:p>
          </p:txBody>
        </p:sp>
        <p:sp>
          <p:nvSpPr>
            <p:cNvPr id="14437" name="Rectangle 76"/>
            <p:cNvSpPr>
              <a:spLocks noChangeArrowheads="1"/>
            </p:cNvSpPr>
            <p:nvPr/>
          </p:nvSpPr>
          <p:spPr bwMode="auto">
            <a:xfrm>
              <a:off x="249" y="3838"/>
              <a:ext cx="544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 err="1"/>
                <a:t>mSize</a:t>
              </a:r>
              <a:endParaRPr lang="th-TH" sz="1800" dirty="0"/>
            </a:p>
          </p:txBody>
        </p:sp>
        <p:sp>
          <p:nvSpPr>
            <p:cNvPr id="14438" name="Rectangle 77"/>
            <p:cNvSpPr>
              <a:spLocks noChangeArrowheads="1"/>
            </p:cNvSpPr>
            <p:nvPr/>
          </p:nvSpPr>
          <p:spPr bwMode="auto">
            <a:xfrm>
              <a:off x="930" y="3838"/>
              <a:ext cx="99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dirty="0" err="1"/>
                <a:t>mData</a:t>
              </a:r>
              <a:endParaRPr lang="th-TH" sz="1800" dirty="0"/>
            </a:p>
          </p:txBody>
        </p: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1717675" y="1130300"/>
            <a:ext cx="5761038" cy="2232025"/>
            <a:chOff x="1020" y="2251"/>
            <a:chExt cx="3629" cy="1406"/>
          </a:xfrm>
        </p:grpSpPr>
        <p:grpSp>
          <p:nvGrpSpPr>
            <p:cNvPr id="14383" name="Group 90"/>
            <p:cNvGrpSpPr>
              <a:grpSpLocks/>
            </p:cNvGrpSpPr>
            <p:nvPr/>
          </p:nvGrpSpPr>
          <p:grpSpPr bwMode="auto">
            <a:xfrm>
              <a:off x="1201" y="2432"/>
              <a:ext cx="3266" cy="953"/>
              <a:chOff x="1201" y="2432"/>
              <a:chExt cx="3266" cy="953"/>
            </a:xfrm>
          </p:grpSpPr>
          <p:sp>
            <p:nvSpPr>
              <p:cNvPr id="14397" name="Line 91"/>
              <p:cNvSpPr>
                <a:spLocks noChangeShapeType="1"/>
              </p:cNvSpPr>
              <p:nvPr/>
            </p:nvSpPr>
            <p:spPr bwMode="auto">
              <a:xfrm flipH="1">
                <a:off x="1972" y="2432"/>
                <a:ext cx="862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92"/>
              <p:cNvSpPr>
                <a:spLocks noChangeShapeType="1"/>
              </p:cNvSpPr>
              <p:nvPr/>
            </p:nvSpPr>
            <p:spPr bwMode="auto">
              <a:xfrm>
                <a:off x="3106" y="2432"/>
                <a:ext cx="77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93"/>
              <p:cNvSpPr>
                <a:spLocks noChangeShapeType="1"/>
              </p:cNvSpPr>
              <p:nvPr/>
            </p:nvSpPr>
            <p:spPr bwMode="auto">
              <a:xfrm flipH="1">
                <a:off x="1473" y="2750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94"/>
              <p:cNvSpPr>
                <a:spLocks noChangeShapeType="1"/>
              </p:cNvSpPr>
              <p:nvPr/>
            </p:nvSpPr>
            <p:spPr bwMode="auto">
              <a:xfrm>
                <a:off x="2108" y="2750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95"/>
              <p:cNvSpPr>
                <a:spLocks noChangeShapeType="1"/>
              </p:cNvSpPr>
              <p:nvPr/>
            </p:nvSpPr>
            <p:spPr bwMode="auto">
              <a:xfrm flipH="1">
                <a:off x="3423" y="2750"/>
                <a:ext cx="409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2" name="Line 96"/>
              <p:cNvSpPr>
                <a:spLocks noChangeShapeType="1"/>
              </p:cNvSpPr>
              <p:nvPr/>
            </p:nvSpPr>
            <p:spPr bwMode="auto">
              <a:xfrm>
                <a:off x="4013" y="2750"/>
                <a:ext cx="454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3" name="Line 97"/>
              <p:cNvSpPr>
                <a:spLocks noChangeShapeType="1"/>
              </p:cNvSpPr>
              <p:nvPr/>
            </p:nvSpPr>
            <p:spPr bwMode="auto">
              <a:xfrm flipH="1">
                <a:off x="1201" y="3158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4" name="Line 98"/>
              <p:cNvSpPr>
                <a:spLocks noChangeShapeType="1"/>
              </p:cNvSpPr>
              <p:nvPr/>
            </p:nvSpPr>
            <p:spPr bwMode="auto">
              <a:xfrm>
                <a:off x="1564" y="3158"/>
                <a:ext cx="136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5" name="Line 99"/>
              <p:cNvSpPr>
                <a:spLocks noChangeShapeType="1"/>
              </p:cNvSpPr>
              <p:nvPr/>
            </p:nvSpPr>
            <p:spPr bwMode="auto">
              <a:xfrm flipH="1">
                <a:off x="2199" y="3158"/>
                <a:ext cx="18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6" name="Line 100"/>
              <p:cNvSpPr>
                <a:spLocks noChangeShapeType="1"/>
              </p:cNvSpPr>
              <p:nvPr/>
            </p:nvSpPr>
            <p:spPr bwMode="auto">
              <a:xfrm>
                <a:off x="2561" y="3158"/>
                <a:ext cx="137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101"/>
              <p:cNvSpPr>
                <a:spLocks noChangeShapeType="1"/>
              </p:cNvSpPr>
              <p:nvPr/>
            </p:nvSpPr>
            <p:spPr bwMode="auto">
              <a:xfrm flipH="1">
                <a:off x="3197" y="3158"/>
                <a:ext cx="136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4" name="Group 102"/>
            <p:cNvGrpSpPr>
              <a:grpSpLocks/>
            </p:cNvGrpSpPr>
            <p:nvPr/>
          </p:nvGrpSpPr>
          <p:grpSpPr bwMode="auto">
            <a:xfrm>
              <a:off x="1020" y="2251"/>
              <a:ext cx="3629" cy="1406"/>
              <a:chOff x="1020" y="2251"/>
              <a:chExt cx="3629" cy="1406"/>
            </a:xfrm>
          </p:grpSpPr>
          <p:sp>
            <p:nvSpPr>
              <p:cNvPr id="14385" name="Oval 103"/>
              <p:cNvSpPr>
                <a:spLocks noChangeArrowheads="1"/>
              </p:cNvSpPr>
              <p:nvPr/>
            </p:nvSpPr>
            <p:spPr bwMode="auto">
              <a:xfrm>
                <a:off x="2789" y="225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86" name="Oval 104"/>
              <p:cNvSpPr>
                <a:spLocks noChangeArrowheads="1"/>
              </p:cNvSpPr>
              <p:nvPr/>
            </p:nvSpPr>
            <p:spPr bwMode="auto">
              <a:xfrm>
                <a:off x="1791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87" name="Oval 105"/>
              <p:cNvSpPr>
                <a:spLocks noChangeArrowheads="1"/>
              </p:cNvSpPr>
              <p:nvPr/>
            </p:nvSpPr>
            <p:spPr bwMode="auto">
              <a:xfrm>
                <a:off x="374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88" name="Oval 106"/>
              <p:cNvSpPr>
                <a:spLocks noChangeArrowheads="1"/>
              </p:cNvSpPr>
              <p:nvPr/>
            </p:nvSpPr>
            <p:spPr bwMode="auto">
              <a:xfrm>
                <a:off x="3243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89" name="Oval 107"/>
              <p:cNvSpPr>
                <a:spLocks noChangeArrowheads="1"/>
              </p:cNvSpPr>
              <p:nvPr/>
            </p:nvSpPr>
            <p:spPr bwMode="auto">
              <a:xfrm>
                <a:off x="2290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0" name="Oval 108"/>
              <p:cNvSpPr>
                <a:spLocks noChangeArrowheads="1"/>
              </p:cNvSpPr>
              <p:nvPr/>
            </p:nvSpPr>
            <p:spPr bwMode="auto">
              <a:xfrm>
                <a:off x="1292" y="288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1" name="Oval 109"/>
              <p:cNvSpPr>
                <a:spLocks noChangeArrowheads="1"/>
              </p:cNvSpPr>
              <p:nvPr/>
            </p:nvSpPr>
            <p:spPr bwMode="auto">
              <a:xfrm>
                <a:off x="4286" y="293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2" name="Oval 110"/>
              <p:cNvSpPr>
                <a:spLocks noChangeArrowheads="1"/>
              </p:cNvSpPr>
              <p:nvPr/>
            </p:nvSpPr>
            <p:spPr bwMode="auto">
              <a:xfrm>
                <a:off x="3016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3" name="Oval 111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4" name="Oval 112"/>
              <p:cNvSpPr>
                <a:spLocks noChangeArrowheads="1"/>
              </p:cNvSpPr>
              <p:nvPr/>
            </p:nvSpPr>
            <p:spPr bwMode="auto">
              <a:xfrm>
                <a:off x="1973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5" name="Oval 113"/>
              <p:cNvSpPr>
                <a:spLocks noChangeArrowheads="1"/>
              </p:cNvSpPr>
              <p:nvPr/>
            </p:nvSpPr>
            <p:spPr bwMode="auto">
              <a:xfrm>
                <a:off x="1519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  <p:sp>
            <p:nvSpPr>
              <p:cNvPr id="14396" name="Oval 114"/>
              <p:cNvSpPr>
                <a:spLocks noChangeArrowheads="1"/>
              </p:cNvSpPr>
              <p:nvPr/>
            </p:nvSpPr>
            <p:spPr bwMode="auto">
              <a:xfrm>
                <a:off x="1020" y="329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767647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b="0">
                  <a:latin typeface="Arial Unicode MS" pitchFamily="34" charset="-128"/>
                </a:endParaRPr>
              </a:p>
            </p:txBody>
          </p:sp>
        </p:grpSp>
      </p:grpSp>
      <p:sp>
        <p:nvSpPr>
          <p:cNvPr id="919668" name="Text Box 116"/>
          <p:cNvSpPr txBox="1">
            <a:spLocks noChangeArrowheads="1"/>
          </p:cNvSpPr>
          <p:nvPr/>
        </p:nvSpPr>
        <p:spPr bwMode="auto">
          <a:xfrm>
            <a:off x="2209800" y="2263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15</a:t>
            </a:r>
            <a:endParaRPr lang="th-TH" sz="1800"/>
          </a:p>
        </p:txBody>
      </p:sp>
      <p:sp>
        <p:nvSpPr>
          <p:cNvPr id="919669" name="Text Box 117"/>
          <p:cNvSpPr txBox="1">
            <a:spLocks noChangeArrowheads="1"/>
          </p:cNvSpPr>
          <p:nvPr/>
        </p:nvSpPr>
        <p:spPr bwMode="auto">
          <a:xfrm>
            <a:off x="4586288" y="12334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50</a:t>
            </a:r>
            <a:endParaRPr lang="th-TH" sz="1800"/>
          </a:p>
        </p:txBody>
      </p:sp>
      <p:sp>
        <p:nvSpPr>
          <p:cNvPr id="919670" name="Text Box 118"/>
          <p:cNvSpPr txBox="1">
            <a:spLocks noChangeArrowheads="1"/>
          </p:cNvSpPr>
          <p:nvPr/>
        </p:nvSpPr>
        <p:spPr bwMode="auto">
          <a:xfrm>
            <a:off x="1778000" y="2898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19671" name="Text Box 119"/>
          <p:cNvSpPr txBox="1">
            <a:spLocks noChangeArrowheads="1"/>
          </p:cNvSpPr>
          <p:nvPr/>
        </p:nvSpPr>
        <p:spPr bwMode="auto">
          <a:xfrm>
            <a:off x="2570163" y="2898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10</a:t>
            </a:r>
            <a:endParaRPr lang="th-TH" sz="1800"/>
          </a:p>
        </p:txBody>
      </p:sp>
      <p:sp>
        <p:nvSpPr>
          <p:cNvPr id="919672" name="Text Box 120"/>
          <p:cNvSpPr txBox="1">
            <a:spLocks noChangeArrowheads="1"/>
          </p:cNvSpPr>
          <p:nvPr/>
        </p:nvSpPr>
        <p:spPr bwMode="auto">
          <a:xfrm>
            <a:off x="3290888" y="2898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18</a:t>
            </a:r>
            <a:endParaRPr lang="th-TH" sz="1800"/>
          </a:p>
        </p:txBody>
      </p:sp>
      <p:sp>
        <p:nvSpPr>
          <p:cNvPr id="919673" name="Text Box 121"/>
          <p:cNvSpPr txBox="1">
            <a:spLocks noChangeArrowheads="1"/>
          </p:cNvSpPr>
          <p:nvPr/>
        </p:nvSpPr>
        <p:spPr bwMode="auto">
          <a:xfrm>
            <a:off x="4154488" y="2898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20</a:t>
            </a:r>
            <a:endParaRPr lang="th-TH" sz="1800"/>
          </a:p>
        </p:txBody>
      </p:sp>
      <p:sp>
        <p:nvSpPr>
          <p:cNvPr id="919674" name="Text Box 122"/>
          <p:cNvSpPr txBox="1">
            <a:spLocks noChangeArrowheads="1"/>
          </p:cNvSpPr>
          <p:nvPr/>
        </p:nvSpPr>
        <p:spPr bwMode="auto">
          <a:xfrm>
            <a:off x="4946650" y="2898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3</a:t>
            </a:r>
            <a:endParaRPr lang="th-TH" sz="1800"/>
          </a:p>
        </p:txBody>
      </p:sp>
      <p:sp>
        <p:nvSpPr>
          <p:cNvPr id="919675" name="Text Box 123"/>
          <p:cNvSpPr txBox="1">
            <a:spLocks noChangeArrowheads="1"/>
          </p:cNvSpPr>
          <p:nvPr/>
        </p:nvSpPr>
        <p:spPr bwMode="auto">
          <a:xfrm>
            <a:off x="3794125" y="2263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21</a:t>
            </a:r>
            <a:endParaRPr lang="th-TH" sz="1800"/>
          </a:p>
        </p:txBody>
      </p:sp>
      <p:sp>
        <p:nvSpPr>
          <p:cNvPr id="919676" name="Text Box 124"/>
          <p:cNvSpPr txBox="1">
            <a:spLocks noChangeArrowheads="1"/>
          </p:cNvSpPr>
          <p:nvPr/>
        </p:nvSpPr>
        <p:spPr bwMode="auto">
          <a:xfrm>
            <a:off x="5305425" y="22637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4</a:t>
            </a:r>
            <a:endParaRPr lang="th-TH" sz="1800"/>
          </a:p>
        </p:txBody>
      </p:sp>
      <p:sp>
        <p:nvSpPr>
          <p:cNvPr id="919677" name="Text Box 125"/>
          <p:cNvSpPr txBox="1">
            <a:spLocks noChangeArrowheads="1"/>
          </p:cNvSpPr>
          <p:nvPr/>
        </p:nvSpPr>
        <p:spPr bwMode="auto">
          <a:xfrm>
            <a:off x="6962775" y="22923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19678" name="Text Box 126"/>
          <p:cNvSpPr txBox="1">
            <a:spLocks noChangeArrowheads="1"/>
          </p:cNvSpPr>
          <p:nvPr/>
        </p:nvSpPr>
        <p:spPr bwMode="auto">
          <a:xfrm>
            <a:off x="3001963" y="16589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30</a:t>
            </a:r>
            <a:endParaRPr lang="th-TH" sz="1800"/>
          </a:p>
        </p:txBody>
      </p:sp>
      <p:sp>
        <p:nvSpPr>
          <p:cNvPr id="919679" name="Text Box 127"/>
          <p:cNvSpPr txBox="1">
            <a:spLocks noChangeArrowheads="1"/>
          </p:cNvSpPr>
          <p:nvPr/>
        </p:nvSpPr>
        <p:spPr bwMode="auto">
          <a:xfrm>
            <a:off x="6097588" y="165893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5</a:t>
            </a:r>
            <a:endParaRPr lang="th-TH" sz="1800"/>
          </a:p>
        </p:txBody>
      </p:sp>
      <p:sp>
        <p:nvSpPr>
          <p:cNvPr id="919680" name="Text Box 128"/>
          <p:cNvSpPr txBox="1">
            <a:spLocks noChangeArrowheads="1"/>
          </p:cNvSpPr>
          <p:nvPr/>
        </p:nvSpPr>
        <p:spPr bwMode="auto">
          <a:xfrm>
            <a:off x="1393825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50</a:t>
            </a:r>
            <a:endParaRPr lang="th-TH" sz="1800"/>
          </a:p>
        </p:txBody>
      </p:sp>
      <p:sp>
        <p:nvSpPr>
          <p:cNvPr id="919681" name="Text Box 129"/>
          <p:cNvSpPr txBox="1">
            <a:spLocks noChangeArrowheads="1"/>
          </p:cNvSpPr>
          <p:nvPr/>
        </p:nvSpPr>
        <p:spPr bwMode="auto">
          <a:xfrm>
            <a:off x="1897063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30</a:t>
            </a:r>
            <a:endParaRPr lang="th-TH" sz="1800"/>
          </a:p>
        </p:txBody>
      </p:sp>
      <p:sp>
        <p:nvSpPr>
          <p:cNvPr id="919682" name="Text Box 130"/>
          <p:cNvSpPr txBox="1">
            <a:spLocks noChangeArrowheads="1"/>
          </p:cNvSpPr>
          <p:nvPr/>
        </p:nvSpPr>
        <p:spPr bwMode="auto">
          <a:xfrm>
            <a:off x="2401888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5</a:t>
            </a:r>
            <a:endParaRPr lang="th-TH" sz="1800"/>
          </a:p>
        </p:txBody>
      </p:sp>
      <p:sp>
        <p:nvSpPr>
          <p:cNvPr id="919683" name="Text Box 131"/>
          <p:cNvSpPr txBox="1">
            <a:spLocks noChangeArrowheads="1"/>
          </p:cNvSpPr>
          <p:nvPr/>
        </p:nvSpPr>
        <p:spPr bwMode="auto">
          <a:xfrm>
            <a:off x="2905125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15</a:t>
            </a:r>
            <a:endParaRPr lang="th-TH" sz="1800"/>
          </a:p>
        </p:txBody>
      </p:sp>
      <p:sp>
        <p:nvSpPr>
          <p:cNvPr id="919684" name="Text Box 132"/>
          <p:cNvSpPr txBox="1">
            <a:spLocks noChangeArrowheads="1"/>
          </p:cNvSpPr>
          <p:nvPr/>
        </p:nvSpPr>
        <p:spPr bwMode="auto">
          <a:xfrm>
            <a:off x="3409950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21</a:t>
            </a:r>
            <a:endParaRPr lang="th-TH" sz="1800"/>
          </a:p>
        </p:txBody>
      </p:sp>
      <p:sp>
        <p:nvSpPr>
          <p:cNvPr id="919685" name="Text Box 133"/>
          <p:cNvSpPr txBox="1">
            <a:spLocks noChangeArrowheads="1"/>
          </p:cNvSpPr>
          <p:nvPr/>
        </p:nvSpPr>
        <p:spPr bwMode="auto">
          <a:xfrm>
            <a:off x="3914775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4</a:t>
            </a:r>
            <a:endParaRPr lang="th-TH" sz="1800"/>
          </a:p>
        </p:txBody>
      </p:sp>
      <p:sp>
        <p:nvSpPr>
          <p:cNvPr id="919686" name="Text Box 134"/>
          <p:cNvSpPr txBox="1">
            <a:spLocks noChangeArrowheads="1"/>
          </p:cNvSpPr>
          <p:nvPr/>
        </p:nvSpPr>
        <p:spPr bwMode="auto">
          <a:xfrm>
            <a:off x="4418013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19687" name="Text Box 135"/>
          <p:cNvSpPr txBox="1">
            <a:spLocks noChangeArrowheads="1"/>
          </p:cNvSpPr>
          <p:nvPr/>
        </p:nvSpPr>
        <p:spPr bwMode="auto">
          <a:xfrm>
            <a:off x="4922838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</a:t>
            </a:r>
            <a:endParaRPr lang="th-TH" sz="1800"/>
          </a:p>
        </p:txBody>
      </p:sp>
      <p:sp>
        <p:nvSpPr>
          <p:cNvPr id="919688" name="Text Box 136"/>
          <p:cNvSpPr txBox="1">
            <a:spLocks noChangeArrowheads="1"/>
          </p:cNvSpPr>
          <p:nvPr/>
        </p:nvSpPr>
        <p:spPr bwMode="auto">
          <a:xfrm>
            <a:off x="5427663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10</a:t>
            </a:r>
            <a:endParaRPr lang="th-TH" sz="1800"/>
          </a:p>
        </p:txBody>
      </p:sp>
      <p:sp>
        <p:nvSpPr>
          <p:cNvPr id="919689" name="Text Box 137"/>
          <p:cNvSpPr txBox="1">
            <a:spLocks noChangeArrowheads="1"/>
          </p:cNvSpPr>
          <p:nvPr/>
        </p:nvSpPr>
        <p:spPr bwMode="auto">
          <a:xfrm>
            <a:off x="5930900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18</a:t>
            </a:r>
            <a:endParaRPr lang="th-TH" sz="1800"/>
          </a:p>
        </p:txBody>
      </p:sp>
      <p:sp>
        <p:nvSpPr>
          <p:cNvPr id="919690" name="Text Box 138"/>
          <p:cNvSpPr txBox="1">
            <a:spLocks noChangeArrowheads="1"/>
          </p:cNvSpPr>
          <p:nvPr/>
        </p:nvSpPr>
        <p:spPr bwMode="auto">
          <a:xfrm>
            <a:off x="6435725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20</a:t>
            </a:r>
            <a:endParaRPr lang="th-TH" sz="1800"/>
          </a:p>
        </p:txBody>
      </p:sp>
      <p:sp>
        <p:nvSpPr>
          <p:cNvPr id="919691" name="Text Box 139"/>
          <p:cNvSpPr txBox="1">
            <a:spLocks noChangeArrowheads="1"/>
          </p:cNvSpPr>
          <p:nvPr/>
        </p:nvSpPr>
        <p:spPr bwMode="auto">
          <a:xfrm>
            <a:off x="6940550" y="38131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3</a:t>
            </a:r>
            <a:endParaRPr lang="th-TH" sz="1800"/>
          </a:p>
        </p:txBody>
      </p:sp>
      <p:sp>
        <p:nvSpPr>
          <p:cNvPr id="919692" name="Text Box 140"/>
          <p:cNvSpPr txBox="1">
            <a:spLocks noChangeArrowheads="1"/>
          </p:cNvSpPr>
          <p:nvPr/>
        </p:nvSpPr>
        <p:spPr bwMode="auto">
          <a:xfrm>
            <a:off x="509588" y="37988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12</a:t>
            </a:r>
            <a:endParaRPr lang="th-TH" sz="1800"/>
          </a:p>
        </p:txBody>
      </p:sp>
      <p:sp>
        <p:nvSpPr>
          <p:cNvPr id="919696" name="Rectangle 144"/>
          <p:cNvSpPr>
            <a:spLocks noChangeArrowheads="1"/>
          </p:cNvSpPr>
          <p:nvPr/>
        </p:nvSpPr>
        <p:spPr bwMode="auto">
          <a:xfrm>
            <a:off x="1490663" y="4605338"/>
            <a:ext cx="659765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รากเก็บที่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0</a:t>
            </a:r>
            <a:endParaRPr lang="th-TH" sz="2400" b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ลูก</a:t>
            </a:r>
            <a:r>
              <a:rPr lang="th-TH" sz="2400" b="0" u="sng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ซ้าย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ของ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node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k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อยู่ที่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2k + 1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ลูก</a:t>
            </a:r>
            <a:r>
              <a:rPr lang="th-TH" sz="2400" b="0" u="sng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ขวา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ของ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node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k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อยู่ที่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2k + 2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พ่อของ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node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k </a:t>
            </a:r>
            <a:r>
              <a:rPr lang="th-TH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อยู่ที่ </a:t>
            </a:r>
            <a:r>
              <a:rPr lang="en-US" sz="24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itchFamily="34" charset="-128"/>
              </a:rPr>
              <a:t>index (k – 1) / 2</a:t>
            </a:r>
            <a:endParaRPr lang="th-TH" sz="2400" b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Unicode MS" pitchFamily="34" charset="-128"/>
            </a:endParaRPr>
          </a:p>
        </p:txBody>
      </p:sp>
      <p:sp>
        <p:nvSpPr>
          <p:cNvPr id="919697" name="Text Box 145"/>
          <p:cNvSpPr txBox="1">
            <a:spLocks noChangeArrowheads="1"/>
          </p:cNvSpPr>
          <p:nvPr/>
        </p:nvSpPr>
        <p:spPr bwMode="auto">
          <a:xfrm>
            <a:off x="4703763" y="968375"/>
            <a:ext cx="193675" cy="2746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sz="1800">
                <a:solidFill>
                  <a:srgbClr val="FFFF66"/>
                </a:solidFill>
              </a:rPr>
              <a:t>0</a:t>
            </a:r>
            <a:endParaRPr lang="th-TH" sz="1800">
              <a:solidFill>
                <a:srgbClr val="FFFF66"/>
              </a:solidFill>
            </a:endParaRPr>
          </a:p>
        </p:txBody>
      </p: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3135313" y="1425575"/>
            <a:ext cx="3292475" cy="274638"/>
            <a:chOff x="1975" y="898"/>
            <a:chExt cx="2074" cy="173"/>
          </a:xfrm>
        </p:grpSpPr>
        <p:sp>
          <p:nvSpPr>
            <p:cNvPr id="14381" name="Text Box 146"/>
            <p:cNvSpPr txBox="1">
              <a:spLocks noChangeArrowheads="1"/>
            </p:cNvSpPr>
            <p:nvPr/>
          </p:nvSpPr>
          <p:spPr bwMode="auto">
            <a:xfrm>
              <a:off x="1975" y="898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1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82" name="Text Box 147"/>
            <p:cNvSpPr txBox="1">
              <a:spLocks noChangeArrowheads="1"/>
            </p:cNvSpPr>
            <p:nvPr/>
          </p:nvSpPr>
          <p:spPr bwMode="auto">
            <a:xfrm>
              <a:off x="3927" y="898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2</a:t>
              </a:r>
              <a:endParaRPr lang="th-TH" sz="1800">
                <a:solidFill>
                  <a:srgbClr val="FFFF66"/>
                </a:solidFill>
              </a:endParaRPr>
            </a:p>
          </p:txBody>
        </p:sp>
      </p:grp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2359025" y="2024063"/>
            <a:ext cx="4929188" cy="274637"/>
            <a:chOff x="1486" y="1275"/>
            <a:chExt cx="3105" cy="173"/>
          </a:xfrm>
        </p:grpSpPr>
        <p:sp>
          <p:nvSpPr>
            <p:cNvPr id="14377" name="Text Box 148"/>
            <p:cNvSpPr txBox="1">
              <a:spLocks noChangeArrowheads="1"/>
            </p:cNvSpPr>
            <p:nvPr/>
          </p:nvSpPr>
          <p:spPr bwMode="auto">
            <a:xfrm>
              <a:off x="1486" y="1275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3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8" name="Text Box 149"/>
            <p:cNvSpPr txBox="1">
              <a:spLocks noChangeArrowheads="1"/>
            </p:cNvSpPr>
            <p:nvPr/>
          </p:nvSpPr>
          <p:spPr bwMode="auto">
            <a:xfrm>
              <a:off x="2466" y="1275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4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9" name="Text Box 150"/>
            <p:cNvSpPr txBox="1">
              <a:spLocks noChangeArrowheads="1"/>
            </p:cNvSpPr>
            <p:nvPr/>
          </p:nvSpPr>
          <p:spPr bwMode="auto">
            <a:xfrm>
              <a:off x="3421" y="1275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5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80" name="Text Box 151"/>
            <p:cNvSpPr txBox="1">
              <a:spLocks noChangeArrowheads="1"/>
            </p:cNvSpPr>
            <p:nvPr/>
          </p:nvSpPr>
          <p:spPr bwMode="auto">
            <a:xfrm>
              <a:off x="4469" y="1275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6</a:t>
              </a:r>
              <a:endParaRPr lang="th-TH" sz="1800">
                <a:solidFill>
                  <a:srgbClr val="FFFF66"/>
                </a:solidFill>
              </a:endParaRPr>
            </a:p>
          </p:txBody>
        </p:sp>
      </p:grpSp>
      <p:grpSp>
        <p:nvGrpSpPr>
          <p:cNvPr id="8" name="Group 159"/>
          <p:cNvGrpSpPr>
            <a:grpSpLocks/>
          </p:cNvGrpSpPr>
          <p:nvPr/>
        </p:nvGrpSpPr>
        <p:grpSpPr bwMode="auto">
          <a:xfrm>
            <a:off x="1897063" y="2662238"/>
            <a:ext cx="3448050" cy="317500"/>
            <a:chOff x="1195" y="1677"/>
            <a:chExt cx="2172" cy="200"/>
          </a:xfrm>
        </p:grpSpPr>
        <p:sp>
          <p:nvSpPr>
            <p:cNvPr id="14372" name="Text Box 152"/>
            <p:cNvSpPr txBox="1">
              <a:spLocks noChangeArrowheads="1"/>
            </p:cNvSpPr>
            <p:nvPr/>
          </p:nvSpPr>
          <p:spPr bwMode="auto">
            <a:xfrm>
              <a:off x="1195" y="1677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7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3" name="Text Box 153"/>
            <p:cNvSpPr txBox="1">
              <a:spLocks noChangeArrowheads="1"/>
            </p:cNvSpPr>
            <p:nvPr/>
          </p:nvSpPr>
          <p:spPr bwMode="auto">
            <a:xfrm>
              <a:off x="1694" y="1677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8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4" name="Text Box 154"/>
            <p:cNvSpPr txBox="1">
              <a:spLocks noChangeArrowheads="1"/>
            </p:cNvSpPr>
            <p:nvPr/>
          </p:nvSpPr>
          <p:spPr bwMode="auto">
            <a:xfrm>
              <a:off x="2166" y="1686"/>
              <a:ext cx="122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9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5" name="Text Box 155"/>
            <p:cNvSpPr txBox="1">
              <a:spLocks noChangeArrowheads="1"/>
            </p:cNvSpPr>
            <p:nvPr/>
          </p:nvSpPr>
          <p:spPr bwMode="auto">
            <a:xfrm>
              <a:off x="2643" y="1704"/>
              <a:ext cx="243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10</a:t>
              </a:r>
              <a:endParaRPr lang="th-TH" sz="1800">
                <a:solidFill>
                  <a:srgbClr val="FFFF66"/>
                </a:solidFill>
              </a:endParaRPr>
            </a:p>
          </p:txBody>
        </p:sp>
        <p:sp>
          <p:nvSpPr>
            <p:cNvPr id="14376" name="Text Box 156"/>
            <p:cNvSpPr txBox="1">
              <a:spLocks noChangeArrowheads="1"/>
            </p:cNvSpPr>
            <p:nvPr/>
          </p:nvSpPr>
          <p:spPr bwMode="auto">
            <a:xfrm>
              <a:off x="3158" y="1704"/>
              <a:ext cx="209" cy="17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800">
                  <a:solidFill>
                    <a:srgbClr val="FFFF66"/>
                  </a:solidFill>
                </a:rPr>
                <a:t>11</a:t>
              </a:r>
              <a:endParaRPr lang="th-TH" sz="1800">
                <a:solidFill>
                  <a:srgbClr val="FFFF66"/>
                </a:solidFill>
              </a:endParaRPr>
            </a:p>
          </p:txBody>
        </p:sp>
      </p:grpSp>
      <p:sp>
        <p:nvSpPr>
          <p:cNvPr id="919712" name="Freeform 160"/>
          <p:cNvSpPr>
            <a:spLocks/>
          </p:cNvSpPr>
          <p:nvPr/>
        </p:nvSpPr>
        <p:spPr bwMode="auto">
          <a:xfrm>
            <a:off x="3125788" y="2033588"/>
            <a:ext cx="1651000" cy="1392237"/>
          </a:xfrm>
          <a:custGeom>
            <a:avLst/>
            <a:gdLst>
              <a:gd name="T0" fmla="*/ 816 w 1040"/>
              <a:gd name="T1" fmla="*/ 9 h 877"/>
              <a:gd name="T2" fmla="*/ 361 w 1040"/>
              <a:gd name="T3" fmla="*/ 0 h 877"/>
              <a:gd name="T4" fmla="*/ 0 w 1040"/>
              <a:gd name="T5" fmla="*/ 499 h 877"/>
              <a:gd name="T6" fmla="*/ 0 w 1040"/>
              <a:gd name="T7" fmla="*/ 877 h 877"/>
              <a:gd name="T8" fmla="*/ 1040 w 1040"/>
              <a:gd name="T9" fmla="*/ 877 h 877"/>
              <a:gd name="T10" fmla="*/ 1040 w 1040"/>
              <a:gd name="T11" fmla="*/ 447 h 877"/>
              <a:gd name="T12" fmla="*/ 816 w 1040"/>
              <a:gd name="T13" fmla="*/ 9 h 8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0"/>
              <a:gd name="T22" fmla="*/ 0 h 877"/>
              <a:gd name="T23" fmla="*/ 1040 w 1040"/>
              <a:gd name="T24" fmla="*/ 877 h 8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0" h="877">
                <a:moveTo>
                  <a:pt x="816" y="9"/>
                </a:moveTo>
                <a:lnTo>
                  <a:pt x="361" y="0"/>
                </a:lnTo>
                <a:lnTo>
                  <a:pt x="0" y="499"/>
                </a:lnTo>
                <a:lnTo>
                  <a:pt x="0" y="877"/>
                </a:lnTo>
                <a:lnTo>
                  <a:pt x="1040" y="877"/>
                </a:lnTo>
                <a:lnTo>
                  <a:pt x="1040" y="447"/>
                </a:lnTo>
                <a:lnTo>
                  <a:pt x="816" y="9"/>
                </a:lnTo>
                <a:close/>
              </a:path>
            </a:pathLst>
          </a:custGeom>
          <a:solidFill>
            <a:srgbClr val="FFCCFF">
              <a:alpha val="39999"/>
            </a:srgbClr>
          </a:solidFill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9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1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1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1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1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1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1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1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1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1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1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1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1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1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1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1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1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1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1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1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1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1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1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1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19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919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19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19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668" grpId="0"/>
      <p:bldP spid="919669" grpId="0"/>
      <p:bldP spid="919670" grpId="0"/>
      <p:bldP spid="919671" grpId="0"/>
      <p:bldP spid="919672" grpId="0"/>
      <p:bldP spid="919673" grpId="0"/>
      <p:bldP spid="919674" grpId="0"/>
      <p:bldP spid="919675" grpId="0"/>
      <p:bldP spid="919676" grpId="0"/>
      <p:bldP spid="919677" grpId="0"/>
      <p:bldP spid="919678" grpId="0"/>
      <p:bldP spid="919679" grpId="0"/>
      <p:bldP spid="919680" grpId="0"/>
      <p:bldP spid="919681" grpId="0"/>
      <p:bldP spid="919682" grpId="0"/>
      <p:bldP spid="919683" grpId="0"/>
      <p:bldP spid="919684" grpId="0"/>
      <p:bldP spid="919685" grpId="0"/>
      <p:bldP spid="919686" grpId="0"/>
      <p:bldP spid="919687" grpId="0"/>
      <p:bldP spid="919688" grpId="0"/>
      <p:bldP spid="919689" grpId="0"/>
      <p:bldP spid="919690" grpId="0"/>
      <p:bldP spid="919691" grpId="0"/>
      <p:bldP spid="919692" grpId="0"/>
      <p:bldP spid="919696" grpId="0" build="p"/>
      <p:bldP spid="919697" grpId="0" animBg="1"/>
      <p:bldP spid="9197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priority_queue</a:t>
            </a:r>
            <a:r>
              <a:rPr lang="en-US" dirty="0"/>
              <a:t> : </a:t>
            </a:r>
            <a:r>
              <a:rPr lang="th-TH" dirty="0"/>
              <a:t>บริการ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93924" y="1085878"/>
            <a:ext cx="4911787" cy="309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priority_queue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&lt;T&gt;</a:t>
            </a:r>
          </a:p>
          <a:p>
            <a:pPr>
              <a:spcBef>
                <a:spcPts val="600"/>
              </a:spcBef>
              <a:defRPr/>
            </a:pPr>
            <a:r>
              <a:rPr lang="en-US" dirty="0" err="1">
                <a:cs typeface="Angsana New" pitchFamily="18" charset="-34"/>
              </a:rPr>
              <a:t>priority_queue</a:t>
            </a:r>
            <a:r>
              <a:rPr lang="en-US" dirty="0">
                <a:cs typeface="Angsana New" pitchFamily="18" charset="-34"/>
              </a:rPr>
              <a:t>&lt;T, Comp&gt;</a:t>
            </a:r>
          </a:p>
          <a:p>
            <a:pPr>
              <a:spcBef>
                <a:spcPts val="600"/>
              </a:spcBef>
              <a:defRPr/>
            </a:pPr>
            <a:endParaRPr lang="en-US" dirty="0">
              <a:cs typeface="Angsana New" pitchFamily="18" charset="-34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		empty();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	size();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T&amp;	</a:t>
            </a:r>
            <a:r>
              <a:rPr lang="en-US" dirty="0">
                <a:cs typeface="Angsana New" pitchFamily="18" charset="-34"/>
              </a:rPr>
              <a:t>top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void		push(</a:t>
            </a:r>
            <a:r>
              <a:rPr lang="en-US" sz="20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 T&amp; e);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void		pop();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4610" y="4687208"/>
            <a:ext cx="8062951" cy="78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 err="1">
                <a:cs typeface="Angsana New" pitchFamily="18" charset="-34"/>
              </a:rPr>
              <a:t>priority_queue</a:t>
            </a:r>
            <a:r>
              <a:rPr lang="en-US" dirty="0">
                <a:cs typeface="Angsana New" pitchFamily="18" charset="-34"/>
              </a:rPr>
              <a:t>&lt;</a:t>
            </a:r>
            <a:r>
              <a:rPr lang="en-US" dirty="0" err="1">
                <a:cs typeface="Angsana New" pitchFamily="18" charset="-34"/>
              </a:rPr>
              <a:t>T,Comp</a:t>
            </a:r>
            <a:r>
              <a:rPr lang="en-US" dirty="0">
                <a:cs typeface="Angsana New" pitchFamily="18" charset="-34"/>
              </a:rPr>
              <a:t>&gt;&amp; </a:t>
            </a:r>
          </a:p>
          <a:p>
            <a:pPr>
              <a:spcBef>
                <a:spcPts val="600"/>
              </a:spcBef>
              <a:defRPr/>
            </a:pPr>
            <a:r>
              <a:rPr lang="en-US" dirty="0">
                <a:cs typeface="Angsana New" pitchFamily="18" charset="-34"/>
              </a:rPr>
              <a:t>              operator=(</a:t>
            </a:r>
            <a:r>
              <a:rPr lang="en-US" dirty="0" err="1">
                <a:cs typeface="Angsana New" pitchFamily="18" charset="-34"/>
              </a:rPr>
              <a:t>priority_queue</a:t>
            </a:r>
            <a:r>
              <a:rPr lang="en-US" dirty="0">
                <a:cs typeface="Angsana New" pitchFamily="18" charset="-34"/>
              </a:rPr>
              <a:t>&lt;</a:t>
            </a:r>
            <a:r>
              <a:rPr lang="en-US" dirty="0" err="1">
                <a:cs typeface="Angsana New" pitchFamily="18" charset="-34"/>
              </a:rPr>
              <a:t>T,Comp</a:t>
            </a:r>
            <a:r>
              <a:rPr lang="en-US" dirty="0">
                <a:cs typeface="Angsana New" pitchFamily="18" charset="-34"/>
              </a:rPr>
              <a:t>&gt; </a:t>
            </a:r>
            <a:r>
              <a:rPr lang="en-US" dirty="0" err="1">
                <a:cs typeface="Angsana New" pitchFamily="18" charset="-34"/>
              </a:rPr>
              <a:t>rhs</a:t>
            </a:r>
            <a:r>
              <a:rPr lang="en-US" dirty="0">
                <a:cs typeface="Angsana New" pitchFamily="18" charset="-34"/>
              </a:rPr>
              <a:t>)</a:t>
            </a:r>
            <a:endParaRPr lang="en-US" sz="2000" b="1" dirty="0"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คลาส </a:t>
            </a:r>
            <a:r>
              <a:rPr lang="en-US" dirty="0" err="1"/>
              <a:t>priority_queue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766606"/>
            <a:ext cx="8564650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Comp&amp; c = Comp()) 	     { ...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a) { ...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~</a:t>
            </a:r>
            <a:r>
              <a:rPr lang="en-US" sz="1800" dirty="0" err="1"/>
              <a:t>priority_queue</a:t>
            </a:r>
            <a:r>
              <a:rPr lang="en-US" sz="1800" dirty="0"/>
              <a:t>()   				     { ... }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</a:rPr>
              <a:t>    //------------- capacity function ----------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bool</a:t>
            </a:r>
            <a:r>
              <a:rPr lang="en-US" sz="1800" dirty="0"/>
              <a:t>   empty() </a:t>
            </a:r>
            <a:r>
              <a:rPr lang="en-US" sz="1800" dirty="0" err="1"/>
              <a:t>const</a:t>
            </a:r>
            <a:r>
              <a:rPr lang="en-US" sz="1800" dirty="0"/>
              <a:t>		{ ...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size()  </a:t>
            </a:r>
            <a:r>
              <a:rPr lang="en-US" sz="1800" dirty="0" err="1"/>
              <a:t>const</a:t>
            </a:r>
            <a:r>
              <a:rPr lang="en-US" sz="1800" dirty="0"/>
              <a:t>		{ ... }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const</a:t>
            </a:r>
            <a:r>
              <a:rPr lang="en-US" sz="1800" dirty="0"/>
              <a:t> T&amp; top() </a:t>
            </a:r>
            <a:r>
              <a:rPr lang="en-US" sz="1800" dirty="0" err="1"/>
              <a:t>const</a:t>
            </a:r>
            <a:r>
              <a:rPr lang="en-US" sz="1800" dirty="0"/>
              <a:t>		{ ... }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1"/>
                </a:solidFill>
              </a:rPr>
              <a:t>    //----------------- modifier ---------------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push(</a:t>
            </a:r>
            <a:r>
              <a:rPr lang="en-US" sz="1800" dirty="0" err="1"/>
              <a:t>const</a:t>
            </a:r>
            <a:r>
              <a:rPr lang="en-US" sz="1800" dirty="0"/>
              <a:t> T&amp; e)		{ ...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void pop() 			{ ...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};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918857" y="1352752"/>
            <a:ext cx="4808785" cy="1544029"/>
            <a:chOff x="3443844" y="1174623"/>
            <a:chExt cx="4808785" cy="1544029"/>
          </a:xfrm>
        </p:grpSpPr>
        <p:sp>
          <p:nvSpPr>
            <p:cNvPr id="19" name="Rectangle 18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3</a:t>
              </a:r>
            </a:p>
          </p:txBody>
        </p:sp>
        <p:sp>
          <p:nvSpPr>
            <p:cNvPr id="24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rgbClr val="000000"/>
                  </a:solidFill>
                  <a:ea typeface="Calibri"/>
                  <a:cs typeface="Cordia New"/>
                </a:rPr>
                <a:t>99</a:t>
              </a:r>
              <a:endParaRPr lang="en-US" sz="4000" dirty="0"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59431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23831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88230" y="1360887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5" name="Cloud Callout 34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979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54106"/>
            <a:ext cx="8564650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Comp&amp; c = Comp())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mCap</a:t>
            </a:r>
            <a:r>
              <a:rPr lang="en-US" sz="1800" dirty="0"/>
              <a:t>  = 1;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 = new T[</a:t>
            </a:r>
            <a:r>
              <a:rPr lang="en-US" sz="1800" dirty="0" err="1"/>
              <a:t>mcap</a:t>
            </a:r>
            <a:r>
              <a:rPr lang="en-US" sz="1800" dirty="0"/>
              <a:t>]();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 = 0;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mLess</a:t>
            </a:r>
            <a:r>
              <a:rPr lang="en-US" sz="1800" dirty="0"/>
              <a:t> = c;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a)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mCap</a:t>
            </a:r>
            <a:r>
              <a:rPr lang="en-US" sz="1800" dirty="0"/>
              <a:t>  = </a:t>
            </a:r>
            <a:r>
              <a:rPr lang="en-US" sz="1800" dirty="0" err="1"/>
              <a:t>a.mCap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mData</a:t>
            </a:r>
            <a:r>
              <a:rPr lang="en-US" sz="1800" dirty="0"/>
              <a:t> = new T[</a:t>
            </a:r>
            <a:r>
              <a:rPr lang="en-US" sz="1800" dirty="0" err="1"/>
              <a:t>mcap</a:t>
            </a:r>
            <a:r>
              <a:rPr lang="en-US" sz="1800" dirty="0"/>
              <a:t>]();</a:t>
            </a:r>
          </a:p>
          <a:p>
            <a:pPr>
              <a:spcBef>
                <a:spcPts val="0"/>
              </a:spcBef>
            </a:pPr>
            <a:r>
              <a:rPr lang="nn-NO" sz="1800" dirty="0"/>
              <a:t>      for (size_t i=0; i&lt;a.mCap; i++) mData[i] = a.mData[i];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mSize</a:t>
            </a:r>
            <a:r>
              <a:rPr lang="en-US" sz="1800" dirty="0"/>
              <a:t> = </a:t>
            </a:r>
            <a:r>
              <a:rPr lang="en-US" sz="1800" dirty="0" err="1"/>
              <a:t>a.mSize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err="1"/>
              <a:t>mLess</a:t>
            </a:r>
            <a:r>
              <a:rPr lang="en-US" sz="1800" dirty="0"/>
              <a:t> = </a:t>
            </a:r>
            <a:r>
              <a:rPr lang="en-US" sz="1800" dirty="0" err="1"/>
              <a:t>a.mLess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~</a:t>
            </a:r>
            <a:r>
              <a:rPr lang="en-US" sz="1800" dirty="0" err="1"/>
              <a:t>priority_queue</a:t>
            </a:r>
            <a:r>
              <a:rPr lang="en-US" sz="1800" dirty="0"/>
              <a:t>()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delete []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536374" y="699609"/>
            <a:ext cx="3415587" cy="1544029"/>
            <a:chOff x="3443844" y="1174623"/>
            <a:chExt cx="3415587" cy="1544029"/>
          </a:xfrm>
        </p:grpSpPr>
        <p:sp>
          <p:nvSpPr>
            <p:cNvPr id="19" name="Rectangle 18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0</a:t>
              </a:r>
            </a:p>
          </p:txBody>
        </p:sp>
        <p:sp>
          <p:nvSpPr>
            <p:cNvPr id="24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4000" dirty="0">
                <a:ea typeface="Calibri"/>
                <a:cs typeface="Cordia New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5" name="Cloud Callout 34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4781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: initialization list</a:t>
            </a:r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7996" y="825981"/>
            <a:ext cx="8564650" cy="59554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template &lt;</a:t>
            </a:r>
            <a:r>
              <a:rPr lang="en-US" sz="1800" dirty="0" err="1"/>
              <a:t>typename</a:t>
            </a:r>
            <a:r>
              <a:rPr lang="en-US" sz="1800" dirty="0"/>
              <a:t> T, </a:t>
            </a:r>
            <a:r>
              <a:rPr lang="en-US" sz="1800" dirty="0" err="1"/>
              <a:t>typename</a:t>
            </a:r>
            <a:r>
              <a:rPr lang="en-US" sz="1800" dirty="0"/>
              <a:t> Comp = </a:t>
            </a:r>
            <a:r>
              <a:rPr lang="en-US" sz="1800" dirty="0" err="1"/>
              <a:t>std</a:t>
            </a:r>
            <a:r>
              <a:rPr lang="en-US" sz="1800" dirty="0"/>
              <a:t>::less&lt;T&gt; &gt;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class </a:t>
            </a:r>
            <a:r>
              <a:rPr lang="en-US" sz="1800" dirty="0" err="1"/>
              <a:t>priority_queue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T*    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mCap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size_t</a:t>
            </a:r>
            <a:r>
              <a:rPr lang="en-US" sz="1800" dirty="0"/>
              <a:t> </a:t>
            </a:r>
            <a:r>
              <a:rPr lang="en-US" sz="1800" dirty="0" err="1"/>
              <a:t>mSize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Comp   </a:t>
            </a:r>
            <a:r>
              <a:rPr lang="en-US" sz="1800" dirty="0" err="1"/>
              <a:t>mLess</a:t>
            </a:r>
            <a:r>
              <a:rPr lang="en-US" sz="18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/>
              <a:t>  public: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Comp&amp; c = Comp()) 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      </a:t>
            </a:r>
            <a:r>
              <a:rPr lang="en-US" sz="1800" dirty="0" err="1">
                <a:solidFill>
                  <a:srgbClr val="FF0000"/>
                </a:solidFill>
              </a:rPr>
              <a:t>mData</a:t>
            </a:r>
            <a:r>
              <a:rPr lang="en-US" sz="1800" dirty="0">
                <a:solidFill>
                  <a:srgbClr val="FF0000"/>
                </a:solidFill>
              </a:rPr>
              <a:t>(new T[1]()), </a:t>
            </a:r>
            <a:r>
              <a:rPr lang="en-US" sz="1800" dirty="0" err="1">
                <a:solidFill>
                  <a:srgbClr val="FF0000"/>
                </a:solidFill>
              </a:rPr>
              <a:t>mCap</a:t>
            </a:r>
            <a:r>
              <a:rPr lang="en-US" sz="1800" dirty="0">
                <a:solidFill>
                  <a:srgbClr val="FF0000"/>
                </a:solidFill>
              </a:rPr>
              <a:t>(1),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                  </a:t>
            </a:r>
            <a:r>
              <a:rPr lang="en-US" sz="1800" dirty="0" err="1">
                <a:solidFill>
                  <a:srgbClr val="FF0000"/>
                </a:solidFill>
              </a:rPr>
              <a:t>mSize</a:t>
            </a:r>
            <a:r>
              <a:rPr lang="en-US" sz="1800" dirty="0">
                <a:solidFill>
                  <a:srgbClr val="FF0000"/>
                </a:solidFill>
              </a:rPr>
              <a:t>(0), </a:t>
            </a:r>
            <a:r>
              <a:rPr lang="en-US" sz="1800" dirty="0" err="1">
                <a:solidFill>
                  <a:srgbClr val="FF0000"/>
                </a:solidFill>
              </a:rPr>
              <a:t>mLess</a:t>
            </a:r>
            <a:r>
              <a:rPr lang="en-US" sz="1800" dirty="0">
                <a:solidFill>
                  <a:srgbClr val="FF0000"/>
                </a:solidFill>
              </a:rPr>
              <a:t>(c)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</a:t>
            </a:r>
            <a:r>
              <a:rPr lang="en-US" sz="1800" dirty="0" err="1"/>
              <a:t>priority_queue</a:t>
            </a:r>
            <a:r>
              <a:rPr lang="en-US" sz="1800" dirty="0"/>
              <a:t>(</a:t>
            </a:r>
            <a:r>
              <a:rPr lang="en-US" sz="1800" dirty="0" err="1"/>
              <a:t>const</a:t>
            </a:r>
            <a:r>
              <a:rPr lang="en-US" sz="1800" dirty="0"/>
              <a:t> </a:t>
            </a:r>
            <a:r>
              <a:rPr lang="en-US" sz="1800" dirty="0" err="1"/>
              <a:t>priority_queue</a:t>
            </a:r>
            <a:r>
              <a:rPr lang="en-US" sz="1800" dirty="0"/>
              <a:t>&lt;</a:t>
            </a:r>
            <a:r>
              <a:rPr lang="en-US" sz="1800" dirty="0" err="1"/>
              <a:t>T,Comp</a:t>
            </a:r>
            <a:r>
              <a:rPr lang="en-US" sz="1800" dirty="0"/>
              <a:t>&gt;&amp; a) 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           </a:t>
            </a:r>
            <a:r>
              <a:rPr lang="en-US" sz="1800" dirty="0" err="1">
                <a:solidFill>
                  <a:srgbClr val="FF0000"/>
                </a:solidFill>
              </a:rPr>
              <a:t>mData</a:t>
            </a:r>
            <a:r>
              <a:rPr lang="en-US" sz="1800" dirty="0">
                <a:solidFill>
                  <a:srgbClr val="FF0000"/>
                </a:solidFill>
              </a:rPr>
              <a:t>(new T[</a:t>
            </a:r>
            <a:r>
              <a:rPr lang="en-US" sz="1800" dirty="0" err="1">
                <a:solidFill>
                  <a:srgbClr val="FF0000"/>
                </a:solidFill>
              </a:rPr>
              <a:t>a.mCap</a:t>
            </a:r>
            <a:r>
              <a:rPr lang="en-US" sz="1800" dirty="0">
                <a:solidFill>
                  <a:srgbClr val="FF0000"/>
                </a:solidFill>
              </a:rPr>
              <a:t>]()), </a:t>
            </a:r>
            <a:r>
              <a:rPr lang="en-US" sz="1800" dirty="0" err="1">
                <a:solidFill>
                  <a:srgbClr val="FF0000"/>
                </a:solidFill>
              </a:rPr>
              <a:t>mCap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a.mCap</a:t>
            </a:r>
            <a:r>
              <a:rPr lang="en-US" sz="1800" dirty="0">
                <a:solidFill>
                  <a:srgbClr val="FF0000"/>
                </a:solidFill>
              </a:rPr>
              <a:t>),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</a:rPr>
              <a:t>                  </a:t>
            </a:r>
            <a:r>
              <a:rPr lang="en-US" sz="1800" dirty="0" err="1">
                <a:solidFill>
                  <a:srgbClr val="FF0000"/>
                </a:solidFill>
              </a:rPr>
              <a:t>mSize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a.mSize</a:t>
            </a:r>
            <a:r>
              <a:rPr lang="en-US" sz="1800" dirty="0">
                <a:solidFill>
                  <a:srgbClr val="FF0000"/>
                </a:solidFill>
              </a:rPr>
              <a:t>), </a:t>
            </a:r>
            <a:r>
              <a:rPr lang="en-US" sz="1800" dirty="0" err="1">
                <a:solidFill>
                  <a:srgbClr val="FF0000"/>
                </a:solidFill>
              </a:rPr>
              <a:t>mLess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err="1">
                <a:solidFill>
                  <a:srgbClr val="FF0000"/>
                </a:solidFill>
              </a:rPr>
              <a:t>a.mLess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{</a:t>
            </a:r>
          </a:p>
          <a:p>
            <a:pPr>
              <a:spcBef>
                <a:spcPts val="0"/>
              </a:spcBef>
            </a:pPr>
            <a:r>
              <a:rPr lang="nn-NO" sz="1800" dirty="0"/>
              <a:t>      for (size_t i=0; i&lt;a.mCap; i++) mData[i] = a.mData[i];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~</a:t>
            </a:r>
            <a:r>
              <a:rPr lang="en-US" sz="1800" dirty="0" err="1"/>
              <a:t>priority_queue</a:t>
            </a:r>
            <a:r>
              <a:rPr lang="en-US" sz="1800" dirty="0"/>
              <a:t>() {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   delete [] </a:t>
            </a:r>
            <a:r>
              <a:rPr lang="en-US" sz="1800" dirty="0" err="1"/>
              <a:t>mData</a:t>
            </a:r>
            <a:r>
              <a:rPr lang="en-US" sz="1800" dirty="0"/>
              <a:t>;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  ...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631376" y="1400248"/>
            <a:ext cx="3415587" cy="1544029"/>
            <a:chOff x="3443844" y="1174623"/>
            <a:chExt cx="3415587" cy="1544029"/>
          </a:xfrm>
        </p:grpSpPr>
        <p:sp>
          <p:nvSpPr>
            <p:cNvPr id="19" name="Rectangle 18"/>
            <p:cNvSpPr/>
            <p:nvPr/>
          </p:nvSpPr>
          <p:spPr>
            <a:xfrm>
              <a:off x="3443844" y="1174623"/>
              <a:ext cx="2755075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54561" y="1337781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Text Box 79"/>
            <p:cNvSpPr txBox="1"/>
            <p:nvPr/>
          </p:nvSpPr>
          <p:spPr>
            <a:xfrm>
              <a:off x="4915562" y="1653637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Text Box 80"/>
            <p:cNvSpPr txBox="1"/>
            <p:nvPr/>
          </p:nvSpPr>
          <p:spPr>
            <a:xfrm>
              <a:off x="5484325" y="1653637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474" y="134620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0</a:t>
              </a:r>
            </a:p>
          </p:txBody>
        </p:sp>
        <p:sp>
          <p:nvSpPr>
            <p:cNvPr id="24" name="Text Box 87"/>
            <p:cNvSpPr txBox="1"/>
            <p:nvPr/>
          </p:nvSpPr>
          <p:spPr>
            <a:xfrm>
              <a:off x="4212575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32647" y="1341831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95032" y="1360858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4000" dirty="0">
                <a:ea typeface="Calibri"/>
                <a:cs typeface="Cordia New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953718" y="1496287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566830" y="1346203"/>
              <a:ext cx="530156" cy="2927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3464431" y="1653637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mLess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5" name="Cloud Callout 34"/>
            <p:cNvSpPr/>
            <p:nvPr/>
          </p:nvSpPr>
          <p:spPr bwMode="auto">
            <a:xfrm rot="10800000" flipH="1">
              <a:off x="4572000" y="2110154"/>
              <a:ext cx="1245793" cy="608498"/>
            </a:xfrm>
            <a:prstGeom prst="cloudCallout">
              <a:avLst>
                <a:gd name="adj1" fmla="val -12095"/>
                <a:gd name="adj2" fmla="val 50735"/>
              </a:avLst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 bwMode="auto">
            <a:xfrm>
              <a:off x="3868615" y="1519311"/>
              <a:ext cx="731520" cy="815926"/>
            </a:xfrm>
            <a:custGeom>
              <a:avLst/>
              <a:gdLst>
                <a:gd name="connsiteX0" fmla="*/ 0 w 731520"/>
                <a:gd name="connsiteY0" fmla="*/ 0 h 815926"/>
                <a:gd name="connsiteX1" fmla="*/ 295422 w 731520"/>
                <a:gd name="connsiteY1" fmla="*/ 211015 h 815926"/>
                <a:gd name="connsiteX2" fmla="*/ 351693 w 731520"/>
                <a:gd name="connsiteY2" fmla="*/ 520504 h 815926"/>
                <a:gd name="connsiteX3" fmla="*/ 450167 w 731520"/>
                <a:gd name="connsiteY3" fmla="*/ 675249 h 815926"/>
                <a:gd name="connsiteX4" fmla="*/ 731520 w 731520"/>
                <a:gd name="connsiteY4" fmla="*/ 815926 h 8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520" h="815926">
                  <a:moveTo>
                    <a:pt x="0" y="0"/>
                  </a:moveTo>
                  <a:cubicBezTo>
                    <a:pt x="118403" y="62132"/>
                    <a:pt x="236807" y="124264"/>
                    <a:pt x="295422" y="211015"/>
                  </a:cubicBezTo>
                  <a:cubicBezTo>
                    <a:pt x="354037" y="297766"/>
                    <a:pt x="325902" y="443132"/>
                    <a:pt x="351693" y="520504"/>
                  </a:cubicBezTo>
                  <a:cubicBezTo>
                    <a:pt x="377484" y="597876"/>
                    <a:pt x="386863" y="626012"/>
                    <a:pt x="450167" y="675249"/>
                  </a:cubicBezTo>
                  <a:cubicBezTo>
                    <a:pt x="513472" y="724486"/>
                    <a:pt x="622496" y="770206"/>
                    <a:pt x="731520" y="815926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4884416" y="2293838"/>
              <a:ext cx="54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4996958" y="2378243"/>
              <a:ext cx="4710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4996958" y="2467513"/>
              <a:ext cx="39125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4996958" y="2561123"/>
              <a:ext cx="45016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7649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51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051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แถวคอยเชิงบุริมภาพ&quot;/&gt;&lt;property id=&quot;20144&quot; value=&quot;1&quot;/&gt;&lt;property id=&quot;20146&quot; value=&quot;0&quot;/&gt;&lt;property id=&quot;20147&quot; value=&quot;0&quot;/&gt;&lt;property id=&quot;20148&quot; value=&quot;5&quot;/&gt;&lt;property id=&quot;20224&quot; value=&quot;C:\Documents and Settings\spj\My Documents\My Breeze Presentations\10-binaryHeap&quot;/&gt;&lt;property id=&quot;20250&quot; value=&quot;0&quot;/&gt;&lt;property id=&quot;20251&quot; value=&quot;1&quot;/&gt;&lt;property id=&quot;20259&quot; value=&quot;0&quot;/&gt;&lt;object type=&quot;4&quot; unique_id=&quot;10006&quot;&gt;&lt;object type=&quot;5&quot; unique_id=&quot;10051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07&quot;&gt;&lt;object type=&quot;3&quot; unique_id=&quot;10008&quot;&gt;&lt;property id=&quot;20148&quot; value=&quot;5&quot;/&gt;&lt;property id=&quot;20300&quot; value=&quot;Slide 1 - &amp;quot;แถวคอยเชิงบุริมภาพ&amp;#x0D;&amp;#x0A;(Priority Queues)&amp;quot;&quot;/&gt;&lt;property id=&quot;20303&quot; value=&quot;สมชาย ประสิทธิ์จูตระกูล&quot;/&gt;&lt;property id=&quot;20307&quot; value=&quot;530&quot;/&gt;&lt;property id=&quot;20309&quot; value=&quot;10051&quot;/&gt;&lt;/object&gt;&lt;object type=&quot;3&quot; unique_id=&quot;10009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25&quot;/&gt;&lt;property id=&quot;20309&quot; value=&quot;10051&quot;/&gt;&lt;/object&gt;&lt;object type=&quot;3&quot; unique_id=&quot;10010&quot;&gt;&lt;property id=&quot;20148&quot; value=&quot;5&quot;/&gt;&lt;property id=&quot;20300&quot; value=&quot;Slide 3 - &amp;quot;แถวคอยเชิงบุริมภาพ (Priority Queue)&amp;quot;&quot;/&gt;&lt;property id=&quot;20303&quot; value=&quot;สมชาย ประสิทธิ์จูตระกูล&quot;/&gt;&lt;property id=&quot;20307&quot; value=&quot;579&quot;/&gt;&lt;property id=&quot;20309&quot; value=&quot;10051&quot;/&gt;&lt;/object&gt;&lt;object type=&quot;3&quot; unique_id=&quot;10011&quot;&gt;&lt;property id=&quot;20148&quot; value=&quot;5&quot;/&gt;&lt;property id=&quot;20300&quot; value=&quot;Slide 4 - &amp;quot;ตัวอย่างการใช้งาน&amp;quot;&quot;/&gt;&lt;property id=&quot;20303&quot; value=&quot;สมชาย ประสิทธิ์จูตระกูล&quot;/&gt;&lt;property id=&quot;20307&quot; value=&quot;604&quot;/&gt;&lt;property id=&quot;20309&quot; value=&quot;10051&quot;/&gt;&lt;/object&gt;&lt;object type=&quot;3&quot; unique_id=&quot;10012&quot;&gt;&lt;property id=&quot;20148&quot; value=&quot;5&quot;/&gt;&lt;property id=&quot;20300&quot; value=&quot;Slide 5 - &amp;quot;จงบอกผลการทำงานจากบนลงล่าง&amp;quot;&quot;/&gt;&lt;property id=&quot;20303&quot; value=&quot;สมชาย ประสิทธิ์จูตระกูล&quot;/&gt;&lt;property id=&quot;20307&quot; value=&quot;628&quot;/&gt;&lt;property id=&quot;20309&quot; value=&quot;10051&quot;/&gt;&lt;/object&gt;&lt;object type=&quot;3&quot; unique_id=&quot;10013&quot;&gt;&lt;property id=&quot;20148&quot; value=&quot;5&quot;/&gt;&lt;property id=&quot;20300&quot; value=&quot;Slide 6 - &amp;quot;สร้าง Priority Queue แบบง่าย (แต่ช้า)&amp;quot;&quot;/&gt;&lt;property id=&quot;20303&quot; value=&quot;สมชาย ประสิทธิ์จูตระกูล&quot;/&gt;&lt;property id=&quot;20307&quot; value=&quot;582&quot;/&gt;&lt;property id=&quot;20309&quot; value=&quot;10051&quot;/&gt;&lt;/object&gt;&lt;object type=&quot;3&quot; unique_id=&quot;10014&quot;&gt;&lt;property id=&quot;20148&quot; value=&quot;5&quot;/&gt;&lt;property id=&quot;20300&quot; value=&quot;Slide 7 - &amp;quot;สร้าง Priority Queue แบบง่าย (แต่ช้า)&amp;quot;&quot;/&gt;&lt;property id=&quot;20303&quot; value=&quot;สมชาย ประสิทธิ์จูตระกูล&quot;/&gt;&lt;property id=&quot;20307&quot; value=&quot;605&quot;/&gt;&lt;property id=&quot;20309&quot; value=&quot;10051&quot;/&gt;&lt;/object&gt;&lt;object type=&quot;3&quot; unique_id=&quot;10015&quot;&gt;&lt;property id=&quot;20148&quot; value=&quot;5&quot;/&gt;&lt;property id=&quot;20300&quot; value=&quot;Slide 8 - &amp;quot;จาวา : Comparable&amp;quot;&quot;/&gt;&lt;property id=&quot;20303&quot; value=&quot;สมชาย ประสิทธิ์จูตระกูล&quot;/&gt;&lt;property id=&quot;20307&quot; value=&quot;606&quot;/&gt;&lt;property id=&quot;20309&quot; value=&quot;10051&quot;/&gt;&lt;/object&gt;&lt;object type=&quot;3&quot; unique_id=&quot;10016&quot;&gt;&lt;property id=&quot;20148&quot; value=&quot;5&quot;/&gt;&lt;property id=&quot;20300&quot; value=&quot;Slide 9 - &amp;quot;ตัวอย่างการเขียนคลาสให้ Comparable&amp;quot;&quot;/&gt;&lt;property id=&quot;20303&quot; value=&quot;สมชาย ประสิทธิ์จูตระกูล&quot;/&gt;&lt;property id=&quot;20307&quot; value=&quot;607&quot;/&gt;&lt;property id=&quot;20309&quot; value=&quot;10051&quot;/&gt;&lt;/object&gt;&lt;object type=&quot;3&quot; unique_id=&quot;10017&quot;&gt;&lt;property id=&quot;20148&quot; value=&quot;5&quot;/&gt;&lt;property id=&quot;20300&quot; value=&quot;Slide 10 - &amp;quot;ถ้า a.compareTo(b) &amp;gt;= 0 แสดงว่า&amp;quot;&quot;/&gt;&lt;property id=&quot;20303&quot; value=&quot;สมชาย ประสิทธิ์จูตระกูล&quot;/&gt;&lt;property id=&quot;20307&quot; value=&quot;630&quot;/&gt;&lt;property id=&quot;20309&quot; value=&quot;10051&quot;/&gt;&lt;/object&gt;&lt;object type=&quot;3&quot; unique_id=&quot;10018&quot;&gt;&lt;property id=&quot;20148&quot; value=&quot;5&quot;/&gt;&lt;property id=&quot;20300&quot; value=&quot;Slide 11 - &amp;quot;ฮีปแบบทวิภาค (Binary Heap)&amp;quot;&quot;/&gt;&lt;property id=&quot;20303&quot; value=&quot;สมชาย ประสิทธิ์จูตระกูล&quot;/&gt;&lt;property id=&quot;20307&quot; value=&quot;608&quot;/&gt;&lt;property id=&quot;20309&quot; value=&quot;10051&quot;/&gt;&lt;/object&gt;&lt;object type=&quot;3&quot; unique_id=&quot;10019&quot;&gt;&lt;property id=&quot;20148&quot; value=&quot;5&quot;/&gt;&lt;property id=&quot;20300&quot; value=&quot;Slide 12 - &amp;quot;ฮีปแบบทวิภาค&amp;quot;&quot;/&gt;&lt;property id=&quot;20303&quot; value=&quot;สมชาย ประสิทธิ์จูตระกูล&quot;/&gt;&lt;property id=&quot;20307&quot; value=&quot;583&quot;/&gt;&lt;property id=&quot;20309&quot; value=&quot;10051&quot;/&gt;&lt;/object&gt;&lt;object type=&quot;3&quot; unique_id=&quot;10020&quot;&gt;&lt;property id=&quot;20148&quot; value=&quot;5&quot;/&gt;&lt;property id=&quot;20300&quot; value=&quot;Slide 13 - &amp;quot;การสร้างฮีปแบบทวิภาคด้วยอาเรย์&amp;quot;&quot;/&gt;&lt;property id=&quot;20303&quot; value=&quot;สมชาย ประสิทธิ์จูตระกูล&quot;/&gt;&lt;property id=&quot;20307&quot; value=&quot;584&quot;/&gt;&lt;property id=&quot;20309&quot; value=&quot;10051&quot;/&gt;&lt;/object&gt;&lt;object type=&quot;3&quot; unique_id=&quot;10021&quot;&gt;&lt;property id=&quot;20148&quot; value=&quot;5&quot;/&gt;&lt;property id=&quot;20300&quot; value=&quot;Slide 14 - &amp;quot;อาเรย์ที่เป็นฮีปเก็บ 50,13,40,5,12,4 &amp;quot;&quot;/&gt;&lt;property id=&quot;20303&quot; value=&quot;สมชาย ประสิทธิ์จูตระกูล&quot;/&gt;&lt;property id=&quot;20307&quot; value=&quot;631&quot;/&gt;&lt;property id=&quot;20309&quot; value=&quot;10051&quot;/&gt;&lt;/object&gt;&lt;object type=&quot;3&quot; unique_id=&quot;10022&quot;&gt;&lt;property id=&quot;20148&quot; value=&quot;5&quot;/&gt;&lt;property id=&quot;20300&quot; value=&quot;Slide 15 - &amp;quot;คลาส BinaryHeap&amp;quot;&quot;/&gt;&lt;property id=&quot;20303&quot; value=&quot;สมชาย ประสิทธิ์จูตระกูล&quot;/&gt;&lt;property id=&quot;20307&quot; value=&quot;585&quot;/&gt;&lt;property id=&quot;20309&quot; value=&quot;10051&quot;/&gt;&lt;/object&gt;&lt;object type=&quot;3&quot; unique_id=&quot;10023&quot;&gt;&lt;property id=&quot;20148&quot; value=&quot;5&quot;/&gt;&lt;property id=&quot;20300&quot; value=&quot;Slide 16 - &amp;quot;enqueue( e ) : การทำงาน&amp;quot;&quot;/&gt;&lt;property id=&quot;20303&quot; value=&quot;สมชาย ประสิทธิ์จูตระกูล&quot;/&gt;&lt;property id=&quot;20307&quot; value=&quot;586&quot;/&gt;&lt;property id=&quot;20309&quot; value=&quot;10051&quot;/&gt;&lt;/object&gt;&lt;object type=&quot;3&quot; unique_id=&quot;10024&quot;&gt;&lt;property id=&quot;20148&quot; value=&quot;5&quot;/&gt;&lt;property id=&quot;20300&quot; value=&quot;Slide 17 - &amp;quot;เมท็อด enqueue( e )&amp;quot;&quot;/&gt;&lt;property id=&quot;20303&quot; value=&quot;สมชาย ประสิทธิ์จูตระกูล&quot;/&gt;&lt;property id=&quot;20307&quot; value=&quot;588&quot;/&gt;&lt;property id=&quot;20309&quot; value=&quot;10051&quot;/&gt;&lt;/object&gt;&lt;object type=&quot;3&quot; unique_id=&quot;10025&quot;&gt;&lt;property id=&quot;20148&quot; value=&quot;5&quot;/&gt;&lt;property id=&quot;20300&quot; value=&quot;Slide 18 - &amp;quot;dequeue( ) : การทำงาน&amp;quot;&quot;/&gt;&lt;property id=&quot;20303&quot; value=&quot;สมชาย ประสิทธิ์จูตระกูล&quot;/&gt;&lt;property id=&quot;20307&quot; value=&quot;591&quot;/&gt;&lt;property id=&quot;20309&quot; value=&quot;10051&quot;/&gt;&lt;/object&gt;&lt;object type=&quot;3&quot; unique_id=&quot;10026&quot;&gt;&lt;property id=&quot;20148&quot; value=&quot;5&quot;/&gt;&lt;property id=&quot;20300&quot; value=&quot;Slide 19 - &amp;quot;เมท็อด dequeue( )&amp;quot;&quot;/&gt;&lt;property id=&quot;20303&quot; value=&quot;สมชาย ประสิทธิ์จูตระกูล&quot;/&gt;&lt;property id=&quot;20307&quot; value=&quot;592&quot;/&gt;&lt;property id=&quot;20309&quot; value=&quot;10051&quot;/&gt;&lt;/object&gt;&lt;object type=&quot;3&quot; unique_id=&quot;10027&quot;&gt;&lt;property id=&quot;20148&quot; value=&quot;5&quot;/&gt;&lt;property id=&quot;20300&quot; value=&quot;Slide 20 - &amp;quot;เวลาการทำงาน&amp;quot;&quot;/&gt;&lt;property id=&quot;20303&quot; value=&quot;สมชาย ประสิทธิ์จูตระกูล&quot;/&gt;&lt;property id=&quot;20307&quot; value=&quot;596&quot;/&gt;&lt;property id=&quot;20309&quot; value=&quot;10051&quot;/&gt;&lt;/object&gt;&lt;object type=&quot;3&quot; unique_id=&quot;10028&quot;&gt;&lt;property id=&quot;20148&quot; value=&quot;5&quot;/&gt;&lt;property id=&quot;20300&quot; value=&quot;Slide 21 - &amp;quot;ข้อใดถูก&amp;quot;&quot;/&gt;&lt;property id=&quot;20303&quot; value=&quot;สมชาย ประสิทธิ์จูตระกูล&quot;/&gt;&lt;property id=&quot;20307&quot; value=&quot;632&quot;/&gt;&lt;property id=&quot;20309&quot; value=&quot;10051&quot;/&gt;&lt;/object&gt;&lt;object type=&quot;3&quot; unique_id=&quot;10029&quot;&gt;&lt;property id=&quot;20148&quot; value=&quot;5&quot;/&gt;&lt;property id=&quot;20300&quot; value=&quot;Slide 22 - &amp;quot;การสร้างฮีปแบบทวิภาคด้วยการค่อย ๆ เพิ่ม&amp;quot;&quot;/&gt;&lt;property id=&quot;20303&quot; value=&quot;สมชาย ประสิทธิ์จูตระกูล&quot;/&gt;&lt;property id=&quot;20307&quot; value=&quot;597&quot;/&gt;&lt;property id=&quot;20309&quot; value=&quot;10051&quot;/&gt;&lt;/object&gt;&lt;object type=&quot;3&quot; unique_id=&quot;10030&quot;&gt;&lt;property id=&quot;20148&quot; value=&quot;5&quot;/&gt;&lt;property id=&quot;20300&quot; value=&quot;Slide 23 - &amp;quot;การสร้างฮีปแบบทวิภาคด้วยการค่อย ๆ ปรับ&amp;quot;&quot;/&gt;&lt;property id=&quot;20303&quot; value=&quot;สมชาย ประสิทธิ์จูตระกูล&quot;/&gt;&lt;property id=&quot;20307&quot; value=&quot;598&quot;/&gt;&lt;property id=&quot;20309&quot; value=&quot;10051&quot;/&gt;&lt;/object&gt;&lt;object type=&quot;3&quot; unique_id=&quot;10031&quot;&gt;&lt;property id=&quot;20148&quot; value=&quot;5&quot;/&gt;&lt;property id=&quot;20300&quot; value=&quot;Slide 24 - &amp;quot;การสร้างฮีปแบบทวิภาคด้วยการค่อย ๆ ปรับ&amp;quot;&quot;/&gt;&lt;property id=&quot;20303&quot; value=&quot;สมชาย ประสิทธิ์จูตระกูล&quot;/&gt;&lt;property id=&quot;20307&quot; value=&quot;609&quot;/&gt;&lt;property id=&quot;20309&quot; value=&quot;10051&quot;/&gt;&lt;/object&gt;&lt;object type=&quot;3&quot; unique_id=&quot;10032&quot;&gt;&lt;property id=&quot;20148&quot; value=&quot;5&quot;/&gt;&lt;property id=&quot;20300&quot; value=&quot;Slide 25 - &amp;quot;ฮีปมากสุด / ฮีปน้อยสุด (Max/Min Heap)&amp;quot;&quot;/&gt;&lt;property id=&quot;20303&quot; value=&quot;สมชาย ประสิทธิ์จูตระกูล&quot;/&gt;&lt;property id=&quot;20307&quot; value=&quot;610&quot;/&gt;&lt;property id=&quot;20309&quot; value=&quot;10051&quot;/&gt;&lt;/object&gt;&lt;object type=&quot;3&quot; unique_id=&quot;10033&quot;&gt;&lt;property id=&quot;20148&quot; value=&quot;5&quot;/&gt;&lt;property id=&quot;20300&quot; value=&quot;Slide 26 - &amp;quot;คลาส BinaryMinHeap&amp;quot;&quot;/&gt;&lt;property id=&quot;20303&quot; value=&quot;สมชาย ประสิทธิ์จูตระกูล&quot;/&gt;&lt;property id=&quot;20307&quot; value=&quot;611&quot;/&gt;&lt;property id=&quot;20309&quot; value=&quot;10051&quot;/&gt;&lt;/object&gt;&lt;object type=&quot;3&quot; unique_id=&quot;10034&quot;&gt;&lt;property id=&quot;20148&quot; value=&quot;5&quot;/&gt;&lt;property id=&quot;20300&quot; value=&quot;Slide 27 - &amp;quot;BinaryMinHeap : enqueue( e )&amp;quot;&quot;/&gt;&lt;property id=&quot;20303&quot; value=&quot;สมชาย ประสิทธิ์จูตระกูล&quot;/&gt;&lt;property id=&quot;20307&quot; value=&quot;612&quot;/&gt;&lt;property id=&quot;20309&quot; value=&quot;10051&quot;/&gt;&lt;/object&gt;&lt;object type=&quot;3&quot; unique_id=&quot;10035&quot;&gt;&lt;property id=&quot;20148&quot; value=&quot;5&quot;/&gt;&lt;property id=&quot;20300&quot; value=&quot;Slide 28 - &amp;quot;BinaryMinHeap : dequeue( )&amp;quot;&quot;/&gt;&lt;property id=&quot;20303&quot; value=&quot;สมชาย ประสิทธิ์จูตระกูล&quot;/&gt;&lt;property id=&quot;20307&quot; value=&quot;613&quot;/&gt;&lt;property id=&quot;20309&quot; value=&quot;10051&quot;/&gt;&lt;/object&gt;&lt;object type=&quot;3&quot; unique_id=&quot;10036&quot;&gt;&lt;property id=&quot;20148&quot; value=&quot;5&quot;/&gt;&lt;property id=&quot;20300&quot; value=&quot;Slide 29 - &amp;quot;BinaryMinHeap : เขียนอีกแบบ&amp;quot;&quot;/&gt;&lt;property id=&quot;20303&quot; value=&quot;สมชาย ประสิทธิ์จูตระกูล&quot;/&gt;&lt;property id=&quot;20307&quot; value=&quot;614&quot;/&gt;&lt;property id=&quot;20309&quot; value=&quot;10051&quot;/&gt;&lt;/object&gt;&lt;object type=&quot;3&quot; unique_id=&quot;10037&quot;&gt;&lt;property id=&quot;20148&quot; value=&quot;5&quot;/&gt;&lt;property id=&quot;20300&quot; value=&quot;Slide 30 - &amp;quot;ข้อใดถูก&amp;quot;&quot;/&gt;&lt;property id=&quot;20303&quot; value=&quot;สมชาย ประสิทธิ์จูตระกูล&quot;/&gt;&lt;property id=&quot;20307&quot; value=&quot;633&quot;/&gt;&lt;property id=&quot;20309&quot; value=&quot;10051&quot;/&gt;&lt;/object&gt;&lt;object type=&quot;3&quot; unique_id=&quot;10038&quot;&gt;&lt;property id=&quot;20148&quot; value=&quot;5&quot;/&gt;&lt;property id=&quot;20300&quot; value=&quot;Slide 31 - &amp;quot;ตัวอย่างการใช้งาน&amp;quot;&quot;/&gt;&lt;property id=&quot;20303&quot; value=&quot;สมชาย ประสิทธิ์จูตระกูล&quot;/&gt;&lt;property id=&quot;20307&quot; value=&quot;615&quot;/&gt;&lt;property id=&quot;20309&quot; value=&quot;10051&quot;/&gt;&lt;/object&gt;&lt;object type=&quot;3&quot; unique_id=&quot;10039&quot;&gt;&lt;property id=&quot;20148&quot; value=&quot;5&quot;/&gt;&lt;property id=&quot;20300&quot; value=&quot;Slide 32 - &amp;quot;การเรียงลำดับแบบฮีป (Heap Sort)&amp;quot;&quot;/&gt;&lt;property id=&quot;20303&quot; value=&quot;สมชาย ประสิทธิ์จูตระกูล&quot;/&gt;&lt;property id=&quot;20307&quot; value=&quot;600&quot;/&gt;&lt;property id=&quot;20309&quot; value=&quot;10051&quot;/&gt;&lt;/object&gt;&lt;object type=&quot;3&quot; unique_id=&quot;10040&quot;&gt;&lt;property id=&quot;20148&quot; value=&quot;5&quot;/&gt;&lt;property id=&quot;20300&quot; value=&quot;Slide 33 - &amp;quot;การเรียงลำดับแบบฮีป : โปรแกรม&amp;quot;&quot;/&gt;&lt;property id=&quot;20303&quot; value=&quot;สมชาย ประสิทธิ์จูตระกูล&quot;/&gt;&lt;property id=&quot;20307&quot; value=&quot;616&quot;/&gt;&lt;property id=&quot;20309&quot; value=&quot;10051&quot;/&gt;&lt;/object&gt;&lt;object type=&quot;3&quot; unique_id=&quot;10041&quot;&gt;&lt;property id=&quot;20148&quot; value=&quot;5&quot;/&gt;&lt;property id=&quot;20300&quot; value=&quot;Slide 34 - &amp;quot;การเลือกข้อมูลตามอันดับ&amp;quot;&quot;/&gt;&lt;property id=&quot;20303&quot; value=&quot;สมชาย ประสิทธิ์จูตระกูล&quot;/&gt;&lt;property id=&quot;20307&quot; value=&quot;601&quot;/&gt;&lt;property id=&quot;20309&quot; value=&quot;10051&quot;/&gt;&lt;/object&gt;&lt;object type=&quot;3&quot; unique_id=&quot;10042&quot;&gt;&lt;property id=&quot;20148&quot; value=&quot;5&quot;/&gt;&lt;property id=&quot;20300&quot; value=&quot;Slide 35 - &amp;quot;วิธีที่ 2 : สร้างฮีปแล้วลบ k ครั้ง&amp;quot;&quot;/&gt;&lt;property id=&quot;20303&quot; value=&quot;สมชาย ประสิทธิ์จูตระกูล&quot;/&gt;&lt;property id=&quot;20307&quot; value=&quot;617&quot;/&gt;&lt;property id=&quot;20309&quot; value=&quot;10051&quot;/&gt;&lt;/object&gt;&lt;object type=&quot;3&quot; unique_id=&quot;10043&quot;&gt;&lt;property id=&quot;20148&quot; value=&quot;5&quot;/&gt;&lt;property id=&quot;20300&quot; value=&quot;Slide 36 - &amp;quot;วิธีที่ 3 : ใช้ฮีปมากสุดขนาด k&amp;quot;&quot;/&gt;&lt;property id=&quot;20303&quot; value=&quot;สมชาย ประสิทธิ์จูตระกูล&quot;/&gt;&lt;property id=&quot;20307&quot; value=&quot;618&quot;/&gt;&lt;property id=&quot;20309&quot; value=&quot;10051&quot;/&gt;&lt;/object&gt;&lt;object type=&quot;3&quot; unique_id=&quot;10044&quot;&gt;&lt;property id=&quot;20148&quot; value=&quot;5&quot;/&gt;&lt;property id=&quot;20300&quot; value=&quot;Slide 37 - &amp;quot;วิธีที่ 3 : ใช้ฮีปมากสุดขนาด k&amp;quot;&quot;/&gt;&lt;property id=&quot;20303&quot; value=&quot;สมชาย ประสิทธิ์จูตระกูล&quot;/&gt;&lt;property id=&quot;20307&quot; value=&quot;620&quot;/&gt;&lt;property id=&quot;20309&quot; value=&quot;10051&quot;/&gt;&lt;/object&gt;&lt;object type=&quot;3&quot; unique_id=&quot;10045&quot;&gt;&lt;property id=&quot;20148&quot; value=&quot;5&quot;/&gt;&lt;property id=&quot;20300&quot; value=&quot;Slide 38 - &amp;quot;วิธีที่ 3 : ใช้กับ Iterator&amp;quot;&quot;/&gt;&lt;property id=&quot;20303&quot; value=&quot;สมชาย ประสิทธิ์จูตระกูล&quot;/&gt;&lt;property id=&quot;20307&quot; value=&quot;621&quot;/&gt;&lt;property id=&quot;20309&quot; value=&quot;10051&quot;/&gt;&lt;/object&gt;&lt;object type=&quot;3&quot; unique_id=&quot;10046&quot;&gt;&lt;property id=&quot;20148&quot; value=&quot;5&quot;/&gt;&lt;property id=&quot;20300&quot; value=&quot;Slide 39 - &amp;quot;รหัสฮัฟฟ์แมน (Huffman Code)&amp;quot;&quot;/&gt;&lt;property id=&quot;20303&quot; value=&quot;สมชาย ประสิทธิ์จูตระกูล&quot;/&gt;&lt;property id=&quot;20307&quot; value=&quot;622&quot;/&gt;&lt;property id=&quot;20309&quot; value=&quot;10051&quot;/&gt;&lt;/object&gt;&lt;object type=&quot;3&quot; unique_id=&quot;10047&quot;&gt;&lt;property id=&quot;20148&quot; value=&quot;5&quot;/&gt;&lt;property id=&quot;20300&quot; value=&quot;Slide 40 - &amp;quot;วิธีการหารหัสฮัฟฟ์แมน&amp;quot;&quot;/&gt;&lt;property id=&quot;20303&quot; value=&quot;สมชาย ประสิทธิ์จูตระกูล&quot;/&gt;&lt;property id=&quot;20307&quot; value=&quot;623&quot;/&gt;&lt;property id=&quot;20309&quot; value=&quot;10051&quot;/&gt;&lt;/object&gt;&lt;object type=&quot;3&quot; unique_id=&quot;10048&quot;&gt;&lt;property id=&quot;20148&quot; value=&quot;5&quot;/&gt;&lt;property id=&quot;20300&quot; value=&quot;Slide 41 - &amp;quot;ข้อใดถูก&amp;quot;&quot;/&gt;&lt;property id=&quot;20303&quot; value=&quot;สมชาย ประสิทธิ์จูตระกูล&quot;/&gt;&lt;property id=&quot;20307&quot; value=&quot;634&quot;/&gt;&lt;property id=&quot;20309&quot; value=&quot;10051&quot;/&gt;&lt;/object&gt;&lt;object type=&quot;3&quot; unique_id=&quot;10049&quot;&gt;&lt;property id=&quot;20148&quot; value=&quot;5&quot;/&gt;&lt;property id=&quot;20300&quot; value=&quot;Slide 42 - &amp;quot;สรุป&amp;quot;&quot;/&gt;&lt;property id=&quot;20303&quot; value=&quot;สมชาย ประสิทธิ์จูตระกูล&quot;/&gt;&lt;property id=&quot;20307&quot; value=&quot;626&quot;/&gt;&lt;property id=&quot;20309&quot; value=&quot;10051&quot;/&gt;&lt;/object&gt;&lt;object type=&quot;3&quot; unique_id=&quot;10050&quot;&gt;&lt;property id=&quot;20148&quot; value=&quot;5&quot;/&gt;&lt;property id=&quot;20300&quot; value=&quot;Slide 43 - &amp;quot;สวัสดี&amp;quot;&quot;/&gt;&lt;property id=&quot;20303&quot; value=&quot;สมชาย ประสิทธิ์จูตระกูล&quot;/&gt;&lt;property id=&quot;20307&quot; value=&quot;627&quot;/&gt;&lt;property id=&quot;20309&quot; value=&quot;10051&quot;/&gt;&lt;/object&gt;&lt;/object&gt;&lt;object type=&quot;8&quot; unique_id=&quot;10221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PriorityQueu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Priority Queue&quot;/&gt;&lt;property id=&quot;10152&quot; value=&quot;DSPQUEUE&quot;/&gt;&lt;property id=&quot;10153&quot; value=&quot;DSPQUEUE&quot;/&gt;&lt;property id=&quot;10154&quot; value=&quot;Priority Queue&quot;/&gt;&lt;property id=&quot;10155&quot; value=&quot;  :  :  &quot;/&gt;&lt;/object&gt;&lt;object type=&quot;10042&quot; unique_id=&quot;903&quot;&gt;&lt;object type=&quot;10003&quot; unique_id=&quot;10004&quot;&gt;&lt;property id=&quot;10002&quot; value=&quot;PriorityQueu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91&quot; value=&quot;-1&quot;/&gt;&lt;/object&gt;&lt;object type=&quot;10051&quot; unique_id=&quot;10007&quot;&gt;&lt;property id=&quot;10020&quot; value=&quot;2&quot;/&gt;&lt;property id=&quot;10191&quot; value=&quot;-1&quot;/&gt;&lt;/object&gt;&lt;/object&gt;&lt;object type=&quot;10003&quot; unique_id=&quot;20150&quot;&gt;&lt;property id=&quot;10002&quot; value=&quot;Comparabl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5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52&quot;&gt;&lt;property id=&quot;10020&quot; value=&quot;2&quot;/&gt;&lt;property id=&quot;10191&quot; value=&quot;-1&quot;/&gt;&lt;/object&gt;&lt;object type=&quot;10051&quot; unique_id=&quot;20153&quot;&gt;&lt;property id=&quot;10020&quot; value=&quot;2&quot;/&gt;&lt;property id=&quot;10191&quot; value=&quot;-1&quot;/&gt;&lt;/object&gt;&lt;/object&gt;&lt;object type=&quot;10003&quot; unique_id=&quot;20172&quot;&gt;&lt;property id=&quot;10002&quot; value=&quot;Binary Heap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7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74&quot;&gt;&lt;property id=&quot;10020&quot; value=&quot;2&quot;/&gt;&lt;property id=&quot;10191&quot; value=&quot;-1&quot;/&gt;&lt;/object&gt;&lt;object type=&quot;10051&quot; unique_id=&quot;20175&quot;&gt;&lt;property id=&quot;10020&quot; value=&quot;2&quot;/&gt;&lt;property id=&quot;10191&quot; value=&quot;-1&quot;/&gt;&lt;/object&gt;&lt;/object&gt;&lt;object type=&quot;10003&quot; unique_id=&quot;20200&quot;&gt;&lt;property id=&quot;10002&quot; value=&quot;BinaryHeap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0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02&quot;&gt;&lt;property id=&quot;10020&quot; value=&quot;2&quot;/&gt;&lt;property id=&quot;10102&quot; value=&quot;0&quot;/&gt;&lt;property id=&quot;10191&quot; value=&quot;-1&quot;/&gt;&lt;/object&gt;&lt;object type=&quot;10051&quot; unique_id=&quot;20203&quot;&gt;&lt;property id=&quot;10020&quot; value=&quot;2&quot;/&gt;&lt;property id=&quot;10102&quot; value=&quot;0&quot;/&gt;&lt;property id=&quot;10191&quot; value=&quot;-1&quot;/&gt;&lt;/object&gt;&lt;/object&gt;&lt;object type=&quot;10003&quot; unique_id=&quot;20220&quot;&gt;&lt;property id=&quot;10002&quot; value=&quot;MinHeap / MaxHeap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2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22&quot;&gt;&lt;property id=&quot;10020&quot; value=&quot;2&quot;/&gt;&lt;property id=&quot;10191&quot; value=&quot;-1&quot;/&gt;&lt;/object&gt;&lt;object type=&quot;10051&quot; unique_id=&quot;20223&quot;&gt;&lt;property id=&quot;10020&quot; value=&quot;2&quot;/&gt;&lt;property id=&quot;10191&quot; value=&quot;-1&quot;/&gt;&lt;/object&gt;&lt;/object&gt;&lt;object type=&quot;10003&quot; unique_id=&quot;20242&quot;&gt;&lt;property id=&quot;10002&quot; value=&quot;Applications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4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44&quot;&gt;&lt;property id=&quot;10020&quot; value=&quot;2&quot;/&gt;&lt;property id=&quot;10191&quot; value=&quot;-1&quot;/&gt;&lt;/object&gt;&lt;object type=&quot;10051&quot; unique_id=&quot;20245&quot;&gt;&lt;property id=&quot;10020&quot; value=&quot;2&quot;/&gt;&lt;property id=&quot;10191&quot; value=&quot;-1&quot;/&gt;&lt;/object&gt;&lt;/object&gt;&lt;/object&gt;&lt;/object&gt;"/>
  <p:tag name="MMPROD_NEXTUNIQUEID" val="2027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32933402,C:\PortableHD\My Data\My Books\Draft\DataStruct\2005\Somchai\PPT-2549-1-final\10-binaryHeap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32933402,C:\PortableHD\My Data\My Books\Draft\DataStruct\2005\Somchai\PPT-2549-1-final\10-binaryHeap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32933402,C:\PortableHD\My Data\My Books\Draft\DataStruct\2005\Somchai\PPT-2549-1-final\10-binaryHeap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32933402,C:\PortableHD\My Data\My Books\Draft\DataStruct\2005\Somchai\PPT-2549-1-final\10-binaryHeap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32933402,C:\PortableHD\My Data\My Books\Draft\DataStruct\2005\Somchai\PPT-2549-1-final\10-binaryHeap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8,-132933402,C:\PortableHD\My Data\My Books\Draft\DataStruct\2005\Somchai\PPT-2549-1-final\10-binaryHeap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47402474,C:\PortableHD\My Data\My Books\Draft\DataStruct\2005\Somchai\PPT-2549-1-final\003-arrayCollection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132933402,C:\PortableHD\My Data\My Books\Draft\DataStruct\2005\Somchai\PPT-2549-1-final\10-binaryHeap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-132933402,C:\PortableHD\My Data\My Books\Draft\DataStruct\2005\Somchai\PPT-2549-1-final\10-binaryHeap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-132933402,C:\PortableHD\My Data\My Books\Draft\DataStruct\2005\Somchai\PPT-2549-1-final\10-binaryHeap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132933402,C:\PortableHD\My Data\My Books\Draft\DataStruct\2005\Somchai\PPT-2549-1-final\10-binaryHeap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-132933402,C:\PortableHD\My Data\My Books\Draft\DataStruct\2005\Somchai\PPT-2549-1-final\10-binaryHeap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132933402,C:\PortableHD\My Data\My Books\Draft\DataStruct\2005\Somchai\PPT-2549-1-final\10-binaryHeap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132933402,C:\PortableHD\My Data\My Books\Draft\DataStruct\2005\Somchai\PPT-2549-1-final\10-binaryHeap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-132933402,C:\PortableHD\My Data\My Books\Draft\DataStruct\2005\Somchai\PPT-2549-1-final\10-binaryHeap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-132933402,C:\PortableHD\My Data\My Books\Draft\DataStruct\2005\Somchai\PPT-2549-1-final\10-binaryHeap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-132933402,C:\PortableHD\My Data\My Books\Draft\DataStruct\2005\Somchai\PPT-2549-1-final\10-binaryHeap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-132933402,C:\PortableHD\My Data\My Books\Draft\DataStruct\2005\Somchai\PPT-2549-1-final\10-binaryHeap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132933402,C:\PortableHD\My Data\My Books\Draft\DataStruct\2005\Somchai\PPT-2549-1-final\10-binaryHeap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33957</TotalTime>
  <Words>2566</Words>
  <Application>Microsoft Office PowerPoint</Application>
  <PresentationFormat>นำเสนอทางหน้าจอ (4:3)</PresentationFormat>
  <Paragraphs>635</Paragraphs>
  <Slides>24</Slides>
  <Notes>1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5" baseType="lpstr">
      <vt:lpstr>Arial Unicode MS</vt:lpstr>
      <vt:lpstr>Angsana New</vt:lpstr>
      <vt:lpstr>Calibri</vt:lpstr>
      <vt:lpstr>Cordia New</vt:lpstr>
      <vt:lpstr>Courier New</vt:lpstr>
      <vt:lpstr>-Layiji MaHaNiYom</vt:lpstr>
      <vt:lpstr>Symbol</vt:lpstr>
      <vt:lpstr>Tahoma</vt:lpstr>
      <vt:lpstr>Times New Roman</vt:lpstr>
      <vt:lpstr>somchai</vt:lpstr>
      <vt:lpstr>Equation</vt:lpstr>
      <vt:lpstr>Binary Heap</vt:lpstr>
      <vt:lpstr>priority_queue</vt:lpstr>
      <vt:lpstr>สร้าง Priority Queue ด้วย Binary Heap</vt:lpstr>
      <vt:lpstr>ฮีปแบบทวิภาค</vt:lpstr>
      <vt:lpstr>การสร้างฮีปแบบทวิภาคด้วยอาเรย์</vt:lpstr>
      <vt:lpstr>priority_queue : บริการ</vt:lpstr>
      <vt:lpstr>คลาส priority_queue</vt:lpstr>
      <vt:lpstr>constructor</vt:lpstr>
      <vt:lpstr>constructor : initialization list</vt:lpstr>
      <vt:lpstr>copy assignment operator : วิธีที่ 1</vt:lpstr>
      <vt:lpstr>copy assignment operator : วิธีที่ 2</vt:lpstr>
      <vt:lpstr>empty, size, top</vt:lpstr>
      <vt:lpstr>push( e ) : เพิ่มข้อมูล</vt:lpstr>
      <vt:lpstr>push( e )</vt:lpstr>
      <vt:lpstr>priority_queue : less comparator</vt:lpstr>
      <vt:lpstr>priority_queue : less comparator</vt:lpstr>
      <vt:lpstr>push( e ) : อาเรย์เต็มก็ขยาย</vt:lpstr>
      <vt:lpstr>pop( ) : ลบตัวมากสุด</vt:lpstr>
      <vt:lpstr>pop( ) : ลบตัวมากสุด</vt:lpstr>
      <vt:lpstr>เวลาการทำงาน</vt:lpstr>
      <vt:lpstr>การสร้างฮีปแบบทวิภาคด้วยการค่อย ๆ เพิ่ม</vt:lpstr>
      <vt:lpstr>การสร้างฮีปแบบทวิภาคด้วยการค่อย ๆ ปรับ</vt:lpstr>
      <vt:lpstr>การสร้างฮีปแบบทวิภาคด้วยการค่อย ๆ ปรับ</vt:lpstr>
      <vt:lpstr>ฮีปมากสุด / ฮีปน้อยสุด (Max/Min Heap)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784</cp:revision>
  <cp:lastPrinted>2002-07-15T06:11:04Z</cp:lastPrinted>
  <dcterms:created xsi:type="dcterms:W3CDTF">2002-04-12T09:05:11Z</dcterms:created>
  <dcterms:modified xsi:type="dcterms:W3CDTF">2017-10-10T15:06:03Z</dcterms:modified>
</cp:coreProperties>
</file>