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01"/>
  </p:notesMasterIdLst>
  <p:handoutMasterIdLst>
    <p:handoutMasterId r:id="rId102"/>
  </p:handoutMasterIdLst>
  <p:sldIdLst>
    <p:sldId id="530" r:id="rId2"/>
    <p:sldId id="606" r:id="rId3"/>
    <p:sldId id="611" r:id="rId4"/>
    <p:sldId id="612" r:id="rId5"/>
    <p:sldId id="614" r:id="rId6"/>
    <p:sldId id="615" r:id="rId7"/>
    <p:sldId id="618" r:id="rId8"/>
    <p:sldId id="622" r:id="rId9"/>
    <p:sldId id="620" r:id="rId10"/>
    <p:sldId id="621" r:id="rId11"/>
    <p:sldId id="560" r:id="rId12"/>
    <p:sldId id="572" r:id="rId13"/>
    <p:sldId id="573" r:id="rId14"/>
    <p:sldId id="561" r:id="rId15"/>
    <p:sldId id="571" r:id="rId16"/>
    <p:sldId id="642" r:id="rId17"/>
    <p:sldId id="623" r:id="rId18"/>
    <p:sldId id="641" r:id="rId19"/>
    <p:sldId id="643" r:id="rId20"/>
    <p:sldId id="646" r:id="rId21"/>
    <p:sldId id="644" r:id="rId22"/>
    <p:sldId id="725" r:id="rId23"/>
    <p:sldId id="563" r:id="rId24"/>
    <p:sldId id="724" r:id="rId25"/>
    <p:sldId id="726" r:id="rId26"/>
    <p:sldId id="576" r:id="rId27"/>
    <p:sldId id="577" r:id="rId28"/>
    <p:sldId id="727" r:id="rId29"/>
    <p:sldId id="728" r:id="rId30"/>
    <p:sldId id="729" r:id="rId31"/>
    <p:sldId id="651" r:id="rId32"/>
    <p:sldId id="664" r:id="rId33"/>
    <p:sldId id="665" r:id="rId34"/>
    <p:sldId id="685" r:id="rId35"/>
    <p:sldId id="657" r:id="rId36"/>
    <p:sldId id="652" r:id="rId37"/>
    <p:sldId id="663" r:id="rId38"/>
    <p:sldId id="662" r:id="rId39"/>
    <p:sldId id="666" r:id="rId40"/>
    <p:sldId id="667" r:id="rId41"/>
    <p:sldId id="669" r:id="rId42"/>
    <p:sldId id="686" r:id="rId43"/>
    <p:sldId id="670" r:id="rId44"/>
    <p:sldId id="668" r:id="rId45"/>
    <p:sldId id="671" r:id="rId46"/>
    <p:sldId id="654" r:id="rId47"/>
    <p:sldId id="653" r:id="rId48"/>
    <p:sldId id="655" r:id="rId49"/>
    <p:sldId id="656" r:id="rId50"/>
    <p:sldId id="674" r:id="rId51"/>
    <p:sldId id="675" r:id="rId52"/>
    <p:sldId id="681" r:id="rId53"/>
    <p:sldId id="677" r:id="rId54"/>
    <p:sldId id="673" r:id="rId55"/>
    <p:sldId id="684" r:id="rId56"/>
    <p:sldId id="682" r:id="rId57"/>
    <p:sldId id="683" r:id="rId58"/>
    <p:sldId id="578" r:id="rId59"/>
    <p:sldId id="579" r:id="rId60"/>
    <p:sldId id="640" r:id="rId61"/>
    <p:sldId id="581" r:id="rId62"/>
    <p:sldId id="730" r:id="rId63"/>
    <p:sldId id="583" r:id="rId64"/>
    <p:sldId id="689" r:id="rId65"/>
    <p:sldId id="707" r:id="rId66"/>
    <p:sldId id="690" r:id="rId67"/>
    <p:sldId id="691" r:id="rId68"/>
    <p:sldId id="693" r:id="rId69"/>
    <p:sldId id="694" r:id="rId70"/>
    <p:sldId id="695" r:id="rId71"/>
    <p:sldId id="697" r:id="rId72"/>
    <p:sldId id="687" r:id="rId73"/>
    <p:sldId id="688" r:id="rId74"/>
    <p:sldId id="705" r:id="rId75"/>
    <p:sldId id="698" r:id="rId76"/>
    <p:sldId id="704" r:id="rId77"/>
    <p:sldId id="708" r:id="rId78"/>
    <p:sldId id="709" r:id="rId79"/>
    <p:sldId id="706" r:id="rId80"/>
    <p:sldId id="591" r:id="rId81"/>
    <p:sldId id="593" r:id="rId82"/>
    <p:sldId id="718" r:id="rId83"/>
    <p:sldId id="712" r:id="rId84"/>
    <p:sldId id="721" r:id="rId85"/>
    <p:sldId id="722" r:id="rId86"/>
    <p:sldId id="714" r:id="rId87"/>
    <p:sldId id="713" r:id="rId88"/>
    <p:sldId id="717" r:id="rId89"/>
    <p:sldId id="716" r:id="rId90"/>
    <p:sldId id="594" r:id="rId91"/>
    <p:sldId id="595" r:id="rId92"/>
    <p:sldId id="723" r:id="rId93"/>
    <p:sldId id="636" r:id="rId94"/>
    <p:sldId id="599" r:id="rId95"/>
    <p:sldId id="638" r:id="rId96"/>
    <p:sldId id="600" r:id="rId97"/>
    <p:sldId id="604" r:id="rId98"/>
    <p:sldId id="639" r:id="rId99"/>
    <p:sldId id="607" r:id="rId100"/>
  </p:sldIdLst>
  <p:sldSz cx="9144000" cy="6858000" type="screen4x3"/>
  <p:notesSz cx="7099300" cy="10234613"/>
  <p:custDataLst>
    <p:tags r:id="rId103"/>
  </p:custDataLst>
  <p:defaultTextStyle>
    <a:defPPr>
      <a:defRPr lang="th-TH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9pPr>
  </p:defaultTextStyle>
  <p:modifyVerifier cryptProviderType="rsaFull" cryptAlgorithmClass="hash" cryptAlgorithmType="typeAny" cryptAlgorithmSid="4" spinCount="100000" saltData="uferkDK6bQuAbLaOJt2xPQ==" hashData="JdRTnzJeOYxb2GPEyWv87yuPmk0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99FF"/>
    <a:srgbClr val="FFCCFF"/>
    <a:srgbClr val="0066FF"/>
    <a:srgbClr val="000099"/>
    <a:srgbClr val="FF66FF"/>
    <a:srgbClr val="CCFFFF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1" autoAdjust="0"/>
    <p:restoredTop sz="98279" autoAdjust="0"/>
  </p:normalViewPr>
  <p:slideViewPr>
    <p:cSldViewPr snapToGrid="0">
      <p:cViewPr varScale="1">
        <p:scale>
          <a:sx n="80" d="100"/>
          <a:sy n="80" d="100"/>
        </p:scale>
        <p:origin x="-3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"/>
    </p:cViewPr>
  </p:sorterViewPr>
  <p:notesViewPr>
    <p:cSldViewPr snapToGrid="0">
      <p:cViewPr>
        <p:scale>
          <a:sx n="100" d="100"/>
          <a:sy n="100" d="100"/>
        </p:scale>
        <p:origin x="-16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fld id="{40BEF1DA-9C0F-4EB9-A8FD-48319274E37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3139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 smtClean="0"/>
              <a:t>ระดับที่สอง</a:t>
            </a:r>
          </a:p>
          <a:p>
            <a:pPr lvl="2"/>
            <a:r>
              <a:rPr lang="th-TH" noProof="0" smtClean="0"/>
              <a:t>ระดับที่สาม</a:t>
            </a:r>
          </a:p>
          <a:p>
            <a:pPr lvl="3"/>
            <a:r>
              <a:rPr lang="th-TH" noProof="0" smtClean="0"/>
              <a:t>ระดับที่สี่</a:t>
            </a:r>
          </a:p>
          <a:p>
            <a:pPr lvl="4"/>
            <a:r>
              <a:rPr lang="th-TH" noProof="0" smtClean="0"/>
              <a:t>ระดับที่ห้า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fld id="{9D65D282-0FB0-4F07-82D4-A1686E65F27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8836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B52A8-D5C2-4DA3-8BC3-27966D9A774C}" type="slidenum">
              <a:rPr lang="en-US">
                <a:ea typeface="Arial Unicode MS" pitchFamily="34" charset="-128"/>
                <a:cs typeface="Arial Unicode MS" pitchFamily="34" charset="-128"/>
              </a:rPr>
              <a:pPr/>
              <a:t>1</a:t>
            </a:fld>
            <a:endParaRPr lang="th-TH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9050"/>
            <a:ext cx="1943100" cy="6005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050"/>
            <a:ext cx="5676900" cy="6005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9163"/>
            <a:ext cx="77724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9163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9163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91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905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9163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0" y="655320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ea typeface="+mn-ea"/>
                <a:cs typeface="Tahoma" pitchFamily="34" charset="0"/>
              </a:rPr>
              <a:t>© S. </a:t>
            </a:r>
            <a:r>
              <a:rPr lang="en-US" sz="1200" dirty="0" err="1">
                <a:ea typeface="+mn-ea"/>
                <a:cs typeface="Tahoma" pitchFamily="34" charset="0"/>
              </a:rPr>
              <a:t>Prasitjutrakul</a:t>
            </a:r>
            <a:r>
              <a:rPr lang="en-US" sz="1200" dirty="0">
                <a:ea typeface="+mn-ea"/>
                <a:cs typeface="Tahoma" pitchFamily="34" charset="0"/>
              </a:rPr>
              <a:t> </a:t>
            </a:r>
            <a:r>
              <a:rPr lang="en-US" sz="1200" dirty="0" smtClean="0">
                <a:ea typeface="+mn-ea"/>
                <a:cs typeface="Tahoma" pitchFamily="34" charset="0"/>
              </a:rPr>
              <a:t>2014</a:t>
            </a:r>
            <a:endParaRPr lang="th-TH" sz="1200" dirty="0">
              <a:ea typeface="+mn-ea"/>
              <a:cs typeface="Tahoma" pitchFamily="34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162800" y="6553200"/>
            <a:ext cx="198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7C98C3C8-FE9E-44ED-A266-83DFBDFC1B26}" type="datetime1">
              <a:rPr lang="th-TH" sz="1200">
                <a:ea typeface="+mn-ea"/>
                <a:cs typeface="Tahoma" pitchFamily="34" charset="0"/>
              </a:rPr>
              <a:pPr algn="r">
                <a:defRPr/>
              </a:pPr>
              <a:t>27/01/57</a:t>
            </a:fld>
            <a:r>
              <a:rPr lang="th-TH" sz="1200">
                <a:ea typeface="+mn-ea"/>
                <a:cs typeface="Tahoma" pitchFamily="34" charset="0"/>
              </a:rPr>
              <a:t>   </a:t>
            </a:r>
            <a:fld id="{5281E047-2802-45FA-874B-BEEC90DD66EC}" type="slidenum">
              <a:rPr lang="en-US" sz="1200">
                <a:ea typeface="+mn-ea"/>
                <a:cs typeface="Tahoma" pitchFamily="34" charset="0"/>
              </a:rPr>
              <a:pPr algn="r">
                <a:defRPr/>
              </a:pPr>
              <a:t>‹#›</a:t>
            </a:fld>
            <a:endParaRPr lang="th-TH" sz="1200"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5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20.wmf"/><Relationship Id="rId2" Type="http://schemas.openxmlformats.org/officeDocument/2006/relationships/tags" Target="../tags/tag48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3.bin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893888"/>
          </a:xfrm>
        </p:spPr>
        <p:txBody>
          <a:bodyPr/>
          <a:lstStyle/>
          <a:p>
            <a:pPr>
              <a:lnSpc>
                <a:spcPct val="170000"/>
              </a:lnSpc>
              <a:spcBef>
                <a:spcPct val="25000"/>
              </a:spcBef>
              <a:defRPr/>
            </a:pPr>
            <a:r>
              <a:rPr lang="th-TH" sz="60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ตารางแฮช</a:t>
            </a:r>
            <a:br>
              <a:rPr lang="th-TH" sz="60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(Hash Tables)</a:t>
            </a:r>
            <a:endParaRPr lang="th-TH" sz="320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pitchFamily="34" charset="0"/>
            </a:endParaRP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สมชาย ประสิทธิ์จูตระกูล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กลวิธีการเขียนฟังก์ชันแฮช</a:t>
            </a:r>
          </a:p>
        </p:txBody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smtClean="0">
                <a:cs typeface="Tahoma" pitchFamily="34" charset="0"/>
              </a:rPr>
              <a:t>การวิเคราะห์เลขโดด </a:t>
            </a:r>
            <a:r>
              <a:rPr lang="en-US" smtClean="0">
                <a:cs typeface="Tahoma" pitchFamily="34" charset="0"/>
              </a:rPr>
              <a:t>(digit analysis)</a:t>
            </a:r>
            <a:endParaRPr lang="th-TH" smtClean="0">
              <a:cs typeface="Tahoma" pitchFamily="34" charset="0"/>
            </a:endParaRP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การคูณ </a:t>
            </a:r>
            <a:r>
              <a:rPr lang="en-US" smtClean="0">
                <a:cs typeface="Tahoma" pitchFamily="34" charset="0"/>
              </a:rPr>
              <a:t>(multiplicative hashing)</a:t>
            </a: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การพับ </a:t>
            </a:r>
            <a:r>
              <a:rPr lang="en-US" smtClean="0">
                <a:cs typeface="Tahoma" pitchFamily="34" charset="0"/>
              </a:rPr>
              <a:t>(folding) </a:t>
            </a:r>
            <a:endParaRPr lang="th-TH" smtClean="0">
              <a:cs typeface="Tahoma" pitchFamily="34" charset="0"/>
            </a:endParaRP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การหาร </a:t>
            </a:r>
            <a:r>
              <a:rPr lang="en-US" smtClean="0">
                <a:cs typeface="Tahoma" pitchFamily="34" charset="0"/>
              </a:rPr>
              <a:t>(modulus hashing)</a:t>
            </a:r>
            <a:endParaRPr lang="th-TH" smtClean="0">
              <a:cs typeface="Tahoma" pitchFamily="34" charset="0"/>
            </a:endParaRPr>
          </a:p>
          <a:p>
            <a:pPr>
              <a:defRPr/>
            </a:pPr>
            <a:endParaRPr lang="th-TH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การวิเคราะห์เลขโดด (</a:t>
            </a:r>
            <a:r>
              <a:rPr lang="en-US" smtClean="0">
                <a:cs typeface="Tahoma" pitchFamily="34" charset="0"/>
              </a:rPr>
              <a:t>Digit Analysis)</a:t>
            </a:r>
            <a:endParaRPr lang="th-TH" smtClean="0">
              <a:cs typeface="Tahoma" pitchFamily="34" charset="0"/>
            </a:endParaRPr>
          </a:p>
        </p:txBody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smtClean="0">
                <a:cs typeface="Tahoma" pitchFamily="34" charset="0"/>
              </a:rPr>
              <a:t>คัดเลือกเลขโดดบางหลักของคีย์มาพิจารณา</a:t>
            </a: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มั่นใจว่าที่ตัดไปไม่ทำให้เกิดความเอนเอียงใน</a:t>
            </a:r>
            <a:br>
              <a:rPr lang="th-TH" smtClean="0">
                <a:cs typeface="Tahoma" pitchFamily="34" charset="0"/>
              </a:rPr>
            </a:br>
            <a:r>
              <a:rPr lang="th-TH" smtClean="0">
                <a:cs typeface="Tahoma" pitchFamily="34" charset="0"/>
              </a:rPr>
              <a:t>การกระจายของคีย์</a:t>
            </a: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เช่น</a:t>
            </a:r>
          </a:p>
          <a:p>
            <a:pPr lvl="1">
              <a:defRPr/>
            </a:pPr>
            <a:r>
              <a:rPr lang="th-TH" smtClean="0">
                <a:cs typeface="Tahoma" pitchFamily="34" charset="0"/>
              </a:rPr>
              <a:t>รหัสนิสิตวิศวฯ ป.ตรี มีรูปแบบ </a:t>
            </a:r>
            <a:r>
              <a:rPr lang="en-US" smtClean="0">
                <a:cs typeface="Tahoma" pitchFamily="34" charset="0"/>
              </a:rPr>
              <a:t>: xx3xxxxx21 </a:t>
            </a:r>
          </a:p>
          <a:p>
            <a:pPr lvl="1">
              <a:defRPr/>
            </a:pPr>
            <a:r>
              <a:rPr lang="th-TH" smtClean="0">
                <a:cs typeface="Tahoma" pitchFamily="34" charset="0"/>
              </a:rPr>
              <a:t>ก็ตัดเลข </a:t>
            </a:r>
            <a:r>
              <a:rPr lang="en-US" smtClean="0">
                <a:cs typeface="Tahoma" pitchFamily="34" charset="0"/>
              </a:rPr>
              <a:t>3 </a:t>
            </a:r>
            <a:r>
              <a:rPr lang="th-TH" smtClean="0">
                <a:cs typeface="Tahoma" pitchFamily="34" charset="0"/>
              </a:rPr>
              <a:t>และ </a:t>
            </a:r>
            <a:r>
              <a:rPr lang="en-US" smtClean="0">
                <a:cs typeface="Tahoma" pitchFamily="34" charset="0"/>
              </a:rPr>
              <a:t>21 </a:t>
            </a:r>
            <a:r>
              <a:rPr lang="th-TH" smtClean="0">
                <a:cs typeface="Tahoma" pitchFamily="34" charset="0"/>
              </a:rPr>
              <a:t>ออกจากการพิจารณา</a:t>
            </a:r>
          </a:p>
          <a:p>
            <a:pPr lvl="1">
              <a:defRPr/>
            </a:pPr>
            <a:r>
              <a:rPr lang="en-US" smtClean="0">
                <a:cs typeface="Tahoma" pitchFamily="34" charset="0"/>
              </a:rPr>
              <a:t>k = 4830109521, </a:t>
            </a:r>
          </a:p>
          <a:p>
            <a:pPr lvl="1">
              <a:defRPr/>
            </a:pPr>
            <a:r>
              <a:rPr lang="en-US" smtClean="0">
                <a:cs typeface="Tahoma" pitchFamily="34" charset="0"/>
              </a:rPr>
              <a:t>k1 = </a:t>
            </a:r>
            <a:r>
              <a:rPr lang="en-US" smtClean="0">
                <a:cs typeface="Tahoma" pitchFamily="34" charset="0"/>
                <a:sym typeface="Symbol" pitchFamily="18" charset="2"/>
              </a:rPr>
              <a:t> </a:t>
            </a:r>
            <a:r>
              <a:rPr lang="en-US" smtClean="0">
                <a:cs typeface="Tahoma" pitchFamily="34" charset="0"/>
              </a:rPr>
              <a:t>k / 100</a:t>
            </a:r>
            <a:r>
              <a:rPr lang="en-US" smtClean="0">
                <a:cs typeface="Tahoma" pitchFamily="34" charset="0"/>
                <a:sym typeface="Symbol" pitchFamily="18" charset="2"/>
              </a:rPr>
              <a:t> </a:t>
            </a:r>
            <a:r>
              <a:rPr lang="en-US" smtClean="0">
                <a:cs typeface="Tahoma" pitchFamily="34" charset="0"/>
              </a:rPr>
              <a:t>		      //  k1 = 48301095</a:t>
            </a:r>
          </a:p>
          <a:p>
            <a:pPr lvl="1">
              <a:defRPr/>
            </a:pPr>
            <a:r>
              <a:rPr lang="en-US" smtClean="0">
                <a:cs typeface="Tahoma" pitchFamily="34" charset="0"/>
              </a:rPr>
              <a:t>k2 = </a:t>
            </a:r>
            <a:r>
              <a:rPr lang="en-US" smtClean="0">
                <a:cs typeface="Tahoma" pitchFamily="34" charset="0"/>
                <a:sym typeface="Symbol" pitchFamily="18" charset="2"/>
              </a:rPr>
              <a:t></a:t>
            </a:r>
            <a:r>
              <a:rPr lang="en-US" smtClean="0">
                <a:cs typeface="Tahoma" pitchFamily="34" charset="0"/>
              </a:rPr>
              <a:t> k1 / 10</a:t>
            </a:r>
            <a:r>
              <a:rPr lang="en-US" baseline="30000" smtClean="0">
                <a:cs typeface="Tahoma" pitchFamily="34" charset="0"/>
              </a:rPr>
              <a:t>6 </a:t>
            </a:r>
            <a:r>
              <a:rPr lang="en-US" smtClean="0">
                <a:cs typeface="Tahoma" pitchFamily="34" charset="0"/>
                <a:sym typeface="Symbol" pitchFamily="18" charset="2"/>
              </a:rPr>
              <a:t></a:t>
            </a:r>
            <a:r>
              <a:rPr lang="en-US" smtClean="0">
                <a:cs typeface="Tahoma" pitchFamily="34" charset="0"/>
              </a:rPr>
              <a:t> 	      //  k2 = 48</a:t>
            </a:r>
          </a:p>
          <a:p>
            <a:pPr lvl="1">
              <a:defRPr/>
            </a:pPr>
            <a:r>
              <a:rPr lang="en-US" smtClean="0">
                <a:cs typeface="Tahoma" pitchFamily="34" charset="0"/>
              </a:rPr>
              <a:t>k3 = k2*10</a:t>
            </a:r>
            <a:r>
              <a:rPr lang="en-US" baseline="30000" smtClean="0">
                <a:cs typeface="Tahoma" pitchFamily="34" charset="0"/>
              </a:rPr>
              <a:t>5</a:t>
            </a:r>
            <a:r>
              <a:rPr lang="en-US" smtClean="0">
                <a:cs typeface="Tahoma" pitchFamily="34" charset="0"/>
              </a:rPr>
              <a:t> + k1 % 10</a:t>
            </a:r>
            <a:r>
              <a:rPr lang="en-US" baseline="30000" smtClean="0">
                <a:cs typeface="Tahoma" pitchFamily="34" charset="0"/>
              </a:rPr>
              <a:t>5</a:t>
            </a:r>
            <a:r>
              <a:rPr lang="en-US" smtClean="0">
                <a:cs typeface="Tahoma" pitchFamily="34" charset="0"/>
              </a:rPr>
              <a:t>   //  k3 = 4801095</a:t>
            </a:r>
            <a:endParaRPr lang="th-TH" baseline="30000" smtClean="0">
              <a:cs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9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9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87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การคูณ </a:t>
            </a:r>
            <a:r>
              <a:rPr lang="en-US" smtClean="0">
                <a:cs typeface="Tahoma" pitchFamily="34" charset="0"/>
              </a:rPr>
              <a:t>(Multiplicative Hashing)</a:t>
            </a:r>
            <a:endParaRPr lang="th-TH" smtClean="0">
              <a:cs typeface="Tahoma" pitchFamily="34" charset="0"/>
            </a:endParaRPr>
          </a:p>
        </p:txBody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smtClean="0">
                <a:cs typeface="Tahoma" pitchFamily="34" charset="0"/>
              </a:rPr>
              <a:t>คูณคีย์ด้วยจำนวนจริง </a:t>
            </a:r>
            <a:r>
              <a:rPr lang="en-US" smtClean="0">
                <a:cs typeface="Tahoma" pitchFamily="34" charset="0"/>
              </a:rPr>
              <a:t>A</a:t>
            </a:r>
            <a:r>
              <a:rPr lang="th-TH" smtClean="0">
                <a:cs typeface="Tahoma" pitchFamily="34" charset="0"/>
              </a:rPr>
              <a:t> ที่มีค่าระหว่าง (0,1)</a:t>
            </a: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นำเศษมาคูณกับขนาดของตาราง </a:t>
            </a:r>
            <a:r>
              <a:rPr lang="en-US" smtClean="0">
                <a:cs typeface="Tahoma" pitchFamily="34" charset="0"/>
              </a:rPr>
              <a:t>(m = 2</a:t>
            </a:r>
            <a:r>
              <a:rPr lang="en-US" baseline="30000" smtClean="0">
                <a:cs typeface="Tahoma" pitchFamily="34" charset="0"/>
              </a:rPr>
              <a:t>p</a:t>
            </a:r>
            <a:r>
              <a:rPr lang="en-US" smtClean="0">
                <a:cs typeface="Tahoma" pitchFamily="34" charset="0"/>
              </a:rPr>
              <a:t>)</a:t>
            </a:r>
            <a:endParaRPr lang="th-TH" smtClean="0">
              <a:cs typeface="Tahoma" pitchFamily="34" charset="0"/>
            </a:endParaRPr>
          </a:p>
        </p:txBody>
      </p:sp>
      <p:graphicFrame>
        <p:nvGraphicFramePr>
          <p:cNvPr id="111616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22500" y="2106613"/>
          <a:ext cx="38100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4" imgW="1447560" imgH="279360" progId="">
                  <p:embed/>
                </p:oleObj>
              </mc:Choice>
              <mc:Fallback>
                <p:oleObj name="Equation" r:id="rId4" imgW="1447560" imgH="2793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2106613"/>
                        <a:ext cx="3810000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419475" y="4014788"/>
            <a:ext cx="2565400" cy="396875"/>
            <a:chOff x="2154" y="2529"/>
            <a:chExt cx="1616" cy="250"/>
          </a:xfrm>
        </p:grpSpPr>
        <p:sp>
          <p:nvSpPr>
            <p:cNvPr id="1054" name="Rectangle 5"/>
            <p:cNvSpPr>
              <a:spLocks noChangeArrowheads="1"/>
            </p:cNvSpPr>
            <p:nvPr/>
          </p:nvSpPr>
          <p:spPr bwMode="auto">
            <a:xfrm>
              <a:off x="2154" y="2594"/>
              <a:ext cx="1118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Text Box 10"/>
            <p:cNvSpPr txBox="1">
              <a:spLocks noChangeArrowheads="1"/>
            </p:cNvSpPr>
            <p:nvPr/>
          </p:nvSpPr>
          <p:spPr bwMode="auto">
            <a:xfrm>
              <a:off x="3375" y="2529"/>
              <a:ext cx="3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x</a:t>
              </a:r>
              <a:endParaRPr lang="th-TH" sz="2000" b="1">
                <a:latin typeface="Courier New" pitchFamily="49" charset="0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803525" y="4365625"/>
            <a:ext cx="5870575" cy="579438"/>
            <a:chOff x="1766" y="2662"/>
            <a:chExt cx="3698" cy="365"/>
          </a:xfrm>
        </p:grpSpPr>
        <p:sp>
          <p:nvSpPr>
            <p:cNvPr id="1051" name="Rectangle 6"/>
            <p:cNvSpPr>
              <a:spLocks noChangeArrowheads="1"/>
            </p:cNvSpPr>
            <p:nvPr/>
          </p:nvSpPr>
          <p:spPr bwMode="auto">
            <a:xfrm>
              <a:off x="2154" y="2809"/>
              <a:ext cx="1118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Text Box 9"/>
            <p:cNvSpPr txBox="1">
              <a:spLocks noChangeArrowheads="1"/>
            </p:cNvSpPr>
            <p:nvPr/>
          </p:nvSpPr>
          <p:spPr bwMode="auto">
            <a:xfrm>
              <a:off x="1766" y="2662"/>
              <a:ext cx="33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th-TH" sz="3200" b="1">
                  <a:sym typeface="Symbol" pitchFamily="18" charset="2"/>
                </a:rPr>
                <a:t></a:t>
              </a:r>
              <a:r>
                <a:rPr lang="en-US" sz="3200" b="1"/>
                <a:t> </a:t>
              </a:r>
              <a:endParaRPr lang="th-TH" sz="3200" b="1"/>
            </a:p>
          </p:txBody>
        </p:sp>
        <p:sp>
          <p:nvSpPr>
            <p:cNvPr id="1053" name="Text Box 11"/>
            <p:cNvSpPr txBox="1">
              <a:spLocks noChangeArrowheads="1"/>
            </p:cNvSpPr>
            <p:nvPr/>
          </p:nvSpPr>
          <p:spPr bwMode="auto">
            <a:xfrm>
              <a:off x="3367" y="2713"/>
              <a:ext cx="20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A </a:t>
              </a:r>
              <a:r>
                <a:rPr lang="en-US" sz="2000" b="1">
                  <a:latin typeface="Courier New" pitchFamily="49" charset="0"/>
                  <a:sym typeface="Symbol" pitchFamily="18" charset="2"/>
                </a:rPr>
                <a:t> 2</a:t>
              </a:r>
              <a:r>
                <a:rPr lang="en-US" sz="2400" b="1" baseline="30000">
                  <a:latin typeface="Courier New" pitchFamily="49" charset="0"/>
                  <a:sym typeface="Symbol" pitchFamily="18" charset="2"/>
                </a:rPr>
                <a:t>32</a:t>
              </a:r>
              <a:r>
                <a:rPr lang="en-US" sz="2400" b="1">
                  <a:latin typeface="Courier New" pitchFamily="49" charset="0"/>
                  <a:sym typeface="Symbol" pitchFamily="18" charset="2"/>
                </a:rPr>
                <a:t>  (0&lt;A&lt;1)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644650" y="4941888"/>
            <a:ext cx="5576888" cy="457200"/>
            <a:chOff x="1036" y="2936"/>
            <a:chExt cx="3513" cy="288"/>
          </a:xfrm>
        </p:grpSpPr>
        <p:sp>
          <p:nvSpPr>
            <p:cNvPr id="1048" name="Rectangle 7"/>
            <p:cNvSpPr>
              <a:spLocks noChangeArrowheads="1"/>
            </p:cNvSpPr>
            <p:nvPr/>
          </p:nvSpPr>
          <p:spPr bwMode="auto">
            <a:xfrm>
              <a:off x="2154" y="3030"/>
              <a:ext cx="1118" cy="12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Rectangle 8"/>
            <p:cNvSpPr>
              <a:spLocks noChangeArrowheads="1"/>
            </p:cNvSpPr>
            <p:nvPr/>
          </p:nvSpPr>
          <p:spPr bwMode="auto">
            <a:xfrm>
              <a:off x="1036" y="3030"/>
              <a:ext cx="1118" cy="12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Text Box 13"/>
            <p:cNvSpPr txBox="1">
              <a:spLocks noChangeArrowheads="1"/>
            </p:cNvSpPr>
            <p:nvPr/>
          </p:nvSpPr>
          <p:spPr bwMode="auto">
            <a:xfrm>
              <a:off x="3381" y="2936"/>
              <a:ext cx="11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xA </a:t>
              </a:r>
              <a:r>
                <a:rPr lang="en-US" sz="2000" b="1">
                  <a:latin typeface="Courier New" pitchFamily="49" charset="0"/>
                  <a:sym typeface="Symbol" pitchFamily="18" charset="2"/>
                </a:rPr>
                <a:t> 2</a:t>
              </a:r>
              <a:r>
                <a:rPr lang="en-US" sz="2400" b="1" baseline="30000">
                  <a:latin typeface="Courier New" pitchFamily="49" charset="0"/>
                  <a:sym typeface="Symbol" pitchFamily="18" charset="2"/>
                </a:rPr>
                <a:t>32</a:t>
              </a:r>
              <a:endParaRPr lang="en-US" sz="2400" b="1">
                <a:latin typeface="Courier New" pitchFamily="49" charset="0"/>
                <a:sym typeface="Symbol" pitchFamily="18" charset="2"/>
              </a:endParaRPr>
            </a:p>
          </p:txBody>
        </p:sp>
      </p:grpSp>
      <p:sp>
        <p:nvSpPr>
          <p:cNvPr id="1032" name="Text Box 19"/>
          <p:cNvSpPr txBox="1">
            <a:spLocks noChangeArrowheads="1"/>
          </p:cNvSpPr>
          <p:nvPr/>
        </p:nvSpPr>
        <p:spPr bwMode="auto">
          <a:xfrm>
            <a:off x="3870325" y="3427413"/>
            <a:ext cx="1419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000" b="1">
              <a:latin typeface="Courier New" pitchFamily="49" charset="0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429000" y="3470275"/>
            <a:ext cx="1746250" cy="530225"/>
            <a:chOff x="2160" y="2186"/>
            <a:chExt cx="1100" cy="334"/>
          </a:xfrm>
        </p:grpSpPr>
        <p:sp>
          <p:nvSpPr>
            <p:cNvPr id="1046" name="AutoShape 18"/>
            <p:cNvSpPr>
              <a:spLocks/>
            </p:cNvSpPr>
            <p:nvPr/>
          </p:nvSpPr>
          <p:spPr bwMode="auto">
            <a:xfrm rot="16200000" flipV="1">
              <a:off x="2650" y="1911"/>
              <a:ext cx="119" cy="1100"/>
            </a:xfrm>
            <a:prstGeom prst="rightBrace">
              <a:avLst>
                <a:gd name="adj1" fmla="val 7703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Text Box 20"/>
            <p:cNvSpPr txBox="1">
              <a:spLocks noChangeArrowheads="1"/>
            </p:cNvSpPr>
            <p:nvPr/>
          </p:nvSpPr>
          <p:spPr bwMode="auto">
            <a:xfrm>
              <a:off x="2342" y="2186"/>
              <a:ext cx="8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32 bits</a:t>
              </a:r>
              <a:endParaRPr lang="th-TH" sz="1800" b="1">
                <a:latin typeface="Courier New" pitchFamily="49" charset="0"/>
              </a:endParaRP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079875" y="2786063"/>
            <a:ext cx="4151313" cy="731837"/>
            <a:chOff x="2570" y="1755"/>
            <a:chExt cx="2464" cy="461"/>
          </a:xfrm>
        </p:grpSpPr>
        <p:sp>
          <p:nvSpPr>
            <p:cNvPr id="1044" name="AutoShape 22"/>
            <p:cNvSpPr>
              <a:spLocks/>
            </p:cNvSpPr>
            <p:nvPr/>
          </p:nvSpPr>
          <p:spPr bwMode="auto">
            <a:xfrm rot="5400000">
              <a:off x="2942" y="1401"/>
              <a:ext cx="204" cy="948"/>
            </a:xfrm>
            <a:prstGeom prst="rightBrace">
              <a:avLst>
                <a:gd name="adj1" fmla="val 387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-Layiji MaHaNiYom" pitchFamily="2" charset="0"/>
                <a:cs typeface="-Layiji MaHaNiYom" pitchFamily="2" charset="0"/>
              </a:endParaRPr>
            </a:p>
          </p:txBody>
        </p:sp>
        <p:sp>
          <p:nvSpPr>
            <p:cNvPr id="1045" name="AutoShape 24"/>
            <p:cNvSpPr>
              <a:spLocks noChangeArrowheads="1"/>
            </p:cNvSpPr>
            <p:nvPr/>
          </p:nvSpPr>
          <p:spPr bwMode="auto">
            <a:xfrm>
              <a:off x="3917" y="1755"/>
              <a:ext cx="1117" cy="461"/>
            </a:xfrm>
            <a:prstGeom prst="wedgeRoundRectCallout">
              <a:avLst>
                <a:gd name="adj1" fmla="val -78111"/>
                <a:gd name="adj2" fmla="val -27657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</a:pPr>
              <a:r>
                <a:rPr lang="th-TH" sz="3200">
                  <a:latin typeface="-Layiji MaHaNiYom" pitchFamily="2" charset="0"/>
                  <a:cs typeface="-Layiji MaHaNiYom" pitchFamily="2" charset="0"/>
                </a:rPr>
                <a:t>ส่วนที่เป็น</a:t>
              </a:r>
              <a:br>
                <a:rPr lang="th-TH" sz="3200">
                  <a:latin typeface="-Layiji MaHaNiYom" pitchFamily="2" charset="0"/>
                  <a:cs typeface="-Layiji MaHaNiYom" pitchFamily="2" charset="0"/>
                </a:rPr>
              </a:br>
              <a:r>
                <a:rPr lang="th-TH" sz="3200">
                  <a:latin typeface="-Layiji MaHaNiYom" pitchFamily="2" charset="0"/>
                  <a:cs typeface="-Layiji MaHaNiYom" pitchFamily="2" charset="0"/>
                </a:rPr>
                <a:t>เศษของ </a:t>
              </a:r>
              <a:r>
                <a:rPr lang="en-US" sz="3200">
                  <a:latin typeface="-Layiji MaHaNiYom" pitchFamily="2" charset="0"/>
                  <a:cs typeface="-Layiji MaHaNiYom" pitchFamily="2" charset="0"/>
                </a:rPr>
                <a:t>xA</a:t>
              </a:r>
              <a:endParaRPr lang="th-TH" sz="3200">
                <a:latin typeface="-Layiji MaHaNiYom" pitchFamily="2" charset="0"/>
                <a:cs typeface="-Layiji MaHaNiYom" pitchFamily="2" charset="0"/>
              </a:endParaRP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417888" y="5414963"/>
            <a:ext cx="4233862" cy="457200"/>
            <a:chOff x="2153" y="3411"/>
            <a:chExt cx="2667" cy="288"/>
          </a:xfrm>
        </p:grpSpPr>
        <p:sp>
          <p:nvSpPr>
            <p:cNvPr id="1042" name="Text Box 15"/>
            <p:cNvSpPr txBox="1">
              <a:spLocks noChangeArrowheads="1"/>
            </p:cNvSpPr>
            <p:nvPr/>
          </p:nvSpPr>
          <p:spPr bwMode="auto">
            <a:xfrm>
              <a:off x="3283" y="3411"/>
              <a:ext cx="15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(xA-</a:t>
              </a:r>
              <a:r>
                <a:rPr lang="en-US" sz="2000" b="1">
                  <a:latin typeface="Courier New" pitchFamily="49" charset="0"/>
                  <a:sym typeface="Symbol" pitchFamily="18" charset="2"/>
                </a:rPr>
                <a:t>xA)</a:t>
              </a:r>
              <a:r>
                <a:rPr lang="en-US" sz="2000" b="1">
                  <a:latin typeface="Courier New" pitchFamily="49" charset="0"/>
                </a:rPr>
                <a:t> </a:t>
              </a:r>
              <a:r>
                <a:rPr lang="en-US" sz="2000" b="1">
                  <a:latin typeface="Courier New" pitchFamily="49" charset="0"/>
                  <a:sym typeface="Symbol" pitchFamily="18" charset="2"/>
                </a:rPr>
                <a:t> 2</a:t>
              </a:r>
              <a:r>
                <a:rPr lang="en-US" sz="2400" b="1" baseline="30000">
                  <a:latin typeface="Courier New" pitchFamily="49" charset="0"/>
                  <a:sym typeface="Symbol" pitchFamily="18" charset="2"/>
                </a:rPr>
                <a:t>32</a:t>
              </a:r>
              <a:endParaRPr lang="en-US" sz="2400" b="1"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043" name="Line 30"/>
            <p:cNvSpPr>
              <a:spLocks noChangeShapeType="1"/>
            </p:cNvSpPr>
            <p:nvPr/>
          </p:nvSpPr>
          <p:spPr bwMode="auto">
            <a:xfrm>
              <a:off x="2153" y="3546"/>
              <a:ext cx="1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lg" len="lg"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417888" y="5387975"/>
            <a:ext cx="4081462" cy="1166813"/>
            <a:chOff x="2153" y="3394"/>
            <a:chExt cx="2571" cy="735"/>
          </a:xfrm>
        </p:grpSpPr>
        <p:sp>
          <p:nvSpPr>
            <p:cNvPr id="1037" name="Text Box 17"/>
            <p:cNvSpPr txBox="1">
              <a:spLocks noChangeArrowheads="1"/>
            </p:cNvSpPr>
            <p:nvPr/>
          </p:nvSpPr>
          <p:spPr bwMode="auto">
            <a:xfrm>
              <a:off x="3283" y="3721"/>
              <a:ext cx="14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(xA-</a:t>
              </a:r>
              <a:r>
                <a:rPr lang="en-US" sz="2000" b="1">
                  <a:latin typeface="Courier New" pitchFamily="49" charset="0"/>
                  <a:sym typeface="Symbol" pitchFamily="18" charset="2"/>
                </a:rPr>
                <a:t>xA)</a:t>
              </a:r>
              <a:r>
                <a:rPr lang="en-US" sz="2000" b="1">
                  <a:latin typeface="Courier New" pitchFamily="49" charset="0"/>
                </a:rPr>
                <a:t> </a:t>
              </a:r>
              <a:r>
                <a:rPr lang="en-US" sz="2000" b="1">
                  <a:latin typeface="Courier New" pitchFamily="49" charset="0"/>
                  <a:sym typeface="Symbol" pitchFamily="18" charset="2"/>
                </a:rPr>
                <a:t> 2</a:t>
              </a:r>
              <a:r>
                <a:rPr lang="en-US" sz="2400" b="1" baseline="30000">
                  <a:latin typeface="Courier New" pitchFamily="49" charset="0"/>
                  <a:sym typeface="Symbol" pitchFamily="18" charset="2"/>
                </a:rPr>
                <a:t>p</a:t>
              </a:r>
              <a:endParaRPr lang="en-US" sz="2400" b="1"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1038" name="Text Box 21"/>
            <p:cNvSpPr txBox="1">
              <a:spLocks noChangeArrowheads="1"/>
            </p:cNvSpPr>
            <p:nvPr/>
          </p:nvSpPr>
          <p:spPr bwMode="auto">
            <a:xfrm>
              <a:off x="2160" y="3898"/>
              <a:ext cx="7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p bits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039" name="Line 31"/>
            <p:cNvSpPr>
              <a:spLocks noChangeShapeType="1"/>
            </p:cNvSpPr>
            <p:nvPr/>
          </p:nvSpPr>
          <p:spPr bwMode="auto">
            <a:xfrm>
              <a:off x="2153" y="3838"/>
              <a:ext cx="7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lg" len="lg"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33"/>
            <p:cNvSpPr>
              <a:spLocks noChangeShapeType="1"/>
            </p:cNvSpPr>
            <p:nvPr/>
          </p:nvSpPr>
          <p:spPr bwMode="auto">
            <a:xfrm>
              <a:off x="2162" y="3403"/>
              <a:ext cx="0" cy="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Line 34"/>
            <p:cNvSpPr>
              <a:spLocks noChangeShapeType="1"/>
            </p:cNvSpPr>
            <p:nvPr/>
          </p:nvSpPr>
          <p:spPr bwMode="auto">
            <a:xfrm>
              <a:off x="2854" y="3394"/>
              <a:ext cx="0" cy="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การคูณ </a:t>
            </a:r>
            <a:r>
              <a:rPr lang="en-US" smtClean="0">
                <a:cs typeface="Tahoma" pitchFamily="34" charset="0"/>
              </a:rPr>
              <a:t>: Fibonacci Hashing</a:t>
            </a:r>
            <a:endParaRPr lang="th-TH" smtClean="0">
              <a:cs typeface="Tahoma" pitchFamily="34" charset="0"/>
            </a:endParaRPr>
          </a:p>
        </p:txBody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smtClean="0">
                <a:cs typeface="Tahoma" pitchFamily="34" charset="0"/>
              </a:rPr>
              <a:t>ถ้า </a:t>
            </a:r>
            <a:r>
              <a:rPr lang="en-US" smtClean="0"/>
              <a:t>A </a:t>
            </a:r>
            <a:r>
              <a:rPr lang="th-TH" smtClean="0"/>
              <a:t>= </a:t>
            </a:r>
            <a:r>
              <a:rPr lang="en-US" smtClean="0"/>
              <a:t>golden ratio  </a:t>
            </a:r>
            <a:r>
              <a:rPr lang="en-US" smtClean="0">
                <a:cs typeface="Tahoma" pitchFamily="34" charset="0"/>
              </a:rPr>
              <a:t>0.6180339887...</a:t>
            </a:r>
            <a:br>
              <a:rPr lang="en-US" smtClean="0">
                <a:cs typeface="Tahoma" pitchFamily="34" charset="0"/>
              </a:rPr>
            </a:br>
            <a:r>
              <a:rPr lang="th-TH" smtClean="0">
                <a:cs typeface="Tahoma" pitchFamily="34" charset="0"/>
              </a:rPr>
              <a:t>จะแยกคีย์ที่มีค่าใกล้กันออกจากกันได้ดี</a:t>
            </a:r>
            <a:endParaRPr lang="th-TH" smtClean="0"/>
          </a:p>
        </p:txBody>
      </p:sp>
      <p:sp>
        <p:nvSpPr>
          <p:cNvPr id="1117188" name="Text Box 4"/>
          <p:cNvSpPr txBox="1">
            <a:spLocks noChangeArrowheads="1"/>
          </p:cNvSpPr>
          <p:nvPr/>
        </p:nvSpPr>
        <p:spPr bwMode="auto">
          <a:xfrm>
            <a:off x="680594" y="2171700"/>
            <a:ext cx="7500238" cy="18774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Tahoma" pitchFamily="34" charset="0"/>
              </a:rPr>
              <a:t>multHash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x,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p) {</a:t>
            </a:r>
          </a:p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Tahoma" pitchFamily="34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s    = 2654435769U;</a:t>
            </a:r>
            <a:endParaRPr lang="en-US" sz="20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hash </a:t>
            </a: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= (s * x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);</a:t>
            </a:r>
            <a:endParaRPr lang="en-US" sz="20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   return (hash &gt;&gt; (32-p));</a:t>
            </a:r>
          </a:p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 }</a:t>
            </a:r>
          </a:p>
        </p:txBody>
      </p:sp>
      <p:sp>
        <p:nvSpPr>
          <p:cNvPr id="1117189" name="Text Box 5"/>
          <p:cNvSpPr txBox="1">
            <a:spLocks noChangeArrowheads="1"/>
          </p:cNvSpPr>
          <p:nvPr/>
        </p:nvSpPr>
        <p:spPr bwMode="auto">
          <a:xfrm>
            <a:off x="1489458" y="5602288"/>
            <a:ext cx="6093966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0,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632, 241, 874, 483, 92, 725, 334, 966,  </a:t>
            </a:r>
            <a:endParaRPr lang="en-US" sz="1800" b="1" dirty="0">
              <a:latin typeface="Courier New" pitchFamily="49" charset="0"/>
              <a:ea typeface="+mn-ea"/>
              <a:cs typeface="Tahoma" pitchFamily="34" charset="0"/>
            </a:endParaRPr>
          </a:p>
        </p:txBody>
      </p:sp>
      <p:sp>
        <p:nvSpPr>
          <p:cNvPr id="1117190" name="Text Box 6"/>
          <p:cNvSpPr txBox="1">
            <a:spLocks noChangeArrowheads="1"/>
          </p:cNvSpPr>
          <p:nvPr/>
        </p:nvSpPr>
        <p:spPr bwMode="auto">
          <a:xfrm>
            <a:off x="1044575" y="4291013"/>
            <a:ext cx="6797675" cy="11366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 for 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Tahoma" pitchFamily="34" charset="0"/>
              </a:rPr>
              <a:t>i</a:t>
            </a: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 = 0; </a:t>
            </a:r>
            <a:r>
              <a:rPr lang="en-US" sz="2000" b="1" dirty="0" err="1">
                <a:latin typeface="Courier New" pitchFamily="49" charset="0"/>
                <a:ea typeface="+mn-ea"/>
                <a:cs typeface="Tahoma" pitchFamily="34" charset="0"/>
              </a:rPr>
              <a:t>i</a:t>
            </a: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 &lt; 10; </a:t>
            </a:r>
            <a:r>
              <a:rPr lang="en-US" sz="2000" b="1" dirty="0" err="1">
                <a:latin typeface="Courier New" pitchFamily="49" charset="0"/>
                <a:ea typeface="+mn-ea"/>
                <a:cs typeface="Tahoma" pitchFamily="34" charset="0"/>
              </a:rPr>
              <a:t>i</a:t>
            </a: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++) {</a:t>
            </a:r>
          </a:p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Tahoma" pitchFamily="34" charset="0"/>
              </a:rPr>
              <a:t>cout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&lt;&lt; 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Tahoma" pitchFamily="34" charset="0"/>
              </a:rPr>
              <a:t>multHash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Tahoma" pitchFamily="34" charset="0"/>
              </a:rPr>
              <a:t>i</a:t>
            </a: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, 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10) &lt;&lt; ", ";</a:t>
            </a:r>
            <a:endParaRPr lang="en-US" sz="20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 }</a:t>
            </a:r>
          </a:p>
        </p:txBody>
      </p:sp>
      <p:graphicFrame>
        <p:nvGraphicFramePr>
          <p:cNvPr id="1117191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975475" y="879475"/>
          <a:ext cx="172561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4" imgW="672840" imgH="431640" progId="">
                  <p:embed/>
                </p:oleObj>
              </mc:Choice>
              <mc:Fallback>
                <p:oleObj name="Equation" r:id="rId4" imgW="672840" imgH="431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475" y="879475"/>
                        <a:ext cx="1725613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7194" name="AutoShape 10"/>
          <p:cNvSpPr>
            <a:spLocks noChangeArrowheads="1"/>
          </p:cNvSpPr>
          <p:nvPr/>
        </p:nvSpPr>
        <p:spPr bwMode="auto">
          <a:xfrm>
            <a:off x="5380265" y="2582164"/>
            <a:ext cx="3067050" cy="620713"/>
          </a:xfrm>
          <a:prstGeom prst="wedgeRoundRectCallout">
            <a:avLst>
              <a:gd name="adj1" fmla="val -58820"/>
              <a:gd name="adj2" fmla="val -2246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200">
                <a:latin typeface="-Layiji MaHaNiYom" pitchFamily="2" charset="0"/>
              </a:rPr>
              <a:t>0.6180339887 </a:t>
            </a:r>
            <a:r>
              <a:rPr lang="en-US" sz="3200">
                <a:latin typeface="-Layiji MaHaNiYom" pitchFamily="2" charset="0"/>
                <a:sym typeface="Symbol" pitchFamily="18" charset="2"/>
              </a:rPr>
              <a:t> 2</a:t>
            </a:r>
            <a:r>
              <a:rPr lang="en-US" sz="3200" baseline="30000">
                <a:latin typeface="-Layiji MaHaNiYom" pitchFamily="2" charset="0"/>
                <a:sym typeface="Symbol" pitchFamily="18" charset="2"/>
              </a:rPr>
              <a:t>32</a:t>
            </a:r>
            <a:endParaRPr lang="en-US" sz="3200">
              <a:latin typeface="-Layiji MaHaNiYom" pitchFamily="2" charset="0"/>
              <a:sym typeface="Symbol" pitchFamily="18" charset="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71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1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1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87" grpId="0" build="p"/>
      <p:bldP spid="1117188" grpId="0" build="p" animBg="1"/>
      <p:bldP spid="1117189" grpId="0" animBg="1"/>
      <p:bldP spid="1117190" grpId="0" animBg="1"/>
      <p:bldP spid="11171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การพับ </a:t>
            </a:r>
            <a:r>
              <a:rPr lang="en-US" smtClean="0">
                <a:cs typeface="Tahoma" pitchFamily="34" charset="0"/>
              </a:rPr>
              <a:t>(Folding)</a:t>
            </a:r>
            <a:endParaRPr lang="th-TH" smtClean="0">
              <a:cs typeface="Tahoma" pitchFamily="34" charset="0"/>
            </a:endParaRP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7772400" cy="1201737"/>
          </a:xfrm>
        </p:spPr>
        <p:txBody>
          <a:bodyPr/>
          <a:lstStyle/>
          <a:p>
            <a:pPr>
              <a:defRPr/>
            </a:pPr>
            <a:r>
              <a:rPr lang="th-TH" smtClean="0">
                <a:cs typeface="Tahoma" pitchFamily="34" charset="0"/>
              </a:rPr>
              <a:t>แบ่งคีย์ออกเป็นส่วนๆ แล้วนำมา "รวม" กัน</a:t>
            </a:r>
          </a:p>
          <a:p>
            <a:pPr>
              <a:defRPr/>
            </a:pPr>
            <a:r>
              <a:rPr lang="en-US" smtClean="0">
                <a:cs typeface="Tahoma" pitchFamily="34" charset="0"/>
              </a:rPr>
              <a:t>"</a:t>
            </a:r>
            <a:r>
              <a:rPr lang="th-TH" smtClean="0">
                <a:cs typeface="Tahoma" pitchFamily="34" charset="0"/>
              </a:rPr>
              <a:t>รวม</a:t>
            </a:r>
            <a:r>
              <a:rPr lang="en-US" smtClean="0">
                <a:cs typeface="Tahoma" pitchFamily="34" charset="0"/>
              </a:rPr>
              <a:t>"</a:t>
            </a:r>
            <a:r>
              <a:rPr lang="th-TH" smtClean="0">
                <a:cs typeface="Tahoma" pitchFamily="34" charset="0"/>
              </a:rPr>
              <a:t> </a:t>
            </a:r>
            <a:r>
              <a:rPr lang="en-US" smtClean="0">
                <a:cs typeface="Tahoma" pitchFamily="34" charset="0"/>
                <a:sym typeface="Symbol" pitchFamily="18" charset="2"/>
              </a:rPr>
              <a:t></a:t>
            </a:r>
            <a:r>
              <a:rPr lang="th-TH" smtClean="0">
                <a:cs typeface="Tahoma" pitchFamily="34" charset="0"/>
              </a:rPr>
              <a:t> บวก</a:t>
            </a:r>
            <a:r>
              <a:rPr lang="en-US" smtClean="0">
                <a:cs typeface="Tahoma" pitchFamily="34" charset="0"/>
              </a:rPr>
              <a:t>, xor, ...</a:t>
            </a:r>
            <a:r>
              <a:rPr lang="th-TH" smtClean="0"/>
              <a:t> </a:t>
            </a:r>
          </a:p>
        </p:txBody>
      </p:sp>
      <p:sp>
        <p:nvSpPr>
          <p:cNvPr id="1092616" name="Text Box 8"/>
          <p:cNvSpPr txBox="1">
            <a:spLocks noChangeArrowheads="1"/>
          </p:cNvSpPr>
          <p:nvPr/>
        </p:nvSpPr>
        <p:spPr bwMode="auto">
          <a:xfrm>
            <a:off x="2900363" y="2173288"/>
            <a:ext cx="1111250" cy="3762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/>
            <a:r>
              <a:rPr lang="en-US" sz="1800" b="1">
                <a:latin typeface="Courier New" pitchFamily="49" charset="0"/>
              </a:rPr>
              <a:t>2 1 0 2</a:t>
            </a:r>
            <a:endParaRPr lang="th-TH" sz="1800" b="1">
              <a:latin typeface="Courier New" pitchFamily="49" charset="0"/>
            </a:endParaRPr>
          </a:p>
        </p:txBody>
      </p:sp>
      <p:sp>
        <p:nvSpPr>
          <p:cNvPr id="1092617" name="Text Box 9"/>
          <p:cNvSpPr txBox="1">
            <a:spLocks noChangeArrowheads="1"/>
          </p:cNvSpPr>
          <p:nvPr/>
        </p:nvSpPr>
        <p:spPr bwMode="auto">
          <a:xfrm>
            <a:off x="4019550" y="2173288"/>
            <a:ext cx="1057275" cy="3762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/>
            <a:r>
              <a:rPr lang="en-US" sz="1800" b="1">
                <a:latin typeface="Courier New" pitchFamily="49" charset="0"/>
              </a:rPr>
              <a:t>9 3 8 4</a:t>
            </a:r>
            <a:endParaRPr lang="th-TH" sz="1800" b="1">
              <a:latin typeface="Courier New" pitchFamily="49" charset="0"/>
            </a:endParaRPr>
          </a:p>
        </p:txBody>
      </p:sp>
      <p:sp>
        <p:nvSpPr>
          <p:cNvPr id="1092618" name="Text Box 10"/>
          <p:cNvSpPr txBox="1">
            <a:spLocks noChangeArrowheads="1"/>
          </p:cNvSpPr>
          <p:nvPr/>
        </p:nvSpPr>
        <p:spPr bwMode="auto">
          <a:xfrm>
            <a:off x="5083175" y="2173288"/>
            <a:ext cx="1096963" cy="3762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/>
            <a:r>
              <a:rPr lang="en-US" sz="1800" b="1">
                <a:latin typeface="Courier New" pitchFamily="49" charset="0"/>
              </a:rPr>
              <a:t>5 0 5 0</a:t>
            </a:r>
            <a:endParaRPr lang="th-TH" sz="1800" b="1">
              <a:latin typeface="Courier New" pitchFamily="49" charset="0"/>
            </a:endParaRPr>
          </a:p>
        </p:txBody>
      </p:sp>
      <p:sp>
        <p:nvSpPr>
          <p:cNvPr id="1092619" name="Text Box 11"/>
          <p:cNvSpPr txBox="1">
            <a:spLocks noChangeArrowheads="1"/>
          </p:cNvSpPr>
          <p:nvPr/>
        </p:nvSpPr>
        <p:spPr bwMode="auto">
          <a:xfrm>
            <a:off x="2900363" y="2168525"/>
            <a:ext cx="3295650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/>
            <a:r>
              <a:rPr lang="en-US" sz="1800" b="1">
                <a:latin typeface="Courier New" pitchFamily="49" charset="0"/>
              </a:rPr>
              <a:t>2 1 0 2 9 3 8 4 5 0 5 0</a:t>
            </a:r>
            <a:endParaRPr lang="th-TH" sz="1800" b="1">
              <a:latin typeface="Courier New" pitchFamily="49" charset="0"/>
            </a:endParaRPr>
          </a:p>
        </p:txBody>
      </p:sp>
      <p:sp>
        <p:nvSpPr>
          <p:cNvPr id="1092625" name="Text Box 17"/>
          <p:cNvSpPr txBox="1">
            <a:spLocks noChangeArrowheads="1"/>
          </p:cNvSpPr>
          <p:nvPr/>
        </p:nvSpPr>
        <p:spPr bwMode="auto">
          <a:xfrm>
            <a:off x="3421063" y="2489200"/>
            <a:ext cx="454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/>
            <a:r>
              <a:rPr lang="en-US" sz="4400" b="1">
                <a:latin typeface="Courier New" pitchFamily="49" charset="0"/>
              </a:rPr>
              <a:t>+</a:t>
            </a:r>
            <a:endParaRPr lang="th-TH" sz="4400" b="1">
              <a:latin typeface="Courier New" pitchFamily="49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462338" y="3708400"/>
            <a:ext cx="1857375" cy="895350"/>
            <a:chOff x="1977" y="3090"/>
            <a:chExt cx="1170" cy="564"/>
          </a:xfrm>
        </p:grpSpPr>
        <p:sp>
          <p:nvSpPr>
            <p:cNvPr id="23562" name="Text Box 18"/>
            <p:cNvSpPr txBox="1">
              <a:spLocks noChangeArrowheads="1"/>
            </p:cNvSpPr>
            <p:nvPr/>
          </p:nvSpPr>
          <p:spPr bwMode="auto">
            <a:xfrm>
              <a:off x="2156" y="3248"/>
              <a:ext cx="855" cy="23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1 6 5 3 6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23563" name="Line 19"/>
            <p:cNvSpPr>
              <a:spLocks noChangeShapeType="1"/>
            </p:cNvSpPr>
            <p:nvPr/>
          </p:nvSpPr>
          <p:spPr bwMode="auto">
            <a:xfrm>
              <a:off x="1977" y="3090"/>
              <a:ext cx="1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20"/>
            <p:cNvSpPr>
              <a:spLocks noChangeShapeType="1"/>
            </p:cNvSpPr>
            <p:nvPr/>
          </p:nvSpPr>
          <p:spPr bwMode="auto">
            <a:xfrm>
              <a:off x="1977" y="3654"/>
              <a:ext cx="117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92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035 0.02867 -0.00052 0.05735 0.00764 0.07585 C 0.0158 0.09435 0.03073 0.11124 0.04913 0.11054 C 0.06753 0.10985 0.10538 0.0784 0.1184 0.07169 " pathEditMode="relative" ptsTypes="aaaA">
                                      <p:cBhvr>
                                        <p:cTn id="35" dur="1000" fill="hold"/>
                                        <p:tgtEl>
                                          <p:spTgt spid="1092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1094 0.0296 -0.02187 0.0592 -0.04166 0.08418 C -0.06146 0.10915 -0.1066 0.13876 -0.11857 0.14963 " pathEditMode="relative" ptsTypes="aaA">
                                      <p:cBhvr>
                                        <p:cTn id="39" dur="1000" fill="hold"/>
                                        <p:tgtEl>
                                          <p:spTgt spid="10926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9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  <p:bldP spid="1092616" grpId="0" animBg="1"/>
      <p:bldP spid="1092616" grpId="1" animBg="1"/>
      <p:bldP spid="1092617" grpId="0" animBg="1"/>
      <p:bldP spid="1092618" grpId="0" animBg="1"/>
      <p:bldP spid="1092618" grpId="1" animBg="1"/>
      <p:bldP spid="1092619" grpId="0" animBg="1"/>
      <p:bldP spid="1092619" grpId="1" animBg="1"/>
      <p:bldP spid="10926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การหาร </a:t>
            </a:r>
            <a:r>
              <a:rPr lang="en-US" smtClean="0">
                <a:cs typeface="Tahoma" pitchFamily="34" charset="0"/>
              </a:rPr>
              <a:t>(Modulus Hashing)</a:t>
            </a:r>
            <a:endParaRPr lang="th-TH" smtClean="0">
              <a:cs typeface="Tahoma" pitchFamily="34" charset="0"/>
            </a:endParaRPr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8151813" cy="5722937"/>
          </a:xfrm>
        </p:spPr>
        <p:txBody>
          <a:bodyPr/>
          <a:lstStyle/>
          <a:p>
            <a:pPr>
              <a:defRPr/>
            </a:pPr>
            <a:r>
              <a:rPr lang="en-US" sz="3200" i="1" dirty="0" smtClean="0">
                <a:latin typeface="Times New Roman" pitchFamily="18" charset="0"/>
                <a:cs typeface="Tahoma" pitchFamily="34" charset="0"/>
              </a:rPr>
              <a:t>h</a:t>
            </a:r>
            <a:r>
              <a:rPr lang="en-US" sz="3200" dirty="0" smtClean="0">
                <a:latin typeface="Times New Roman" pitchFamily="18" charset="0"/>
                <a:cs typeface="Tahoma" pitchFamily="34" charset="0"/>
              </a:rPr>
              <a:t>(</a:t>
            </a:r>
            <a:r>
              <a:rPr lang="en-US" sz="3200" i="1" dirty="0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ahoma" pitchFamily="34" charset="0"/>
              </a:rPr>
              <a:t>) = </a:t>
            </a:r>
            <a:r>
              <a:rPr lang="en-US" sz="3200" i="1" dirty="0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ahoma" pitchFamily="34" charset="0"/>
              </a:rPr>
              <a:t> % </a:t>
            </a:r>
            <a:r>
              <a:rPr lang="en-US" sz="3200" i="1" dirty="0" smtClean="0">
                <a:latin typeface="Times New Roman" pitchFamily="18" charset="0"/>
                <a:cs typeface="Tahoma" pitchFamily="34" charset="0"/>
              </a:rPr>
              <a:t>p</a:t>
            </a:r>
            <a:endParaRPr lang="th-TH" sz="3200" i="1" dirty="0" smtClean="0">
              <a:latin typeface="Times New Roman" pitchFamily="18" charset="0"/>
              <a:cs typeface="Tahoma" pitchFamily="34" charset="0"/>
            </a:endParaRPr>
          </a:p>
          <a:p>
            <a:pPr>
              <a:defRPr/>
            </a:pPr>
            <a:r>
              <a:rPr lang="th-TH" dirty="0" smtClean="0">
                <a:cs typeface="Tahoma" pitchFamily="34" charset="0"/>
              </a:rPr>
              <a:t>ไม่ควรเลือก</a:t>
            </a:r>
          </a:p>
          <a:p>
            <a:pPr lvl="1">
              <a:defRPr/>
            </a:pPr>
            <a:r>
              <a:rPr lang="en-US" sz="2800" i="1" dirty="0" smtClean="0">
                <a:latin typeface="Times New Roman" pitchFamily="18" charset="0"/>
                <a:cs typeface="Tahoma" pitchFamily="34" charset="0"/>
              </a:rPr>
              <a:t>p</a:t>
            </a:r>
            <a:r>
              <a:rPr lang="en-US" sz="2800" dirty="0" smtClean="0">
                <a:cs typeface="Tahoma" pitchFamily="34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ahoma" pitchFamily="34" charset="0"/>
              </a:rPr>
              <a:t>= 10</a:t>
            </a:r>
            <a:r>
              <a:rPr lang="en-US" sz="2800" i="1" baseline="30000" dirty="0" smtClean="0">
                <a:latin typeface="Times New Roman" pitchFamily="18" charset="0"/>
                <a:cs typeface="Tahoma" pitchFamily="34" charset="0"/>
              </a:rPr>
              <a:t>q</a:t>
            </a:r>
            <a:r>
              <a:rPr lang="en-US" dirty="0" smtClean="0">
                <a:cs typeface="Tahoma" pitchFamily="34" charset="0"/>
              </a:rPr>
              <a:t> </a:t>
            </a:r>
            <a:r>
              <a:rPr lang="th-TH" dirty="0" smtClean="0">
                <a:cs typeface="Tahoma" pitchFamily="34" charset="0"/>
              </a:rPr>
              <a:t>เพราะเลือกเฉพาะ </a:t>
            </a:r>
            <a:r>
              <a:rPr lang="en-US" i="1" dirty="0" smtClean="0">
                <a:latin typeface="Times New Roman" pitchFamily="18" charset="0"/>
                <a:cs typeface="Tahoma" pitchFamily="34" charset="0"/>
              </a:rPr>
              <a:t>q</a:t>
            </a:r>
            <a:r>
              <a:rPr lang="en-US" dirty="0" smtClean="0">
                <a:cs typeface="Tahoma" pitchFamily="34" charset="0"/>
              </a:rPr>
              <a:t> </a:t>
            </a:r>
            <a:r>
              <a:rPr lang="th-TH" dirty="0" smtClean="0">
                <a:cs typeface="Tahoma" pitchFamily="34" charset="0"/>
              </a:rPr>
              <a:t>หลักขวา ถ้าคีย์เป็นฐานสิบ</a:t>
            </a:r>
          </a:p>
          <a:p>
            <a:pPr lvl="1">
              <a:defRPr/>
            </a:pPr>
            <a:r>
              <a:rPr lang="en-US" sz="2800" i="1" dirty="0" smtClean="0">
                <a:latin typeface="Times New Roman" pitchFamily="18" charset="0"/>
                <a:cs typeface="Tahoma" pitchFamily="34" charset="0"/>
              </a:rPr>
              <a:t>p</a:t>
            </a:r>
            <a:r>
              <a:rPr lang="en-US" sz="2800" dirty="0" smtClean="0">
                <a:latin typeface="Times New Roman" pitchFamily="18" charset="0"/>
                <a:cs typeface="Tahoma" pitchFamily="34" charset="0"/>
              </a:rPr>
              <a:t> = 2</a:t>
            </a:r>
            <a:r>
              <a:rPr lang="en-US" sz="2800" i="1" baseline="30000" dirty="0" smtClean="0">
                <a:latin typeface="Times New Roman" pitchFamily="18" charset="0"/>
                <a:cs typeface="Tahoma" pitchFamily="34" charset="0"/>
              </a:rPr>
              <a:t>q</a:t>
            </a:r>
            <a:r>
              <a:rPr lang="en-US" dirty="0" smtClean="0">
                <a:cs typeface="Tahoma" pitchFamily="34" charset="0"/>
              </a:rPr>
              <a:t>  </a:t>
            </a:r>
            <a:r>
              <a:rPr lang="th-TH" dirty="0" smtClean="0">
                <a:cs typeface="Tahoma" pitchFamily="34" charset="0"/>
              </a:rPr>
              <a:t>เพราะเลือกเฉพาะ </a:t>
            </a:r>
            <a:r>
              <a:rPr lang="en-US" i="1" dirty="0" smtClean="0">
                <a:latin typeface="Times New Roman" pitchFamily="18" charset="0"/>
                <a:cs typeface="Tahoma" pitchFamily="34" charset="0"/>
              </a:rPr>
              <a:t>q</a:t>
            </a:r>
            <a:r>
              <a:rPr lang="en-US" dirty="0" smtClean="0">
                <a:cs typeface="Tahoma" pitchFamily="34" charset="0"/>
              </a:rPr>
              <a:t> </a:t>
            </a:r>
            <a:r>
              <a:rPr lang="th-TH" dirty="0" smtClean="0">
                <a:cs typeface="Tahoma" pitchFamily="34" charset="0"/>
              </a:rPr>
              <a:t>บิตขวา</a:t>
            </a:r>
            <a:endParaRPr lang="en-US" dirty="0" smtClean="0">
              <a:cs typeface="Tahoma" pitchFamily="34" charset="0"/>
            </a:endParaRPr>
          </a:p>
          <a:p>
            <a:pPr lvl="1">
              <a:defRPr/>
            </a:pPr>
            <a:r>
              <a:rPr lang="en-US" sz="2800" i="1" dirty="0" smtClean="0">
                <a:latin typeface="Times New Roman" pitchFamily="18" charset="0"/>
                <a:cs typeface="Tahoma" pitchFamily="34" charset="0"/>
              </a:rPr>
              <a:t>p</a:t>
            </a:r>
            <a:r>
              <a:rPr lang="en-US" dirty="0" smtClean="0">
                <a:cs typeface="Tahoma" pitchFamily="34" charset="0"/>
              </a:rPr>
              <a:t> </a:t>
            </a:r>
            <a:r>
              <a:rPr lang="th-TH" dirty="0" smtClean="0">
                <a:cs typeface="Tahoma" pitchFamily="34" charset="0"/>
              </a:rPr>
              <a:t>ที่มีค่าน้อย ๆ เป็นตัวประกอบ</a:t>
            </a:r>
          </a:p>
          <a:p>
            <a:pPr lvl="2">
              <a:defRPr/>
            </a:pPr>
            <a:r>
              <a:rPr lang="th-TH" sz="2400" dirty="0" smtClean="0">
                <a:latin typeface="Times New Roman" pitchFamily="18" charset="0"/>
                <a:cs typeface="Tahoma" pitchFamily="34" charset="0"/>
              </a:rPr>
              <a:t>ถ้า 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</a:rPr>
              <a:t>c</a:t>
            </a:r>
            <a:r>
              <a:rPr lang="th-TH" sz="2400" dirty="0" smtClean="0">
                <a:latin typeface="Times New Roman" pitchFamily="18" charset="0"/>
                <a:cs typeface="Tahoma" pitchFamily="34" charset="0"/>
              </a:rPr>
              <a:t> คือตัวประกอบร่วมของ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</a:rPr>
              <a:t>p </a:t>
            </a:r>
            <a:r>
              <a:rPr lang="th-TH" sz="2400" dirty="0" smtClean="0">
                <a:latin typeface="Times New Roman" pitchFamily="18" charset="0"/>
                <a:cs typeface="Tahoma" pitchFamily="34" charset="0"/>
              </a:rPr>
              <a:t>และ 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</a:rPr>
              <a:t>x</a:t>
            </a:r>
            <a:endParaRPr lang="en-US" sz="2400" dirty="0" smtClean="0">
              <a:latin typeface="Times New Roman" pitchFamily="18" charset="0"/>
              <a:cs typeface="Tahoma" pitchFamily="34" charset="0"/>
            </a:endParaRPr>
          </a:p>
          <a:p>
            <a:pPr lvl="2">
              <a:defRPr/>
            </a:pPr>
            <a:r>
              <a:rPr lang="th-TH" sz="2400" dirty="0" smtClean="0">
                <a:latin typeface="Times New Roman" pitchFamily="18" charset="0"/>
                <a:cs typeface="Tahoma" pitchFamily="34" charset="0"/>
              </a:rPr>
              <a:t>ค่า 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</a:rPr>
              <a:t> %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</a:rPr>
              <a:t> p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</a:rPr>
              <a:t> </a:t>
            </a:r>
            <a:r>
              <a:rPr lang="th-TH" sz="2400" dirty="0" smtClean="0">
                <a:latin typeface="Times New Roman" pitchFamily="18" charset="0"/>
                <a:cs typeface="Tahoma" pitchFamily="34" charset="0"/>
              </a:rPr>
              <a:t>จะเป็นจำนวนเท่าของ 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</a:rPr>
              <a:t>c</a:t>
            </a:r>
          </a:p>
          <a:p>
            <a:pPr lvl="2">
              <a:defRPr/>
            </a:pPr>
            <a:r>
              <a:rPr lang="th-TH" sz="2400" dirty="0" smtClean="0">
                <a:latin typeface="Times New Roman" pitchFamily="18" charset="0"/>
                <a:cs typeface="Tahoma" pitchFamily="34" charset="0"/>
              </a:rPr>
              <a:t>ถ้า 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</a:rPr>
              <a:t> </a:t>
            </a:r>
            <a:r>
              <a:rPr lang="th-TH" sz="2400" dirty="0" smtClean="0">
                <a:latin typeface="Times New Roman" pitchFamily="18" charset="0"/>
                <a:cs typeface="Tahoma" pitchFamily="34" charset="0"/>
              </a:rPr>
              <a:t>มีค่าน้อย ๆ </a:t>
            </a:r>
            <a:r>
              <a:rPr lang="th-TH" sz="2800" dirty="0" smtClean="0">
                <a:latin typeface="Times New Roman" pitchFamily="18" charset="0"/>
                <a:cs typeface="Tahoma" pitchFamily="34" charset="0"/>
              </a:rPr>
              <a:t> </a:t>
            </a:r>
            <a:r>
              <a:rPr lang="th-TH" sz="2400" dirty="0" smtClean="0">
                <a:cs typeface="Tahoma" pitchFamily="34" charset="0"/>
              </a:rPr>
              <a:t>จะมีคีย์จำนวนมากที่ได้ 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</a:rPr>
              <a:t> % 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</a:rPr>
              <a:t>p</a:t>
            </a:r>
            <a:r>
              <a:rPr lang="en-US" sz="2400" dirty="0" smtClean="0">
                <a:cs typeface="Tahoma" pitchFamily="34" charset="0"/>
              </a:rPr>
              <a:t> </a:t>
            </a:r>
            <a:r>
              <a:rPr lang="th-TH" sz="2400" dirty="0" smtClean="0">
                <a:cs typeface="Tahoma" pitchFamily="34" charset="0"/>
              </a:rPr>
              <a:t/>
            </a:r>
            <a:br>
              <a:rPr lang="th-TH" sz="2400" dirty="0" smtClean="0">
                <a:cs typeface="Tahoma" pitchFamily="34" charset="0"/>
              </a:rPr>
            </a:br>
            <a:r>
              <a:rPr lang="th-TH" sz="2400" dirty="0" smtClean="0">
                <a:cs typeface="Tahoma" pitchFamily="34" charset="0"/>
              </a:rPr>
              <a:t>มีค่าเป็นจำนวนเท่าของตัวประกอบนั้น ซึ่งไม่กระจาย</a:t>
            </a:r>
          </a:p>
          <a:p>
            <a:pPr>
              <a:defRPr/>
            </a:pPr>
            <a:r>
              <a:rPr lang="th-TH" dirty="0" smtClean="0">
                <a:cs typeface="Tahoma" pitchFamily="34" charset="0"/>
              </a:rPr>
              <a:t>โดยทั่วไปเลือก </a:t>
            </a:r>
            <a:r>
              <a:rPr lang="en-US" i="1" dirty="0" smtClean="0">
                <a:latin typeface="Times New Roman" pitchFamily="18" charset="0"/>
                <a:cs typeface="Tahoma" pitchFamily="34" charset="0"/>
              </a:rPr>
              <a:t>p</a:t>
            </a:r>
            <a:r>
              <a:rPr lang="en-US" dirty="0" smtClean="0">
                <a:cs typeface="Tahoma" pitchFamily="34" charset="0"/>
              </a:rPr>
              <a:t> </a:t>
            </a:r>
            <a:r>
              <a:rPr lang="th-TH" dirty="0" smtClean="0">
                <a:cs typeface="Tahoma" pitchFamily="34" charset="0"/>
              </a:rPr>
              <a:t>ที่เป็นจำนวนเฉพาะ</a:t>
            </a:r>
          </a:p>
        </p:txBody>
      </p:sp>
      <p:sp>
        <p:nvSpPr>
          <p:cNvPr id="1115148" name="Text Box 12"/>
          <p:cNvSpPr txBox="1">
            <a:spLocks noChangeArrowheads="1"/>
          </p:cNvSpPr>
          <p:nvPr/>
        </p:nvSpPr>
        <p:spPr bwMode="auto">
          <a:xfrm>
            <a:off x="6440488" y="2633663"/>
            <a:ext cx="1606550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4930102021</a:t>
            </a:r>
          </a:p>
          <a:p>
            <a:r>
              <a:rPr lang="en-US" sz="1800" b="1">
                <a:latin typeface="Courier New" pitchFamily="49" charset="0"/>
              </a:rPr>
              <a:t>4938762821</a:t>
            </a:r>
          </a:p>
          <a:p>
            <a:r>
              <a:rPr lang="en-US" sz="1800" b="1">
                <a:latin typeface="Courier New" pitchFamily="49" charset="0"/>
              </a:rPr>
              <a:t>4731233221</a:t>
            </a:r>
          </a:p>
          <a:p>
            <a:r>
              <a:rPr lang="en-US" sz="1800" b="1">
                <a:latin typeface="Courier New" pitchFamily="49" charset="0"/>
              </a:rPr>
              <a:t>4630987221</a:t>
            </a:r>
          </a:p>
        </p:txBody>
      </p:sp>
      <p:sp>
        <p:nvSpPr>
          <p:cNvPr id="1115149" name="Text Box 13"/>
          <p:cNvSpPr txBox="1">
            <a:spLocks noChangeArrowheads="1"/>
          </p:cNvSpPr>
          <p:nvPr/>
        </p:nvSpPr>
        <p:spPr bwMode="auto">
          <a:xfrm>
            <a:off x="2347913" y="4813300"/>
            <a:ext cx="1323975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44995961</a:t>
            </a:r>
          </a:p>
          <a:p>
            <a:r>
              <a:rPr lang="en-US" sz="1800" b="1">
                <a:latin typeface="Courier New" pitchFamily="49" charset="0"/>
              </a:rPr>
              <a:t>19436921</a:t>
            </a:r>
          </a:p>
          <a:p>
            <a:r>
              <a:rPr lang="en-US" sz="1800" b="1">
                <a:latin typeface="Courier New" pitchFamily="49" charset="0"/>
              </a:rPr>
              <a:t>24473977</a:t>
            </a:r>
          </a:p>
          <a:p>
            <a:r>
              <a:rPr lang="en-US" sz="1800" b="1">
                <a:latin typeface="Courier New" pitchFamily="49" charset="0"/>
              </a:rPr>
              <a:t>44738937</a:t>
            </a:r>
          </a:p>
        </p:txBody>
      </p:sp>
      <p:sp>
        <p:nvSpPr>
          <p:cNvPr id="1115150" name="Rectangle 14"/>
          <p:cNvSpPr>
            <a:spLocks noChangeArrowheads="1"/>
          </p:cNvSpPr>
          <p:nvPr/>
        </p:nvSpPr>
        <p:spPr bwMode="auto">
          <a:xfrm>
            <a:off x="7569200" y="2532063"/>
            <a:ext cx="338138" cy="17446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5151" name="Rectangle 15"/>
          <p:cNvSpPr>
            <a:spLocks noChangeArrowheads="1"/>
          </p:cNvSpPr>
          <p:nvPr/>
        </p:nvSpPr>
        <p:spPr bwMode="auto">
          <a:xfrm>
            <a:off x="6135688" y="4740275"/>
            <a:ext cx="1377950" cy="17446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5152" name="Text Box 16"/>
          <p:cNvSpPr txBox="1">
            <a:spLocks noChangeArrowheads="1"/>
          </p:cNvSpPr>
          <p:nvPr/>
        </p:nvSpPr>
        <p:spPr bwMode="auto">
          <a:xfrm>
            <a:off x="3573463" y="4813300"/>
            <a:ext cx="40386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= 10101011101001010101111001</a:t>
            </a:r>
          </a:p>
          <a:p>
            <a:r>
              <a:rPr lang="en-US" sz="1800" b="1">
                <a:latin typeface="Courier New" pitchFamily="49" charset="0"/>
              </a:rPr>
              <a:t>= 01001010001001010101111001</a:t>
            </a:r>
          </a:p>
          <a:p>
            <a:r>
              <a:rPr lang="en-US" sz="1800" b="1">
                <a:latin typeface="Courier New" pitchFamily="49" charset="0"/>
              </a:rPr>
              <a:t>= 01011101010111000101111001</a:t>
            </a:r>
          </a:p>
          <a:p>
            <a:r>
              <a:rPr lang="en-US" sz="1800" b="1">
                <a:latin typeface="Courier New" pitchFamily="49" charset="0"/>
              </a:rPr>
              <a:t>= 10101010101010100101111001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5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5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1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5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15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15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5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1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1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1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1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15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39" grpId="0" uiExpand="1" build="p" bldLvl="3" autoUpdateAnimBg="0"/>
      <p:bldP spid="1115148" grpId="0" uiExpand="1"/>
      <p:bldP spid="1115148" grpId="1" uiExpand="1"/>
      <p:bldP spid="1115149" grpId="0" uiExpand="1"/>
      <p:bldP spid="1115149" grpId="1" uiExpand="1"/>
      <p:bldP spid="1115150" grpId="0" uiExpand="1" animBg="1"/>
      <p:bldP spid="1115150" grpId="1" uiExpand="1" animBg="1"/>
      <p:bldP spid="1115151" grpId="0" uiExpand="1" animBg="1"/>
      <p:bldP spid="1115151" grpId="1" uiExpand="1" animBg="1"/>
      <p:bldP spid="1115152" grpId="0" uiExpand="1"/>
      <p:bldP spid="1115152" grpId="1" uiExpan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c++</a:t>
            </a:r>
            <a:r>
              <a:rPr lang="en-US" dirty="0" smtClean="0"/>
              <a:t>11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unordered_map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439390" y="962335"/>
            <a:ext cx="8360226" cy="532453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#include 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iostream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#include 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</a:t>
            </a:r>
          </a:p>
          <a:p>
            <a:pPr>
              <a:spcBef>
                <a:spcPct val="0"/>
              </a:spcBef>
              <a:defRPr/>
            </a:pP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using namespace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main()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&lt;string,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facultyCode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facultyCode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["engineering"] = 21;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facultyCode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"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accounting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" ] = 26;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facultyCode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"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science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"    ] = 23;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facultyCode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["engineering"]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facultyCode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["science"]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facultyCode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["communication"]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return 0;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18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ข้อมูลใด ๆ ก็เปลี่ยนเป็นจำนวนเต็มได้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8177784" cy="56816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float </a:t>
            </a:r>
            <a:r>
              <a:rPr lang="th-TH" dirty="0" smtClean="0">
                <a:cs typeface="Tahoma" pitchFamily="34" charset="0"/>
              </a:rPr>
              <a:t> </a:t>
            </a:r>
            <a:r>
              <a:rPr lang="th-TH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dirty="0" smtClean="0">
                <a:cs typeface="Tahoma" pitchFamily="34" charset="0"/>
              </a:rPr>
              <a:t> </a:t>
            </a:r>
            <a:r>
              <a:rPr lang="th-TH" dirty="0">
                <a:cs typeface="Tahoma" pitchFamily="34" charset="0"/>
              </a:rPr>
              <a:t>จำนวนเต็ม</a:t>
            </a:r>
            <a:endParaRPr lang="en-US" dirty="0" smtClean="0">
              <a:cs typeface="Tahoma" pitchFamily="34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effectLst/>
                <a:latin typeface="Courier New" pitchFamily="49" charset="0"/>
                <a:cs typeface="Courier New" pitchFamily="49" charset="0"/>
              </a:rPr>
              <a:t>floatToIntBits</a:t>
            </a: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(float x) 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union 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2000" b="1" dirty="0" err="1"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} u;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b="1" dirty="0" err="1">
                <a:effectLst/>
                <a:latin typeface="Courier New" pitchFamily="49" charset="0"/>
                <a:cs typeface="Courier New" pitchFamily="49" charset="0"/>
              </a:rPr>
              <a:t>u.f</a:t>
            </a: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 = x;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>
                <a:effectLst/>
                <a:latin typeface="Courier New" pitchFamily="49" charset="0"/>
                <a:cs typeface="Courier New" pitchFamily="49" charset="0"/>
              </a:rPr>
              <a:t>u.i</a:t>
            </a: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	}</a:t>
            </a:r>
            <a:endParaRPr lang="th-TH" b="1" dirty="0" smtClean="0">
              <a:effectLst/>
              <a:latin typeface="Courier New" pitchFamily="49" charset="0"/>
              <a:cs typeface="Tahoma" pitchFamily="34" charset="0"/>
            </a:endParaRPr>
          </a:p>
          <a:p>
            <a:pPr>
              <a:defRPr/>
            </a:pPr>
            <a:r>
              <a:rPr lang="th-TH" dirty="0" smtClean="0">
                <a:cs typeface="Tahoma" pitchFamily="34" charset="0"/>
              </a:rPr>
              <a:t>สตริง  </a:t>
            </a:r>
            <a:r>
              <a:rPr lang="th-TH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dirty="0" smtClean="0">
                <a:cs typeface="Tahoma" pitchFamily="34" charset="0"/>
              </a:rPr>
              <a:t> </a:t>
            </a:r>
            <a:r>
              <a:rPr lang="en-US" dirty="0" smtClean="0">
                <a:cs typeface="Tahoma" pitchFamily="34" charset="0"/>
              </a:rPr>
              <a:t> </a:t>
            </a:r>
            <a:r>
              <a:rPr lang="th-TH" dirty="0" smtClean="0">
                <a:cs typeface="Tahoma" pitchFamily="34" charset="0"/>
              </a:rPr>
              <a:t>จำนวนเต็ม</a:t>
            </a:r>
          </a:p>
          <a:p>
            <a:pPr lvl="1">
              <a:defRPr/>
            </a:pPr>
            <a:r>
              <a:rPr lang="th-TH" dirty="0" smtClean="0">
                <a:cs typeface="Tahoma" pitchFamily="34" charset="0"/>
              </a:rPr>
              <a:t>นำแต่ละตัวอักษรในสตริงมา </a:t>
            </a:r>
            <a:r>
              <a:rPr lang="en-US" dirty="0" smtClean="0">
                <a:cs typeface="Tahoma" pitchFamily="34" charset="0"/>
              </a:rPr>
              <a:t>"</a:t>
            </a:r>
            <a:r>
              <a:rPr lang="th-TH" dirty="0" smtClean="0">
                <a:cs typeface="Tahoma" pitchFamily="34" charset="0"/>
              </a:rPr>
              <a:t>รวม</a:t>
            </a:r>
            <a:r>
              <a:rPr lang="en-US" dirty="0" smtClean="0">
                <a:cs typeface="Tahoma" pitchFamily="34" charset="0"/>
              </a:rPr>
              <a:t>" </a:t>
            </a:r>
            <a:r>
              <a:rPr lang="th-TH" dirty="0" smtClean="0">
                <a:cs typeface="Tahoma" pitchFamily="34" charset="0"/>
              </a:rPr>
              <a:t>กัน</a:t>
            </a:r>
            <a:r>
              <a:rPr lang="en-US" dirty="0" smtClean="0">
                <a:cs typeface="Tahoma" pitchFamily="34" charset="0"/>
              </a:rPr>
              <a:t/>
            </a:r>
            <a:br>
              <a:rPr lang="en-US" dirty="0" smtClean="0">
                <a:cs typeface="Tahoma" pitchFamily="34" charset="0"/>
              </a:rPr>
            </a:br>
            <a:r>
              <a:rPr lang="en-US" dirty="0" smtClean="0">
                <a:cs typeface="Tahoma" pitchFamily="34" charset="0"/>
              </a:rPr>
              <a:t>"DATA" </a:t>
            </a:r>
            <a:r>
              <a:rPr lang="th-TH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en-US" dirty="0" smtClean="0">
                <a:cs typeface="Tahoma" pitchFamily="34" charset="0"/>
              </a:rPr>
              <a:t> 3x26</a:t>
            </a:r>
            <a:r>
              <a:rPr lang="en-US" baseline="30000" dirty="0" smtClean="0">
                <a:cs typeface="Tahoma" pitchFamily="34" charset="0"/>
              </a:rPr>
              <a:t>3</a:t>
            </a:r>
            <a:r>
              <a:rPr lang="en-US" dirty="0" smtClean="0">
                <a:cs typeface="Tahoma" pitchFamily="34" charset="0"/>
              </a:rPr>
              <a:t> + 0x26</a:t>
            </a:r>
            <a:r>
              <a:rPr lang="en-US" baseline="30000" dirty="0" smtClean="0">
                <a:cs typeface="Tahoma" pitchFamily="34" charset="0"/>
              </a:rPr>
              <a:t>2</a:t>
            </a:r>
            <a:r>
              <a:rPr lang="en-US" dirty="0" smtClean="0">
                <a:cs typeface="Tahoma" pitchFamily="34" charset="0"/>
              </a:rPr>
              <a:t> + 19x26</a:t>
            </a:r>
            <a:r>
              <a:rPr lang="en-US" baseline="30000" dirty="0" smtClean="0">
                <a:cs typeface="Tahoma" pitchFamily="34" charset="0"/>
              </a:rPr>
              <a:t>1</a:t>
            </a:r>
            <a:r>
              <a:rPr lang="en-US" dirty="0" smtClean="0">
                <a:cs typeface="Tahoma" pitchFamily="34" charset="0"/>
              </a:rPr>
              <a:t> + 0x26</a:t>
            </a:r>
            <a:r>
              <a:rPr lang="en-US" baseline="30000" dirty="0" smtClean="0">
                <a:cs typeface="Tahoma" pitchFamily="34" charset="0"/>
              </a:rPr>
              <a:t>0</a:t>
            </a:r>
            <a:r>
              <a:rPr lang="en-US" dirty="0" smtClean="0">
                <a:cs typeface="Tahoma" pitchFamily="34" charset="0"/>
              </a:rPr>
              <a:t> = 53222</a:t>
            </a:r>
          </a:p>
          <a:p>
            <a:pPr>
              <a:defRPr/>
            </a:pPr>
            <a:r>
              <a:rPr lang="en-US" dirty="0" smtClean="0">
                <a:cs typeface="Tahoma" pitchFamily="34" charset="0"/>
              </a:rPr>
              <a:t>class  </a:t>
            </a:r>
            <a:r>
              <a:rPr lang="th-TH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dirty="0" smtClean="0">
                <a:cs typeface="Tahoma" pitchFamily="34" charset="0"/>
              </a:rPr>
              <a:t> </a:t>
            </a:r>
            <a:r>
              <a:rPr lang="en-US" dirty="0" smtClean="0">
                <a:cs typeface="Tahoma" pitchFamily="34" charset="0"/>
              </a:rPr>
              <a:t> </a:t>
            </a:r>
            <a:r>
              <a:rPr lang="th-TH" dirty="0" smtClean="0">
                <a:cs typeface="Tahoma" pitchFamily="34" charset="0"/>
              </a:rPr>
              <a:t>จำนวนเต็ม</a:t>
            </a:r>
          </a:p>
          <a:p>
            <a:pPr lvl="1">
              <a:defRPr/>
            </a:pPr>
            <a:r>
              <a:rPr lang="th-TH" dirty="0" smtClean="0">
                <a:cs typeface="Tahoma" pitchFamily="34" charset="0"/>
              </a:rPr>
              <a:t>แปลงข้อมูลภายในให้เป็นจำนวนเต็มแล้วนำมา </a:t>
            </a:r>
            <a:r>
              <a:rPr lang="en-US" dirty="0" smtClean="0">
                <a:cs typeface="Tahoma" pitchFamily="34" charset="0"/>
              </a:rPr>
              <a:t>"</a:t>
            </a:r>
            <a:r>
              <a:rPr lang="th-TH" dirty="0" smtClean="0">
                <a:cs typeface="Tahoma" pitchFamily="34" charset="0"/>
              </a:rPr>
              <a:t>รวม</a:t>
            </a:r>
            <a:r>
              <a:rPr lang="en-US" dirty="0" smtClean="0">
                <a:cs typeface="Tahoma" pitchFamily="34" charset="0"/>
              </a:rPr>
              <a:t>" </a:t>
            </a:r>
            <a:r>
              <a:rPr lang="th-TH" dirty="0" smtClean="0">
                <a:cs typeface="Tahoma" pitchFamily="34" charset="0"/>
              </a:rPr>
              <a:t>กัน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5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5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5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5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56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56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56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56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56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56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1" grpId="0" uiExpand="1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c++</a:t>
            </a:r>
            <a:r>
              <a:rPr lang="en-US" dirty="0" smtClean="0"/>
              <a:t>11   </a:t>
            </a:r>
            <a:r>
              <a:rPr lang="en-US" dirty="0" err="1" smtClean="0"/>
              <a:t>std</a:t>
            </a:r>
            <a:r>
              <a:rPr lang="en-US" dirty="0" smtClean="0"/>
              <a:t>::hash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140050" y="962335"/>
            <a:ext cx="7172677" cy="409342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#include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&lt;functional&gt;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using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namespace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main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 {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hash&lt;string&gt;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hStr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hash&lt;float&gt;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hFloat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hash&lt;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hInt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hStr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("C++") 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//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Angsana New" pitchFamily="18" charset="-34"/>
              </a:rPr>
              <a:t>2262514926</a:t>
            </a:r>
            <a:endParaRPr lang="en-US" sz="2000" b="1" dirty="0">
              <a:solidFill>
                <a:schemeClr val="accent1"/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hFloat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(1.2f)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//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Angsana New" pitchFamily="18" charset="-34"/>
              </a:rPr>
              <a:t>2462087341</a:t>
            </a:r>
            <a:endParaRPr lang="en-US" sz="2000" b="1" dirty="0">
              <a:solidFill>
                <a:schemeClr val="accent1"/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hInt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(123)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//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Angsana New" pitchFamily="18" charset="-34"/>
              </a:rPr>
              <a:t>123</a:t>
            </a:r>
          </a:p>
          <a:p>
            <a:pPr>
              <a:spcBef>
                <a:spcPct val="0"/>
              </a:spcBef>
              <a:defRPr/>
            </a:pP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return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0;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1140034" y="5261202"/>
            <a:ext cx="6697680" cy="10156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&lt;&lt;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hash&lt;string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&gt;()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("C++")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&lt;&lt;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hash&lt;float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&gt;()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1.2f)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&lt;&lt;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hash&lt;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&gt;()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123)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153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อยากใช้ </a:t>
            </a:r>
            <a:r>
              <a:rPr lang="en-US" dirty="0"/>
              <a:t>Book </a:t>
            </a:r>
            <a:r>
              <a:rPr lang="th-TH" dirty="0"/>
              <a:t>เป็น</a:t>
            </a:r>
            <a:r>
              <a:rPr lang="th-TH" dirty="0" smtClean="0"/>
              <a:t>คีย์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42506" y="831706"/>
            <a:ext cx="8882740" cy="440120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class Book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public: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string title;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edition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double price;</a:t>
            </a:r>
          </a:p>
          <a:p>
            <a:pPr>
              <a:spcBef>
                <a:spcPct val="0"/>
              </a:spcBef>
              <a:defRPr/>
            </a:pP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Book(string title,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 1, double price = 199.0) 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title(title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), edition(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), price(price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)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{}</a:t>
            </a:r>
            <a:endParaRPr lang="th-TH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bool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operator==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Book &amp;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rhs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title ==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rhs.title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&amp;&amp; edition ==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rhs.edition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4655127" y="4952013"/>
            <a:ext cx="2541321" cy="498763"/>
          </a:xfrm>
          <a:prstGeom prst="wedgeRoundRectCallout">
            <a:avLst>
              <a:gd name="adj1" fmla="val -62288"/>
              <a:gd name="adj2" fmla="val -5188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dirty="0" smtClean="0">
                <a:cs typeface="Tahoma" pitchFamily="34" charset="0"/>
              </a:rPr>
              <a:t>ต้องมี </a:t>
            </a:r>
            <a:r>
              <a:rPr lang="en-US" sz="2000" dirty="0" smtClean="0">
                <a:cs typeface="Tahoma" pitchFamily="34" charset="0"/>
              </a:rPr>
              <a:t>operator==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หัวข้อ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th-TH" dirty="0" smtClean="0"/>
              <a:t>การใช้ตารางเก็บข้อมูลด้วยฟังก์ชันดัชนี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th-TH" dirty="0" smtClean="0"/>
              <a:t>การเก็บข้อมูลแบบแยกกันโยง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th-TH" dirty="0" smtClean="0"/>
              <a:t>ฟังก์ชันแฮช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th-TH" dirty="0" smtClean="0"/>
              <a:t>กลวิธีการเขียนฟังก์ชันแฮช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th-TH" dirty="0" smtClean="0"/>
              <a:t>การแฮชใน</a:t>
            </a:r>
            <a:r>
              <a:rPr lang="en-US" dirty="0" smtClean="0"/>
              <a:t> C++</a:t>
            </a:r>
            <a:endParaRPr lang="th-TH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th-TH" dirty="0" smtClean="0"/>
              <a:t>การกำหนดเลขที่อยู่เปิด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th-TH" dirty="0" smtClean="0"/>
              <a:t>การเกาะกลุ่มของข้อมูล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347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ใช้ </a:t>
            </a:r>
            <a:r>
              <a:rPr lang="en-US" dirty="0"/>
              <a:t>Book </a:t>
            </a:r>
            <a:r>
              <a:rPr lang="th-TH" dirty="0"/>
              <a:t>เป็นคีย์ </a:t>
            </a:r>
            <a:r>
              <a:rPr lang="en-US" dirty="0" smtClean="0"/>
              <a:t>: </a:t>
            </a:r>
            <a:r>
              <a:rPr lang="th-TH" dirty="0" smtClean="0"/>
              <a:t>แบบใช้ </a:t>
            </a:r>
            <a:r>
              <a:rPr lang="en-US" dirty="0" smtClean="0"/>
              <a:t>hash&lt;Book</a:t>
            </a:r>
            <a:r>
              <a:rPr lang="en-US" dirty="0"/>
              <a:t>&gt;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42506" y="831706"/>
            <a:ext cx="8882740" cy="31700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namespace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template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&lt;&gt;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struct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hash&lt;Book&gt;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public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operator()(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Book&amp; b)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hash&lt;string&gt;()(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b.title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 ^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hash&lt;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&gt;()(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b.edition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};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5189517" y="3087584"/>
            <a:ext cx="3004457" cy="771897"/>
          </a:xfrm>
          <a:prstGeom prst="wedgeRoundRectCallout">
            <a:avLst>
              <a:gd name="adj1" fmla="val -63690"/>
              <a:gd name="adj2" fmla="val -4950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ahoma" pitchFamily="34" charset="0"/>
              </a:rPr>
              <a:t>"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ahoma" pitchFamily="34" charset="0"/>
              </a:rPr>
              <a:t>รวม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ahoma" pitchFamily="34" charset="0"/>
              </a:rPr>
              <a:t>"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ahoma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ahoma" pitchFamily="34" charset="0"/>
              </a:rPr>
              <a:t>hash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ahoma" pitchFamily="34" charset="0"/>
              </a:rPr>
              <a:t>ของ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ahoma" pitchFamily="34" charset="0"/>
              </a:rPr>
              <a:t>title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ahoma" pitchFamily="34" charset="0"/>
              </a:rPr>
              <a:t>กับ</a:t>
            </a:r>
            <a:r>
              <a:rPr lang="en-US" sz="2000" dirty="0">
                <a:cs typeface="Tahoma" pitchFamily="34" charset="0"/>
              </a:rPr>
              <a:t> </a:t>
            </a:r>
            <a:r>
              <a:rPr lang="en-US" sz="2000" dirty="0" smtClean="0">
                <a:cs typeface="Tahoma" pitchFamily="34" charset="0"/>
              </a:rPr>
              <a:t>hash </a:t>
            </a:r>
            <a:r>
              <a:rPr lang="th-TH" sz="2000" dirty="0" smtClean="0">
                <a:cs typeface="Tahoma" pitchFamily="34" charset="0"/>
              </a:rPr>
              <a:t>ของ </a:t>
            </a:r>
            <a:r>
              <a:rPr lang="en-US" sz="2000" dirty="0" smtClean="0">
                <a:cs typeface="Tahoma" pitchFamily="34" charset="0"/>
              </a:rPr>
              <a:t>edition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ahoma" pitchFamily="34" charset="0"/>
            </a:endParaRP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439380" y="4133046"/>
            <a:ext cx="8265224" cy="255454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&lt;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Book,string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 {"Data Structures", 1, 200}, "reserved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" },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 {"Algorithm",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5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 200}, "available"}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Book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b1("Data Structures", 1);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Book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b2("Data Structures", 3);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&lt;&lt;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umap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[b1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]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umap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[b2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]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5396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ใช้ </a:t>
            </a:r>
            <a:r>
              <a:rPr lang="en-US" dirty="0" smtClean="0"/>
              <a:t>Book </a:t>
            </a:r>
            <a:r>
              <a:rPr lang="th-TH" dirty="0" smtClean="0"/>
              <a:t>เป็นคีย์ </a:t>
            </a:r>
            <a:r>
              <a:rPr lang="en-US" dirty="0" smtClean="0"/>
              <a:t>: </a:t>
            </a:r>
            <a:r>
              <a:rPr lang="th-TH" dirty="0" smtClean="0"/>
              <a:t>แบบใช้ </a:t>
            </a:r>
            <a:r>
              <a:rPr lang="en-US" dirty="0" smtClean="0"/>
              <a:t>hash&lt;Book&gt;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451256" y="831706"/>
            <a:ext cx="8265224" cy="5940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#include 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iostream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#include 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#include &lt;functional&gt;</a:t>
            </a:r>
          </a:p>
          <a:p>
            <a:pPr>
              <a:spcBef>
                <a:spcPct val="0"/>
              </a:spcBef>
              <a:defRPr/>
            </a:pP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using namespace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main()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Book,string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 {"Data Structures", 1, 200}, "reserved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" },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{ {"Algorithm",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5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 200}, "available"}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};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Book b1("Data Structures", 1);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Book b2("Data Structures", 3);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Book b3("algorithm", 5);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umap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[b1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]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umap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[b2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]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umap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[b3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]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&lt;&lt; 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[b3] == "")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return 0;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36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ใช้ </a:t>
            </a:r>
            <a:r>
              <a:rPr lang="en-US" dirty="0" smtClean="0"/>
              <a:t>Book </a:t>
            </a:r>
            <a:r>
              <a:rPr lang="th-TH" dirty="0" smtClean="0"/>
              <a:t>เป็นคีย์ </a:t>
            </a:r>
            <a:r>
              <a:rPr lang="en-US" dirty="0" smtClean="0"/>
              <a:t>: </a:t>
            </a:r>
            <a:r>
              <a:rPr lang="th-TH" dirty="0" smtClean="0"/>
              <a:t>แบบใช้ </a:t>
            </a:r>
            <a:r>
              <a:rPr lang="en-US" dirty="0" smtClean="0"/>
              <a:t>hasher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42506" y="831706"/>
            <a:ext cx="8882740" cy="22467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BookHasher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public: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operator()(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Book&amp; b)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return hash&lt;string&gt;()(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b.title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 ^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       hash&lt;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&gt;()(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b.edition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486881" y="3313648"/>
            <a:ext cx="8265224" cy="255454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Book,string,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BookHasher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 {"Data Structures", 1, 200}, "reserved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" },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 {"Algorithm",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5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 200}, "available"}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Book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b1("Data Structures", 1);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Book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b2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("algorithm", 5);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&lt;&lt;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umap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[b1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]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umap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[b2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] &lt;&lt;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22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</a:t>
            </a:r>
            <a:r>
              <a:rPr lang="en-US" dirty="0" smtClean="0"/>
              <a:t> "</a:t>
            </a:r>
            <a:r>
              <a:rPr lang="th-TH" dirty="0" smtClean="0"/>
              <a:t>รวม</a:t>
            </a:r>
            <a:r>
              <a:rPr lang="en-US" dirty="0" smtClean="0"/>
              <a:t>" </a:t>
            </a:r>
            <a:endParaRPr lang="th-TH" dirty="0" smtClean="0"/>
          </a:p>
        </p:txBody>
      </p:sp>
      <p:sp>
        <p:nvSpPr>
          <p:cNvPr id="1094661" name="Text Box 5"/>
          <p:cNvSpPr txBox="1">
            <a:spLocks noChangeArrowheads="1"/>
          </p:cNvSpPr>
          <p:nvPr/>
        </p:nvSpPr>
        <p:spPr bwMode="auto">
          <a:xfrm>
            <a:off x="877570" y="958025"/>
            <a:ext cx="7291070" cy="209288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hash(char </a:t>
            </a: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*key) {</a:t>
            </a:r>
          </a:p>
          <a:p>
            <a:pPr>
              <a:spcBef>
                <a:spcPct val="1000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Tahoma" pitchFamily="34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h </a:t>
            </a: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= 0;</a:t>
            </a:r>
          </a:p>
          <a:p>
            <a:pPr>
              <a:spcBef>
                <a:spcPct val="1000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    char c;</a:t>
            </a:r>
          </a:p>
          <a:p>
            <a:pPr>
              <a:spcBef>
                <a:spcPct val="1000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    while( (c=*key++) != '\0' ) h = 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31*h </a:t>
            </a: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+ c;</a:t>
            </a:r>
          </a:p>
          <a:p>
            <a:pPr>
              <a:spcBef>
                <a:spcPct val="1000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    return 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h;</a:t>
            </a:r>
            <a:endParaRPr lang="en-US" sz="20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}</a:t>
            </a:r>
          </a:p>
        </p:txBody>
      </p:sp>
      <p:sp>
        <p:nvSpPr>
          <p:cNvPr id="1094670" name="Text Box 14"/>
          <p:cNvSpPr txBox="1">
            <a:spLocks noChangeArrowheads="1"/>
          </p:cNvSpPr>
          <p:nvPr/>
        </p:nvSpPr>
        <p:spPr bwMode="auto">
          <a:xfrm>
            <a:off x="1534352" y="3251200"/>
            <a:ext cx="6073456" cy="310854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class Point {</a:t>
            </a:r>
          </a:p>
          <a:p>
            <a:pPr>
              <a:spcBef>
                <a:spcPct val="1000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  double x, y;</a:t>
            </a:r>
          </a:p>
          <a:p>
            <a:pPr>
              <a:spcBef>
                <a:spcPct val="1000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};</a:t>
            </a:r>
          </a:p>
          <a:p>
            <a:pPr>
              <a:spcBef>
                <a:spcPct val="1000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...</a:t>
            </a:r>
          </a:p>
          <a:p>
            <a:pPr>
              <a:spcBef>
                <a:spcPct val="10000"/>
              </a:spcBef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Tahoma" pitchFamily="34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hash(Point&amp; </a:t>
            </a: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p) {</a:t>
            </a:r>
          </a:p>
          <a:p>
            <a:pPr>
              <a:spcBef>
                <a:spcPct val="1000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Tahoma" pitchFamily="34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h </a:t>
            </a: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Tahoma" pitchFamily="34" charset="0"/>
              </a:rPr>
              <a:t>floatToIntBits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Tahoma" pitchFamily="34" charset="0"/>
              </a:rPr>
              <a:t>p.x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);</a:t>
            </a:r>
            <a:endParaRPr lang="en-US" sz="20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 h ^= 31 *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Tahoma" pitchFamily="34" charset="0"/>
              </a:rPr>
              <a:t>floatToIntBits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Tahoma" pitchFamily="34" charset="0"/>
              </a:rPr>
              <a:t>p.y</a:t>
            </a: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);</a:t>
            </a:r>
            <a:endParaRPr lang="en-US" sz="20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    return h;</a:t>
            </a:r>
            <a:endParaRPr lang="en-US" sz="20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46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4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4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4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4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4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94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46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94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4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94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4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94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94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94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94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4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1" grpId="0" build="p" animBg="1"/>
      <p:bldP spid="1094670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อยากใช้ </a:t>
            </a:r>
            <a:r>
              <a:rPr lang="en-US" dirty="0"/>
              <a:t>Book </a:t>
            </a:r>
            <a:r>
              <a:rPr lang="th-TH" dirty="0"/>
              <a:t>เป็น</a:t>
            </a:r>
            <a:r>
              <a:rPr lang="th-TH" dirty="0" smtClean="0"/>
              <a:t>คีย์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42506" y="974206"/>
            <a:ext cx="8882740" cy="3477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class Book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public: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string title;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edition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double price;</a:t>
            </a:r>
          </a:p>
          <a:p>
            <a:pPr>
              <a:spcBef>
                <a:spcPct val="0"/>
              </a:spcBef>
              <a:defRPr/>
            </a:pP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Book(string title,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 1, double price = 199.0) 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title(title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), edition(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), price(price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)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{}</a:t>
            </a:r>
            <a:endParaRPr lang="th-TH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165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เขียน </a:t>
            </a:r>
            <a:r>
              <a:rPr lang="en-US" dirty="0" smtClean="0"/>
              <a:t>Hasher</a:t>
            </a:r>
            <a:r>
              <a:rPr lang="th-TH" dirty="0" smtClean="0"/>
              <a:t> </a:t>
            </a:r>
            <a:r>
              <a:rPr lang="en-US" dirty="0" smtClean="0"/>
              <a:t>class, Equal class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-11879" y="831706"/>
            <a:ext cx="9144004" cy="193899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BookHasher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public: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operator()(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Book&amp; b)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return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hash&lt;string&gt;()(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b.title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^ hash&lt;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&gt;()(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b.edition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415637" y="2458624"/>
            <a:ext cx="8716488" cy="193899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BookEqual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public: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bool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operator()(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Book&amp;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b1,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Book b2)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b1.title==b2.title &amp;&amp; b1.edition==b2.edition;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</a:p>
        </p:txBody>
      </p:sp>
      <p:sp>
        <p:nvSpPr>
          <p:cNvPr id="7" name="Text Box 68"/>
          <p:cNvSpPr txBox="1">
            <a:spLocks noChangeArrowheads="1"/>
          </p:cNvSpPr>
          <p:nvPr/>
        </p:nvSpPr>
        <p:spPr bwMode="auto">
          <a:xfrm>
            <a:off x="985645" y="3995678"/>
            <a:ext cx="8146480" cy="286232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&lt;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Book,string,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BookHasher,BookEqual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&gt; m;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m[Book("Data Structures", 1, 200)] = "reserved";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m[Book("Algorithm",       5, 200)] = "available";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Book b1("Data Structures", 1);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Book b2("algorithm", 5);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&lt;&lt; m[b1] &lt;&lt;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cout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&lt;&lt; m[b2] &lt;&lt;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endl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400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 animBg="1"/>
      <p:bldP spid="7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การแฮชเอกภพ</a:t>
            </a:r>
            <a:r>
              <a:rPr lang="en-US" smtClean="0">
                <a:cs typeface="Tahoma" pitchFamily="34" charset="0"/>
              </a:rPr>
              <a:t> (Universal Hashing)</a:t>
            </a:r>
            <a:endParaRPr lang="th-TH" smtClean="0">
              <a:cs typeface="Tahoma" pitchFamily="34" charset="0"/>
            </a:endParaRPr>
          </a:p>
        </p:txBody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7777163" cy="5653087"/>
          </a:xfrm>
        </p:spPr>
        <p:txBody>
          <a:bodyPr/>
          <a:lstStyle/>
          <a:p>
            <a:pPr>
              <a:defRPr/>
            </a:pPr>
            <a:r>
              <a:rPr lang="th-TH" smtClean="0">
                <a:cs typeface="Tahoma" pitchFamily="34" charset="0"/>
              </a:rPr>
              <a:t>วิธี </a:t>
            </a:r>
            <a:r>
              <a:rPr lang="en-US" smtClean="0">
                <a:cs typeface="Tahoma" pitchFamily="34" charset="0"/>
              </a:rPr>
              <a:t>hash </a:t>
            </a:r>
            <a:r>
              <a:rPr lang="th-TH" smtClean="0">
                <a:cs typeface="Tahoma" pitchFamily="34" charset="0"/>
              </a:rPr>
              <a:t>ที่ผ่านมา เดาพฤติกรรมได้</a:t>
            </a:r>
          </a:p>
          <a:p>
            <a:pPr lvl="1">
              <a:defRPr/>
            </a:pPr>
            <a:r>
              <a:rPr lang="th-TH" smtClean="0">
                <a:cs typeface="Tahoma" pitchFamily="34" charset="0"/>
              </a:rPr>
              <a:t>ชุดข้อมูลที่ชนกันมากวันนี้ ก็จะชนกันมากตลอดไป</a:t>
            </a: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ใช้สูตร 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h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(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) = ((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ax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 +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b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) %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p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) %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m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)</a:t>
            </a:r>
          </a:p>
          <a:p>
            <a:pPr lvl="1">
              <a:defRPr/>
            </a:pPr>
            <a:r>
              <a:rPr lang="en-US" i="1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 </a:t>
            </a:r>
            <a:r>
              <a:rPr lang="en-US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 {0, 1, ..., </a:t>
            </a:r>
            <a:r>
              <a:rPr lang="en-US" i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u – </a:t>
            </a:r>
            <a:r>
              <a:rPr lang="en-US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1}, </a:t>
            </a:r>
            <a:r>
              <a:rPr lang="en-US" i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u</a:t>
            </a:r>
            <a:r>
              <a:rPr lang="en-US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mtClean="0">
                <a:cs typeface="Tahoma" pitchFamily="34" charset="0"/>
                <a:sym typeface="Symbol" pitchFamily="18" charset="2"/>
              </a:rPr>
              <a:t>คือจำนวนคีย์ที่เป็นไปได้</a:t>
            </a:r>
            <a:endParaRPr lang="en-US" i="1" smtClean="0">
              <a:latin typeface="Times New Roman" pitchFamily="18" charset="0"/>
              <a:cs typeface="Tahoma" pitchFamily="34" charset="0"/>
            </a:endParaRPr>
          </a:p>
          <a:p>
            <a:pPr lvl="1">
              <a:defRPr/>
            </a:pPr>
            <a:r>
              <a:rPr lang="en-US" i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m</a:t>
            </a:r>
            <a:r>
              <a:rPr lang="en-US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mtClean="0">
                <a:cs typeface="Tahoma" pitchFamily="34" charset="0"/>
                <a:sym typeface="Symbol" pitchFamily="18" charset="2"/>
              </a:rPr>
              <a:t>คือขนาดตาราง</a:t>
            </a:r>
          </a:p>
          <a:p>
            <a:pPr lvl="1">
              <a:defRPr/>
            </a:pPr>
            <a:r>
              <a:rPr lang="th-TH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หา</a:t>
            </a:r>
            <a:r>
              <a:rPr lang="th-TH" i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 </a:t>
            </a:r>
            <a:r>
              <a:rPr lang="en-US" i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p</a:t>
            </a:r>
            <a:r>
              <a:rPr lang="en-US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mtClean="0">
                <a:cs typeface="Tahoma" pitchFamily="34" charset="0"/>
                <a:sym typeface="Symbol" pitchFamily="18" charset="2"/>
              </a:rPr>
              <a:t>ซึ่งคือจำนวนเฉพาะหนึ่งตัวในช่วง </a:t>
            </a:r>
            <a:r>
              <a:rPr lang="en-US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[</a:t>
            </a:r>
            <a:r>
              <a:rPr lang="en-US" i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u</a:t>
            </a:r>
            <a:r>
              <a:rPr lang="en-US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, 2</a:t>
            </a:r>
            <a:r>
              <a:rPr lang="en-US" i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u</a:t>
            </a:r>
            <a:r>
              <a:rPr lang="en-US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)</a:t>
            </a:r>
          </a:p>
          <a:p>
            <a:pPr lvl="1">
              <a:defRPr/>
            </a:pPr>
            <a:r>
              <a:rPr lang="en-US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0 &lt;</a:t>
            </a:r>
            <a:r>
              <a:rPr lang="en-US" i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 a </a:t>
            </a:r>
            <a:r>
              <a:rPr lang="en-US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&lt;</a:t>
            </a:r>
            <a:r>
              <a:rPr lang="en-US" i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 p</a:t>
            </a:r>
            <a:r>
              <a:rPr lang="en-US" smtClean="0">
                <a:cs typeface="Tahoma" pitchFamily="34" charset="0"/>
                <a:sym typeface="Symbol" pitchFamily="18" charset="2"/>
              </a:rPr>
              <a:t>    </a:t>
            </a:r>
            <a:r>
              <a:rPr lang="th-TH" smtClean="0">
                <a:cs typeface="Tahoma" pitchFamily="34" charset="0"/>
                <a:sym typeface="Symbol" pitchFamily="18" charset="2"/>
              </a:rPr>
              <a:t>และ </a:t>
            </a:r>
            <a:r>
              <a:rPr lang="en-US" smtClean="0">
                <a:cs typeface="Tahoma" pitchFamily="34" charset="0"/>
                <a:sym typeface="Symbol" pitchFamily="18" charset="2"/>
              </a:rPr>
              <a:t> </a:t>
            </a:r>
            <a:r>
              <a:rPr lang="en-US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0  </a:t>
            </a:r>
            <a:r>
              <a:rPr lang="en-US" i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b</a:t>
            </a:r>
            <a:r>
              <a:rPr lang="en-US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 &lt; </a:t>
            </a:r>
            <a:r>
              <a:rPr lang="en-US" i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p</a:t>
            </a:r>
          </a:p>
          <a:p>
            <a:pPr>
              <a:defRPr/>
            </a:pPr>
            <a:r>
              <a:rPr lang="th-TH" smtClean="0">
                <a:cs typeface="Tahoma" pitchFamily="34" charset="0"/>
                <a:sym typeface="Symbol" pitchFamily="18" charset="2"/>
              </a:rPr>
              <a:t>สุ่มเลือกค่า </a:t>
            </a:r>
            <a:r>
              <a:rPr lang="en-US" i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a</a:t>
            </a:r>
            <a:r>
              <a:rPr lang="en-US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mtClean="0">
                <a:cs typeface="Tahoma" pitchFamily="34" charset="0"/>
                <a:sym typeface="Symbol" pitchFamily="18" charset="2"/>
              </a:rPr>
              <a:t>และ </a:t>
            </a:r>
            <a:r>
              <a:rPr lang="en-US" i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b</a:t>
            </a:r>
            <a:r>
              <a:rPr lang="en-US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mtClean="0">
                <a:cs typeface="Tahoma" pitchFamily="34" charset="0"/>
                <a:sym typeface="Symbol" pitchFamily="18" charset="2"/>
              </a:rPr>
              <a:t>ก่อนใช้งาน</a:t>
            </a:r>
          </a:p>
          <a:p>
            <a:pPr lvl="1">
              <a:defRPr/>
            </a:pPr>
            <a:r>
              <a:rPr lang="th-TH" smtClean="0">
                <a:cs typeface="Tahoma" pitchFamily="34" charset="0"/>
                <a:sym typeface="Symbol" pitchFamily="18" charset="2"/>
              </a:rPr>
              <a:t>ชุด</a:t>
            </a:r>
            <a:r>
              <a:rPr lang="th-TH" smtClean="0">
                <a:cs typeface="Tahoma" pitchFamily="34" charset="0"/>
              </a:rPr>
              <a:t>ข้อมูลที่ชนกันมากวันนี้ อาจชนกันน้อยวันหน้า</a:t>
            </a:r>
          </a:p>
          <a:p>
            <a:pPr lvl="1">
              <a:defRPr/>
            </a:pPr>
            <a:r>
              <a:rPr lang="th-TH" smtClean="0">
                <a:cs typeface="Tahoma" pitchFamily="34" charset="0"/>
              </a:rPr>
              <a:t>สามารถพิสูจน์ได้ว่า จำนวนการชนเฉลี่ยเท่ากับ </a:t>
            </a:r>
            <a:r>
              <a:rPr lang="th-TH" smtClean="0">
                <a:cs typeface="Tahoma" pitchFamily="34" charset="0"/>
                <a:sym typeface="Symbol" pitchFamily="18" charset="2"/>
              </a:rPr>
              <a:t></a:t>
            </a:r>
            <a:endParaRPr lang="en-US" smtClean="0">
              <a:cs typeface="Tahoma" pitchFamily="34" charset="0"/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020888" y="3886200"/>
            <a:ext cx="6118225" cy="2571750"/>
            <a:chOff x="1273" y="2448"/>
            <a:chExt cx="3854" cy="1620"/>
          </a:xfrm>
        </p:grpSpPr>
        <p:sp>
          <p:nvSpPr>
            <p:cNvPr id="3094" name="Rectangle 31"/>
            <p:cNvSpPr>
              <a:spLocks noChangeArrowheads="1"/>
            </p:cNvSpPr>
            <p:nvPr/>
          </p:nvSpPr>
          <p:spPr bwMode="auto">
            <a:xfrm>
              <a:off x="1790" y="2508"/>
              <a:ext cx="2747" cy="130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32"/>
            <p:cNvSpPr>
              <a:spLocks noChangeShapeType="1"/>
            </p:cNvSpPr>
            <p:nvPr/>
          </p:nvSpPr>
          <p:spPr bwMode="auto">
            <a:xfrm>
              <a:off x="1781" y="2845"/>
              <a:ext cx="27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Line 33"/>
            <p:cNvSpPr>
              <a:spLocks noChangeShapeType="1"/>
            </p:cNvSpPr>
            <p:nvPr/>
          </p:nvSpPr>
          <p:spPr bwMode="auto">
            <a:xfrm>
              <a:off x="1781" y="3155"/>
              <a:ext cx="27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Line 34"/>
            <p:cNvSpPr>
              <a:spLocks noChangeShapeType="1"/>
            </p:cNvSpPr>
            <p:nvPr/>
          </p:nvSpPr>
          <p:spPr bwMode="auto">
            <a:xfrm>
              <a:off x="1781" y="3483"/>
              <a:ext cx="27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Text Box 35"/>
            <p:cNvSpPr txBox="1">
              <a:spLocks noChangeArrowheads="1"/>
            </p:cNvSpPr>
            <p:nvPr/>
          </p:nvSpPr>
          <p:spPr bwMode="auto">
            <a:xfrm>
              <a:off x="1698" y="3847"/>
              <a:ext cx="342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700" b="1">
                  <a:latin typeface="Courier New" pitchFamily="49" charset="0"/>
                </a:rPr>
                <a:t>0   10   20   30   40   50   60   k</a:t>
              </a:r>
              <a:endParaRPr lang="th-TH" sz="1700" b="1">
                <a:latin typeface="Courier New" pitchFamily="49" charset="0"/>
              </a:endParaRPr>
            </a:p>
          </p:txBody>
        </p:sp>
        <p:sp>
          <p:nvSpPr>
            <p:cNvPr id="3099" name="Text Box 36"/>
            <p:cNvSpPr txBox="1">
              <a:spLocks noChangeArrowheads="1"/>
            </p:cNvSpPr>
            <p:nvPr/>
          </p:nvSpPr>
          <p:spPr bwMode="auto">
            <a:xfrm>
              <a:off x="1273" y="2448"/>
              <a:ext cx="444" cy="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90000"/>
                </a:spcBef>
              </a:pPr>
              <a:r>
                <a:rPr lang="en-US" sz="1700" b="1">
                  <a:latin typeface="Courier New" pitchFamily="49" charset="0"/>
                </a:rPr>
                <a:t>1.00</a:t>
              </a:r>
            </a:p>
            <a:p>
              <a:pPr>
                <a:spcBef>
                  <a:spcPct val="90000"/>
                </a:spcBef>
              </a:pPr>
              <a:r>
                <a:rPr lang="en-US" sz="1700" b="1">
                  <a:latin typeface="Courier New" pitchFamily="49" charset="0"/>
                </a:rPr>
                <a:t>0.75</a:t>
              </a:r>
            </a:p>
            <a:p>
              <a:pPr>
                <a:spcBef>
                  <a:spcPct val="90000"/>
                </a:spcBef>
              </a:pPr>
              <a:r>
                <a:rPr lang="en-US" sz="1700" b="1">
                  <a:latin typeface="Courier New" pitchFamily="49" charset="0"/>
                </a:rPr>
                <a:t>0.50</a:t>
              </a:r>
            </a:p>
            <a:p>
              <a:pPr>
                <a:spcBef>
                  <a:spcPct val="90000"/>
                </a:spcBef>
              </a:pPr>
              <a:r>
                <a:rPr lang="en-US" sz="1700" b="1">
                  <a:latin typeface="Courier New" pitchFamily="49" charset="0"/>
                </a:rPr>
                <a:t>0.25</a:t>
              </a:r>
            </a:p>
            <a:p>
              <a:pPr>
                <a:spcBef>
                  <a:spcPct val="90000"/>
                </a:spcBef>
              </a:pPr>
              <a:r>
                <a:rPr lang="en-US" sz="1700" b="1">
                  <a:latin typeface="Courier New" pitchFamily="49" charset="0"/>
                </a:rPr>
                <a:t>0.00</a:t>
              </a:r>
              <a:endParaRPr lang="th-TH" sz="1700" b="1">
                <a:latin typeface="Courier New" pitchFamily="49" charset="0"/>
              </a:endParaRPr>
            </a:p>
          </p:txBody>
        </p:sp>
      </p:grp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ปฏิทรรศน์วันเกิด (</a:t>
            </a:r>
            <a:r>
              <a:rPr lang="en-US" smtClean="0"/>
              <a:t>Birthday Paradox)</a:t>
            </a:r>
            <a:endParaRPr lang="th-TH" smtClean="0"/>
          </a:p>
        </p:txBody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7772400" cy="1039812"/>
          </a:xfrm>
        </p:spPr>
        <p:txBody>
          <a:bodyPr/>
          <a:lstStyle/>
          <a:p>
            <a:pPr>
              <a:defRPr/>
            </a:pPr>
            <a:r>
              <a:rPr lang="th-TH" smtClean="0">
                <a:cs typeface="Tahoma" pitchFamily="34" charset="0"/>
              </a:rPr>
              <a:t>ต้องมีคนในห้องกี่คนขึ้นไป จึงจะโอกาสเกินครึ่ง</a:t>
            </a:r>
            <a:br>
              <a:rPr lang="th-TH" smtClean="0">
                <a:cs typeface="Tahoma" pitchFamily="34" charset="0"/>
              </a:rPr>
            </a:br>
            <a:r>
              <a:rPr lang="th-TH" smtClean="0">
                <a:cs typeface="Tahoma" pitchFamily="34" charset="0"/>
              </a:rPr>
              <a:t>ที่จะมีคนเกิดวันเดือนเดียวกันสองคนขึ้นไป</a:t>
            </a:r>
          </a:p>
        </p:txBody>
      </p:sp>
      <p:graphicFrame>
        <p:nvGraphicFramePr>
          <p:cNvPr id="112640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00250" y="2816225"/>
          <a:ext cx="54927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" name="Equation" r:id="rId4" imgW="3073320" imgH="457200" progId="">
                  <p:embed/>
                </p:oleObj>
              </mc:Choice>
              <mc:Fallback>
                <p:oleObj name="Equation" r:id="rId4" imgW="3073320" imgH="457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816225"/>
                        <a:ext cx="5492750" cy="8175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CC"/>
                          </a:gs>
                          <a:gs pos="100000">
                            <a:srgbClr val="FFFFCC">
                              <a:gamma/>
                              <a:shade val="66275"/>
                              <a:invGamma/>
                            </a:srgb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12" name="Text Box 12"/>
          <p:cNvSpPr txBox="1">
            <a:spLocks noChangeArrowheads="1"/>
          </p:cNvSpPr>
          <p:nvPr/>
        </p:nvSpPr>
        <p:spPr bwMode="auto">
          <a:xfrm>
            <a:off x="600075" y="2085975"/>
            <a:ext cx="417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400">
                <a:solidFill>
                  <a:srgbClr val="000066"/>
                </a:solidFill>
              </a:rPr>
              <a:t>คน  โอกาสที่มีวันเกิดไม่ซ้ำกัน </a:t>
            </a:r>
            <a:r>
              <a:rPr lang="en-US" sz="2400">
                <a:solidFill>
                  <a:srgbClr val="000066"/>
                </a:solidFill>
              </a:rPr>
              <a:t>=</a:t>
            </a:r>
            <a:endParaRPr lang="th-TH" sz="2400">
              <a:solidFill>
                <a:srgbClr val="000066"/>
              </a:solidFill>
            </a:endParaRPr>
          </a:p>
        </p:txBody>
      </p:sp>
      <p:graphicFrame>
        <p:nvGraphicFramePr>
          <p:cNvPr id="1126413" name="Object 13"/>
          <p:cNvGraphicFramePr>
            <a:graphicFrameLocks noChangeAspect="1"/>
          </p:cNvGraphicFramePr>
          <p:nvPr/>
        </p:nvGraphicFramePr>
        <p:xfrm>
          <a:off x="4737100" y="1914525"/>
          <a:ext cx="8556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0" name="Equation" r:id="rId6" imgW="444240" imgH="431640" progId="">
                  <p:embed/>
                </p:oleObj>
              </mc:Choice>
              <mc:Fallback>
                <p:oleObj name="Equation" r:id="rId6" imgW="444240" imgH="43164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1914525"/>
                        <a:ext cx="855663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14" name="Object 14"/>
          <p:cNvGraphicFramePr>
            <a:graphicFrameLocks noChangeAspect="1"/>
          </p:cNvGraphicFramePr>
          <p:nvPr/>
        </p:nvGraphicFramePr>
        <p:xfrm>
          <a:off x="5568950" y="1914525"/>
          <a:ext cx="8540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" name="Equation" r:id="rId8" imgW="444240" imgH="431640" progId="">
                  <p:embed/>
                </p:oleObj>
              </mc:Choice>
              <mc:Fallback>
                <p:oleObj name="Equation" r:id="rId8" imgW="444240" imgH="43164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1914525"/>
                        <a:ext cx="85407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15" name="Object 15"/>
          <p:cNvGraphicFramePr>
            <a:graphicFrameLocks noChangeAspect="1"/>
          </p:cNvGraphicFramePr>
          <p:nvPr/>
        </p:nvGraphicFramePr>
        <p:xfrm>
          <a:off x="6378575" y="1914525"/>
          <a:ext cx="8556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" name="Equation" r:id="rId10" imgW="444240" imgH="431640" progId="">
                  <p:embed/>
                </p:oleObj>
              </mc:Choice>
              <mc:Fallback>
                <p:oleObj name="Equation" r:id="rId10" imgW="444240" imgH="43164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5" y="1914525"/>
                        <a:ext cx="855663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16" name="Object 16"/>
          <p:cNvGraphicFramePr>
            <a:graphicFrameLocks noChangeAspect="1"/>
          </p:cNvGraphicFramePr>
          <p:nvPr/>
        </p:nvGraphicFramePr>
        <p:xfrm>
          <a:off x="7197725" y="1914525"/>
          <a:ext cx="18319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" name="Equation" r:id="rId12" imgW="952200" imgH="431640" progId="">
                  <p:embed/>
                </p:oleObj>
              </mc:Choice>
              <mc:Fallback>
                <p:oleObj name="Equation" r:id="rId12" imgW="952200" imgH="43164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725" y="1914525"/>
                        <a:ext cx="183197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17" name="Text Box 17"/>
          <p:cNvSpPr txBox="1">
            <a:spLocks noChangeArrowheads="1"/>
          </p:cNvSpPr>
          <p:nvPr/>
        </p:nvSpPr>
        <p:spPr bwMode="auto">
          <a:xfrm>
            <a:off x="287338" y="208915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1</a:t>
            </a:r>
            <a:endParaRPr lang="th-TH" sz="28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126418" name="Text Box 18"/>
          <p:cNvSpPr txBox="1">
            <a:spLocks noChangeArrowheads="1"/>
          </p:cNvSpPr>
          <p:nvPr/>
        </p:nvSpPr>
        <p:spPr bwMode="auto">
          <a:xfrm>
            <a:off x="287338" y="208915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2</a:t>
            </a:r>
            <a:endParaRPr lang="th-TH" sz="28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126419" name="Text Box 19"/>
          <p:cNvSpPr txBox="1">
            <a:spLocks noChangeArrowheads="1"/>
          </p:cNvSpPr>
          <p:nvPr/>
        </p:nvSpPr>
        <p:spPr bwMode="auto">
          <a:xfrm>
            <a:off x="287338" y="208915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3</a:t>
            </a:r>
            <a:endParaRPr lang="th-TH" sz="28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126420" name="Text Box 20"/>
          <p:cNvSpPr txBox="1">
            <a:spLocks noChangeArrowheads="1"/>
          </p:cNvSpPr>
          <p:nvPr/>
        </p:nvSpPr>
        <p:spPr bwMode="auto">
          <a:xfrm>
            <a:off x="287338" y="208915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k</a:t>
            </a:r>
            <a:endParaRPr lang="th-TH" sz="28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126426" name="Line 26"/>
          <p:cNvSpPr>
            <a:spLocks noChangeShapeType="1"/>
          </p:cNvSpPr>
          <p:nvPr/>
        </p:nvSpPr>
        <p:spPr bwMode="auto">
          <a:xfrm>
            <a:off x="2841625" y="5008563"/>
            <a:ext cx="13366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6428" name="Text Box 28"/>
          <p:cNvSpPr txBox="1">
            <a:spLocks noChangeArrowheads="1"/>
          </p:cNvSpPr>
          <p:nvPr/>
        </p:nvSpPr>
        <p:spPr bwMode="auto">
          <a:xfrm>
            <a:off x="4397375" y="5511800"/>
            <a:ext cx="587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Times New Roman" pitchFamily="18" charset="0"/>
              </a:rPr>
              <a:t>23</a:t>
            </a:r>
            <a:endParaRPr lang="th-TH" sz="2800" b="1">
              <a:latin typeface="Times New Roman" pitchFamily="18" charset="0"/>
            </a:endParaRPr>
          </a:p>
        </p:txBody>
      </p:sp>
      <p:sp>
        <p:nvSpPr>
          <p:cNvPr id="1126438" name="Freeform 38"/>
          <p:cNvSpPr>
            <a:spLocks/>
          </p:cNvSpPr>
          <p:nvPr/>
        </p:nvSpPr>
        <p:spPr bwMode="auto">
          <a:xfrm>
            <a:off x="2997200" y="3995738"/>
            <a:ext cx="3360738" cy="2025650"/>
          </a:xfrm>
          <a:custGeom>
            <a:avLst/>
            <a:gdLst>
              <a:gd name="T0" fmla="*/ 0 w 2117"/>
              <a:gd name="T1" fmla="*/ 1276 h 1276"/>
              <a:gd name="T2" fmla="*/ 256 w 2117"/>
              <a:gd name="T3" fmla="*/ 1178 h 1276"/>
              <a:gd name="T4" fmla="*/ 531 w 2117"/>
              <a:gd name="T5" fmla="*/ 930 h 1276"/>
              <a:gd name="T6" fmla="*/ 797 w 2117"/>
              <a:gd name="T7" fmla="*/ 638 h 1276"/>
              <a:gd name="T8" fmla="*/ 1134 w 2117"/>
              <a:gd name="T9" fmla="*/ 354 h 1276"/>
              <a:gd name="T10" fmla="*/ 1515 w 2117"/>
              <a:gd name="T11" fmla="*/ 115 h 1276"/>
              <a:gd name="T12" fmla="*/ 2117 w 2117"/>
              <a:gd name="T13" fmla="*/ 0 h 12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7"/>
              <a:gd name="T22" fmla="*/ 0 h 1276"/>
              <a:gd name="T23" fmla="*/ 2117 w 2117"/>
              <a:gd name="T24" fmla="*/ 1276 h 12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7" h="1276">
                <a:moveTo>
                  <a:pt x="0" y="1276"/>
                </a:moveTo>
                <a:cubicBezTo>
                  <a:pt x="84" y="1256"/>
                  <a:pt x="168" y="1236"/>
                  <a:pt x="256" y="1178"/>
                </a:cubicBezTo>
                <a:cubicBezTo>
                  <a:pt x="344" y="1120"/>
                  <a:pt x="441" y="1020"/>
                  <a:pt x="531" y="930"/>
                </a:cubicBezTo>
                <a:cubicBezTo>
                  <a:pt x="621" y="840"/>
                  <a:pt x="697" y="734"/>
                  <a:pt x="797" y="638"/>
                </a:cubicBezTo>
                <a:cubicBezTo>
                  <a:pt x="897" y="542"/>
                  <a:pt x="1014" y="441"/>
                  <a:pt x="1134" y="354"/>
                </a:cubicBezTo>
                <a:cubicBezTo>
                  <a:pt x="1254" y="267"/>
                  <a:pt x="1351" y="174"/>
                  <a:pt x="1515" y="115"/>
                </a:cubicBezTo>
                <a:cubicBezTo>
                  <a:pt x="1679" y="56"/>
                  <a:pt x="1898" y="28"/>
                  <a:pt x="2117" y="0"/>
                </a:cubicBezTo>
              </a:path>
            </a:pathLst>
          </a:custGeom>
          <a:noFill/>
          <a:ln w="38100" cap="flat" cmpd="sng">
            <a:solidFill>
              <a:srgbClr val="000066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194175" y="4910138"/>
            <a:ext cx="196850" cy="1111250"/>
            <a:chOff x="2642" y="3093"/>
            <a:chExt cx="124" cy="700"/>
          </a:xfrm>
        </p:grpSpPr>
        <p:sp>
          <p:nvSpPr>
            <p:cNvPr id="3092" name="Oval 25"/>
            <p:cNvSpPr>
              <a:spLocks noChangeArrowheads="1"/>
            </p:cNvSpPr>
            <p:nvPr/>
          </p:nvSpPr>
          <p:spPr bwMode="auto">
            <a:xfrm>
              <a:off x="2642" y="3093"/>
              <a:ext cx="124" cy="12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7"/>
            <p:cNvSpPr>
              <a:spLocks noChangeShapeType="1"/>
            </p:cNvSpPr>
            <p:nvPr/>
          </p:nvSpPr>
          <p:spPr bwMode="auto">
            <a:xfrm>
              <a:off x="2703" y="3155"/>
              <a:ext cx="0" cy="6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430" name="AutoShape 30"/>
          <p:cNvSpPr>
            <a:spLocks noChangeArrowheads="1"/>
          </p:cNvSpPr>
          <p:nvPr/>
        </p:nvSpPr>
        <p:spPr bwMode="auto">
          <a:xfrm>
            <a:off x="646113" y="3811588"/>
            <a:ext cx="7920037" cy="1871662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th-TH" sz="2400" dirty="0">
                <a:cs typeface="Tahoma" pitchFamily="34" charset="0"/>
              </a:rPr>
              <a:t>ให้คนคือข้อมูล วันเดือนเกิดแทนหมายเลขช่องในตาราง</a:t>
            </a:r>
          </a:p>
          <a:p>
            <a:pPr algn="ctr">
              <a:spcBef>
                <a:spcPct val="0"/>
              </a:spcBef>
            </a:pPr>
            <a:r>
              <a:rPr lang="th-TH" sz="2400" dirty="0">
                <a:cs typeface="Tahoma" pitchFamily="34" charset="0"/>
              </a:rPr>
              <a:t>มีตารางขนาด </a:t>
            </a:r>
            <a:r>
              <a:rPr lang="en-US" sz="2400" dirty="0">
                <a:cs typeface="Tahoma" pitchFamily="34" charset="0"/>
              </a:rPr>
              <a:t>366 </a:t>
            </a:r>
            <a:r>
              <a:rPr lang="th-TH" sz="2400" dirty="0">
                <a:cs typeface="Tahoma" pitchFamily="34" charset="0"/>
              </a:rPr>
              <a:t>ช่อง</a:t>
            </a:r>
          </a:p>
          <a:p>
            <a:pPr algn="ctr">
              <a:spcBef>
                <a:spcPct val="0"/>
              </a:spcBef>
            </a:pPr>
            <a:r>
              <a:rPr lang="th-TH" sz="2400" dirty="0">
                <a:cs typeface="Tahoma" pitchFamily="34" charset="0"/>
              </a:rPr>
              <a:t>แฮชคนเพียง </a:t>
            </a:r>
            <a:r>
              <a:rPr lang="en-US" sz="2400" dirty="0">
                <a:cs typeface="Tahoma" pitchFamily="34" charset="0"/>
              </a:rPr>
              <a:t>23 </a:t>
            </a:r>
            <a:r>
              <a:rPr lang="th-TH" sz="2400" dirty="0">
                <a:cs typeface="Tahoma" pitchFamily="34" charset="0"/>
              </a:rPr>
              <a:t>คน ก็มีโอกาสเกิดการชนเกินครึ่ง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26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26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26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2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2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26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26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26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26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2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264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26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26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26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03" grpId="0" build="p"/>
      <p:bldP spid="1126412" grpId="0"/>
      <p:bldP spid="1126417" grpId="0"/>
      <p:bldP spid="1126417" grpId="1"/>
      <p:bldP spid="1126418" grpId="0"/>
      <p:bldP spid="1126418" grpId="1"/>
      <p:bldP spid="1126419" grpId="0"/>
      <p:bldP spid="1126419" grpId="1"/>
      <p:bldP spid="1126420" grpId="0"/>
      <p:bldP spid="1126426" grpId="0" animBg="1"/>
      <p:bldP spid="1126428" grpId="0"/>
      <p:bldP spid="1126438" grpId="0" animBg="1"/>
      <p:bldP spid="1126430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19050"/>
            <a:ext cx="8621486" cy="762000"/>
          </a:xfrm>
        </p:spPr>
        <p:txBody>
          <a:bodyPr/>
          <a:lstStyle/>
          <a:p>
            <a:r>
              <a:rPr lang="en-US" dirty="0" smtClean="0"/>
              <a:t>CP::</a:t>
            </a:r>
            <a:r>
              <a:rPr lang="en-US" dirty="0" err="1" smtClean="0"/>
              <a:t>unordered_map</a:t>
            </a:r>
            <a:r>
              <a:rPr lang="en-US" dirty="0" smtClean="0"/>
              <a:t>&lt;</a:t>
            </a:r>
            <a:r>
              <a:rPr lang="en-US" dirty="0" err="1" smtClean="0"/>
              <a:t>KeyT</a:t>
            </a:r>
            <a:r>
              <a:rPr lang="en-US" dirty="0" smtClean="0"/>
              <a:t>, </a:t>
            </a:r>
            <a:r>
              <a:rPr lang="en-US" dirty="0" err="1" smtClean="0"/>
              <a:t>MappedT</a:t>
            </a:r>
            <a:r>
              <a:rPr lang="en-US" dirty="0" smtClean="0"/>
              <a:t>&gt;</a:t>
            </a:r>
            <a:endParaRPr lang="th-TH" dirty="0"/>
          </a:p>
        </p:txBody>
      </p:sp>
      <p:grpSp>
        <p:nvGrpSpPr>
          <p:cNvPr id="3" name="Group 2"/>
          <p:cNvGrpSpPr/>
          <p:nvPr/>
        </p:nvGrpSpPr>
        <p:grpSpPr>
          <a:xfrm>
            <a:off x="3194460" y="4500749"/>
            <a:ext cx="4442726" cy="601982"/>
            <a:chOff x="3194460" y="4500749"/>
            <a:chExt cx="4442726" cy="601982"/>
          </a:xfrm>
        </p:grpSpPr>
        <p:sp>
          <p:nvSpPr>
            <p:cNvPr id="66" name="TextBox 65"/>
            <p:cNvSpPr txBox="1"/>
            <p:nvPr/>
          </p:nvSpPr>
          <p:spPr>
            <a:xfrm>
              <a:off x="3705084" y="4702621"/>
              <a:ext cx="3932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vector&lt; </a:t>
              </a:r>
              <a:r>
                <a:rPr lang="en-US" sz="2000" dirty="0" smtClean="0">
                  <a:solidFill>
                    <a:srgbClr val="00B0F0"/>
                  </a:solidFill>
                </a:rPr>
                <a:t>pair&lt;</a:t>
              </a:r>
              <a:r>
                <a:rPr lang="en-US" sz="2000" dirty="0" err="1" smtClean="0">
                  <a:solidFill>
                    <a:srgbClr val="00B0F0"/>
                  </a:solidFill>
                </a:rPr>
                <a:t>KeyT</a:t>
              </a:r>
              <a:r>
                <a:rPr lang="en-US" sz="2000" dirty="0" smtClean="0">
                  <a:solidFill>
                    <a:srgbClr val="00B0F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00B0F0"/>
                  </a:solidFill>
                </a:rPr>
                <a:t>MappedT</a:t>
              </a:r>
              <a:r>
                <a:rPr lang="en-US" sz="2000" dirty="0" smtClean="0">
                  <a:solidFill>
                    <a:srgbClr val="00B0F0"/>
                  </a:solidFill>
                </a:rPr>
                <a:t>&gt;</a:t>
              </a:r>
              <a:r>
                <a:rPr lang="en-US" sz="2000" dirty="0" smtClean="0"/>
                <a:t> &gt;</a:t>
              </a:r>
              <a:endParaRPr lang="th-TH" sz="2000" dirty="0"/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3194460" y="4500749"/>
              <a:ext cx="486888" cy="477244"/>
            </a:xfrm>
            <a:custGeom>
              <a:avLst/>
              <a:gdLst>
                <a:gd name="connsiteX0" fmla="*/ 486888 w 486888"/>
                <a:gd name="connsiteY0" fmla="*/ 451263 h 477244"/>
                <a:gd name="connsiteX1" fmla="*/ 178130 w 486888"/>
                <a:gd name="connsiteY1" fmla="*/ 427512 h 477244"/>
                <a:gd name="connsiteX2" fmla="*/ 0 w 486888"/>
                <a:gd name="connsiteY2" fmla="*/ 0 h 477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888" h="477244">
                  <a:moveTo>
                    <a:pt x="486888" y="451263"/>
                  </a:moveTo>
                  <a:cubicBezTo>
                    <a:pt x="373083" y="476993"/>
                    <a:pt x="259278" y="502723"/>
                    <a:pt x="178130" y="427512"/>
                  </a:cubicBezTo>
                  <a:cubicBezTo>
                    <a:pt x="96982" y="352301"/>
                    <a:pt x="0" y="0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10690" y="4488874"/>
            <a:ext cx="5867766" cy="1136374"/>
            <a:chOff x="2410690" y="4488874"/>
            <a:chExt cx="5867766" cy="1136374"/>
          </a:xfrm>
        </p:grpSpPr>
        <p:sp>
          <p:nvSpPr>
            <p:cNvPr id="67" name="TextBox 66"/>
            <p:cNvSpPr txBox="1"/>
            <p:nvPr/>
          </p:nvSpPr>
          <p:spPr>
            <a:xfrm>
              <a:off x="2778812" y="5225138"/>
              <a:ext cx="5499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vector&lt;</a:t>
              </a:r>
              <a:r>
                <a:rPr lang="en-US" sz="2000" dirty="0" smtClean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/>
                <a:t>vector&lt; </a:t>
              </a:r>
              <a:r>
                <a:rPr lang="en-US" sz="2000" dirty="0">
                  <a:solidFill>
                    <a:srgbClr val="00B0F0"/>
                  </a:solidFill>
                </a:rPr>
                <a:t>pair&lt;</a:t>
              </a:r>
              <a:r>
                <a:rPr lang="en-US" sz="2000" dirty="0" err="1">
                  <a:solidFill>
                    <a:srgbClr val="00B0F0"/>
                  </a:solidFill>
                </a:rPr>
                <a:t>KeyT</a:t>
              </a:r>
              <a:r>
                <a:rPr lang="en-US" sz="2000" dirty="0">
                  <a:solidFill>
                    <a:srgbClr val="00B0F0"/>
                  </a:solidFill>
                </a:rPr>
                <a:t>, </a:t>
              </a:r>
              <a:r>
                <a:rPr lang="en-US" sz="2000" dirty="0" err="1">
                  <a:solidFill>
                    <a:srgbClr val="00B0F0"/>
                  </a:solidFill>
                </a:rPr>
                <a:t>MappedT</a:t>
              </a:r>
              <a:r>
                <a:rPr lang="en-US" sz="2000" dirty="0">
                  <a:solidFill>
                    <a:srgbClr val="00B0F0"/>
                  </a:solidFill>
                </a:rPr>
                <a:t>&gt;</a:t>
              </a:r>
              <a:r>
                <a:rPr lang="en-US" sz="2000" dirty="0" smtClean="0"/>
                <a:t> &gt; &gt;</a:t>
              </a:r>
              <a:endParaRPr lang="th-TH" sz="2000" dirty="0"/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2410690" y="4488874"/>
              <a:ext cx="368135" cy="1059135"/>
            </a:xfrm>
            <a:custGeom>
              <a:avLst/>
              <a:gdLst>
                <a:gd name="connsiteX0" fmla="*/ 486888 w 486888"/>
                <a:gd name="connsiteY0" fmla="*/ 451263 h 477244"/>
                <a:gd name="connsiteX1" fmla="*/ 178130 w 486888"/>
                <a:gd name="connsiteY1" fmla="*/ 427512 h 477244"/>
                <a:gd name="connsiteX2" fmla="*/ 0 w 486888"/>
                <a:gd name="connsiteY2" fmla="*/ 0 h 477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888" h="477244">
                  <a:moveTo>
                    <a:pt x="486888" y="451263"/>
                  </a:moveTo>
                  <a:cubicBezTo>
                    <a:pt x="373083" y="476993"/>
                    <a:pt x="259278" y="502723"/>
                    <a:pt x="178130" y="427512"/>
                  </a:cubicBezTo>
                  <a:cubicBezTo>
                    <a:pt x="96982" y="352301"/>
                    <a:pt x="0" y="0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354172" y="941993"/>
            <a:ext cx="2134701" cy="3481034"/>
            <a:chOff x="4752975" y="4219575"/>
            <a:chExt cx="1507975" cy="2459038"/>
          </a:xfrm>
        </p:grpSpPr>
        <p:grpSp>
          <p:nvGrpSpPr>
            <p:cNvPr id="58" name="Group 498"/>
            <p:cNvGrpSpPr>
              <a:grpSpLocks/>
            </p:cNvGrpSpPr>
            <p:nvPr/>
          </p:nvGrpSpPr>
          <p:grpSpPr bwMode="auto">
            <a:xfrm>
              <a:off x="4752975" y="4219575"/>
              <a:ext cx="223838" cy="2459038"/>
              <a:chOff x="5210" y="13220"/>
              <a:chExt cx="362" cy="3347"/>
            </a:xfrm>
          </p:grpSpPr>
          <p:sp>
            <p:nvSpPr>
              <p:cNvPr id="136" name="Rectangle 499"/>
              <p:cNvSpPr>
                <a:spLocks noChangeArrowheads="1"/>
              </p:cNvSpPr>
              <p:nvPr/>
            </p:nvSpPr>
            <p:spPr bwMode="auto">
              <a:xfrm>
                <a:off x="5210" y="13220"/>
                <a:ext cx="362" cy="3347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2000"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37" name="Line 500"/>
              <p:cNvSpPr>
                <a:spLocks noChangeShapeType="1"/>
              </p:cNvSpPr>
              <p:nvPr/>
            </p:nvSpPr>
            <p:spPr bwMode="auto">
              <a:xfrm>
                <a:off x="5210" y="13586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8" name="Line 501"/>
              <p:cNvSpPr>
                <a:spLocks noChangeShapeType="1"/>
              </p:cNvSpPr>
              <p:nvPr/>
            </p:nvSpPr>
            <p:spPr bwMode="auto">
              <a:xfrm>
                <a:off x="5210" y="13915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9" name="Line 502"/>
              <p:cNvSpPr>
                <a:spLocks noChangeShapeType="1"/>
              </p:cNvSpPr>
              <p:nvPr/>
            </p:nvSpPr>
            <p:spPr bwMode="auto">
              <a:xfrm>
                <a:off x="5210" y="14244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0" name="Line 503"/>
              <p:cNvSpPr>
                <a:spLocks noChangeShapeType="1"/>
              </p:cNvSpPr>
              <p:nvPr/>
            </p:nvSpPr>
            <p:spPr bwMode="auto">
              <a:xfrm>
                <a:off x="5210" y="14574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1" name="Line 504"/>
              <p:cNvSpPr>
                <a:spLocks noChangeShapeType="1"/>
              </p:cNvSpPr>
              <p:nvPr/>
            </p:nvSpPr>
            <p:spPr bwMode="auto">
              <a:xfrm>
                <a:off x="5210" y="14903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2" name="Line 505"/>
              <p:cNvSpPr>
                <a:spLocks noChangeShapeType="1"/>
              </p:cNvSpPr>
              <p:nvPr/>
            </p:nvSpPr>
            <p:spPr bwMode="auto">
              <a:xfrm>
                <a:off x="5210" y="15232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3" name="Line 506"/>
              <p:cNvSpPr>
                <a:spLocks noChangeShapeType="1"/>
              </p:cNvSpPr>
              <p:nvPr/>
            </p:nvSpPr>
            <p:spPr bwMode="auto">
              <a:xfrm>
                <a:off x="5210" y="15562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4" name="Line 507"/>
              <p:cNvSpPr>
                <a:spLocks noChangeShapeType="1"/>
              </p:cNvSpPr>
              <p:nvPr/>
            </p:nvSpPr>
            <p:spPr bwMode="auto">
              <a:xfrm>
                <a:off x="5210" y="15891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5" name="Line 508"/>
              <p:cNvSpPr>
                <a:spLocks noChangeShapeType="1"/>
              </p:cNvSpPr>
              <p:nvPr/>
            </p:nvSpPr>
            <p:spPr bwMode="auto">
              <a:xfrm>
                <a:off x="5210" y="16220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874504" y="4266884"/>
              <a:ext cx="1095990" cy="176024"/>
              <a:chOff x="4863746" y="4266884"/>
              <a:chExt cx="1095990" cy="176024"/>
            </a:xfrm>
          </p:grpSpPr>
          <p:sp>
            <p:nvSpPr>
              <p:cNvPr id="134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35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874504" y="4761736"/>
              <a:ext cx="1095990" cy="176024"/>
              <a:chOff x="4863746" y="4266884"/>
              <a:chExt cx="1095990" cy="176024"/>
            </a:xfrm>
          </p:grpSpPr>
          <p:sp>
            <p:nvSpPr>
              <p:cNvPr id="132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33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874504" y="5030677"/>
              <a:ext cx="1095990" cy="176024"/>
              <a:chOff x="4863746" y="4266884"/>
              <a:chExt cx="1095990" cy="176024"/>
            </a:xfrm>
          </p:grpSpPr>
          <p:sp>
            <p:nvSpPr>
              <p:cNvPr id="130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31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874504" y="5278102"/>
              <a:ext cx="1095990" cy="176024"/>
              <a:chOff x="4863746" y="4266884"/>
              <a:chExt cx="1095990" cy="176024"/>
            </a:xfrm>
          </p:grpSpPr>
          <p:sp>
            <p:nvSpPr>
              <p:cNvPr id="128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29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874504" y="5504013"/>
              <a:ext cx="1095990" cy="176024"/>
              <a:chOff x="4863746" y="4266884"/>
              <a:chExt cx="1095990" cy="176024"/>
            </a:xfrm>
          </p:grpSpPr>
          <p:sp>
            <p:nvSpPr>
              <p:cNvPr id="126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27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4874504" y="4522430"/>
              <a:ext cx="1095991" cy="1566044"/>
              <a:chOff x="4863746" y="2790449"/>
              <a:chExt cx="1095991" cy="1566044"/>
            </a:xfrm>
          </p:grpSpPr>
          <p:sp>
            <p:nvSpPr>
              <p:cNvPr id="124" name="Rectangle 179"/>
              <p:cNvSpPr>
                <a:spLocks noChangeArrowheads="1"/>
              </p:cNvSpPr>
              <p:nvPr/>
            </p:nvSpPr>
            <p:spPr bwMode="auto">
              <a:xfrm>
                <a:off x="5153905" y="2790449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25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874504" y="4614677"/>
              <a:ext cx="1386446" cy="2060160"/>
              <a:chOff x="4863746" y="4356493"/>
              <a:chExt cx="1386446" cy="2060160"/>
            </a:xfrm>
          </p:grpSpPr>
          <p:sp>
            <p:nvSpPr>
              <p:cNvPr id="122" name="Rectangle 179"/>
              <p:cNvSpPr>
                <a:spLocks noChangeArrowheads="1"/>
              </p:cNvSpPr>
              <p:nvPr/>
            </p:nvSpPr>
            <p:spPr bwMode="auto">
              <a:xfrm>
                <a:off x="5153903" y="6229872"/>
                <a:ext cx="1096289" cy="1867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23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874504" y="6235534"/>
              <a:ext cx="1386446" cy="186781"/>
              <a:chOff x="4863746" y="4266883"/>
              <a:chExt cx="1386446" cy="186781"/>
            </a:xfrm>
          </p:grpSpPr>
          <p:sp>
            <p:nvSpPr>
              <p:cNvPr id="120" name="Rectangle 179"/>
              <p:cNvSpPr>
                <a:spLocks noChangeArrowheads="1"/>
              </p:cNvSpPr>
              <p:nvPr/>
            </p:nvSpPr>
            <p:spPr bwMode="auto">
              <a:xfrm>
                <a:off x="5153903" y="4266883"/>
                <a:ext cx="1096289" cy="1867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21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874504" y="5745419"/>
              <a:ext cx="463673" cy="207934"/>
              <a:chOff x="4863746" y="4250106"/>
              <a:chExt cx="463673" cy="207934"/>
            </a:xfrm>
          </p:grpSpPr>
          <p:sp>
            <p:nvSpPr>
              <p:cNvPr id="118" name="Rectangle 179"/>
              <p:cNvSpPr>
                <a:spLocks noChangeArrowheads="1"/>
              </p:cNvSpPr>
              <p:nvPr/>
            </p:nvSpPr>
            <p:spPr bwMode="auto">
              <a:xfrm>
                <a:off x="5153905" y="4250106"/>
                <a:ext cx="173514" cy="2079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 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19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4874504" y="5988018"/>
              <a:ext cx="463673" cy="584551"/>
              <a:chOff x="4863746" y="3771942"/>
              <a:chExt cx="463673" cy="584551"/>
            </a:xfrm>
          </p:grpSpPr>
          <p:sp>
            <p:nvSpPr>
              <p:cNvPr id="116" name="Rectangle 179"/>
              <p:cNvSpPr>
                <a:spLocks noChangeArrowheads="1"/>
              </p:cNvSpPr>
              <p:nvPr/>
            </p:nvSpPr>
            <p:spPr bwMode="auto">
              <a:xfrm>
                <a:off x="5153905" y="3771942"/>
                <a:ext cx="173514" cy="2079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 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17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3534771" y="2047166"/>
            <a:ext cx="4279816" cy="656750"/>
            <a:chOff x="3534771" y="2047166"/>
            <a:chExt cx="4279816" cy="656750"/>
          </a:xfrm>
        </p:grpSpPr>
        <p:sp>
          <p:nvSpPr>
            <p:cNvPr id="112" name="TextBox 111"/>
            <p:cNvSpPr txBox="1"/>
            <p:nvPr/>
          </p:nvSpPr>
          <p:spPr>
            <a:xfrm>
              <a:off x="4963870" y="2303806"/>
              <a:ext cx="28507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pair(key, </a:t>
              </a:r>
              <a:r>
                <a:rPr lang="en-US" sz="2000" dirty="0" err="1" smtClean="0"/>
                <a:t>mappedValue</a:t>
              </a:r>
              <a:r>
                <a:rPr lang="en-US" sz="2000" dirty="0"/>
                <a:t>)</a:t>
              </a:r>
              <a:endParaRPr lang="th-TH" sz="2000" dirty="0"/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3534771" y="2047166"/>
              <a:ext cx="409432" cy="40943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6"/>
              <a:endCxn id="112" idx="1"/>
            </p:cNvCxnSpPr>
            <p:nvPr/>
          </p:nvCxnSpPr>
          <p:spPr bwMode="auto">
            <a:xfrm>
              <a:off x="3944203" y="2251881"/>
              <a:ext cx="1019667" cy="2519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46" name="TextBox 145"/>
          <p:cNvSpPr txBox="1"/>
          <p:nvPr/>
        </p:nvSpPr>
        <p:spPr>
          <a:xfrm>
            <a:off x="1988466" y="5735777"/>
            <a:ext cx="4863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typedef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B0F0"/>
                </a:solidFill>
              </a:rPr>
              <a:t>pair&lt;</a:t>
            </a:r>
            <a:r>
              <a:rPr lang="en-US" sz="2000" dirty="0" err="1" smtClean="0">
                <a:solidFill>
                  <a:srgbClr val="00B0F0"/>
                </a:solidFill>
              </a:rPr>
              <a:t>KeyT,MappedT</a:t>
            </a:r>
            <a:r>
              <a:rPr lang="en-US" sz="2000" dirty="0" smtClean="0">
                <a:solidFill>
                  <a:srgbClr val="00B0F0"/>
                </a:solidFill>
              </a:rPr>
              <a:t>&gt;</a:t>
            </a:r>
            <a:r>
              <a:rPr lang="en-US" sz="2000" dirty="0" smtClean="0"/>
              <a:t>   </a:t>
            </a:r>
            <a:r>
              <a:rPr lang="en-US" sz="2000" dirty="0" err="1" smtClean="0">
                <a:solidFill>
                  <a:srgbClr val="7030A0"/>
                </a:solidFill>
              </a:rPr>
              <a:t>ValueT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;</a:t>
            </a:r>
            <a:endParaRPr lang="th-TH" sz="2000" dirty="0"/>
          </a:p>
        </p:txBody>
      </p: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5916234" y="955675"/>
            <a:ext cx="3095625" cy="463690"/>
          </a:xfrm>
          <a:prstGeom prst="roundRect">
            <a:avLst>
              <a:gd name="adj" fmla="val 21994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ea typeface="+mn-ea"/>
                <a:cs typeface="Tahoma" pitchFamily="34" charset="0"/>
              </a:rPr>
              <a:t>Separate Chaining</a:t>
            </a:r>
            <a:endParaRPr lang="th-TH" sz="2400" dirty="0"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03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19050"/>
            <a:ext cx="8621486" cy="762000"/>
          </a:xfrm>
        </p:spPr>
        <p:txBody>
          <a:bodyPr/>
          <a:lstStyle/>
          <a:p>
            <a:r>
              <a:rPr lang="en-US" dirty="0" smtClean="0"/>
              <a:t>CP::</a:t>
            </a:r>
            <a:r>
              <a:rPr lang="en-US" dirty="0" err="1" smtClean="0"/>
              <a:t>unordered_map</a:t>
            </a:r>
            <a:r>
              <a:rPr lang="en-US" dirty="0" smtClean="0"/>
              <a:t>&lt;</a:t>
            </a:r>
            <a:r>
              <a:rPr lang="en-US" dirty="0" err="1" smtClean="0"/>
              <a:t>KeyT</a:t>
            </a:r>
            <a:r>
              <a:rPr lang="en-US" dirty="0" smtClean="0"/>
              <a:t>, </a:t>
            </a:r>
            <a:r>
              <a:rPr lang="en-US" dirty="0" err="1" smtClean="0"/>
              <a:t>MappedT</a:t>
            </a:r>
            <a:r>
              <a:rPr lang="en-US" dirty="0" smtClean="0"/>
              <a:t>&gt;</a:t>
            </a:r>
            <a:endParaRPr lang="th-TH" dirty="0"/>
          </a:p>
        </p:txBody>
      </p:sp>
      <p:grpSp>
        <p:nvGrpSpPr>
          <p:cNvPr id="3" name="Group 2"/>
          <p:cNvGrpSpPr/>
          <p:nvPr/>
        </p:nvGrpSpPr>
        <p:grpSpPr>
          <a:xfrm>
            <a:off x="3194460" y="4500748"/>
            <a:ext cx="2670446" cy="601982"/>
            <a:chOff x="3194460" y="4500748"/>
            <a:chExt cx="2670446" cy="601982"/>
          </a:xfrm>
        </p:grpSpPr>
        <p:sp>
          <p:nvSpPr>
            <p:cNvPr id="66" name="TextBox 65"/>
            <p:cNvSpPr txBox="1"/>
            <p:nvPr/>
          </p:nvSpPr>
          <p:spPr>
            <a:xfrm>
              <a:off x="3705084" y="4702620"/>
              <a:ext cx="21598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vector&lt; </a:t>
              </a:r>
              <a:r>
                <a:rPr lang="en-US" sz="2000" dirty="0" err="1" smtClean="0">
                  <a:solidFill>
                    <a:srgbClr val="7030A0"/>
                  </a:solidFill>
                </a:rPr>
                <a:t>ValueT</a:t>
              </a:r>
              <a:r>
                <a:rPr lang="en-US" sz="2000" dirty="0" smtClean="0"/>
                <a:t> &gt;</a:t>
              </a:r>
              <a:endParaRPr lang="th-TH" sz="2000" dirty="0"/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3194460" y="4500748"/>
              <a:ext cx="486888" cy="477244"/>
            </a:xfrm>
            <a:custGeom>
              <a:avLst/>
              <a:gdLst>
                <a:gd name="connsiteX0" fmla="*/ 486888 w 486888"/>
                <a:gd name="connsiteY0" fmla="*/ 451263 h 477244"/>
                <a:gd name="connsiteX1" fmla="*/ 178130 w 486888"/>
                <a:gd name="connsiteY1" fmla="*/ 427512 h 477244"/>
                <a:gd name="connsiteX2" fmla="*/ 0 w 486888"/>
                <a:gd name="connsiteY2" fmla="*/ 0 h 477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888" h="477244">
                  <a:moveTo>
                    <a:pt x="486888" y="451263"/>
                  </a:moveTo>
                  <a:cubicBezTo>
                    <a:pt x="373083" y="476993"/>
                    <a:pt x="259278" y="502723"/>
                    <a:pt x="178130" y="427512"/>
                  </a:cubicBezTo>
                  <a:cubicBezTo>
                    <a:pt x="96982" y="352301"/>
                    <a:pt x="0" y="0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10690" y="4488873"/>
            <a:ext cx="3835731" cy="1136374"/>
            <a:chOff x="2410690" y="4488873"/>
            <a:chExt cx="3835731" cy="1136374"/>
          </a:xfrm>
        </p:grpSpPr>
        <p:sp>
          <p:nvSpPr>
            <p:cNvPr id="67" name="TextBox 66"/>
            <p:cNvSpPr txBox="1"/>
            <p:nvPr/>
          </p:nvSpPr>
          <p:spPr>
            <a:xfrm>
              <a:off x="2778812" y="5225137"/>
              <a:ext cx="3467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vector&lt;</a:t>
              </a:r>
              <a:r>
                <a:rPr lang="en-US" sz="2000" dirty="0" smtClean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/>
                <a:t>vector&lt; </a:t>
              </a:r>
              <a:r>
                <a:rPr lang="en-US" sz="2000" dirty="0" err="1" smtClean="0">
                  <a:solidFill>
                    <a:srgbClr val="7030A0"/>
                  </a:solidFill>
                </a:rPr>
                <a:t>ValueT</a:t>
              </a:r>
              <a:r>
                <a:rPr lang="en-US" sz="2000" dirty="0" smtClean="0"/>
                <a:t> &gt; &gt;</a:t>
              </a:r>
              <a:endParaRPr lang="th-TH" sz="2000" dirty="0"/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2410690" y="4488873"/>
              <a:ext cx="368135" cy="1059135"/>
            </a:xfrm>
            <a:custGeom>
              <a:avLst/>
              <a:gdLst>
                <a:gd name="connsiteX0" fmla="*/ 486888 w 486888"/>
                <a:gd name="connsiteY0" fmla="*/ 451263 h 477244"/>
                <a:gd name="connsiteX1" fmla="*/ 178130 w 486888"/>
                <a:gd name="connsiteY1" fmla="*/ 427512 h 477244"/>
                <a:gd name="connsiteX2" fmla="*/ 0 w 486888"/>
                <a:gd name="connsiteY2" fmla="*/ 0 h 477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888" h="477244">
                  <a:moveTo>
                    <a:pt x="486888" y="451263"/>
                  </a:moveTo>
                  <a:cubicBezTo>
                    <a:pt x="373083" y="476993"/>
                    <a:pt x="259278" y="502723"/>
                    <a:pt x="178130" y="427512"/>
                  </a:cubicBezTo>
                  <a:cubicBezTo>
                    <a:pt x="96982" y="352301"/>
                    <a:pt x="0" y="0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54172" y="941993"/>
            <a:ext cx="2134701" cy="3481034"/>
            <a:chOff x="4752975" y="4219575"/>
            <a:chExt cx="1507975" cy="2459038"/>
          </a:xfrm>
        </p:grpSpPr>
        <p:grpSp>
          <p:nvGrpSpPr>
            <p:cNvPr id="54" name="Group 498"/>
            <p:cNvGrpSpPr>
              <a:grpSpLocks/>
            </p:cNvGrpSpPr>
            <p:nvPr/>
          </p:nvGrpSpPr>
          <p:grpSpPr bwMode="auto">
            <a:xfrm>
              <a:off x="4752975" y="4219575"/>
              <a:ext cx="223838" cy="2459038"/>
              <a:chOff x="5210" y="13220"/>
              <a:chExt cx="362" cy="3347"/>
            </a:xfrm>
          </p:grpSpPr>
          <p:sp>
            <p:nvSpPr>
              <p:cNvPr id="132" name="Rectangle 499"/>
              <p:cNvSpPr>
                <a:spLocks noChangeArrowheads="1"/>
              </p:cNvSpPr>
              <p:nvPr/>
            </p:nvSpPr>
            <p:spPr bwMode="auto">
              <a:xfrm>
                <a:off x="5210" y="13220"/>
                <a:ext cx="362" cy="3347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2000"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33" name="Line 500"/>
              <p:cNvSpPr>
                <a:spLocks noChangeShapeType="1"/>
              </p:cNvSpPr>
              <p:nvPr/>
            </p:nvSpPr>
            <p:spPr bwMode="auto">
              <a:xfrm>
                <a:off x="5210" y="13586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4" name="Line 501"/>
              <p:cNvSpPr>
                <a:spLocks noChangeShapeType="1"/>
              </p:cNvSpPr>
              <p:nvPr/>
            </p:nvSpPr>
            <p:spPr bwMode="auto">
              <a:xfrm>
                <a:off x="5210" y="13915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5" name="Line 502"/>
              <p:cNvSpPr>
                <a:spLocks noChangeShapeType="1"/>
              </p:cNvSpPr>
              <p:nvPr/>
            </p:nvSpPr>
            <p:spPr bwMode="auto">
              <a:xfrm>
                <a:off x="5210" y="14244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6" name="Line 503"/>
              <p:cNvSpPr>
                <a:spLocks noChangeShapeType="1"/>
              </p:cNvSpPr>
              <p:nvPr/>
            </p:nvSpPr>
            <p:spPr bwMode="auto">
              <a:xfrm>
                <a:off x="5210" y="14574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7" name="Line 504"/>
              <p:cNvSpPr>
                <a:spLocks noChangeShapeType="1"/>
              </p:cNvSpPr>
              <p:nvPr/>
            </p:nvSpPr>
            <p:spPr bwMode="auto">
              <a:xfrm>
                <a:off x="5210" y="14903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8" name="Line 505"/>
              <p:cNvSpPr>
                <a:spLocks noChangeShapeType="1"/>
              </p:cNvSpPr>
              <p:nvPr/>
            </p:nvSpPr>
            <p:spPr bwMode="auto">
              <a:xfrm>
                <a:off x="5210" y="15232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9" name="Line 506"/>
              <p:cNvSpPr>
                <a:spLocks noChangeShapeType="1"/>
              </p:cNvSpPr>
              <p:nvPr/>
            </p:nvSpPr>
            <p:spPr bwMode="auto">
              <a:xfrm>
                <a:off x="5210" y="15562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0" name="Line 507"/>
              <p:cNvSpPr>
                <a:spLocks noChangeShapeType="1"/>
              </p:cNvSpPr>
              <p:nvPr/>
            </p:nvSpPr>
            <p:spPr bwMode="auto">
              <a:xfrm>
                <a:off x="5210" y="15891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1" name="Line 508"/>
              <p:cNvSpPr>
                <a:spLocks noChangeShapeType="1"/>
              </p:cNvSpPr>
              <p:nvPr/>
            </p:nvSpPr>
            <p:spPr bwMode="auto">
              <a:xfrm>
                <a:off x="5210" y="16220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74504" y="4266884"/>
              <a:ext cx="1095990" cy="176024"/>
              <a:chOff x="4863746" y="4266884"/>
              <a:chExt cx="1095990" cy="176024"/>
            </a:xfrm>
          </p:grpSpPr>
          <p:sp>
            <p:nvSpPr>
              <p:cNvPr id="130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31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74504" y="4761736"/>
              <a:ext cx="1095990" cy="176024"/>
              <a:chOff x="4863746" y="4266884"/>
              <a:chExt cx="1095990" cy="176024"/>
            </a:xfrm>
          </p:grpSpPr>
          <p:sp>
            <p:nvSpPr>
              <p:cNvPr id="128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29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74504" y="5030677"/>
              <a:ext cx="1095990" cy="176024"/>
              <a:chOff x="4863746" y="4266884"/>
              <a:chExt cx="1095990" cy="176024"/>
            </a:xfrm>
          </p:grpSpPr>
          <p:sp>
            <p:nvSpPr>
              <p:cNvPr id="126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27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874504" y="5278102"/>
              <a:ext cx="1095990" cy="176024"/>
              <a:chOff x="4863746" y="4266884"/>
              <a:chExt cx="1095990" cy="176024"/>
            </a:xfrm>
          </p:grpSpPr>
          <p:sp>
            <p:nvSpPr>
              <p:cNvPr id="124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25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4874504" y="5504013"/>
              <a:ext cx="1095990" cy="176024"/>
              <a:chOff x="4863746" y="4266884"/>
              <a:chExt cx="1095990" cy="176024"/>
            </a:xfrm>
          </p:grpSpPr>
          <p:sp>
            <p:nvSpPr>
              <p:cNvPr id="122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23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874504" y="4522430"/>
              <a:ext cx="1095991" cy="1566044"/>
              <a:chOff x="4863746" y="2790449"/>
              <a:chExt cx="1095991" cy="1566044"/>
            </a:xfrm>
          </p:grpSpPr>
          <p:sp>
            <p:nvSpPr>
              <p:cNvPr id="120" name="Rectangle 179"/>
              <p:cNvSpPr>
                <a:spLocks noChangeArrowheads="1"/>
              </p:cNvSpPr>
              <p:nvPr/>
            </p:nvSpPr>
            <p:spPr bwMode="auto">
              <a:xfrm>
                <a:off x="5153905" y="2790449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21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874504" y="4614677"/>
              <a:ext cx="1386446" cy="2060160"/>
              <a:chOff x="4863746" y="4356493"/>
              <a:chExt cx="1386446" cy="2060160"/>
            </a:xfrm>
          </p:grpSpPr>
          <p:sp>
            <p:nvSpPr>
              <p:cNvPr id="118" name="Rectangle 179"/>
              <p:cNvSpPr>
                <a:spLocks noChangeArrowheads="1"/>
              </p:cNvSpPr>
              <p:nvPr/>
            </p:nvSpPr>
            <p:spPr bwMode="auto">
              <a:xfrm>
                <a:off x="5153903" y="6229872"/>
                <a:ext cx="1096289" cy="1867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19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874504" y="6235534"/>
              <a:ext cx="1386446" cy="186781"/>
              <a:chOff x="4863746" y="4266883"/>
              <a:chExt cx="1386446" cy="186781"/>
            </a:xfrm>
          </p:grpSpPr>
          <p:sp>
            <p:nvSpPr>
              <p:cNvPr id="116" name="Rectangle 179"/>
              <p:cNvSpPr>
                <a:spLocks noChangeArrowheads="1"/>
              </p:cNvSpPr>
              <p:nvPr/>
            </p:nvSpPr>
            <p:spPr bwMode="auto">
              <a:xfrm>
                <a:off x="5153903" y="4266883"/>
                <a:ext cx="1096289" cy="1867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17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874504" y="5745419"/>
              <a:ext cx="463673" cy="207934"/>
              <a:chOff x="4863746" y="4250106"/>
              <a:chExt cx="463673" cy="207934"/>
            </a:xfrm>
          </p:grpSpPr>
          <p:sp>
            <p:nvSpPr>
              <p:cNvPr id="114" name="Rectangle 179"/>
              <p:cNvSpPr>
                <a:spLocks noChangeArrowheads="1"/>
              </p:cNvSpPr>
              <p:nvPr/>
            </p:nvSpPr>
            <p:spPr bwMode="auto">
              <a:xfrm>
                <a:off x="5153905" y="4250106"/>
                <a:ext cx="173514" cy="2079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 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15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4874504" y="5988018"/>
              <a:ext cx="463673" cy="584551"/>
              <a:chOff x="4863746" y="3771942"/>
              <a:chExt cx="463673" cy="584551"/>
            </a:xfrm>
          </p:grpSpPr>
          <p:sp>
            <p:nvSpPr>
              <p:cNvPr id="65" name="Rectangle 179"/>
              <p:cNvSpPr>
                <a:spLocks noChangeArrowheads="1"/>
              </p:cNvSpPr>
              <p:nvPr/>
            </p:nvSpPr>
            <p:spPr bwMode="auto">
              <a:xfrm>
                <a:off x="5153905" y="3771942"/>
                <a:ext cx="173514" cy="2079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 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13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3534771" y="2047166"/>
            <a:ext cx="4279816" cy="656750"/>
            <a:chOff x="3534771" y="2047166"/>
            <a:chExt cx="4279816" cy="656750"/>
          </a:xfrm>
        </p:grpSpPr>
        <p:sp>
          <p:nvSpPr>
            <p:cNvPr id="143" name="TextBox 142"/>
            <p:cNvSpPr txBox="1"/>
            <p:nvPr/>
          </p:nvSpPr>
          <p:spPr>
            <a:xfrm>
              <a:off x="4963870" y="2303806"/>
              <a:ext cx="28507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pair(key, </a:t>
              </a:r>
              <a:r>
                <a:rPr lang="en-US" sz="2000" dirty="0" err="1" smtClean="0"/>
                <a:t>mappedValue</a:t>
              </a:r>
              <a:r>
                <a:rPr lang="en-US" sz="2000" dirty="0"/>
                <a:t>)</a:t>
              </a:r>
              <a:endParaRPr lang="th-TH" sz="2000" dirty="0"/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3534771" y="2047166"/>
              <a:ext cx="409432" cy="40943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45" name="Straight Arrow Connector 144"/>
            <p:cNvCxnSpPr>
              <a:stCxn id="144" idx="6"/>
              <a:endCxn id="143" idx="1"/>
            </p:cNvCxnSpPr>
            <p:nvPr/>
          </p:nvCxnSpPr>
          <p:spPr bwMode="auto">
            <a:xfrm>
              <a:off x="3944203" y="2251881"/>
              <a:ext cx="1019667" cy="2519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46" name="TextBox 145"/>
          <p:cNvSpPr txBox="1"/>
          <p:nvPr/>
        </p:nvSpPr>
        <p:spPr>
          <a:xfrm>
            <a:off x="1988466" y="5735777"/>
            <a:ext cx="4863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typedef</a:t>
            </a:r>
            <a:r>
              <a:rPr lang="en-US" sz="2000" dirty="0" smtClean="0"/>
              <a:t>   pair&lt;</a:t>
            </a:r>
            <a:r>
              <a:rPr lang="en-US" sz="2000" dirty="0" err="1" smtClean="0"/>
              <a:t>KeyT,MappedT</a:t>
            </a:r>
            <a:r>
              <a:rPr lang="en-US" sz="2000" dirty="0" smtClean="0"/>
              <a:t>&gt;   </a:t>
            </a:r>
            <a:r>
              <a:rPr lang="en-US" sz="2000" dirty="0" err="1" smtClean="0">
                <a:solidFill>
                  <a:srgbClr val="7030A0"/>
                </a:solidFill>
              </a:rPr>
              <a:t>ValueT</a:t>
            </a:r>
            <a:r>
              <a:rPr lang="en-US" sz="2000" dirty="0" smtClean="0"/>
              <a:t> ;</a:t>
            </a:r>
            <a:endParaRPr lang="th-TH" sz="2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988454" y="6172501"/>
            <a:ext cx="5048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typedef</a:t>
            </a:r>
            <a:r>
              <a:rPr lang="en-US" sz="2000" dirty="0" smtClean="0"/>
              <a:t>   vector&lt; </a:t>
            </a:r>
            <a:r>
              <a:rPr lang="en-US" sz="2000" dirty="0" err="1">
                <a:solidFill>
                  <a:srgbClr val="7030A0"/>
                </a:solidFill>
              </a:rPr>
              <a:t>ValueT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&gt;         </a:t>
            </a:r>
            <a:r>
              <a:rPr lang="en-US" sz="2000" dirty="0" err="1" smtClean="0">
                <a:solidFill>
                  <a:srgbClr val="FF0000"/>
                </a:solidFill>
              </a:rPr>
              <a:t>BucketT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;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55371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ใช้ฟังก์ชันดัชนีคำนวณตำแหน่ง</a:t>
            </a:r>
          </a:p>
        </p:txBody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key </a:t>
            </a:r>
            <a:r>
              <a:rPr lang="th-TH" smtClean="0"/>
              <a:t>ของข้อมูลคือส่วนของข้อมูลที่ใช้ในการค้น</a:t>
            </a:r>
          </a:p>
          <a:p>
            <a:pPr>
              <a:defRPr/>
            </a:pPr>
            <a:r>
              <a:rPr lang="th-TH" smtClean="0"/>
              <a:t>มีตารางซึ่งแต่ละช่องเป็นที่เก็บข้อมูล</a:t>
            </a:r>
          </a:p>
          <a:p>
            <a:pPr>
              <a:defRPr/>
            </a:pPr>
            <a:r>
              <a:rPr lang="th-TH" smtClean="0"/>
              <a:t>หา </a:t>
            </a:r>
            <a:r>
              <a:rPr lang="en-US" smtClean="0"/>
              <a:t>f(key) </a:t>
            </a:r>
            <a:r>
              <a:rPr lang="th-TH" smtClean="0"/>
              <a:t>เพื่อแปลง </a:t>
            </a:r>
            <a:r>
              <a:rPr lang="en-US" smtClean="0"/>
              <a:t>key </a:t>
            </a:r>
            <a:r>
              <a:rPr lang="th-TH" smtClean="0"/>
              <a:t>ไปเป็น </a:t>
            </a:r>
            <a:r>
              <a:rPr lang="en-US" smtClean="0"/>
              <a:t>index </a:t>
            </a:r>
            <a:r>
              <a:rPr lang="th-TH" smtClean="0"/>
              <a:t>ของตาราง</a:t>
            </a:r>
          </a:p>
          <a:p>
            <a:pPr>
              <a:defRPr/>
            </a:pPr>
            <a:r>
              <a:rPr lang="th-TH" smtClean="0"/>
              <a:t>ฟังก์ชันดัชนีหาไม่ยาก ถ้าจองตารางขนาดใหญ่ ๆ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70000" y="4471988"/>
            <a:ext cx="6089650" cy="1477962"/>
            <a:chOff x="800" y="2541"/>
            <a:chExt cx="3836" cy="931"/>
          </a:xfrm>
        </p:grpSpPr>
        <p:sp>
          <p:nvSpPr>
            <p:cNvPr id="1222661" name="AutoShape 5"/>
            <p:cNvSpPr>
              <a:spLocks noChangeArrowheads="1"/>
            </p:cNvSpPr>
            <p:nvPr/>
          </p:nvSpPr>
          <p:spPr bwMode="auto">
            <a:xfrm rot="-407229">
              <a:off x="3732" y="3005"/>
              <a:ext cx="904" cy="363"/>
            </a:xfrm>
            <a:prstGeom prst="roundRect">
              <a:avLst>
                <a:gd name="adj" fmla="val 36088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b="1">
                  <a:solidFill>
                    <a:schemeClr val="accent2"/>
                  </a:solidFill>
                </a:rPr>
                <a:t>12157</a:t>
              </a:r>
              <a:r>
                <a:rPr lang="en-US" sz="1800"/>
                <a:t/>
              </a:r>
              <a:br>
                <a:rPr lang="en-US" sz="1800"/>
              </a:br>
              <a:r>
                <a:rPr lang="th-TH" sz="1800"/>
                <a:t>สบู่</a:t>
              </a:r>
              <a:r>
                <a:rPr lang="en-US" sz="1800"/>
                <a:t>,</a:t>
              </a:r>
              <a:r>
                <a:rPr lang="th-TH" sz="1800"/>
                <a:t> ฿</a:t>
              </a:r>
              <a:r>
                <a:rPr lang="en-US" sz="1800"/>
                <a:t>15</a:t>
              </a:r>
              <a:endParaRPr lang="th-TH" sz="1800"/>
            </a:p>
          </p:txBody>
        </p:sp>
        <p:sp>
          <p:nvSpPr>
            <p:cNvPr id="1222662" name="AutoShape 6"/>
            <p:cNvSpPr>
              <a:spLocks noChangeArrowheads="1"/>
            </p:cNvSpPr>
            <p:nvPr/>
          </p:nvSpPr>
          <p:spPr bwMode="auto">
            <a:xfrm rot="960773">
              <a:off x="800" y="3021"/>
              <a:ext cx="904" cy="363"/>
            </a:xfrm>
            <a:prstGeom prst="roundRect">
              <a:avLst>
                <a:gd name="adj" fmla="val 36088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b="1">
                  <a:solidFill>
                    <a:schemeClr val="accent2"/>
                  </a:solidFill>
                </a:rPr>
                <a:t>32671</a:t>
              </a:r>
              <a:r>
                <a:rPr lang="en-US" sz="1800"/>
                <a:t/>
              </a:r>
              <a:br>
                <a:rPr lang="en-US" sz="1800"/>
              </a:br>
              <a:r>
                <a:rPr lang="th-TH" sz="1800"/>
                <a:t>ช้อน</a:t>
              </a:r>
              <a:r>
                <a:rPr lang="en-US" sz="1800"/>
                <a:t>,</a:t>
              </a:r>
              <a:r>
                <a:rPr lang="th-TH" sz="1800"/>
                <a:t> ฿</a:t>
              </a:r>
              <a:r>
                <a:rPr lang="en-US" sz="1800"/>
                <a:t>10</a:t>
              </a:r>
              <a:endParaRPr lang="th-TH" sz="1800"/>
            </a:p>
          </p:txBody>
        </p:sp>
        <p:sp>
          <p:nvSpPr>
            <p:cNvPr id="1222663" name="AutoShape 7"/>
            <p:cNvSpPr>
              <a:spLocks noChangeArrowheads="1"/>
            </p:cNvSpPr>
            <p:nvPr/>
          </p:nvSpPr>
          <p:spPr bwMode="auto">
            <a:xfrm>
              <a:off x="2325" y="3109"/>
              <a:ext cx="904" cy="363"/>
            </a:xfrm>
            <a:prstGeom prst="roundRect">
              <a:avLst>
                <a:gd name="adj" fmla="val 36088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b="1">
                  <a:solidFill>
                    <a:schemeClr val="accent2"/>
                  </a:solidFill>
                </a:rPr>
                <a:t>89133</a:t>
              </a:r>
              <a:r>
                <a:rPr lang="en-US" sz="1800"/>
                <a:t/>
              </a:r>
              <a:br>
                <a:rPr lang="en-US" sz="1800"/>
              </a:br>
              <a:r>
                <a:rPr lang="th-TH" sz="1800"/>
                <a:t>จาน</a:t>
              </a:r>
              <a:r>
                <a:rPr lang="en-US" sz="1800"/>
                <a:t>,</a:t>
              </a:r>
              <a:r>
                <a:rPr lang="th-TH" sz="1800"/>
                <a:t> ฿</a:t>
              </a:r>
              <a:r>
                <a:rPr lang="en-US" sz="1800"/>
                <a:t>12</a:t>
              </a:r>
              <a:endParaRPr lang="th-TH" sz="1800"/>
            </a:p>
          </p:txBody>
        </p:sp>
        <p:sp>
          <p:nvSpPr>
            <p:cNvPr id="1222664" name="AutoShape 8"/>
            <p:cNvSpPr>
              <a:spLocks noChangeArrowheads="1"/>
            </p:cNvSpPr>
            <p:nvPr/>
          </p:nvSpPr>
          <p:spPr bwMode="auto">
            <a:xfrm>
              <a:off x="2781" y="2571"/>
              <a:ext cx="904" cy="363"/>
            </a:xfrm>
            <a:prstGeom prst="roundRect">
              <a:avLst>
                <a:gd name="adj" fmla="val 36088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b="1">
                  <a:solidFill>
                    <a:schemeClr val="accent2"/>
                  </a:solidFill>
                </a:rPr>
                <a:t>98105</a:t>
              </a:r>
              <a:r>
                <a:rPr lang="en-US" sz="1800"/>
                <a:t/>
              </a:r>
              <a:br>
                <a:rPr lang="en-US" sz="1800"/>
              </a:br>
              <a:r>
                <a:rPr lang="th-TH" sz="1800"/>
                <a:t>ดินสอ</a:t>
              </a:r>
              <a:r>
                <a:rPr lang="en-US" sz="1800"/>
                <a:t>,</a:t>
              </a:r>
              <a:r>
                <a:rPr lang="th-TH" sz="1800"/>
                <a:t> ฿</a:t>
              </a:r>
              <a:r>
                <a:rPr lang="en-US" sz="1800"/>
                <a:t>8</a:t>
              </a:r>
              <a:endParaRPr lang="th-TH" sz="1800"/>
            </a:p>
          </p:txBody>
        </p:sp>
        <p:sp>
          <p:nvSpPr>
            <p:cNvPr id="1222665" name="AutoShape 9"/>
            <p:cNvSpPr>
              <a:spLocks noChangeArrowheads="1"/>
            </p:cNvSpPr>
            <p:nvPr/>
          </p:nvSpPr>
          <p:spPr bwMode="auto">
            <a:xfrm>
              <a:off x="1443" y="2541"/>
              <a:ext cx="904" cy="363"/>
            </a:xfrm>
            <a:prstGeom prst="roundRect">
              <a:avLst>
                <a:gd name="adj" fmla="val 36088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b="1">
                  <a:solidFill>
                    <a:schemeClr val="accent2"/>
                  </a:solidFill>
                </a:rPr>
                <a:t>15252</a:t>
              </a:r>
              <a:r>
                <a:rPr lang="en-US" sz="1800"/>
                <a:t/>
              </a:r>
              <a:br>
                <a:rPr lang="en-US" sz="1800"/>
              </a:br>
              <a:r>
                <a:rPr lang="th-TH" sz="1800"/>
                <a:t>ยางลบ</a:t>
              </a:r>
              <a:r>
                <a:rPr lang="en-US" sz="1800"/>
                <a:t>,</a:t>
              </a:r>
              <a:r>
                <a:rPr lang="th-TH" sz="1800"/>
                <a:t> ฿</a:t>
              </a:r>
              <a:r>
                <a:rPr lang="en-US" sz="1800"/>
                <a:t>5</a:t>
              </a:r>
              <a:endParaRPr lang="th-TH" sz="180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01738" y="3082925"/>
            <a:ext cx="6480175" cy="766763"/>
            <a:chOff x="721" y="1683"/>
            <a:chExt cx="4082" cy="483"/>
          </a:xfrm>
        </p:grpSpPr>
        <p:sp>
          <p:nvSpPr>
            <p:cNvPr id="11291" name="Text Box 11"/>
            <p:cNvSpPr txBox="1">
              <a:spLocks noChangeArrowheads="1"/>
            </p:cNvSpPr>
            <p:nvPr/>
          </p:nvSpPr>
          <p:spPr bwMode="auto">
            <a:xfrm>
              <a:off x="721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1292" name="Text Box 12"/>
            <p:cNvSpPr txBox="1">
              <a:spLocks noChangeArrowheads="1"/>
            </p:cNvSpPr>
            <p:nvPr/>
          </p:nvSpPr>
          <p:spPr bwMode="auto">
            <a:xfrm>
              <a:off x="1035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1293" name="Text Box 13"/>
            <p:cNvSpPr txBox="1">
              <a:spLocks noChangeArrowheads="1"/>
            </p:cNvSpPr>
            <p:nvPr/>
          </p:nvSpPr>
          <p:spPr bwMode="auto">
            <a:xfrm>
              <a:off x="1349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1294" name="Text Box 14"/>
            <p:cNvSpPr txBox="1">
              <a:spLocks noChangeArrowheads="1"/>
            </p:cNvSpPr>
            <p:nvPr/>
          </p:nvSpPr>
          <p:spPr bwMode="auto">
            <a:xfrm>
              <a:off x="1663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1295" name="Text Box 15"/>
            <p:cNvSpPr txBox="1">
              <a:spLocks noChangeArrowheads="1"/>
            </p:cNvSpPr>
            <p:nvPr/>
          </p:nvSpPr>
          <p:spPr bwMode="auto">
            <a:xfrm>
              <a:off x="721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0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1296" name="Text Box 16"/>
            <p:cNvSpPr txBox="1">
              <a:spLocks noChangeArrowheads="1"/>
            </p:cNvSpPr>
            <p:nvPr/>
          </p:nvSpPr>
          <p:spPr bwMode="auto">
            <a:xfrm>
              <a:off x="1035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1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1297" name="Text Box 17"/>
            <p:cNvSpPr txBox="1">
              <a:spLocks noChangeArrowheads="1"/>
            </p:cNvSpPr>
            <p:nvPr/>
          </p:nvSpPr>
          <p:spPr bwMode="auto">
            <a:xfrm>
              <a:off x="1349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2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1298" name="Text Box 18"/>
            <p:cNvSpPr txBox="1">
              <a:spLocks noChangeArrowheads="1"/>
            </p:cNvSpPr>
            <p:nvPr/>
          </p:nvSpPr>
          <p:spPr bwMode="auto">
            <a:xfrm>
              <a:off x="1663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3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1299" name="Text Box 19"/>
            <p:cNvSpPr txBox="1">
              <a:spLocks noChangeArrowheads="1"/>
            </p:cNvSpPr>
            <p:nvPr/>
          </p:nvSpPr>
          <p:spPr bwMode="auto">
            <a:xfrm>
              <a:off x="1976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1300" name="Text Box 20"/>
            <p:cNvSpPr txBox="1">
              <a:spLocks noChangeArrowheads="1"/>
            </p:cNvSpPr>
            <p:nvPr/>
          </p:nvSpPr>
          <p:spPr bwMode="auto">
            <a:xfrm>
              <a:off x="2290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1301" name="Text Box 21"/>
            <p:cNvSpPr txBox="1">
              <a:spLocks noChangeArrowheads="1"/>
            </p:cNvSpPr>
            <p:nvPr/>
          </p:nvSpPr>
          <p:spPr bwMode="auto">
            <a:xfrm>
              <a:off x="2604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1302" name="Text Box 22"/>
            <p:cNvSpPr txBox="1">
              <a:spLocks noChangeArrowheads="1"/>
            </p:cNvSpPr>
            <p:nvPr/>
          </p:nvSpPr>
          <p:spPr bwMode="auto">
            <a:xfrm>
              <a:off x="2918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1303" name="Text Box 23"/>
            <p:cNvSpPr txBox="1">
              <a:spLocks noChangeArrowheads="1"/>
            </p:cNvSpPr>
            <p:nvPr/>
          </p:nvSpPr>
          <p:spPr bwMode="auto">
            <a:xfrm>
              <a:off x="1976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4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1304" name="Text Box 24"/>
            <p:cNvSpPr txBox="1">
              <a:spLocks noChangeArrowheads="1"/>
            </p:cNvSpPr>
            <p:nvPr/>
          </p:nvSpPr>
          <p:spPr bwMode="auto">
            <a:xfrm>
              <a:off x="2604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6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1305" name="Text Box 25"/>
            <p:cNvSpPr txBox="1">
              <a:spLocks noChangeArrowheads="1"/>
            </p:cNvSpPr>
            <p:nvPr/>
          </p:nvSpPr>
          <p:spPr bwMode="auto">
            <a:xfrm>
              <a:off x="2918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7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1306" name="Text Box 26"/>
            <p:cNvSpPr txBox="1">
              <a:spLocks noChangeArrowheads="1"/>
            </p:cNvSpPr>
            <p:nvPr/>
          </p:nvSpPr>
          <p:spPr bwMode="auto">
            <a:xfrm>
              <a:off x="2290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5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1307" name="Text Box 27"/>
            <p:cNvSpPr txBox="1">
              <a:spLocks noChangeArrowheads="1"/>
            </p:cNvSpPr>
            <p:nvPr/>
          </p:nvSpPr>
          <p:spPr bwMode="auto">
            <a:xfrm>
              <a:off x="3231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1308" name="Text Box 28"/>
            <p:cNvSpPr txBox="1">
              <a:spLocks noChangeArrowheads="1"/>
            </p:cNvSpPr>
            <p:nvPr/>
          </p:nvSpPr>
          <p:spPr bwMode="auto">
            <a:xfrm>
              <a:off x="3545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1309" name="Text Box 29"/>
            <p:cNvSpPr txBox="1">
              <a:spLocks noChangeArrowheads="1"/>
            </p:cNvSpPr>
            <p:nvPr/>
          </p:nvSpPr>
          <p:spPr bwMode="auto">
            <a:xfrm>
              <a:off x="3859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1310" name="Text Box 30"/>
            <p:cNvSpPr txBox="1">
              <a:spLocks noChangeArrowheads="1"/>
            </p:cNvSpPr>
            <p:nvPr/>
          </p:nvSpPr>
          <p:spPr bwMode="auto">
            <a:xfrm>
              <a:off x="4173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1311" name="Text Box 31"/>
            <p:cNvSpPr txBox="1">
              <a:spLocks noChangeArrowheads="1"/>
            </p:cNvSpPr>
            <p:nvPr/>
          </p:nvSpPr>
          <p:spPr bwMode="auto">
            <a:xfrm>
              <a:off x="4486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1312" name="Text Box 32"/>
            <p:cNvSpPr txBox="1">
              <a:spLocks noChangeArrowheads="1"/>
            </p:cNvSpPr>
            <p:nvPr/>
          </p:nvSpPr>
          <p:spPr bwMode="auto">
            <a:xfrm>
              <a:off x="3231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8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1313" name="Text Box 33"/>
            <p:cNvSpPr txBox="1">
              <a:spLocks noChangeArrowheads="1"/>
            </p:cNvSpPr>
            <p:nvPr/>
          </p:nvSpPr>
          <p:spPr bwMode="auto">
            <a:xfrm>
              <a:off x="3545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9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1314" name="Text Box 34"/>
            <p:cNvSpPr txBox="1">
              <a:spLocks noChangeArrowheads="1"/>
            </p:cNvSpPr>
            <p:nvPr/>
          </p:nvSpPr>
          <p:spPr bwMode="auto">
            <a:xfrm>
              <a:off x="3859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10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1315" name="Text Box 35"/>
            <p:cNvSpPr txBox="1">
              <a:spLocks noChangeArrowheads="1"/>
            </p:cNvSpPr>
            <p:nvPr/>
          </p:nvSpPr>
          <p:spPr bwMode="auto">
            <a:xfrm>
              <a:off x="4173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11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1316" name="Text Box 36"/>
            <p:cNvSpPr txBox="1">
              <a:spLocks noChangeArrowheads="1"/>
            </p:cNvSpPr>
            <p:nvPr/>
          </p:nvSpPr>
          <p:spPr bwMode="auto">
            <a:xfrm>
              <a:off x="4486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12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sp>
        <p:nvSpPr>
          <p:cNvPr id="1222693" name="Freeform 37"/>
          <p:cNvSpPr>
            <a:spLocks/>
          </p:cNvSpPr>
          <p:nvPr/>
        </p:nvSpPr>
        <p:spPr bwMode="auto">
          <a:xfrm>
            <a:off x="1674813" y="3632200"/>
            <a:ext cx="266700" cy="1504950"/>
          </a:xfrm>
          <a:custGeom>
            <a:avLst/>
            <a:gdLst>
              <a:gd name="T0" fmla="*/ 168 w 168"/>
              <a:gd name="T1" fmla="*/ 0 h 948"/>
              <a:gd name="T2" fmla="*/ 35 w 168"/>
              <a:gd name="T3" fmla="*/ 301 h 948"/>
              <a:gd name="T4" fmla="*/ 0 w 168"/>
              <a:gd name="T5" fmla="*/ 948 h 948"/>
              <a:gd name="T6" fmla="*/ 0 60000 65536"/>
              <a:gd name="T7" fmla="*/ 0 60000 65536"/>
              <a:gd name="T8" fmla="*/ 0 60000 65536"/>
              <a:gd name="T9" fmla="*/ 0 w 168"/>
              <a:gd name="T10" fmla="*/ 0 h 948"/>
              <a:gd name="T11" fmla="*/ 168 w 168"/>
              <a:gd name="T12" fmla="*/ 948 h 9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948">
                <a:moveTo>
                  <a:pt x="168" y="0"/>
                </a:moveTo>
                <a:cubicBezTo>
                  <a:pt x="115" y="71"/>
                  <a:pt x="63" y="143"/>
                  <a:pt x="35" y="301"/>
                </a:cubicBezTo>
                <a:cubicBezTo>
                  <a:pt x="7" y="459"/>
                  <a:pt x="3" y="843"/>
                  <a:pt x="0" y="94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22694" name="Freeform 38"/>
          <p:cNvSpPr>
            <a:spLocks/>
          </p:cNvSpPr>
          <p:nvPr/>
        </p:nvSpPr>
        <p:spPr bwMode="auto">
          <a:xfrm>
            <a:off x="2390775" y="3632200"/>
            <a:ext cx="534988" cy="828675"/>
          </a:xfrm>
          <a:custGeom>
            <a:avLst/>
            <a:gdLst>
              <a:gd name="T0" fmla="*/ 18 w 337"/>
              <a:gd name="T1" fmla="*/ 0 h 522"/>
              <a:gd name="T2" fmla="*/ 36 w 337"/>
              <a:gd name="T3" fmla="*/ 274 h 522"/>
              <a:gd name="T4" fmla="*/ 231 w 337"/>
              <a:gd name="T5" fmla="*/ 354 h 522"/>
              <a:gd name="T6" fmla="*/ 337 w 337"/>
              <a:gd name="T7" fmla="*/ 522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337"/>
              <a:gd name="T13" fmla="*/ 0 h 522"/>
              <a:gd name="T14" fmla="*/ 337 w 337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7" h="522">
                <a:moveTo>
                  <a:pt x="18" y="0"/>
                </a:moveTo>
                <a:cubicBezTo>
                  <a:pt x="9" y="107"/>
                  <a:pt x="0" y="215"/>
                  <a:pt x="36" y="274"/>
                </a:cubicBezTo>
                <a:cubicBezTo>
                  <a:pt x="72" y="333"/>
                  <a:pt x="181" y="313"/>
                  <a:pt x="231" y="354"/>
                </a:cubicBezTo>
                <a:cubicBezTo>
                  <a:pt x="281" y="395"/>
                  <a:pt x="309" y="458"/>
                  <a:pt x="337" y="522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22695" name="Freeform 39"/>
          <p:cNvSpPr>
            <a:spLocks/>
          </p:cNvSpPr>
          <p:nvPr/>
        </p:nvSpPr>
        <p:spPr bwMode="auto">
          <a:xfrm>
            <a:off x="2940050" y="3644900"/>
            <a:ext cx="1154113" cy="1730375"/>
          </a:xfrm>
          <a:custGeom>
            <a:avLst/>
            <a:gdLst>
              <a:gd name="T0" fmla="*/ 0 w 727"/>
              <a:gd name="T1" fmla="*/ 0 h 1090"/>
              <a:gd name="T2" fmla="*/ 80 w 727"/>
              <a:gd name="T3" fmla="*/ 249 h 1090"/>
              <a:gd name="T4" fmla="*/ 470 w 727"/>
              <a:gd name="T5" fmla="*/ 381 h 1090"/>
              <a:gd name="T6" fmla="*/ 647 w 727"/>
              <a:gd name="T7" fmla="*/ 550 h 1090"/>
              <a:gd name="T8" fmla="*/ 727 w 727"/>
              <a:gd name="T9" fmla="*/ 1090 h 10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7"/>
              <a:gd name="T16" fmla="*/ 0 h 1090"/>
              <a:gd name="T17" fmla="*/ 727 w 727"/>
              <a:gd name="T18" fmla="*/ 1090 h 10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7" h="1090">
                <a:moveTo>
                  <a:pt x="0" y="0"/>
                </a:moveTo>
                <a:cubicBezTo>
                  <a:pt x="1" y="92"/>
                  <a:pt x="2" y="185"/>
                  <a:pt x="80" y="249"/>
                </a:cubicBezTo>
                <a:cubicBezTo>
                  <a:pt x="158" y="313"/>
                  <a:pt x="376" y="331"/>
                  <a:pt x="470" y="381"/>
                </a:cubicBezTo>
                <a:cubicBezTo>
                  <a:pt x="564" y="431"/>
                  <a:pt x="604" y="432"/>
                  <a:pt x="647" y="550"/>
                </a:cubicBezTo>
                <a:cubicBezTo>
                  <a:pt x="690" y="668"/>
                  <a:pt x="715" y="1000"/>
                  <a:pt x="727" y="109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22696" name="Freeform 40"/>
          <p:cNvSpPr>
            <a:spLocks/>
          </p:cNvSpPr>
          <p:nvPr/>
        </p:nvSpPr>
        <p:spPr bwMode="auto">
          <a:xfrm>
            <a:off x="3938588" y="3659188"/>
            <a:ext cx="914400" cy="844550"/>
          </a:xfrm>
          <a:custGeom>
            <a:avLst/>
            <a:gdLst>
              <a:gd name="T0" fmla="*/ 0 w 576"/>
              <a:gd name="T1" fmla="*/ 0 h 532"/>
              <a:gd name="T2" fmla="*/ 107 w 576"/>
              <a:gd name="T3" fmla="*/ 222 h 532"/>
              <a:gd name="T4" fmla="*/ 364 w 576"/>
              <a:gd name="T5" fmla="*/ 302 h 532"/>
              <a:gd name="T6" fmla="*/ 576 w 576"/>
              <a:gd name="T7" fmla="*/ 532 h 532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532"/>
              <a:gd name="T14" fmla="*/ 576 w 576"/>
              <a:gd name="T15" fmla="*/ 532 h 5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532">
                <a:moveTo>
                  <a:pt x="0" y="0"/>
                </a:moveTo>
                <a:cubicBezTo>
                  <a:pt x="23" y="86"/>
                  <a:pt x="46" y="172"/>
                  <a:pt x="107" y="222"/>
                </a:cubicBezTo>
                <a:cubicBezTo>
                  <a:pt x="168" y="272"/>
                  <a:pt x="286" y="250"/>
                  <a:pt x="364" y="302"/>
                </a:cubicBezTo>
                <a:cubicBezTo>
                  <a:pt x="442" y="354"/>
                  <a:pt x="539" y="495"/>
                  <a:pt x="576" y="532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22697" name="Freeform 41"/>
          <p:cNvSpPr>
            <a:spLocks/>
          </p:cNvSpPr>
          <p:nvPr/>
        </p:nvSpPr>
        <p:spPr bwMode="auto">
          <a:xfrm>
            <a:off x="4916488" y="3644900"/>
            <a:ext cx="1666875" cy="1576388"/>
          </a:xfrm>
          <a:custGeom>
            <a:avLst/>
            <a:gdLst>
              <a:gd name="T0" fmla="*/ 5 w 1050"/>
              <a:gd name="T1" fmla="*/ 0 h 993"/>
              <a:gd name="T2" fmla="*/ 111 w 1050"/>
              <a:gd name="T3" fmla="*/ 302 h 993"/>
              <a:gd name="T4" fmla="*/ 669 w 1050"/>
              <a:gd name="T5" fmla="*/ 399 h 993"/>
              <a:gd name="T6" fmla="*/ 979 w 1050"/>
              <a:gd name="T7" fmla="*/ 683 h 993"/>
              <a:gd name="T8" fmla="*/ 1050 w 1050"/>
              <a:gd name="T9" fmla="*/ 993 h 9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"/>
              <a:gd name="T16" fmla="*/ 0 h 993"/>
              <a:gd name="T17" fmla="*/ 1050 w 1050"/>
              <a:gd name="T18" fmla="*/ 993 h 9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" h="993">
                <a:moveTo>
                  <a:pt x="5" y="0"/>
                </a:moveTo>
                <a:cubicBezTo>
                  <a:pt x="2" y="118"/>
                  <a:pt x="0" y="236"/>
                  <a:pt x="111" y="302"/>
                </a:cubicBezTo>
                <a:cubicBezTo>
                  <a:pt x="222" y="368"/>
                  <a:pt x="524" y="336"/>
                  <a:pt x="669" y="399"/>
                </a:cubicBezTo>
                <a:cubicBezTo>
                  <a:pt x="814" y="462"/>
                  <a:pt x="916" y="584"/>
                  <a:pt x="979" y="683"/>
                </a:cubicBezTo>
                <a:cubicBezTo>
                  <a:pt x="1042" y="782"/>
                  <a:pt x="1038" y="940"/>
                  <a:pt x="1050" y="993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771650" y="3055938"/>
            <a:ext cx="703263" cy="2657475"/>
            <a:chOff x="1116" y="1649"/>
            <a:chExt cx="443" cy="1674"/>
          </a:xfrm>
        </p:grpSpPr>
        <p:sp>
          <p:nvSpPr>
            <p:cNvPr id="11289" name="Oval 43"/>
            <p:cNvSpPr>
              <a:spLocks noChangeArrowheads="1"/>
            </p:cNvSpPr>
            <p:nvPr/>
          </p:nvSpPr>
          <p:spPr bwMode="auto">
            <a:xfrm>
              <a:off x="1355" y="3013"/>
              <a:ext cx="204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Oval 44"/>
            <p:cNvSpPr>
              <a:spLocks noChangeArrowheads="1"/>
            </p:cNvSpPr>
            <p:nvPr/>
          </p:nvSpPr>
          <p:spPr bwMode="auto">
            <a:xfrm>
              <a:off x="1116" y="1649"/>
              <a:ext cx="204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2292350" y="3055938"/>
            <a:ext cx="1166813" cy="1812925"/>
            <a:chOff x="1444" y="1649"/>
            <a:chExt cx="735" cy="1142"/>
          </a:xfrm>
        </p:grpSpPr>
        <p:sp>
          <p:nvSpPr>
            <p:cNvPr id="11287" name="Oval 46"/>
            <p:cNvSpPr>
              <a:spLocks noChangeArrowheads="1"/>
            </p:cNvSpPr>
            <p:nvPr/>
          </p:nvSpPr>
          <p:spPr bwMode="auto">
            <a:xfrm>
              <a:off x="1975" y="2481"/>
              <a:ext cx="204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Oval 47"/>
            <p:cNvSpPr>
              <a:spLocks noChangeArrowheads="1"/>
            </p:cNvSpPr>
            <p:nvPr/>
          </p:nvSpPr>
          <p:spPr bwMode="auto">
            <a:xfrm>
              <a:off x="1444" y="1649"/>
              <a:ext cx="204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2784475" y="3055938"/>
            <a:ext cx="2081213" cy="2700337"/>
            <a:chOff x="1754" y="1649"/>
            <a:chExt cx="1311" cy="1701"/>
          </a:xfrm>
        </p:grpSpPr>
        <p:sp>
          <p:nvSpPr>
            <p:cNvPr id="11285" name="Oval 49"/>
            <p:cNvSpPr>
              <a:spLocks noChangeArrowheads="1"/>
            </p:cNvSpPr>
            <p:nvPr/>
          </p:nvSpPr>
          <p:spPr bwMode="auto">
            <a:xfrm>
              <a:off x="2861" y="3040"/>
              <a:ext cx="204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Oval 50"/>
            <p:cNvSpPr>
              <a:spLocks noChangeArrowheads="1"/>
            </p:cNvSpPr>
            <p:nvPr/>
          </p:nvSpPr>
          <p:spPr bwMode="auto">
            <a:xfrm>
              <a:off x="1754" y="1649"/>
              <a:ext cx="204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3783013" y="3041650"/>
            <a:ext cx="1812925" cy="1884363"/>
            <a:chOff x="2383" y="1640"/>
            <a:chExt cx="1142" cy="1187"/>
          </a:xfrm>
        </p:grpSpPr>
        <p:sp>
          <p:nvSpPr>
            <p:cNvPr id="11283" name="Oval 52"/>
            <p:cNvSpPr>
              <a:spLocks noChangeArrowheads="1"/>
            </p:cNvSpPr>
            <p:nvPr/>
          </p:nvSpPr>
          <p:spPr bwMode="auto">
            <a:xfrm>
              <a:off x="3321" y="2517"/>
              <a:ext cx="204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Oval 53"/>
            <p:cNvSpPr>
              <a:spLocks noChangeArrowheads="1"/>
            </p:cNvSpPr>
            <p:nvPr/>
          </p:nvSpPr>
          <p:spPr bwMode="auto">
            <a:xfrm>
              <a:off x="2383" y="1640"/>
              <a:ext cx="204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4795838" y="3041650"/>
            <a:ext cx="2306637" cy="2517775"/>
            <a:chOff x="3021" y="1640"/>
            <a:chExt cx="1453" cy="1586"/>
          </a:xfrm>
        </p:grpSpPr>
        <p:sp>
          <p:nvSpPr>
            <p:cNvPr id="11281" name="Oval 55"/>
            <p:cNvSpPr>
              <a:spLocks noChangeArrowheads="1"/>
            </p:cNvSpPr>
            <p:nvPr/>
          </p:nvSpPr>
          <p:spPr bwMode="auto">
            <a:xfrm>
              <a:off x="4270" y="2916"/>
              <a:ext cx="204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Oval 56"/>
            <p:cNvSpPr>
              <a:spLocks noChangeArrowheads="1"/>
            </p:cNvSpPr>
            <p:nvPr/>
          </p:nvSpPr>
          <p:spPr bwMode="auto">
            <a:xfrm>
              <a:off x="3021" y="1640"/>
              <a:ext cx="204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2713" name="Text Box 57"/>
          <p:cNvSpPr txBox="1">
            <a:spLocks noChangeArrowheads="1"/>
          </p:cNvSpPr>
          <p:nvPr/>
        </p:nvSpPr>
        <p:spPr bwMode="auto">
          <a:xfrm>
            <a:off x="2778125" y="6148325"/>
            <a:ext cx="3800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urier New" pitchFamily="49" charset="0"/>
              </a:rPr>
              <a:t>f(key) = key % 10</a:t>
            </a:r>
            <a:endParaRPr lang="th-TH" sz="2800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2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2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22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22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22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2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22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22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2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2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22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22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2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2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22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22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22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22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22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22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2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59" grpId="0" uiExpand="1" build="p"/>
      <p:bldP spid="1222693" grpId="0" uiExpand="1" animBg="1"/>
      <p:bldP spid="1222694" grpId="0" uiExpand="1" animBg="1"/>
      <p:bldP spid="1222695" grpId="0" uiExpand="1" animBg="1"/>
      <p:bldP spid="1222696" grpId="0" uiExpand="1" animBg="1"/>
      <p:bldP spid="1222697" grpId="0" uiExpand="1" animBg="1"/>
      <p:bldP spid="1222713" grpId="0" uiExpan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19050"/>
            <a:ext cx="8621486" cy="762000"/>
          </a:xfrm>
        </p:spPr>
        <p:txBody>
          <a:bodyPr/>
          <a:lstStyle/>
          <a:p>
            <a:r>
              <a:rPr lang="en-US" dirty="0" smtClean="0"/>
              <a:t>CP::</a:t>
            </a:r>
            <a:r>
              <a:rPr lang="en-US" dirty="0" err="1" smtClean="0"/>
              <a:t>unordered_map</a:t>
            </a:r>
            <a:r>
              <a:rPr lang="en-US" dirty="0" smtClean="0"/>
              <a:t>&lt;</a:t>
            </a:r>
            <a:r>
              <a:rPr lang="en-US" dirty="0" err="1" smtClean="0"/>
              <a:t>KeyT</a:t>
            </a:r>
            <a:r>
              <a:rPr lang="en-US" dirty="0" smtClean="0"/>
              <a:t>, </a:t>
            </a:r>
            <a:r>
              <a:rPr lang="en-US" dirty="0" err="1" smtClean="0"/>
              <a:t>MappedT</a:t>
            </a:r>
            <a:r>
              <a:rPr lang="en-US" dirty="0" smtClean="0"/>
              <a:t>&gt;</a:t>
            </a:r>
            <a:endParaRPr lang="th-TH" dirty="0"/>
          </a:p>
        </p:txBody>
      </p:sp>
      <p:grpSp>
        <p:nvGrpSpPr>
          <p:cNvPr id="3" name="Group 2"/>
          <p:cNvGrpSpPr/>
          <p:nvPr/>
        </p:nvGrpSpPr>
        <p:grpSpPr>
          <a:xfrm>
            <a:off x="3194460" y="4500748"/>
            <a:ext cx="1604834" cy="601982"/>
            <a:chOff x="3194460" y="4500748"/>
            <a:chExt cx="1604834" cy="601982"/>
          </a:xfrm>
        </p:grpSpPr>
        <p:sp>
          <p:nvSpPr>
            <p:cNvPr id="66" name="TextBox 65"/>
            <p:cNvSpPr txBox="1"/>
            <p:nvPr/>
          </p:nvSpPr>
          <p:spPr>
            <a:xfrm>
              <a:off x="3705084" y="4702620"/>
              <a:ext cx="1094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BucketT</a:t>
              </a:r>
              <a:endParaRPr lang="th-TH" sz="2000" dirty="0">
                <a:solidFill>
                  <a:srgbClr val="FF0000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3194460" y="4500748"/>
              <a:ext cx="486888" cy="477244"/>
            </a:xfrm>
            <a:custGeom>
              <a:avLst/>
              <a:gdLst>
                <a:gd name="connsiteX0" fmla="*/ 486888 w 486888"/>
                <a:gd name="connsiteY0" fmla="*/ 451263 h 477244"/>
                <a:gd name="connsiteX1" fmla="*/ 178130 w 486888"/>
                <a:gd name="connsiteY1" fmla="*/ 427512 h 477244"/>
                <a:gd name="connsiteX2" fmla="*/ 0 w 486888"/>
                <a:gd name="connsiteY2" fmla="*/ 0 h 477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888" h="477244">
                  <a:moveTo>
                    <a:pt x="486888" y="451263"/>
                  </a:moveTo>
                  <a:cubicBezTo>
                    <a:pt x="373083" y="476993"/>
                    <a:pt x="259278" y="502723"/>
                    <a:pt x="178130" y="427512"/>
                  </a:cubicBezTo>
                  <a:cubicBezTo>
                    <a:pt x="96982" y="352301"/>
                    <a:pt x="0" y="0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10690" y="4488873"/>
            <a:ext cx="3835731" cy="1136374"/>
            <a:chOff x="2410690" y="4488873"/>
            <a:chExt cx="3835731" cy="1136374"/>
          </a:xfrm>
        </p:grpSpPr>
        <p:sp>
          <p:nvSpPr>
            <p:cNvPr id="67" name="TextBox 66"/>
            <p:cNvSpPr txBox="1"/>
            <p:nvPr/>
          </p:nvSpPr>
          <p:spPr>
            <a:xfrm>
              <a:off x="2778812" y="5225137"/>
              <a:ext cx="3467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vector&lt;</a:t>
              </a:r>
              <a:r>
                <a:rPr lang="en-US" sz="2000" dirty="0" smtClean="0">
                  <a:solidFill>
                    <a:srgbClr val="FF0000"/>
                  </a:solidFill>
                </a:rPr>
                <a:t> 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BucketT</a:t>
              </a:r>
              <a:r>
                <a:rPr lang="en-US" sz="2000" dirty="0" smtClean="0">
                  <a:solidFill>
                    <a:srgbClr val="FF0000"/>
                  </a:solidFill>
                </a:rPr>
                <a:t> </a:t>
              </a:r>
              <a:r>
                <a:rPr lang="en-US" sz="2000" dirty="0" smtClean="0"/>
                <a:t>&gt;</a:t>
              </a:r>
              <a:endParaRPr lang="th-TH" sz="2000" dirty="0"/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2410690" y="4488873"/>
              <a:ext cx="368135" cy="1059135"/>
            </a:xfrm>
            <a:custGeom>
              <a:avLst/>
              <a:gdLst>
                <a:gd name="connsiteX0" fmla="*/ 486888 w 486888"/>
                <a:gd name="connsiteY0" fmla="*/ 451263 h 477244"/>
                <a:gd name="connsiteX1" fmla="*/ 178130 w 486888"/>
                <a:gd name="connsiteY1" fmla="*/ 427512 h 477244"/>
                <a:gd name="connsiteX2" fmla="*/ 0 w 486888"/>
                <a:gd name="connsiteY2" fmla="*/ 0 h 477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888" h="477244">
                  <a:moveTo>
                    <a:pt x="486888" y="451263"/>
                  </a:moveTo>
                  <a:cubicBezTo>
                    <a:pt x="373083" y="476993"/>
                    <a:pt x="259278" y="502723"/>
                    <a:pt x="178130" y="427512"/>
                  </a:cubicBezTo>
                  <a:cubicBezTo>
                    <a:pt x="96982" y="352301"/>
                    <a:pt x="0" y="0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54172" y="941993"/>
            <a:ext cx="2134701" cy="3481034"/>
            <a:chOff x="4752975" y="4219575"/>
            <a:chExt cx="1507975" cy="2459038"/>
          </a:xfrm>
        </p:grpSpPr>
        <p:grpSp>
          <p:nvGrpSpPr>
            <p:cNvPr id="72" name="Group 498"/>
            <p:cNvGrpSpPr>
              <a:grpSpLocks/>
            </p:cNvGrpSpPr>
            <p:nvPr/>
          </p:nvGrpSpPr>
          <p:grpSpPr bwMode="auto">
            <a:xfrm>
              <a:off x="4752975" y="4219575"/>
              <a:ext cx="223838" cy="2459038"/>
              <a:chOff x="5210" y="13220"/>
              <a:chExt cx="362" cy="3347"/>
            </a:xfrm>
          </p:grpSpPr>
          <p:sp>
            <p:nvSpPr>
              <p:cNvPr id="103" name="Rectangle 499"/>
              <p:cNvSpPr>
                <a:spLocks noChangeArrowheads="1"/>
              </p:cNvSpPr>
              <p:nvPr/>
            </p:nvSpPr>
            <p:spPr bwMode="auto">
              <a:xfrm>
                <a:off x="5210" y="13220"/>
                <a:ext cx="362" cy="3347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sz="2000"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04" name="Line 500"/>
              <p:cNvSpPr>
                <a:spLocks noChangeShapeType="1"/>
              </p:cNvSpPr>
              <p:nvPr/>
            </p:nvSpPr>
            <p:spPr bwMode="auto">
              <a:xfrm>
                <a:off x="5210" y="13586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5" name="Line 501"/>
              <p:cNvSpPr>
                <a:spLocks noChangeShapeType="1"/>
              </p:cNvSpPr>
              <p:nvPr/>
            </p:nvSpPr>
            <p:spPr bwMode="auto">
              <a:xfrm>
                <a:off x="5210" y="13915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6" name="Line 502"/>
              <p:cNvSpPr>
                <a:spLocks noChangeShapeType="1"/>
              </p:cNvSpPr>
              <p:nvPr/>
            </p:nvSpPr>
            <p:spPr bwMode="auto">
              <a:xfrm>
                <a:off x="5210" y="14244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7" name="Line 503"/>
              <p:cNvSpPr>
                <a:spLocks noChangeShapeType="1"/>
              </p:cNvSpPr>
              <p:nvPr/>
            </p:nvSpPr>
            <p:spPr bwMode="auto">
              <a:xfrm>
                <a:off x="5210" y="14574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8" name="Line 504"/>
              <p:cNvSpPr>
                <a:spLocks noChangeShapeType="1"/>
              </p:cNvSpPr>
              <p:nvPr/>
            </p:nvSpPr>
            <p:spPr bwMode="auto">
              <a:xfrm>
                <a:off x="5210" y="14903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9" name="Line 505"/>
              <p:cNvSpPr>
                <a:spLocks noChangeShapeType="1"/>
              </p:cNvSpPr>
              <p:nvPr/>
            </p:nvSpPr>
            <p:spPr bwMode="auto">
              <a:xfrm>
                <a:off x="5210" y="15232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0" name="Line 506"/>
              <p:cNvSpPr>
                <a:spLocks noChangeShapeType="1"/>
              </p:cNvSpPr>
              <p:nvPr/>
            </p:nvSpPr>
            <p:spPr bwMode="auto">
              <a:xfrm>
                <a:off x="5210" y="15562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1" name="Line 507"/>
              <p:cNvSpPr>
                <a:spLocks noChangeShapeType="1"/>
              </p:cNvSpPr>
              <p:nvPr/>
            </p:nvSpPr>
            <p:spPr bwMode="auto">
              <a:xfrm>
                <a:off x="5210" y="15891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12" name="Line 508"/>
              <p:cNvSpPr>
                <a:spLocks noChangeShapeType="1"/>
              </p:cNvSpPr>
              <p:nvPr/>
            </p:nvSpPr>
            <p:spPr bwMode="auto">
              <a:xfrm>
                <a:off x="5210" y="16220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874504" y="4266884"/>
              <a:ext cx="1095990" cy="176024"/>
              <a:chOff x="4863746" y="4266884"/>
              <a:chExt cx="1095990" cy="176024"/>
            </a:xfrm>
          </p:grpSpPr>
          <p:sp>
            <p:nvSpPr>
              <p:cNvPr id="101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02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874504" y="4761736"/>
              <a:ext cx="1095990" cy="176024"/>
              <a:chOff x="4863746" y="4266884"/>
              <a:chExt cx="1095990" cy="176024"/>
            </a:xfrm>
          </p:grpSpPr>
          <p:sp>
            <p:nvSpPr>
              <p:cNvPr id="99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00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874504" y="5030677"/>
              <a:ext cx="1095990" cy="176024"/>
              <a:chOff x="4863746" y="4266884"/>
              <a:chExt cx="1095990" cy="176024"/>
            </a:xfrm>
          </p:grpSpPr>
          <p:sp>
            <p:nvSpPr>
              <p:cNvPr id="97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98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4874504" y="5278102"/>
              <a:ext cx="1095990" cy="176024"/>
              <a:chOff x="4863746" y="4266884"/>
              <a:chExt cx="1095990" cy="176024"/>
            </a:xfrm>
          </p:grpSpPr>
          <p:sp>
            <p:nvSpPr>
              <p:cNvPr id="95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96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874504" y="5504013"/>
              <a:ext cx="1095990" cy="176024"/>
              <a:chOff x="4863746" y="4266884"/>
              <a:chExt cx="1095990" cy="176024"/>
            </a:xfrm>
          </p:grpSpPr>
          <p:sp>
            <p:nvSpPr>
              <p:cNvPr id="93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94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874504" y="4522430"/>
              <a:ext cx="1095991" cy="1566044"/>
              <a:chOff x="4863746" y="2790449"/>
              <a:chExt cx="1095991" cy="1566044"/>
            </a:xfrm>
          </p:grpSpPr>
          <p:sp>
            <p:nvSpPr>
              <p:cNvPr id="91" name="Rectangle 179"/>
              <p:cNvSpPr>
                <a:spLocks noChangeArrowheads="1"/>
              </p:cNvSpPr>
              <p:nvPr/>
            </p:nvSpPr>
            <p:spPr bwMode="auto">
              <a:xfrm>
                <a:off x="5153905" y="2790449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92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874504" y="4614677"/>
              <a:ext cx="1386446" cy="2060160"/>
              <a:chOff x="4863746" y="4356493"/>
              <a:chExt cx="1386446" cy="2060160"/>
            </a:xfrm>
          </p:grpSpPr>
          <p:sp>
            <p:nvSpPr>
              <p:cNvPr id="89" name="Rectangle 179"/>
              <p:cNvSpPr>
                <a:spLocks noChangeArrowheads="1"/>
              </p:cNvSpPr>
              <p:nvPr/>
            </p:nvSpPr>
            <p:spPr bwMode="auto">
              <a:xfrm>
                <a:off x="5153903" y="6229872"/>
                <a:ext cx="1096289" cy="1867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90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874504" y="6235534"/>
              <a:ext cx="1386446" cy="186781"/>
              <a:chOff x="4863746" y="4266883"/>
              <a:chExt cx="1386446" cy="186781"/>
            </a:xfrm>
          </p:grpSpPr>
          <p:sp>
            <p:nvSpPr>
              <p:cNvPr id="87" name="Rectangle 179"/>
              <p:cNvSpPr>
                <a:spLocks noChangeArrowheads="1"/>
              </p:cNvSpPr>
              <p:nvPr/>
            </p:nvSpPr>
            <p:spPr bwMode="auto">
              <a:xfrm>
                <a:off x="5153903" y="4266883"/>
                <a:ext cx="1096289" cy="1867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*  *  *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88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4874504" y="5745419"/>
              <a:ext cx="463673" cy="207934"/>
              <a:chOff x="4863746" y="4250106"/>
              <a:chExt cx="463673" cy="207934"/>
            </a:xfrm>
          </p:grpSpPr>
          <p:sp>
            <p:nvSpPr>
              <p:cNvPr id="85" name="Rectangle 179"/>
              <p:cNvSpPr>
                <a:spLocks noChangeArrowheads="1"/>
              </p:cNvSpPr>
              <p:nvPr/>
            </p:nvSpPr>
            <p:spPr bwMode="auto">
              <a:xfrm>
                <a:off x="5153905" y="4250106"/>
                <a:ext cx="173514" cy="2079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 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86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4874504" y="5988018"/>
              <a:ext cx="463673" cy="584551"/>
              <a:chOff x="4863746" y="3771942"/>
              <a:chExt cx="463673" cy="584551"/>
            </a:xfrm>
          </p:grpSpPr>
          <p:sp>
            <p:nvSpPr>
              <p:cNvPr id="83" name="Rectangle 179"/>
              <p:cNvSpPr>
                <a:spLocks noChangeArrowheads="1"/>
              </p:cNvSpPr>
              <p:nvPr/>
            </p:nvSpPr>
            <p:spPr bwMode="auto">
              <a:xfrm>
                <a:off x="5153905" y="3771942"/>
                <a:ext cx="173514" cy="2079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b="1" dirty="0" smtClean="0">
                    <a:solidFill>
                      <a:srgbClr val="00B0F0"/>
                    </a:solidFill>
                    <a:latin typeface="Courier New" pitchFamily="49" charset="0"/>
                    <a:cs typeface="Tahoma" pitchFamily="34" charset="0"/>
                  </a:rPr>
                  <a:t>  </a:t>
                </a:r>
                <a:endParaRPr lang="en-US" sz="2400" b="1" dirty="0">
                  <a:solidFill>
                    <a:srgbClr val="00B0F0"/>
                  </a:solidFill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84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00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348843" y="3146950"/>
            <a:ext cx="3739561" cy="451273"/>
            <a:chOff x="3348843" y="3146950"/>
            <a:chExt cx="3739561" cy="451273"/>
          </a:xfrm>
        </p:grpSpPr>
        <p:sp>
          <p:nvSpPr>
            <p:cNvPr id="53" name="TextBox 52"/>
            <p:cNvSpPr txBox="1"/>
            <p:nvPr/>
          </p:nvSpPr>
          <p:spPr>
            <a:xfrm>
              <a:off x="5177625" y="3146950"/>
              <a:ext cx="1910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bucket size =</a:t>
              </a:r>
              <a:r>
                <a:rPr lang="th-TH" sz="2000" dirty="0" smtClean="0"/>
                <a:t> </a:t>
              </a:r>
              <a:r>
                <a:rPr lang="en-US" sz="2000" dirty="0" smtClean="0"/>
                <a:t>0</a:t>
              </a:r>
              <a:endParaRPr lang="th-TH" sz="2000" dirty="0"/>
            </a:p>
          </p:txBody>
        </p:sp>
        <p:cxnSp>
          <p:nvCxnSpPr>
            <p:cNvPr id="4" name="Straight Arrow Connector 3"/>
            <p:cNvCxnSpPr>
              <a:stCxn id="53" idx="1"/>
            </p:cNvCxnSpPr>
            <p:nvPr/>
          </p:nvCxnSpPr>
          <p:spPr bwMode="auto">
            <a:xfrm flipH="1" flipV="1">
              <a:off x="3348843" y="3265715"/>
              <a:ext cx="1828782" cy="812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53" idx="1"/>
            </p:cNvCxnSpPr>
            <p:nvPr/>
          </p:nvCxnSpPr>
          <p:spPr bwMode="auto">
            <a:xfrm flipH="1">
              <a:off x="3384469" y="3347005"/>
              <a:ext cx="1793156" cy="2512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215741" y="1175657"/>
            <a:ext cx="2872663" cy="1733797"/>
            <a:chOff x="4215741" y="1175657"/>
            <a:chExt cx="2872663" cy="1733797"/>
          </a:xfrm>
        </p:grpSpPr>
        <p:sp>
          <p:nvSpPr>
            <p:cNvPr id="51" name="TextBox 50"/>
            <p:cNvSpPr txBox="1"/>
            <p:nvPr/>
          </p:nvSpPr>
          <p:spPr>
            <a:xfrm>
              <a:off x="5177625" y="1638786"/>
              <a:ext cx="1910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bucket size =</a:t>
              </a:r>
              <a:r>
                <a:rPr lang="th-TH" sz="2000" dirty="0" smtClean="0"/>
                <a:t> </a:t>
              </a:r>
              <a:r>
                <a:rPr lang="en-US" sz="2000" dirty="0" smtClean="0"/>
                <a:t>2</a:t>
              </a:r>
              <a:endParaRPr lang="th-TH" sz="2000" dirty="0"/>
            </a:p>
          </p:txBody>
        </p:sp>
        <p:cxnSp>
          <p:nvCxnSpPr>
            <p:cNvPr id="60" name="Straight Arrow Connector 59"/>
            <p:cNvCxnSpPr>
              <a:stCxn id="51" idx="1"/>
            </p:cNvCxnSpPr>
            <p:nvPr/>
          </p:nvCxnSpPr>
          <p:spPr bwMode="auto">
            <a:xfrm flipH="1" flipV="1">
              <a:off x="4215741" y="1175657"/>
              <a:ext cx="961884" cy="6631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>
              <a:stCxn id="51" idx="1"/>
            </p:cNvCxnSpPr>
            <p:nvPr/>
          </p:nvCxnSpPr>
          <p:spPr bwMode="auto">
            <a:xfrm flipH="1" flipV="1">
              <a:off x="4215741" y="1555667"/>
              <a:ext cx="961884" cy="2831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>
              <a:stCxn id="51" idx="1"/>
            </p:cNvCxnSpPr>
            <p:nvPr/>
          </p:nvCxnSpPr>
          <p:spPr bwMode="auto">
            <a:xfrm flipH="1">
              <a:off x="4239493" y="1838841"/>
              <a:ext cx="938132" cy="137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3" name="Straight Arrow Connector 112"/>
            <p:cNvCxnSpPr>
              <a:stCxn id="51" idx="1"/>
            </p:cNvCxnSpPr>
            <p:nvPr/>
          </p:nvCxnSpPr>
          <p:spPr bwMode="auto">
            <a:xfrm flipH="1">
              <a:off x="4263243" y="1838841"/>
              <a:ext cx="914382" cy="3937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Straight Arrow Connector 113"/>
            <p:cNvCxnSpPr>
              <a:stCxn id="51" idx="1"/>
            </p:cNvCxnSpPr>
            <p:nvPr/>
          </p:nvCxnSpPr>
          <p:spPr bwMode="auto">
            <a:xfrm flipH="1">
              <a:off x="4251367" y="1838841"/>
              <a:ext cx="926258" cy="7618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5" name="Straight Arrow Connector 114"/>
            <p:cNvCxnSpPr>
              <a:stCxn id="51" idx="1"/>
            </p:cNvCxnSpPr>
            <p:nvPr/>
          </p:nvCxnSpPr>
          <p:spPr bwMode="auto">
            <a:xfrm flipH="1">
              <a:off x="4275119" y="1838841"/>
              <a:ext cx="902506" cy="10706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4607629" y="3859471"/>
            <a:ext cx="2480775" cy="439397"/>
            <a:chOff x="4607629" y="3859471"/>
            <a:chExt cx="2480775" cy="439397"/>
          </a:xfrm>
        </p:grpSpPr>
        <p:sp>
          <p:nvSpPr>
            <p:cNvPr id="52" name="TextBox 51"/>
            <p:cNvSpPr txBox="1"/>
            <p:nvPr/>
          </p:nvSpPr>
          <p:spPr>
            <a:xfrm>
              <a:off x="5177625" y="3859471"/>
              <a:ext cx="1910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bucket size =</a:t>
              </a:r>
              <a:r>
                <a:rPr lang="th-TH" sz="2000" dirty="0" smtClean="0"/>
                <a:t> </a:t>
              </a:r>
              <a:r>
                <a:rPr lang="en-US" sz="2000" dirty="0" smtClean="0"/>
                <a:t>3</a:t>
              </a:r>
              <a:endParaRPr lang="th-TH" sz="2000" dirty="0"/>
            </a:p>
          </p:txBody>
        </p:sp>
        <p:cxnSp>
          <p:nvCxnSpPr>
            <p:cNvPr id="116" name="Straight Arrow Connector 115"/>
            <p:cNvCxnSpPr>
              <a:stCxn id="52" idx="1"/>
            </p:cNvCxnSpPr>
            <p:nvPr/>
          </p:nvCxnSpPr>
          <p:spPr bwMode="auto">
            <a:xfrm flipH="1" flipV="1">
              <a:off x="4619505" y="3978234"/>
              <a:ext cx="558120" cy="812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7" name="Straight Arrow Connector 116"/>
            <p:cNvCxnSpPr>
              <a:stCxn id="52" idx="1"/>
            </p:cNvCxnSpPr>
            <p:nvPr/>
          </p:nvCxnSpPr>
          <p:spPr bwMode="auto">
            <a:xfrm flipH="1">
              <a:off x="4607629" y="4059526"/>
              <a:ext cx="569996" cy="2393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8" name="TextBox 117"/>
          <p:cNvSpPr txBox="1"/>
          <p:nvPr/>
        </p:nvSpPr>
        <p:spPr>
          <a:xfrm>
            <a:off x="35625" y="2088069"/>
            <a:ext cx="226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bucket count = 10</a:t>
            </a:r>
            <a:endParaRPr lang="th-TH" sz="2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988466" y="5735777"/>
            <a:ext cx="4863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typedef</a:t>
            </a:r>
            <a:r>
              <a:rPr lang="en-US" sz="2000" dirty="0" smtClean="0"/>
              <a:t>   pair&lt;</a:t>
            </a:r>
            <a:r>
              <a:rPr lang="en-US" sz="2000" dirty="0" err="1" smtClean="0"/>
              <a:t>KeyT,MappedT</a:t>
            </a:r>
            <a:r>
              <a:rPr lang="en-US" sz="2000" dirty="0" smtClean="0"/>
              <a:t>&gt;   </a:t>
            </a:r>
            <a:r>
              <a:rPr lang="en-US" sz="2000" dirty="0" err="1" smtClean="0">
                <a:solidFill>
                  <a:srgbClr val="7030A0"/>
                </a:solidFill>
              </a:rPr>
              <a:t>ValueT</a:t>
            </a:r>
            <a:r>
              <a:rPr lang="en-US" sz="2000" dirty="0" smtClean="0"/>
              <a:t> ;</a:t>
            </a:r>
            <a:endParaRPr lang="th-TH" sz="2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988454" y="6172501"/>
            <a:ext cx="5048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typedef</a:t>
            </a:r>
            <a:r>
              <a:rPr lang="en-US" sz="2000" dirty="0" smtClean="0"/>
              <a:t>   vector&lt; </a:t>
            </a:r>
            <a:r>
              <a:rPr lang="en-US" sz="2000" dirty="0" err="1">
                <a:solidFill>
                  <a:srgbClr val="7030A0"/>
                </a:solidFill>
              </a:rPr>
              <a:t>ValueT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&gt;         </a:t>
            </a:r>
            <a:r>
              <a:rPr lang="en-US" sz="2000" dirty="0" err="1" smtClean="0">
                <a:solidFill>
                  <a:srgbClr val="FF0000"/>
                </a:solidFill>
              </a:rPr>
              <a:t>BucketT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;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03680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/>
              <a:t>CP::</a:t>
            </a:r>
            <a:r>
              <a:rPr lang="en-US" dirty="0" err="1"/>
              <a:t>unordered_map</a:t>
            </a:r>
            <a:r>
              <a:rPr lang="en-US" dirty="0"/>
              <a:t>&lt;</a:t>
            </a:r>
            <a:r>
              <a:rPr lang="en-US" dirty="0" err="1"/>
              <a:t>KeyT</a:t>
            </a:r>
            <a:r>
              <a:rPr lang="en-US" dirty="0"/>
              <a:t>, </a:t>
            </a:r>
            <a:r>
              <a:rPr lang="en-US" dirty="0" err="1"/>
              <a:t>MappedT</a:t>
            </a:r>
            <a:r>
              <a:rPr lang="en-US" dirty="0"/>
              <a:t>&gt;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42506" y="831706"/>
            <a:ext cx="8882740" cy="470898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template 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MappedT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HasherT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::hash&lt;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EqualT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::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equal_to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&gt;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protected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typedef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::pair&lt;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KeyT,MappedT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typedef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::vector&lt;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...</a:t>
            </a:r>
          </a:p>
          <a:p>
            <a:pPr>
              <a:spcBef>
                <a:spcPct val="0"/>
              </a:spcBef>
              <a:defRPr/>
            </a:pP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::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vector&lt;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&gt;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HasherT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mHasher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EqualT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mEqual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float  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   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597365" y="5070764"/>
            <a:ext cx="4721350" cy="1100754"/>
            <a:chOff x="3597365" y="5070764"/>
            <a:chExt cx="4721350" cy="1100754"/>
          </a:xfrm>
        </p:grpSpPr>
        <p:sp>
          <p:nvSpPr>
            <p:cNvPr id="3" name="TextBox 2"/>
            <p:cNvSpPr txBox="1"/>
            <p:nvPr/>
          </p:nvSpPr>
          <p:spPr>
            <a:xfrm>
              <a:off x="3859481" y="5771408"/>
              <a:ext cx="44592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2000" dirty="0" smtClean="0"/>
                <a:t>ใช้ในการเปรียบเทียบ ระหว่างการค้น </a:t>
              </a:r>
              <a:r>
                <a:rPr lang="en-US" sz="2000" dirty="0" smtClean="0"/>
                <a:t>key</a:t>
              </a:r>
              <a:endParaRPr lang="th-TH" sz="2000" dirty="0"/>
            </a:p>
          </p:txBody>
        </p:sp>
        <p:sp>
          <p:nvSpPr>
            <p:cNvPr id="5" name="Freeform 4"/>
            <p:cNvSpPr/>
            <p:nvPr/>
          </p:nvSpPr>
          <p:spPr bwMode="auto">
            <a:xfrm>
              <a:off x="3597365" y="5070764"/>
              <a:ext cx="345243" cy="938150"/>
            </a:xfrm>
            <a:custGeom>
              <a:avLst/>
              <a:gdLst>
                <a:gd name="connsiteX0" fmla="*/ 273991 w 345243"/>
                <a:gd name="connsiteY0" fmla="*/ 938150 h 938150"/>
                <a:gd name="connsiteX1" fmla="*/ 12734 w 345243"/>
                <a:gd name="connsiteY1" fmla="*/ 724394 h 938150"/>
                <a:gd name="connsiteX2" fmla="*/ 72110 w 345243"/>
                <a:gd name="connsiteY2" fmla="*/ 261257 h 938150"/>
                <a:gd name="connsiteX3" fmla="*/ 345243 w 345243"/>
                <a:gd name="connsiteY3" fmla="*/ 0 h 9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243" h="938150">
                  <a:moveTo>
                    <a:pt x="273991" y="938150"/>
                  </a:moveTo>
                  <a:cubicBezTo>
                    <a:pt x="160186" y="887679"/>
                    <a:pt x="46381" y="837209"/>
                    <a:pt x="12734" y="724394"/>
                  </a:cubicBezTo>
                  <a:cubicBezTo>
                    <a:pt x="-20913" y="611579"/>
                    <a:pt x="16692" y="381989"/>
                    <a:pt x="72110" y="261257"/>
                  </a:cubicBezTo>
                  <a:cubicBezTo>
                    <a:pt x="127528" y="140525"/>
                    <a:pt x="345243" y="0"/>
                    <a:pt x="345243" y="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65484" y="4714504"/>
            <a:ext cx="4837571" cy="1896401"/>
            <a:chOff x="2965484" y="4714504"/>
            <a:chExt cx="4837571" cy="1896401"/>
          </a:xfrm>
        </p:grpSpPr>
        <p:sp>
          <p:nvSpPr>
            <p:cNvPr id="22" name="TextBox 21"/>
            <p:cNvSpPr txBox="1"/>
            <p:nvPr/>
          </p:nvSpPr>
          <p:spPr>
            <a:xfrm>
              <a:off x="3099460" y="6210795"/>
              <a:ext cx="4703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hash function </a:t>
              </a:r>
              <a:r>
                <a:rPr lang="th-TH" sz="2000" dirty="0" smtClean="0"/>
                <a:t>เพื่อคำนวณตำแหน่ง </a:t>
              </a:r>
              <a:r>
                <a:rPr lang="en-US" sz="2000" dirty="0" smtClean="0"/>
                <a:t>bucket</a:t>
              </a:r>
              <a:endParaRPr lang="th-TH" sz="2000" dirty="0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2965484" y="4714504"/>
              <a:ext cx="988999" cy="1710047"/>
            </a:xfrm>
            <a:custGeom>
              <a:avLst/>
              <a:gdLst>
                <a:gd name="connsiteX0" fmla="*/ 98350 w 988999"/>
                <a:gd name="connsiteY0" fmla="*/ 1710047 h 1710047"/>
                <a:gd name="connsiteX1" fmla="*/ 3347 w 988999"/>
                <a:gd name="connsiteY1" fmla="*/ 1223158 h 1710047"/>
                <a:gd name="connsiteX2" fmla="*/ 205228 w 988999"/>
                <a:gd name="connsiteY2" fmla="*/ 570015 h 1710047"/>
                <a:gd name="connsiteX3" fmla="*/ 988999 w 988999"/>
                <a:gd name="connsiteY3" fmla="*/ 0 h 171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8999" h="1710047">
                  <a:moveTo>
                    <a:pt x="98350" y="1710047"/>
                  </a:moveTo>
                  <a:cubicBezTo>
                    <a:pt x="41942" y="1561605"/>
                    <a:pt x="-14466" y="1413163"/>
                    <a:pt x="3347" y="1223158"/>
                  </a:cubicBezTo>
                  <a:cubicBezTo>
                    <a:pt x="21160" y="1033153"/>
                    <a:pt x="40953" y="773875"/>
                    <a:pt x="205228" y="570015"/>
                  </a:cubicBezTo>
                  <a:cubicBezTo>
                    <a:pt x="369503" y="366155"/>
                    <a:pt x="988999" y="0"/>
                    <a:pt x="988999" y="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6" name="Group 401"/>
          <p:cNvGrpSpPr>
            <a:grpSpLocks/>
          </p:cNvGrpSpPr>
          <p:nvPr/>
        </p:nvGrpSpPr>
        <p:grpSpPr bwMode="auto">
          <a:xfrm>
            <a:off x="6934405" y="3642584"/>
            <a:ext cx="1983696" cy="1784179"/>
            <a:chOff x="637" y="726"/>
            <a:chExt cx="865" cy="778"/>
          </a:xfrm>
          <a:solidFill>
            <a:schemeClr val="bg1">
              <a:lumMod val="75000"/>
            </a:schemeClr>
          </a:solidFill>
        </p:grpSpPr>
        <p:sp>
          <p:nvSpPr>
            <p:cNvPr id="29" name="Rectangle 268"/>
            <p:cNvSpPr>
              <a:spLocks noChangeArrowheads="1"/>
            </p:cNvSpPr>
            <p:nvPr/>
          </p:nvSpPr>
          <p:spPr bwMode="auto">
            <a:xfrm>
              <a:off x="637" y="726"/>
              <a:ext cx="141" cy="7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100">
                <a:ea typeface="+mn-ea"/>
                <a:cs typeface="Tahoma" pitchFamily="34" charset="0"/>
              </a:endParaRPr>
            </a:p>
          </p:txBody>
        </p:sp>
        <p:sp>
          <p:nvSpPr>
            <p:cNvPr id="30" name="Line 269"/>
            <p:cNvSpPr>
              <a:spLocks noChangeShapeType="1"/>
            </p:cNvSpPr>
            <p:nvPr/>
          </p:nvSpPr>
          <p:spPr bwMode="auto">
            <a:xfrm>
              <a:off x="637" y="895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31" name="Line 270"/>
            <p:cNvSpPr>
              <a:spLocks noChangeShapeType="1"/>
            </p:cNvSpPr>
            <p:nvPr/>
          </p:nvSpPr>
          <p:spPr bwMode="auto">
            <a:xfrm>
              <a:off x="637" y="1048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32" name="Line 271"/>
            <p:cNvSpPr>
              <a:spLocks noChangeShapeType="1"/>
            </p:cNvSpPr>
            <p:nvPr/>
          </p:nvSpPr>
          <p:spPr bwMode="auto">
            <a:xfrm>
              <a:off x="637" y="1200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33" name="Line 272"/>
            <p:cNvSpPr>
              <a:spLocks noChangeShapeType="1"/>
            </p:cNvSpPr>
            <p:nvPr/>
          </p:nvSpPr>
          <p:spPr bwMode="auto">
            <a:xfrm>
              <a:off x="637" y="1353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34" name="Rectangle 285"/>
            <p:cNvSpPr>
              <a:spLocks noChangeArrowheads="1"/>
            </p:cNvSpPr>
            <p:nvPr/>
          </p:nvSpPr>
          <p:spPr bwMode="auto">
            <a:xfrm>
              <a:off x="878" y="757"/>
              <a:ext cx="312" cy="10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ea typeface="+mn-ea"/>
                  <a:cs typeface="Tahoma" pitchFamily="34" charset="0"/>
                </a:rPr>
                <a:t>(0,A)</a:t>
              </a: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35" name="Line 294"/>
            <p:cNvSpPr>
              <a:spLocks noChangeShapeType="1"/>
            </p:cNvSpPr>
            <p:nvPr/>
          </p:nvSpPr>
          <p:spPr bwMode="auto">
            <a:xfrm>
              <a:off x="702" y="80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36" name="Rectangle 299"/>
            <p:cNvSpPr>
              <a:spLocks noChangeArrowheads="1"/>
            </p:cNvSpPr>
            <p:nvPr/>
          </p:nvSpPr>
          <p:spPr bwMode="auto">
            <a:xfrm>
              <a:off x="878" y="912"/>
              <a:ext cx="620" cy="1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(6,Y),(1,R)</a:t>
              </a: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37" name="Line 307"/>
            <p:cNvSpPr>
              <a:spLocks noChangeShapeType="1"/>
            </p:cNvSpPr>
            <p:nvPr/>
          </p:nvSpPr>
          <p:spPr bwMode="auto">
            <a:xfrm>
              <a:off x="702" y="962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38" name="Rectangle 309"/>
            <p:cNvSpPr>
              <a:spLocks noChangeArrowheads="1"/>
            </p:cNvSpPr>
            <p:nvPr/>
          </p:nvSpPr>
          <p:spPr bwMode="auto">
            <a:xfrm>
              <a:off x="872" y="1066"/>
              <a:ext cx="630" cy="10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(2,Y),(17,R</a:t>
              </a:r>
              <a:r>
                <a:rPr lang="en-US" sz="1600" b="1" dirty="0">
                  <a:latin typeface="Courier New" pitchFamily="49" charset="0"/>
                  <a:cs typeface="Tahoma" pitchFamily="34" charset="0"/>
                </a:rPr>
                <a:t>)</a:t>
              </a:r>
            </a:p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39" name="Line 320"/>
            <p:cNvSpPr>
              <a:spLocks noChangeShapeType="1"/>
            </p:cNvSpPr>
            <p:nvPr/>
          </p:nvSpPr>
          <p:spPr bwMode="auto">
            <a:xfrm>
              <a:off x="702" y="1117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40" name="Rectangle 325"/>
            <p:cNvSpPr>
              <a:spLocks noChangeArrowheads="1"/>
            </p:cNvSpPr>
            <p:nvPr/>
          </p:nvSpPr>
          <p:spPr bwMode="auto">
            <a:xfrm>
              <a:off x="878" y="1385"/>
              <a:ext cx="322" cy="1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(29,Z)</a:t>
              </a:r>
            </a:p>
          </p:txBody>
        </p:sp>
        <p:sp>
          <p:nvSpPr>
            <p:cNvPr id="41" name="Line 333"/>
            <p:cNvSpPr>
              <a:spLocks noChangeShapeType="1"/>
            </p:cNvSpPr>
            <p:nvPr/>
          </p:nvSpPr>
          <p:spPr bwMode="auto">
            <a:xfrm>
              <a:off x="702" y="1426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42" name="Rectangle 325"/>
            <p:cNvSpPr>
              <a:spLocks noChangeArrowheads="1"/>
            </p:cNvSpPr>
            <p:nvPr/>
          </p:nvSpPr>
          <p:spPr bwMode="auto">
            <a:xfrm>
              <a:off x="875" y="1227"/>
              <a:ext cx="322" cy="1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(8,B)</a:t>
              </a:r>
            </a:p>
          </p:txBody>
        </p:sp>
        <p:sp>
          <p:nvSpPr>
            <p:cNvPr id="43" name="Line 333"/>
            <p:cNvSpPr>
              <a:spLocks noChangeShapeType="1"/>
            </p:cNvSpPr>
            <p:nvPr/>
          </p:nvSpPr>
          <p:spPr bwMode="auto">
            <a:xfrm>
              <a:off x="699" y="126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32880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 smtClean="0"/>
              <a:t>default constructor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42506" y="831706"/>
            <a:ext cx="8882740" cy="532453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template 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MappedT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HasherT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::hash&lt;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EqualT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::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equal_to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&gt;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::vector&lt;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HasherT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mHasher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EqualT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mEqual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float  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   </a:t>
            </a: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::vector&lt;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&gt;(11) ),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(0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mHasher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HasherT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),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mEqual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EqualT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),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(1.0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{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052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 smtClean="0"/>
              <a:t>copy constructor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42506" y="831706"/>
            <a:ext cx="8882740" cy="563231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template 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MappedT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HasherT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::hash&lt;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EqualT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::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equal_to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&gt;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::vector&lt;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HasherT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mHasher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EqualT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mEqual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float  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   </a:t>
            </a: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&lt;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KeyT,MappedT,HasherT,EqualT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&gt; &amp;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other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) :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other.mBuckets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),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other.mSize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mHasher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other.mHasher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),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mEqual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other.mEqual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other.mMaxLoadFactor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36811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 smtClean="0"/>
              <a:t>copy assignment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42506" y="819831"/>
            <a:ext cx="8882740" cy="5940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::vector&lt;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HasherT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mHasher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EqualT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mEqual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float  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   </a:t>
            </a: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&lt;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KeyT,MappedT,HasherT,EqualT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&gt;&amp;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operator=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KeyT,MappedT,HasherT,EqualT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&gt;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other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 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using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::swap;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swap(this-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 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other.mBuckets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swap(this-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    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other.mSize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swap(this-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mHasher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  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other.mHasher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swap(this-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mEqual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   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other.mEqual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swap(this-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other.mMaxLoadFactor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*this;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571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/>
              <a:t>CP::</a:t>
            </a:r>
            <a:r>
              <a:rPr lang="en-US" dirty="0" err="1"/>
              <a:t>unordered_map</a:t>
            </a:r>
            <a:r>
              <a:rPr lang="en-US" dirty="0"/>
              <a:t>&lt;</a:t>
            </a:r>
            <a:r>
              <a:rPr lang="en-US" dirty="0" err="1"/>
              <a:t>KeyT</a:t>
            </a:r>
            <a:r>
              <a:rPr lang="en-US" dirty="0"/>
              <a:t>, </a:t>
            </a:r>
            <a:r>
              <a:rPr lang="en-US" dirty="0" err="1"/>
              <a:t>MappedT</a:t>
            </a:r>
            <a:r>
              <a:rPr lang="en-US" dirty="0"/>
              <a:t>&gt;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42506" y="831706"/>
            <a:ext cx="8882740" cy="5940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template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&lt; ... &gt;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public: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bool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empty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		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	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{...}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			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{...}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bucket_count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		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{...}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bucket_size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n)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	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{...}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float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load_factor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		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{...}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float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max_load_factor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		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{...}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void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max_load_factor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(float z)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{...}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iterator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begin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	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{...}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iterator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end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		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{...}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MappedT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operator[]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&amp; key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)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{...}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void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clear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			  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{...}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void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rehash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n)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		  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{...}</a:t>
            </a: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erase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&amp;key)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	   {...}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pair&lt;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iterator,bool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&gt;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insert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ValueT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&amp;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val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){...}</a:t>
            </a:r>
            <a:endParaRPr lang="en-US" sz="2000" b="1" dirty="0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22" name="Group 401"/>
          <p:cNvGrpSpPr>
            <a:grpSpLocks/>
          </p:cNvGrpSpPr>
          <p:nvPr/>
        </p:nvGrpSpPr>
        <p:grpSpPr bwMode="auto">
          <a:xfrm>
            <a:off x="7238764" y="1276161"/>
            <a:ext cx="1460500" cy="1235075"/>
            <a:chOff x="637" y="726"/>
            <a:chExt cx="920" cy="778"/>
          </a:xfrm>
          <a:solidFill>
            <a:schemeClr val="bg1">
              <a:lumMod val="75000"/>
            </a:schemeClr>
          </a:solidFill>
        </p:grpSpPr>
        <p:sp>
          <p:nvSpPr>
            <p:cNvPr id="23" name="Rectangle 268"/>
            <p:cNvSpPr>
              <a:spLocks noChangeArrowheads="1"/>
            </p:cNvSpPr>
            <p:nvPr/>
          </p:nvSpPr>
          <p:spPr bwMode="auto">
            <a:xfrm>
              <a:off x="637" y="726"/>
              <a:ext cx="141" cy="7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24" name="Line 269"/>
            <p:cNvSpPr>
              <a:spLocks noChangeShapeType="1"/>
            </p:cNvSpPr>
            <p:nvPr/>
          </p:nvSpPr>
          <p:spPr bwMode="auto">
            <a:xfrm>
              <a:off x="637" y="895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70"/>
            <p:cNvSpPr>
              <a:spLocks noChangeShapeType="1"/>
            </p:cNvSpPr>
            <p:nvPr/>
          </p:nvSpPr>
          <p:spPr bwMode="auto">
            <a:xfrm>
              <a:off x="637" y="1048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71"/>
            <p:cNvSpPr>
              <a:spLocks noChangeShapeType="1"/>
            </p:cNvSpPr>
            <p:nvPr/>
          </p:nvSpPr>
          <p:spPr bwMode="auto">
            <a:xfrm>
              <a:off x="637" y="1200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72"/>
            <p:cNvSpPr>
              <a:spLocks noChangeShapeType="1"/>
            </p:cNvSpPr>
            <p:nvPr/>
          </p:nvSpPr>
          <p:spPr bwMode="auto">
            <a:xfrm>
              <a:off x="637" y="1353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85"/>
            <p:cNvSpPr>
              <a:spLocks noChangeArrowheads="1"/>
            </p:cNvSpPr>
            <p:nvPr/>
          </p:nvSpPr>
          <p:spPr bwMode="auto">
            <a:xfrm>
              <a:off x="878" y="737"/>
              <a:ext cx="679" cy="1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ea typeface="+mn-ea"/>
                  <a:cs typeface="Tahoma" pitchFamily="34" charset="0"/>
                </a:rPr>
                <a:t> *, *, *</a:t>
              </a: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31" name="Line 294"/>
            <p:cNvSpPr>
              <a:spLocks noChangeShapeType="1"/>
            </p:cNvSpPr>
            <p:nvPr/>
          </p:nvSpPr>
          <p:spPr bwMode="auto">
            <a:xfrm>
              <a:off x="702" y="80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99"/>
            <p:cNvSpPr>
              <a:spLocks noChangeArrowheads="1"/>
            </p:cNvSpPr>
            <p:nvPr/>
          </p:nvSpPr>
          <p:spPr bwMode="auto">
            <a:xfrm>
              <a:off x="878" y="892"/>
              <a:ext cx="513" cy="10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*, *</a:t>
              </a:r>
            </a:p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33" name="Line 307"/>
            <p:cNvSpPr>
              <a:spLocks noChangeShapeType="1"/>
            </p:cNvSpPr>
            <p:nvPr/>
          </p:nvSpPr>
          <p:spPr bwMode="auto">
            <a:xfrm>
              <a:off x="702" y="962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09"/>
            <p:cNvSpPr>
              <a:spLocks noChangeArrowheads="1"/>
            </p:cNvSpPr>
            <p:nvPr/>
          </p:nvSpPr>
          <p:spPr bwMode="auto">
            <a:xfrm>
              <a:off x="872" y="1046"/>
              <a:ext cx="513" cy="1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*, *</a:t>
              </a:r>
            </a:p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35" name="Line 320"/>
            <p:cNvSpPr>
              <a:spLocks noChangeShapeType="1"/>
            </p:cNvSpPr>
            <p:nvPr/>
          </p:nvSpPr>
          <p:spPr bwMode="auto">
            <a:xfrm>
              <a:off x="702" y="1117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25"/>
            <p:cNvSpPr>
              <a:spLocks noChangeArrowheads="1"/>
            </p:cNvSpPr>
            <p:nvPr/>
          </p:nvSpPr>
          <p:spPr bwMode="auto">
            <a:xfrm>
              <a:off x="878" y="1365"/>
              <a:ext cx="242" cy="12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37" name="Line 333"/>
            <p:cNvSpPr>
              <a:spLocks noChangeShapeType="1"/>
            </p:cNvSpPr>
            <p:nvPr/>
          </p:nvSpPr>
          <p:spPr bwMode="auto">
            <a:xfrm>
              <a:off x="702" y="1426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25"/>
            <p:cNvSpPr>
              <a:spLocks noChangeArrowheads="1"/>
            </p:cNvSpPr>
            <p:nvPr/>
          </p:nvSpPr>
          <p:spPr bwMode="auto">
            <a:xfrm>
              <a:off x="875" y="1207"/>
              <a:ext cx="242" cy="13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39" name="Line 333"/>
            <p:cNvSpPr>
              <a:spLocks noChangeShapeType="1"/>
            </p:cNvSpPr>
            <p:nvPr/>
          </p:nvSpPr>
          <p:spPr bwMode="auto">
            <a:xfrm>
              <a:off x="699" y="126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 Box 685"/>
          <p:cNvSpPr txBox="1">
            <a:spLocks noChangeArrowheads="1"/>
          </p:cNvSpPr>
          <p:nvPr/>
        </p:nvSpPr>
        <p:spPr bwMode="auto">
          <a:xfrm>
            <a:off x="7168370" y="2606750"/>
            <a:ext cx="1798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400" b="1" dirty="0">
                <a:latin typeface="Times New Roman" pitchFamily="18" charset="0"/>
                <a:sym typeface="Symbol" pitchFamily="18" charset="2"/>
              </a:rPr>
              <a:t></a:t>
            </a:r>
            <a:r>
              <a:rPr lang="th-TH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9/5 = 1.8</a:t>
            </a:r>
            <a:endParaRPr lang="th-TH" sz="24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1" name="Text Box 685"/>
          <p:cNvSpPr txBox="1">
            <a:spLocks noChangeArrowheads="1"/>
          </p:cNvSpPr>
          <p:nvPr/>
        </p:nvSpPr>
        <p:spPr bwMode="auto">
          <a:xfrm>
            <a:off x="5872013" y="4557141"/>
            <a:ext cx="26851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cout</a:t>
            </a:r>
            <a:r>
              <a:rPr 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&lt;&lt; m["ok"];</a:t>
            </a:r>
            <a:endParaRPr lang="th-TH" sz="2000" dirty="0">
              <a:solidFill>
                <a:schemeClr val="accent6"/>
              </a:solidFill>
              <a:latin typeface="Courier New" panose="02070309020205020404" pitchFamily="49" charset="0"/>
              <a:sym typeface="Symbol" pitchFamily="18" charset="2"/>
            </a:endParaRPr>
          </a:p>
        </p:txBody>
      </p:sp>
      <p:sp>
        <p:nvSpPr>
          <p:cNvPr id="42" name="Text Box 685"/>
          <p:cNvSpPr txBox="1">
            <a:spLocks noChangeArrowheads="1"/>
          </p:cNvSpPr>
          <p:nvPr/>
        </p:nvSpPr>
        <p:spPr bwMode="auto">
          <a:xfrm>
            <a:off x="5882116" y="4236511"/>
            <a:ext cx="22655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m["ok"] = 27;</a:t>
            </a:r>
            <a:endParaRPr lang="th-TH" sz="2000" dirty="0">
              <a:solidFill>
                <a:schemeClr val="accent6"/>
              </a:solidFill>
              <a:latin typeface="Courier New" panose="02070309020205020404" pitchFamily="49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478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0" grpId="0"/>
      <p:bldP spid="41" grpId="0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/>
              <a:t>CP::</a:t>
            </a:r>
            <a:r>
              <a:rPr lang="en-US" dirty="0" err="1"/>
              <a:t>unordered_map</a:t>
            </a:r>
            <a:r>
              <a:rPr lang="en-US" dirty="0"/>
              <a:t>&lt;</a:t>
            </a:r>
            <a:r>
              <a:rPr lang="en-US" dirty="0" err="1"/>
              <a:t>KeyT</a:t>
            </a:r>
            <a:r>
              <a:rPr lang="en-US" dirty="0"/>
              <a:t>, </a:t>
            </a:r>
            <a:r>
              <a:rPr lang="en-US" dirty="0" err="1"/>
              <a:t>MappedT</a:t>
            </a:r>
            <a:r>
              <a:rPr lang="en-US" dirty="0"/>
              <a:t>&gt;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42506" y="641706"/>
            <a:ext cx="8882740" cy="624786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::vector&lt;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float               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mMaxLoadFactor</a:t>
            </a: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bool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empty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== 0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{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bucket_count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mBuckets.size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bucket_size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n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return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[n].size();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float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load_factor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(float)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/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mBuckets.size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float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max_load_factor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grpSp>
        <p:nvGrpSpPr>
          <p:cNvPr id="7" name="Group 401"/>
          <p:cNvGrpSpPr>
            <a:grpSpLocks/>
          </p:cNvGrpSpPr>
          <p:nvPr/>
        </p:nvGrpSpPr>
        <p:grpSpPr bwMode="auto">
          <a:xfrm>
            <a:off x="6970243" y="1077644"/>
            <a:ext cx="1460500" cy="1235075"/>
            <a:chOff x="637" y="726"/>
            <a:chExt cx="920" cy="778"/>
          </a:xfrm>
          <a:solidFill>
            <a:schemeClr val="bg1">
              <a:lumMod val="75000"/>
            </a:schemeClr>
          </a:solidFill>
        </p:grpSpPr>
        <p:sp>
          <p:nvSpPr>
            <p:cNvPr id="9" name="Rectangle 268"/>
            <p:cNvSpPr>
              <a:spLocks noChangeArrowheads="1"/>
            </p:cNvSpPr>
            <p:nvPr/>
          </p:nvSpPr>
          <p:spPr bwMode="auto">
            <a:xfrm>
              <a:off x="637" y="726"/>
              <a:ext cx="141" cy="7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0" name="Line 269"/>
            <p:cNvSpPr>
              <a:spLocks noChangeShapeType="1"/>
            </p:cNvSpPr>
            <p:nvPr/>
          </p:nvSpPr>
          <p:spPr bwMode="auto">
            <a:xfrm>
              <a:off x="637" y="895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70"/>
            <p:cNvSpPr>
              <a:spLocks noChangeShapeType="1"/>
            </p:cNvSpPr>
            <p:nvPr/>
          </p:nvSpPr>
          <p:spPr bwMode="auto">
            <a:xfrm>
              <a:off x="637" y="1048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71"/>
            <p:cNvSpPr>
              <a:spLocks noChangeShapeType="1"/>
            </p:cNvSpPr>
            <p:nvPr/>
          </p:nvSpPr>
          <p:spPr bwMode="auto">
            <a:xfrm>
              <a:off x="637" y="1200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72"/>
            <p:cNvSpPr>
              <a:spLocks noChangeShapeType="1"/>
            </p:cNvSpPr>
            <p:nvPr/>
          </p:nvSpPr>
          <p:spPr bwMode="auto">
            <a:xfrm>
              <a:off x="637" y="1353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85"/>
            <p:cNvSpPr>
              <a:spLocks noChangeArrowheads="1"/>
            </p:cNvSpPr>
            <p:nvPr/>
          </p:nvSpPr>
          <p:spPr bwMode="auto">
            <a:xfrm>
              <a:off x="878" y="737"/>
              <a:ext cx="679" cy="1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ea typeface="+mn-ea"/>
                  <a:cs typeface="Tahoma" pitchFamily="34" charset="0"/>
                </a:rPr>
                <a:t> *, *, *</a:t>
              </a: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5" name="Line 294"/>
            <p:cNvSpPr>
              <a:spLocks noChangeShapeType="1"/>
            </p:cNvSpPr>
            <p:nvPr/>
          </p:nvSpPr>
          <p:spPr bwMode="auto">
            <a:xfrm>
              <a:off x="702" y="80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99"/>
            <p:cNvSpPr>
              <a:spLocks noChangeArrowheads="1"/>
            </p:cNvSpPr>
            <p:nvPr/>
          </p:nvSpPr>
          <p:spPr bwMode="auto">
            <a:xfrm>
              <a:off x="878" y="892"/>
              <a:ext cx="513" cy="10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*, *</a:t>
              </a:r>
            </a:p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" name="Line 307"/>
            <p:cNvSpPr>
              <a:spLocks noChangeShapeType="1"/>
            </p:cNvSpPr>
            <p:nvPr/>
          </p:nvSpPr>
          <p:spPr bwMode="auto">
            <a:xfrm>
              <a:off x="702" y="962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309"/>
            <p:cNvSpPr>
              <a:spLocks noChangeArrowheads="1"/>
            </p:cNvSpPr>
            <p:nvPr/>
          </p:nvSpPr>
          <p:spPr bwMode="auto">
            <a:xfrm>
              <a:off x="872" y="1046"/>
              <a:ext cx="513" cy="1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*, *</a:t>
              </a:r>
            </a:p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9" name="Line 320"/>
            <p:cNvSpPr>
              <a:spLocks noChangeShapeType="1"/>
            </p:cNvSpPr>
            <p:nvPr/>
          </p:nvSpPr>
          <p:spPr bwMode="auto">
            <a:xfrm>
              <a:off x="702" y="1117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325"/>
            <p:cNvSpPr>
              <a:spLocks noChangeArrowheads="1"/>
            </p:cNvSpPr>
            <p:nvPr/>
          </p:nvSpPr>
          <p:spPr bwMode="auto">
            <a:xfrm>
              <a:off x="878" y="1365"/>
              <a:ext cx="242" cy="12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21" name="Line 333"/>
            <p:cNvSpPr>
              <a:spLocks noChangeShapeType="1"/>
            </p:cNvSpPr>
            <p:nvPr/>
          </p:nvSpPr>
          <p:spPr bwMode="auto">
            <a:xfrm>
              <a:off x="702" y="1426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325"/>
            <p:cNvSpPr>
              <a:spLocks noChangeArrowheads="1"/>
            </p:cNvSpPr>
            <p:nvPr/>
          </p:nvSpPr>
          <p:spPr bwMode="auto">
            <a:xfrm>
              <a:off x="875" y="1207"/>
              <a:ext cx="242" cy="13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28" name="Line 333"/>
            <p:cNvSpPr>
              <a:spLocks noChangeShapeType="1"/>
            </p:cNvSpPr>
            <p:nvPr/>
          </p:nvSpPr>
          <p:spPr bwMode="auto">
            <a:xfrm>
              <a:off x="699" y="126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273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54380" y="950031"/>
            <a:ext cx="8882740" cy="563231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hash_to_bucket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&amp; key)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 err="1">
                <a:solidFill>
                  <a:srgbClr val="00B0F0"/>
                </a:solidFill>
                <a:latin typeface="Courier New" pitchFamily="49" charset="0"/>
                <a:ea typeface="+mn-ea"/>
                <a:cs typeface="Angsana New" pitchFamily="18" charset="-34"/>
              </a:rPr>
              <a:t>mHasher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(key) %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mBuckets.size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endParaRPr lang="th-TH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find_in_bucket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b,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key)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for(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it =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b.begin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(); it !=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b.end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(); it++){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if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solidFill>
                  <a:srgbClr val="00B0F0"/>
                </a:solidFill>
                <a:latin typeface="Courier New" pitchFamily="49" charset="0"/>
                <a:ea typeface="+mn-ea"/>
                <a:cs typeface="Angsana New" pitchFamily="18" charset="-34"/>
              </a:rPr>
              <a:t>mEqual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(it-&gt;first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, key))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it;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b.end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MappedT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operator[]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&amp; key)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bi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hash_to_bucket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(key);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it 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find_in_bucket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[bi],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key);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// </a:t>
            </a:r>
            <a:r>
              <a:rPr lang="th-TH" sz="18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+mn-ea"/>
                <a:cs typeface="Tahoma" panose="020B0604030504040204" pitchFamily="34" charset="0"/>
              </a:rPr>
              <a:t>ถ้าหาไม่พบ ต้องเพิ่ม</a:t>
            </a:r>
            <a:r>
              <a:rPr lang="th-TH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+mn-ea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+mn-ea"/>
                <a:cs typeface="Tahoma" panose="020B0604030504040204" pitchFamily="34" charset="0"/>
              </a:rPr>
              <a:t>pair(key, </a:t>
            </a:r>
            <a:r>
              <a:rPr lang="th-TH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+mn-ea"/>
                <a:cs typeface="Tahoma" panose="020B0604030504040204" pitchFamily="34" charset="0"/>
              </a:rPr>
              <a:t>ค่า</a:t>
            </a:r>
            <a:r>
              <a:rPr lang="th-TH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+mn-ea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+mn-ea"/>
                <a:cs typeface="Tahoma" panose="020B0604030504040204" pitchFamily="34" charset="0"/>
              </a:rPr>
              <a:t>default </a:t>
            </a:r>
            <a:r>
              <a:rPr lang="th-TH" sz="18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+mn-ea"/>
                <a:cs typeface="Tahoma" panose="020B0604030504040204" pitchFamily="34" charset="0"/>
              </a:rPr>
              <a:t>ของ</a:t>
            </a:r>
            <a:r>
              <a:rPr lang="th-TH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+mn-ea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+mn-ea"/>
                <a:cs typeface="Tahoma" panose="020B0604030504040204" pitchFamily="34" charset="0"/>
              </a:rPr>
              <a:t>mapped value)</a:t>
            </a:r>
            <a:endParaRPr lang="th-TH" sz="2000" b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ea typeface="+mn-ea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return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it-&gt;second;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grpSp>
        <p:nvGrpSpPr>
          <p:cNvPr id="7" name="Group 401"/>
          <p:cNvGrpSpPr>
            <a:grpSpLocks/>
          </p:cNvGrpSpPr>
          <p:nvPr/>
        </p:nvGrpSpPr>
        <p:grpSpPr bwMode="auto">
          <a:xfrm>
            <a:off x="7314629" y="1137020"/>
            <a:ext cx="1460500" cy="1235075"/>
            <a:chOff x="637" y="726"/>
            <a:chExt cx="920" cy="778"/>
          </a:xfrm>
          <a:solidFill>
            <a:schemeClr val="bg1">
              <a:lumMod val="75000"/>
            </a:schemeClr>
          </a:solidFill>
        </p:grpSpPr>
        <p:sp>
          <p:nvSpPr>
            <p:cNvPr id="9" name="Rectangle 268"/>
            <p:cNvSpPr>
              <a:spLocks noChangeArrowheads="1"/>
            </p:cNvSpPr>
            <p:nvPr/>
          </p:nvSpPr>
          <p:spPr bwMode="auto">
            <a:xfrm>
              <a:off x="637" y="726"/>
              <a:ext cx="141" cy="7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0" name="Line 269"/>
            <p:cNvSpPr>
              <a:spLocks noChangeShapeType="1"/>
            </p:cNvSpPr>
            <p:nvPr/>
          </p:nvSpPr>
          <p:spPr bwMode="auto">
            <a:xfrm>
              <a:off x="637" y="895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70"/>
            <p:cNvSpPr>
              <a:spLocks noChangeShapeType="1"/>
            </p:cNvSpPr>
            <p:nvPr/>
          </p:nvSpPr>
          <p:spPr bwMode="auto">
            <a:xfrm>
              <a:off x="637" y="1048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71"/>
            <p:cNvSpPr>
              <a:spLocks noChangeShapeType="1"/>
            </p:cNvSpPr>
            <p:nvPr/>
          </p:nvSpPr>
          <p:spPr bwMode="auto">
            <a:xfrm>
              <a:off x="637" y="1200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72"/>
            <p:cNvSpPr>
              <a:spLocks noChangeShapeType="1"/>
            </p:cNvSpPr>
            <p:nvPr/>
          </p:nvSpPr>
          <p:spPr bwMode="auto">
            <a:xfrm>
              <a:off x="637" y="1353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85"/>
            <p:cNvSpPr>
              <a:spLocks noChangeArrowheads="1"/>
            </p:cNvSpPr>
            <p:nvPr/>
          </p:nvSpPr>
          <p:spPr bwMode="auto">
            <a:xfrm>
              <a:off x="878" y="737"/>
              <a:ext cx="679" cy="1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ea typeface="+mn-ea"/>
                  <a:cs typeface="Tahoma" pitchFamily="34" charset="0"/>
                </a:rPr>
                <a:t> *, *, *</a:t>
              </a: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5" name="Line 294"/>
            <p:cNvSpPr>
              <a:spLocks noChangeShapeType="1"/>
            </p:cNvSpPr>
            <p:nvPr/>
          </p:nvSpPr>
          <p:spPr bwMode="auto">
            <a:xfrm>
              <a:off x="702" y="80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99"/>
            <p:cNvSpPr>
              <a:spLocks noChangeArrowheads="1"/>
            </p:cNvSpPr>
            <p:nvPr/>
          </p:nvSpPr>
          <p:spPr bwMode="auto">
            <a:xfrm>
              <a:off x="878" y="892"/>
              <a:ext cx="513" cy="10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*, *</a:t>
              </a:r>
            </a:p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" name="Line 307"/>
            <p:cNvSpPr>
              <a:spLocks noChangeShapeType="1"/>
            </p:cNvSpPr>
            <p:nvPr/>
          </p:nvSpPr>
          <p:spPr bwMode="auto">
            <a:xfrm>
              <a:off x="702" y="962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309"/>
            <p:cNvSpPr>
              <a:spLocks noChangeArrowheads="1"/>
            </p:cNvSpPr>
            <p:nvPr/>
          </p:nvSpPr>
          <p:spPr bwMode="auto">
            <a:xfrm>
              <a:off x="872" y="1046"/>
              <a:ext cx="513" cy="1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*, *</a:t>
              </a:r>
            </a:p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20" name="Rectangle 325"/>
            <p:cNvSpPr>
              <a:spLocks noChangeArrowheads="1"/>
            </p:cNvSpPr>
            <p:nvPr/>
          </p:nvSpPr>
          <p:spPr bwMode="auto">
            <a:xfrm>
              <a:off x="878" y="1365"/>
              <a:ext cx="242" cy="12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21" name="Line 333"/>
            <p:cNvSpPr>
              <a:spLocks noChangeShapeType="1"/>
            </p:cNvSpPr>
            <p:nvPr/>
          </p:nvSpPr>
          <p:spPr bwMode="auto">
            <a:xfrm>
              <a:off x="702" y="1426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325"/>
            <p:cNvSpPr>
              <a:spLocks noChangeArrowheads="1"/>
            </p:cNvSpPr>
            <p:nvPr/>
          </p:nvSpPr>
          <p:spPr bwMode="auto">
            <a:xfrm>
              <a:off x="875" y="1207"/>
              <a:ext cx="242" cy="13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28" name="Line 333"/>
            <p:cNvSpPr>
              <a:spLocks noChangeShapeType="1"/>
            </p:cNvSpPr>
            <p:nvPr/>
          </p:nvSpPr>
          <p:spPr bwMode="auto">
            <a:xfrm>
              <a:off x="699" y="126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0"/>
            <p:cNvSpPr>
              <a:spLocks noChangeShapeType="1"/>
            </p:cNvSpPr>
            <p:nvPr/>
          </p:nvSpPr>
          <p:spPr bwMode="auto">
            <a:xfrm>
              <a:off x="702" y="1117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unordered_map</a:t>
            </a:r>
            <a:r>
              <a:rPr lang="en-US" dirty="0" smtClean="0"/>
              <a:t>:  operator[ ] </a:t>
            </a:r>
            <a:endParaRPr lang="th-TH" dirty="0"/>
          </a:p>
        </p:txBody>
      </p:sp>
      <p:sp>
        <p:nvSpPr>
          <p:cNvPr id="26" name="Rectangle 309"/>
          <p:cNvSpPr>
            <a:spLocks noChangeArrowheads="1"/>
          </p:cNvSpPr>
          <p:nvPr/>
        </p:nvSpPr>
        <p:spPr bwMode="auto">
          <a:xfrm>
            <a:off x="7711504" y="1683120"/>
            <a:ext cx="594586" cy="1349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1600" b="1" dirty="0" smtClean="0">
                <a:latin typeface="Courier New" pitchFamily="49" charset="0"/>
                <a:cs typeface="Tahoma" pitchFamily="34" charset="0"/>
              </a:rPr>
              <a:t> *</a:t>
            </a:r>
            <a:r>
              <a:rPr lang="th-TH" sz="16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Tahoma" pitchFamily="34" charset="0"/>
              </a:rPr>
              <a:t> *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endParaRPr lang="en-US" sz="1600" b="1" dirty="0">
              <a:latin typeface="Courier New" pitchFamily="49" charset="0"/>
              <a:ea typeface="+mn-ea"/>
              <a:cs typeface="Tahoma" pitchFamily="34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6930410" y="1568846"/>
            <a:ext cx="464024" cy="409433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6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56154" y="951795"/>
            <a:ext cx="8882740" cy="563231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insert_to_bucket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bi)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if ( </a:t>
            </a:r>
            <a:r>
              <a:rPr lang="th-TH" sz="2000" i="1" dirty="0" smtClean="0">
                <a:solidFill>
                  <a:schemeClr val="accent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ตารางแน่นเกินไป</a:t>
            </a:r>
            <a:r>
              <a:rPr lang="en-US" sz="2000" b="1" dirty="0" smtClean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 ) { </a:t>
            </a:r>
            <a:r>
              <a:rPr lang="th-TH" sz="2000" i="1" dirty="0">
                <a:solidFill>
                  <a:schemeClr val="accent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ปรับตาราง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solidFill>
                <a:schemeClr val="accent6"/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++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[bi].insert(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[bi].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end(),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MappedT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operator[]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&amp; key)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bi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hash_to_bucket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(key);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it =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find_in_bucket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[bi],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key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  <a:endParaRPr lang="th-TH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if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(it ==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[bi].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end()) { 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it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=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insert_to_bucket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make_pair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(key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MappedT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()),bi);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  <a:endParaRPr lang="th-TH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return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it-&gt;second;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operator[ ]  </a:t>
            </a:r>
            <a:r>
              <a:rPr lang="th-TH" dirty="0" smtClean="0"/>
              <a:t>หาไม่พบเพิ่มตัวคู่ใหม่</a:t>
            </a:r>
            <a:endParaRPr lang="th-TH" dirty="0"/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7031964" y="2582617"/>
            <a:ext cx="2071092" cy="447186"/>
          </a:xfrm>
          <a:prstGeom prst="wedgeRoundRectCallout">
            <a:avLst>
              <a:gd name="adj1" fmla="val -59077"/>
              <a:gd name="adj2" fmla="val -4950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dirty="0" smtClean="0">
                <a:cs typeface="Tahoma" pitchFamily="34" charset="0"/>
              </a:rPr>
              <a:t>เพิ่ม </a:t>
            </a:r>
            <a:r>
              <a:rPr lang="en-US" sz="2000" dirty="0" err="1" smtClean="0">
                <a:cs typeface="Tahoma" pitchFamily="34" charset="0"/>
              </a:rPr>
              <a:t>val</a:t>
            </a:r>
            <a:r>
              <a:rPr lang="en-US" sz="2000" dirty="0" smtClean="0"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</a:rPr>
              <a:t>ด้านท้าย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ahoma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2050530" y="2568968"/>
            <a:ext cx="3818007" cy="733789"/>
          </a:xfrm>
          <a:prstGeom prst="wedgeRoundRectCallout">
            <a:avLst>
              <a:gd name="adj1" fmla="val -59077"/>
              <a:gd name="adj2" fmla="val -4950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dirty="0" smtClean="0">
                <a:cs typeface="Tahoma" pitchFamily="34" charset="0"/>
              </a:rPr>
              <a:t>ผลการ </a:t>
            </a:r>
            <a:r>
              <a:rPr lang="en-US" sz="2000" dirty="0" smtClean="0">
                <a:cs typeface="Tahoma" pitchFamily="34" charset="0"/>
              </a:rPr>
              <a:t>insert </a:t>
            </a:r>
            <a:r>
              <a:rPr lang="th-TH" sz="2000" dirty="0" smtClean="0">
                <a:cs typeface="Tahoma" pitchFamily="34" charset="0"/>
              </a:rPr>
              <a:t>ใน </a:t>
            </a:r>
            <a:r>
              <a:rPr lang="en-US" sz="2000" dirty="0" smtClean="0">
                <a:cs typeface="Tahoma" pitchFamily="34" charset="0"/>
              </a:rPr>
              <a:t>vector </a:t>
            </a:r>
            <a:r>
              <a:rPr lang="th-TH" sz="2000" dirty="0" smtClean="0">
                <a:cs typeface="Tahoma" pitchFamily="34" charset="0"/>
              </a:rPr>
              <a:t>คือ </a:t>
            </a:r>
            <a:r>
              <a:rPr lang="en-US" sz="2000" dirty="0" smtClean="0">
                <a:cs typeface="Tahoma" pitchFamily="34" charset="0"/>
              </a:rPr>
              <a:t>iterator </a:t>
            </a:r>
            <a:r>
              <a:rPr lang="th-TH" sz="2000" dirty="0" smtClean="0">
                <a:cs typeface="Tahoma" pitchFamily="34" charset="0"/>
              </a:rPr>
              <a:t>ไปยังข้อมูลใหม่ที่ถูกเพิ่ม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9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2" grpId="0" animBg="1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42506" y="938147"/>
            <a:ext cx="8882740" cy="3477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erase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&amp; key)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bi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=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hash_to_bucket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(key);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it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=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find_in_bucket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[bi], key);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if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(it ==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[bi].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end())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0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Angsana New" pitchFamily="18" charset="-34"/>
              </a:rPr>
              <a:t>//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Angsana New" pitchFamily="18" charset="-34"/>
              </a:rPr>
              <a:t>erase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Angsana New" pitchFamily="18" charset="-34"/>
              </a:rPr>
              <a:t>0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Angsana New" pitchFamily="18" charset="-34"/>
              </a:rPr>
              <a:t>element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}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else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[bi].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erase(it);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--;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1;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// erase 1 element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unordered_map</a:t>
            </a:r>
            <a:r>
              <a:rPr lang="en-US" dirty="0"/>
              <a:t>: </a:t>
            </a:r>
            <a:r>
              <a:rPr lang="en-US" dirty="0" smtClean="0"/>
              <a:t> erase</a:t>
            </a:r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791571" y="4531055"/>
            <a:ext cx="79876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ผลของการ</a:t>
            </a:r>
            <a:r>
              <a:rPr lang="en-US" sz="2000" dirty="0" smtClean="0"/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en-US" sz="2000" dirty="0" smtClean="0"/>
              <a:t> </a:t>
            </a:r>
            <a:r>
              <a:rPr lang="th-TH" sz="2000" dirty="0" smtClean="0"/>
              <a:t>คือ จำนวนข้อมูลที่ถูกลบ</a:t>
            </a:r>
          </a:p>
          <a:p>
            <a:r>
              <a:rPr lang="th-TH" sz="2000" dirty="0" smtClean="0"/>
              <a:t> </a:t>
            </a:r>
            <a:r>
              <a:rPr lang="en-US" sz="2000" dirty="0" smtClean="0"/>
              <a:t>-  0 </a:t>
            </a:r>
            <a:r>
              <a:rPr lang="th-TH" sz="2000" dirty="0" smtClean="0"/>
              <a:t>คือ ไม่พบ </a:t>
            </a:r>
            <a:r>
              <a:rPr lang="en-US" sz="2000" dirty="0" smtClean="0"/>
              <a:t>key </a:t>
            </a:r>
            <a:r>
              <a:rPr lang="th-TH" sz="2000" dirty="0" smtClean="0"/>
              <a:t>ไม่มีการลบเกิดขึ้น</a:t>
            </a:r>
          </a:p>
          <a:p>
            <a:r>
              <a:rPr lang="en-US" sz="2000" dirty="0" smtClean="0"/>
              <a:t> -  1 </a:t>
            </a:r>
            <a:r>
              <a:rPr lang="th-TH" sz="2000" dirty="0" smtClean="0"/>
              <a:t>คือ  พบ</a:t>
            </a:r>
            <a:r>
              <a:rPr lang="en-US" sz="2000" dirty="0" smtClean="0"/>
              <a:t> key </a:t>
            </a:r>
            <a:r>
              <a:rPr lang="th-TH" sz="2000" dirty="0" smtClean="0"/>
              <a:t> มีการลบ </a:t>
            </a:r>
            <a:r>
              <a:rPr lang="en-US" sz="2000" dirty="0" smtClean="0"/>
              <a:t>pair </a:t>
            </a:r>
            <a:r>
              <a:rPr lang="th-TH" sz="2000" dirty="0" smtClean="0"/>
              <a:t>ของ </a:t>
            </a:r>
            <a:r>
              <a:rPr lang="en-US" sz="2000" dirty="0" smtClean="0"/>
              <a:t>key </a:t>
            </a:r>
            <a:r>
              <a:rPr lang="th-TH" sz="2000" dirty="0" smtClean="0"/>
              <a:t>และ </a:t>
            </a:r>
            <a:r>
              <a:rPr lang="en-US" sz="2000" dirty="0" smtClean="0"/>
              <a:t>mapped value </a:t>
            </a:r>
            <a:r>
              <a:rPr lang="th-TH" sz="2000" dirty="0" smtClean="0"/>
              <a:t>ของ </a:t>
            </a:r>
            <a:r>
              <a:rPr lang="en-US" sz="2000" dirty="0" smtClean="0"/>
              <a:t>key </a:t>
            </a:r>
            <a:r>
              <a:rPr lang="th-TH" sz="2000" dirty="0" smtClean="0"/>
              <a:t>นั้น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62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ฟังก์ชันดัชนีนั้นหายาก</a:t>
            </a:r>
          </a:p>
        </p:txBody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8180388" cy="5105400"/>
          </a:xfrm>
        </p:spPr>
        <p:txBody>
          <a:bodyPr/>
          <a:lstStyle/>
          <a:p>
            <a:pPr>
              <a:defRPr/>
            </a:pPr>
            <a:r>
              <a:rPr lang="th-TH" smtClean="0"/>
              <a:t>เมื่อต้องเก็บอย่างประหยัด</a:t>
            </a:r>
          </a:p>
          <a:p>
            <a:pPr>
              <a:defRPr/>
            </a:pPr>
            <a:r>
              <a:rPr lang="th-TH" smtClean="0"/>
              <a:t>เมื่อต้องประกันว่าไม่เกิดการ</a:t>
            </a:r>
            <a:r>
              <a:rPr lang="en-US" smtClean="0"/>
              <a:t> "</a:t>
            </a:r>
            <a:r>
              <a:rPr lang="th-TH" smtClean="0"/>
              <a:t>ชน</a:t>
            </a:r>
            <a:r>
              <a:rPr lang="en-US" smtClean="0"/>
              <a:t>"</a:t>
            </a:r>
          </a:p>
          <a:p>
            <a:pPr>
              <a:defRPr/>
            </a:pPr>
            <a:r>
              <a:rPr lang="th-TH" smtClean="0"/>
              <a:t>ถ้ารู้ชุดข้อมูลที่จะจัดเก็บก่อน ก็อาจหาสูตรที่ไม่ชนได้</a:t>
            </a:r>
          </a:p>
          <a:p>
            <a:pPr>
              <a:defRPr/>
            </a:pPr>
            <a:r>
              <a:rPr lang="th-TH" smtClean="0"/>
              <a:t>แต่ในทางปฏิบัติ ไม่รู้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270000" y="4474025"/>
            <a:ext cx="6089650" cy="1477963"/>
            <a:chOff x="800" y="2541"/>
            <a:chExt cx="3836" cy="931"/>
          </a:xfrm>
        </p:grpSpPr>
        <p:sp>
          <p:nvSpPr>
            <p:cNvPr id="1223685" name="AutoShape 5"/>
            <p:cNvSpPr>
              <a:spLocks noChangeArrowheads="1"/>
            </p:cNvSpPr>
            <p:nvPr/>
          </p:nvSpPr>
          <p:spPr bwMode="auto">
            <a:xfrm rot="-407229">
              <a:off x="3732" y="3005"/>
              <a:ext cx="904" cy="363"/>
            </a:xfrm>
            <a:prstGeom prst="roundRect">
              <a:avLst>
                <a:gd name="adj" fmla="val 36088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b="1">
                  <a:solidFill>
                    <a:schemeClr val="accent2"/>
                  </a:solidFill>
                </a:rPr>
                <a:t>12157</a:t>
              </a:r>
              <a:r>
                <a:rPr lang="en-US" sz="1800"/>
                <a:t/>
              </a:r>
              <a:br>
                <a:rPr lang="en-US" sz="1800"/>
              </a:br>
              <a:r>
                <a:rPr lang="th-TH" sz="1800"/>
                <a:t>สบู่</a:t>
              </a:r>
              <a:r>
                <a:rPr lang="en-US" sz="1800"/>
                <a:t>,</a:t>
              </a:r>
              <a:r>
                <a:rPr lang="th-TH" sz="1800"/>
                <a:t> ฿</a:t>
              </a:r>
              <a:r>
                <a:rPr lang="en-US" sz="1800"/>
                <a:t>15</a:t>
              </a:r>
              <a:endParaRPr lang="th-TH" sz="1800"/>
            </a:p>
          </p:txBody>
        </p:sp>
        <p:sp>
          <p:nvSpPr>
            <p:cNvPr id="1223686" name="AutoShape 6"/>
            <p:cNvSpPr>
              <a:spLocks noChangeArrowheads="1"/>
            </p:cNvSpPr>
            <p:nvPr/>
          </p:nvSpPr>
          <p:spPr bwMode="auto">
            <a:xfrm rot="960773">
              <a:off x="800" y="3021"/>
              <a:ext cx="904" cy="363"/>
            </a:xfrm>
            <a:prstGeom prst="roundRect">
              <a:avLst>
                <a:gd name="adj" fmla="val 36088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b="1">
                  <a:solidFill>
                    <a:schemeClr val="accent2"/>
                  </a:solidFill>
                </a:rPr>
                <a:t>32671</a:t>
              </a:r>
              <a:r>
                <a:rPr lang="en-US" sz="1800"/>
                <a:t/>
              </a:r>
              <a:br>
                <a:rPr lang="en-US" sz="1800"/>
              </a:br>
              <a:r>
                <a:rPr lang="th-TH" sz="1800"/>
                <a:t>ช้อน</a:t>
              </a:r>
              <a:r>
                <a:rPr lang="en-US" sz="1800"/>
                <a:t>,</a:t>
              </a:r>
              <a:r>
                <a:rPr lang="th-TH" sz="1800"/>
                <a:t> ฿</a:t>
              </a:r>
              <a:r>
                <a:rPr lang="en-US" sz="1800"/>
                <a:t>10</a:t>
              </a:r>
              <a:endParaRPr lang="th-TH" sz="1800"/>
            </a:p>
          </p:txBody>
        </p:sp>
        <p:sp>
          <p:nvSpPr>
            <p:cNvPr id="1223687" name="AutoShape 7"/>
            <p:cNvSpPr>
              <a:spLocks noChangeArrowheads="1"/>
            </p:cNvSpPr>
            <p:nvPr/>
          </p:nvSpPr>
          <p:spPr bwMode="auto">
            <a:xfrm>
              <a:off x="2325" y="3109"/>
              <a:ext cx="904" cy="363"/>
            </a:xfrm>
            <a:prstGeom prst="roundRect">
              <a:avLst>
                <a:gd name="adj" fmla="val 36088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b="1">
                  <a:solidFill>
                    <a:schemeClr val="accent2"/>
                  </a:solidFill>
                </a:rPr>
                <a:t>89133</a:t>
              </a:r>
              <a:r>
                <a:rPr lang="en-US" sz="1800"/>
                <a:t/>
              </a:r>
              <a:br>
                <a:rPr lang="en-US" sz="1800"/>
              </a:br>
              <a:r>
                <a:rPr lang="th-TH" sz="1800"/>
                <a:t>จาน</a:t>
              </a:r>
              <a:r>
                <a:rPr lang="en-US" sz="1800"/>
                <a:t>,</a:t>
              </a:r>
              <a:r>
                <a:rPr lang="th-TH" sz="1800"/>
                <a:t> ฿</a:t>
              </a:r>
              <a:r>
                <a:rPr lang="en-US" sz="1800"/>
                <a:t>12</a:t>
              </a:r>
              <a:endParaRPr lang="th-TH" sz="1800"/>
            </a:p>
          </p:txBody>
        </p:sp>
        <p:sp>
          <p:nvSpPr>
            <p:cNvPr id="1223688" name="AutoShape 8"/>
            <p:cNvSpPr>
              <a:spLocks noChangeArrowheads="1"/>
            </p:cNvSpPr>
            <p:nvPr/>
          </p:nvSpPr>
          <p:spPr bwMode="auto">
            <a:xfrm>
              <a:off x="2781" y="2571"/>
              <a:ext cx="904" cy="363"/>
            </a:xfrm>
            <a:prstGeom prst="roundRect">
              <a:avLst>
                <a:gd name="adj" fmla="val 36088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b="1">
                  <a:solidFill>
                    <a:schemeClr val="accent2"/>
                  </a:solidFill>
                </a:rPr>
                <a:t>98105</a:t>
              </a:r>
              <a:r>
                <a:rPr lang="en-US" sz="1800"/>
                <a:t/>
              </a:r>
              <a:br>
                <a:rPr lang="en-US" sz="1800"/>
              </a:br>
              <a:r>
                <a:rPr lang="th-TH" sz="1800"/>
                <a:t>ดินสอ</a:t>
              </a:r>
              <a:r>
                <a:rPr lang="en-US" sz="1800"/>
                <a:t>,</a:t>
              </a:r>
              <a:r>
                <a:rPr lang="th-TH" sz="1800"/>
                <a:t> ฿</a:t>
              </a:r>
              <a:r>
                <a:rPr lang="en-US" sz="1800"/>
                <a:t>8</a:t>
              </a:r>
              <a:endParaRPr lang="th-TH" sz="1800"/>
            </a:p>
          </p:txBody>
        </p:sp>
        <p:sp>
          <p:nvSpPr>
            <p:cNvPr id="1223689" name="AutoShape 9"/>
            <p:cNvSpPr>
              <a:spLocks noChangeArrowheads="1"/>
            </p:cNvSpPr>
            <p:nvPr/>
          </p:nvSpPr>
          <p:spPr bwMode="auto">
            <a:xfrm>
              <a:off x="1443" y="2541"/>
              <a:ext cx="904" cy="363"/>
            </a:xfrm>
            <a:prstGeom prst="roundRect">
              <a:avLst>
                <a:gd name="adj" fmla="val 36088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b="1">
                  <a:solidFill>
                    <a:schemeClr val="accent2"/>
                  </a:solidFill>
                </a:rPr>
                <a:t>15252</a:t>
              </a:r>
              <a:r>
                <a:rPr lang="en-US" sz="1800"/>
                <a:t/>
              </a:r>
              <a:br>
                <a:rPr lang="en-US" sz="1800"/>
              </a:br>
              <a:r>
                <a:rPr lang="th-TH" sz="1800"/>
                <a:t>ยางลบ</a:t>
              </a:r>
              <a:r>
                <a:rPr lang="en-US" sz="1800"/>
                <a:t>,</a:t>
              </a:r>
              <a:r>
                <a:rPr lang="th-TH" sz="1800"/>
                <a:t> ฿</a:t>
              </a:r>
              <a:r>
                <a:rPr lang="en-US" sz="1800"/>
                <a:t>5</a:t>
              </a:r>
              <a:endParaRPr lang="th-TH" sz="1800"/>
            </a:p>
          </p:txBody>
        </p:sp>
      </p:grpSp>
      <p:grpSp>
        <p:nvGrpSpPr>
          <p:cNvPr id="13317" name="Group 10"/>
          <p:cNvGrpSpPr>
            <a:grpSpLocks/>
          </p:cNvGrpSpPr>
          <p:nvPr/>
        </p:nvGrpSpPr>
        <p:grpSpPr bwMode="auto">
          <a:xfrm>
            <a:off x="1201738" y="3084963"/>
            <a:ext cx="6480175" cy="766762"/>
            <a:chOff x="721" y="1683"/>
            <a:chExt cx="4082" cy="483"/>
          </a:xfrm>
        </p:grpSpPr>
        <p:sp>
          <p:nvSpPr>
            <p:cNvPr id="13345" name="Text Box 11"/>
            <p:cNvSpPr txBox="1">
              <a:spLocks noChangeArrowheads="1"/>
            </p:cNvSpPr>
            <p:nvPr/>
          </p:nvSpPr>
          <p:spPr bwMode="auto">
            <a:xfrm>
              <a:off x="721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3346" name="Text Box 12"/>
            <p:cNvSpPr txBox="1">
              <a:spLocks noChangeArrowheads="1"/>
            </p:cNvSpPr>
            <p:nvPr/>
          </p:nvSpPr>
          <p:spPr bwMode="auto">
            <a:xfrm>
              <a:off x="1035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3347" name="Text Box 13"/>
            <p:cNvSpPr txBox="1">
              <a:spLocks noChangeArrowheads="1"/>
            </p:cNvSpPr>
            <p:nvPr/>
          </p:nvSpPr>
          <p:spPr bwMode="auto">
            <a:xfrm>
              <a:off x="1349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3348" name="Text Box 14"/>
            <p:cNvSpPr txBox="1">
              <a:spLocks noChangeArrowheads="1"/>
            </p:cNvSpPr>
            <p:nvPr/>
          </p:nvSpPr>
          <p:spPr bwMode="auto">
            <a:xfrm>
              <a:off x="1663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3349" name="Text Box 15"/>
            <p:cNvSpPr txBox="1">
              <a:spLocks noChangeArrowheads="1"/>
            </p:cNvSpPr>
            <p:nvPr/>
          </p:nvSpPr>
          <p:spPr bwMode="auto">
            <a:xfrm>
              <a:off x="721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0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50" name="Text Box 16"/>
            <p:cNvSpPr txBox="1">
              <a:spLocks noChangeArrowheads="1"/>
            </p:cNvSpPr>
            <p:nvPr/>
          </p:nvSpPr>
          <p:spPr bwMode="auto">
            <a:xfrm>
              <a:off x="1035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1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51" name="Text Box 17"/>
            <p:cNvSpPr txBox="1">
              <a:spLocks noChangeArrowheads="1"/>
            </p:cNvSpPr>
            <p:nvPr/>
          </p:nvSpPr>
          <p:spPr bwMode="auto">
            <a:xfrm>
              <a:off x="1349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2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52" name="Text Box 18"/>
            <p:cNvSpPr txBox="1">
              <a:spLocks noChangeArrowheads="1"/>
            </p:cNvSpPr>
            <p:nvPr/>
          </p:nvSpPr>
          <p:spPr bwMode="auto">
            <a:xfrm>
              <a:off x="1663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3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53" name="Text Box 19"/>
            <p:cNvSpPr txBox="1">
              <a:spLocks noChangeArrowheads="1"/>
            </p:cNvSpPr>
            <p:nvPr/>
          </p:nvSpPr>
          <p:spPr bwMode="auto">
            <a:xfrm>
              <a:off x="1976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3354" name="Text Box 20"/>
            <p:cNvSpPr txBox="1">
              <a:spLocks noChangeArrowheads="1"/>
            </p:cNvSpPr>
            <p:nvPr/>
          </p:nvSpPr>
          <p:spPr bwMode="auto">
            <a:xfrm>
              <a:off x="2290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3355" name="Text Box 21"/>
            <p:cNvSpPr txBox="1">
              <a:spLocks noChangeArrowheads="1"/>
            </p:cNvSpPr>
            <p:nvPr/>
          </p:nvSpPr>
          <p:spPr bwMode="auto">
            <a:xfrm>
              <a:off x="2604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3356" name="Text Box 22"/>
            <p:cNvSpPr txBox="1">
              <a:spLocks noChangeArrowheads="1"/>
            </p:cNvSpPr>
            <p:nvPr/>
          </p:nvSpPr>
          <p:spPr bwMode="auto">
            <a:xfrm>
              <a:off x="2918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3357" name="Text Box 23"/>
            <p:cNvSpPr txBox="1">
              <a:spLocks noChangeArrowheads="1"/>
            </p:cNvSpPr>
            <p:nvPr/>
          </p:nvSpPr>
          <p:spPr bwMode="auto">
            <a:xfrm>
              <a:off x="1976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4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58" name="Text Box 24"/>
            <p:cNvSpPr txBox="1">
              <a:spLocks noChangeArrowheads="1"/>
            </p:cNvSpPr>
            <p:nvPr/>
          </p:nvSpPr>
          <p:spPr bwMode="auto">
            <a:xfrm>
              <a:off x="2604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6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59" name="Text Box 25"/>
            <p:cNvSpPr txBox="1">
              <a:spLocks noChangeArrowheads="1"/>
            </p:cNvSpPr>
            <p:nvPr/>
          </p:nvSpPr>
          <p:spPr bwMode="auto">
            <a:xfrm>
              <a:off x="2918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7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60" name="Text Box 26"/>
            <p:cNvSpPr txBox="1">
              <a:spLocks noChangeArrowheads="1"/>
            </p:cNvSpPr>
            <p:nvPr/>
          </p:nvSpPr>
          <p:spPr bwMode="auto">
            <a:xfrm>
              <a:off x="2290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5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61" name="Text Box 27"/>
            <p:cNvSpPr txBox="1">
              <a:spLocks noChangeArrowheads="1"/>
            </p:cNvSpPr>
            <p:nvPr/>
          </p:nvSpPr>
          <p:spPr bwMode="auto">
            <a:xfrm>
              <a:off x="3231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3362" name="Text Box 28"/>
            <p:cNvSpPr txBox="1">
              <a:spLocks noChangeArrowheads="1"/>
            </p:cNvSpPr>
            <p:nvPr/>
          </p:nvSpPr>
          <p:spPr bwMode="auto">
            <a:xfrm>
              <a:off x="3545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3363" name="Text Box 29"/>
            <p:cNvSpPr txBox="1">
              <a:spLocks noChangeArrowheads="1"/>
            </p:cNvSpPr>
            <p:nvPr/>
          </p:nvSpPr>
          <p:spPr bwMode="auto">
            <a:xfrm>
              <a:off x="3859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3364" name="Text Box 30"/>
            <p:cNvSpPr txBox="1">
              <a:spLocks noChangeArrowheads="1"/>
            </p:cNvSpPr>
            <p:nvPr/>
          </p:nvSpPr>
          <p:spPr bwMode="auto">
            <a:xfrm>
              <a:off x="4173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3365" name="Text Box 31"/>
            <p:cNvSpPr txBox="1">
              <a:spLocks noChangeArrowheads="1"/>
            </p:cNvSpPr>
            <p:nvPr/>
          </p:nvSpPr>
          <p:spPr bwMode="auto">
            <a:xfrm>
              <a:off x="4486" y="1910"/>
              <a:ext cx="317" cy="25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13366" name="Text Box 32"/>
            <p:cNvSpPr txBox="1">
              <a:spLocks noChangeArrowheads="1"/>
            </p:cNvSpPr>
            <p:nvPr/>
          </p:nvSpPr>
          <p:spPr bwMode="auto">
            <a:xfrm>
              <a:off x="3231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8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67" name="Text Box 33"/>
            <p:cNvSpPr txBox="1">
              <a:spLocks noChangeArrowheads="1"/>
            </p:cNvSpPr>
            <p:nvPr/>
          </p:nvSpPr>
          <p:spPr bwMode="auto">
            <a:xfrm>
              <a:off x="3545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9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68" name="Text Box 34"/>
            <p:cNvSpPr txBox="1">
              <a:spLocks noChangeArrowheads="1"/>
            </p:cNvSpPr>
            <p:nvPr/>
          </p:nvSpPr>
          <p:spPr bwMode="auto">
            <a:xfrm>
              <a:off x="3859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10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69" name="Text Box 35"/>
            <p:cNvSpPr txBox="1">
              <a:spLocks noChangeArrowheads="1"/>
            </p:cNvSpPr>
            <p:nvPr/>
          </p:nvSpPr>
          <p:spPr bwMode="auto">
            <a:xfrm>
              <a:off x="4173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11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3370" name="Text Box 36"/>
            <p:cNvSpPr txBox="1">
              <a:spLocks noChangeArrowheads="1"/>
            </p:cNvSpPr>
            <p:nvPr/>
          </p:nvSpPr>
          <p:spPr bwMode="auto">
            <a:xfrm>
              <a:off x="4486" y="1683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12</a:t>
              </a:r>
              <a:endParaRPr lang="th-TH" sz="1800" b="1">
                <a:latin typeface="Courier New" pitchFamily="49" charset="0"/>
              </a:endParaRPr>
            </a:p>
          </p:txBody>
        </p:sp>
      </p:grpSp>
      <p:sp>
        <p:nvSpPr>
          <p:cNvPr id="1223717" name="Freeform 37"/>
          <p:cNvSpPr>
            <a:spLocks/>
          </p:cNvSpPr>
          <p:nvPr/>
        </p:nvSpPr>
        <p:spPr bwMode="auto">
          <a:xfrm>
            <a:off x="1674813" y="3634238"/>
            <a:ext cx="266700" cy="1504950"/>
          </a:xfrm>
          <a:custGeom>
            <a:avLst/>
            <a:gdLst>
              <a:gd name="T0" fmla="*/ 168 w 168"/>
              <a:gd name="T1" fmla="*/ 0 h 948"/>
              <a:gd name="T2" fmla="*/ 35 w 168"/>
              <a:gd name="T3" fmla="*/ 301 h 948"/>
              <a:gd name="T4" fmla="*/ 0 w 168"/>
              <a:gd name="T5" fmla="*/ 948 h 948"/>
              <a:gd name="T6" fmla="*/ 0 60000 65536"/>
              <a:gd name="T7" fmla="*/ 0 60000 65536"/>
              <a:gd name="T8" fmla="*/ 0 60000 65536"/>
              <a:gd name="T9" fmla="*/ 0 w 168"/>
              <a:gd name="T10" fmla="*/ 0 h 948"/>
              <a:gd name="T11" fmla="*/ 168 w 168"/>
              <a:gd name="T12" fmla="*/ 948 h 9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948">
                <a:moveTo>
                  <a:pt x="168" y="0"/>
                </a:moveTo>
                <a:cubicBezTo>
                  <a:pt x="115" y="71"/>
                  <a:pt x="63" y="143"/>
                  <a:pt x="35" y="301"/>
                </a:cubicBezTo>
                <a:cubicBezTo>
                  <a:pt x="7" y="459"/>
                  <a:pt x="3" y="843"/>
                  <a:pt x="0" y="94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23718" name="Freeform 38"/>
          <p:cNvSpPr>
            <a:spLocks/>
          </p:cNvSpPr>
          <p:nvPr/>
        </p:nvSpPr>
        <p:spPr bwMode="auto">
          <a:xfrm>
            <a:off x="2390775" y="3634238"/>
            <a:ext cx="534988" cy="828675"/>
          </a:xfrm>
          <a:custGeom>
            <a:avLst/>
            <a:gdLst>
              <a:gd name="T0" fmla="*/ 18 w 337"/>
              <a:gd name="T1" fmla="*/ 0 h 522"/>
              <a:gd name="T2" fmla="*/ 36 w 337"/>
              <a:gd name="T3" fmla="*/ 274 h 522"/>
              <a:gd name="T4" fmla="*/ 231 w 337"/>
              <a:gd name="T5" fmla="*/ 354 h 522"/>
              <a:gd name="T6" fmla="*/ 337 w 337"/>
              <a:gd name="T7" fmla="*/ 522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337"/>
              <a:gd name="T13" fmla="*/ 0 h 522"/>
              <a:gd name="T14" fmla="*/ 337 w 337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7" h="522">
                <a:moveTo>
                  <a:pt x="18" y="0"/>
                </a:moveTo>
                <a:cubicBezTo>
                  <a:pt x="9" y="107"/>
                  <a:pt x="0" y="215"/>
                  <a:pt x="36" y="274"/>
                </a:cubicBezTo>
                <a:cubicBezTo>
                  <a:pt x="72" y="333"/>
                  <a:pt x="181" y="313"/>
                  <a:pt x="231" y="354"/>
                </a:cubicBezTo>
                <a:cubicBezTo>
                  <a:pt x="281" y="395"/>
                  <a:pt x="309" y="458"/>
                  <a:pt x="337" y="522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23719" name="Freeform 39"/>
          <p:cNvSpPr>
            <a:spLocks/>
          </p:cNvSpPr>
          <p:nvPr/>
        </p:nvSpPr>
        <p:spPr bwMode="auto">
          <a:xfrm>
            <a:off x="2940050" y="3646938"/>
            <a:ext cx="1154113" cy="1730375"/>
          </a:xfrm>
          <a:custGeom>
            <a:avLst/>
            <a:gdLst>
              <a:gd name="T0" fmla="*/ 0 w 727"/>
              <a:gd name="T1" fmla="*/ 0 h 1090"/>
              <a:gd name="T2" fmla="*/ 80 w 727"/>
              <a:gd name="T3" fmla="*/ 249 h 1090"/>
              <a:gd name="T4" fmla="*/ 470 w 727"/>
              <a:gd name="T5" fmla="*/ 381 h 1090"/>
              <a:gd name="T6" fmla="*/ 647 w 727"/>
              <a:gd name="T7" fmla="*/ 550 h 1090"/>
              <a:gd name="T8" fmla="*/ 727 w 727"/>
              <a:gd name="T9" fmla="*/ 1090 h 10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7"/>
              <a:gd name="T16" fmla="*/ 0 h 1090"/>
              <a:gd name="T17" fmla="*/ 727 w 727"/>
              <a:gd name="T18" fmla="*/ 1090 h 10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7" h="1090">
                <a:moveTo>
                  <a:pt x="0" y="0"/>
                </a:moveTo>
                <a:cubicBezTo>
                  <a:pt x="1" y="92"/>
                  <a:pt x="2" y="185"/>
                  <a:pt x="80" y="249"/>
                </a:cubicBezTo>
                <a:cubicBezTo>
                  <a:pt x="158" y="313"/>
                  <a:pt x="376" y="331"/>
                  <a:pt x="470" y="381"/>
                </a:cubicBezTo>
                <a:cubicBezTo>
                  <a:pt x="564" y="431"/>
                  <a:pt x="604" y="432"/>
                  <a:pt x="647" y="550"/>
                </a:cubicBezTo>
                <a:cubicBezTo>
                  <a:pt x="690" y="668"/>
                  <a:pt x="715" y="1000"/>
                  <a:pt x="727" y="109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23720" name="Freeform 40"/>
          <p:cNvSpPr>
            <a:spLocks/>
          </p:cNvSpPr>
          <p:nvPr/>
        </p:nvSpPr>
        <p:spPr bwMode="auto">
          <a:xfrm>
            <a:off x="3938588" y="3661225"/>
            <a:ext cx="914400" cy="844550"/>
          </a:xfrm>
          <a:custGeom>
            <a:avLst/>
            <a:gdLst>
              <a:gd name="T0" fmla="*/ 0 w 576"/>
              <a:gd name="T1" fmla="*/ 0 h 532"/>
              <a:gd name="T2" fmla="*/ 107 w 576"/>
              <a:gd name="T3" fmla="*/ 222 h 532"/>
              <a:gd name="T4" fmla="*/ 364 w 576"/>
              <a:gd name="T5" fmla="*/ 302 h 532"/>
              <a:gd name="T6" fmla="*/ 576 w 576"/>
              <a:gd name="T7" fmla="*/ 532 h 532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532"/>
              <a:gd name="T14" fmla="*/ 576 w 576"/>
              <a:gd name="T15" fmla="*/ 532 h 5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532">
                <a:moveTo>
                  <a:pt x="0" y="0"/>
                </a:moveTo>
                <a:cubicBezTo>
                  <a:pt x="23" y="86"/>
                  <a:pt x="46" y="172"/>
                  <a:pt x="107" y="222"/>
                </a:cubicBezTo>
                <a:cubicBezTo>
                  <a:pt x="168" y="272"/>
                  <a:pt x="286" y="250"/>
                  <a:pt x="364" y="302"/>
                </a:cubicBezTo>
                <a:cubicBezTo>
                  <a:pt x="442" y="354"/>
                  <a:pt x="539" y="495"/>
                  <a:pt x="576" y="532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23721" name="Freeform 41"/>
          <p:cNvSpPr>
            <a:spLocks/>
          </p:cNvSpPr>
          <p:nvPr/>
        </p:nvSpPr>
        <p:spPr bwMode="auto">
          <a:xfrm>
            <a:off x="4916488" y="3646938"/>
            <a:ext cx="1666875" cy="1576387"/>
          </a:xfrm>
          <a:custGeom>
            <a:avLst/>
            <a:gdLst>
              <a:gd name="T0" fmla="*/ 5 w 1050"/>
              <a:gd name="T1" fmla="*/ 0 h 993"/>
              <a:gd name="T2" fmla="*/ 111 w 1050"/>
              <a:gd name="T3" fmla="*/ 302 h 993"/>
              <a:gd name="T4" fmla="*/ 669 w 1050"/>
              <a:gd name="T5" fmla="*/ 399 h 993"/>
              <a:gd name="T6" fmla="*/ 979 w 1050"/>
              <a:gd name="T7" fmla="*/ 683 h 993"/>
              <a:gd name="T8" fmla="*/ 1050 w 1050"/>
              <a:gd name="T9" fmla="*/ 993 h 9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0"/>
              <a:gd name="T16" fmla="*/ 0 h 993"/>
              <a:gd name="T17" fmla="*/ 1050 w 1050"/>
              <a:gd name="T18" fmla="*/ 993 h 9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0" h="993">
                <a:moveTo>
                  <a:pt x="5" y="0"/>
                </a:moveTo>
                <a:cubicBezTo>
                  <a:pt x="2" y="118"/>
                  <a:pt x="0" y="236"/>
                  <a:pt x="111" y="302"/>
                </a:cubicBezTo>
                <a:cubicBezTo>
                  <a:pt x="222" y="368"/>
                  <a:pt x="524" y="336"/>
                  <a:pt x="669" y="399"/>
                </a:cubicBezTo>
                <a:cubicBezTo>
                  <a:pt x="814" y="462"/>
                  <a:pt x="916" y="584"/>
                  <a:pt x="979" y="683"/>
                </a:cubicBezTo>
                <a:cubicBezTo>
                  <a:pt x="1042" y="782"/>
                  <a:pt x="1038" y="940"/>
                  <a:pt x="1050" y="993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23737" name="Text Box 57"/>
          <p:cNvSpPr txBox="1">
            <a:spLocks noChangeArrowheads="1"/>
          </p:cNvSpPr>
          <p:nvPr/>
        </p:nvSpPr>
        <p:spPr bwMode="auto">
          <a:xfrm>
            <a:off x="2778125" y="6153150"/>
            <a:ext cx="3800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f(key) = key % 10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223738" name="AutoShape 58"/>
          <p:cNvSpPr>
            <a:spLocks noChangeArrowheads="1"/>
          </p:cNvSpPr>
          <p:nvPr/>
        </p:nvSpPr>
        <p:spPr bwMode="auto">
          <a:xfrm rot="1009453">
            <a:off x="6627813" y="4280350"/>
            <a:ext cx="1435100" cy="576263"/>
          </a:xfrm>
          <a:prstGeom prst="roundRect">
            <a:avLst>
              <a:gd name="adj" fmla="val 36088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800" b="1">
                <a:solidFill>
                  <a:schemeClr val="accent2"/>
                </a:solidFill>
              </a:rPr>
              <a:t>38227</a:t>
            </a:r>
            <a:r>
              <a:rPr lang="en-US" sz="1800"/>
              <a:t/>
            </a:r>
            <a:br>
              <a:rPr lang="en-US" sz="1800"/>
            </a:br>
            <a:r>
              <a:rPr lang="th-TH" sz="1800"/>
              <a:t>หวี</a:t>
            </a:r>
            <a:r>
              <a:rPr lang="en-US" sz="1800"/>
              <a:t>,</a:t>
            </a:r>
            <a:r>
              <a:rPr lang="th-TH" sz="1800"/>
              <a:t> ฿</a:t>
            </a:r>
            <a:r>
              <a:rPr lang="en-US" sz="1800"/>
              <a:t>40</a:t>
            </a:r>
            <a:endParaRPr lang="th-TH" sz="1800"/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810125" y="3057975"/>
            <a:ext cx="3022600" cy="1743075"/>
            <a:chOff x="3030" y="1844"/>
            <a:chExt cx="1904" cy="1098"/>
          </a:xfrm>
        </p:grpSpPr>
        <p:sp>
          <p:nvSpPr>
            <p:cNvPr id="13343" name="Oval 60"/>
            <p:cNvSpPr>
              <a:spLocks noChangeArrowheads="1"/>
            </p:cNvSpPr>
            <p:nvPr/>
          </p:nvSpPr>
          <p:spPr bwMode="auto">
            <a:xfrm>
              <a:off x="4730" y="2632"/>
              <a:ext cx="204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Oval 61"/>
            <p:cNvSpPr>
              <a:spLocks noChangeArrowheads="1"/>
            </p:cNvSpPr>
            <p:nvPr/>
          </p:nvSpPr>
          <p:spPr bwMode="auto">
            <a:xfrm>
              <a:off x="3030" y="1844"/>
              <a:ext cx="204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3742" name="AutoShape 62"/>
          <p:cNvSpPr>
            <a:spLocks noChangeArrowheads="1"/>
          </p:cNvSpPr>
          <p:nvPr/>
        </p:nvSpPr>
        <p:spPr bwMode="auto">
          <a:xfrm>
            <a:off x="4727575" y="3408813"/>
            <a:ext cx="465138" cy="519112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3743" name="Text Box 63"/>
          <p:cNvSpPr txBox="1">
            <a:spLocks noChangeArrowheads="1"/>
          </p:cNvSpPr>
          <p:nvPr/>
        </p:nvSpPr>
        <p:spPr bwMode="auto">
          <a:xfrm>
            <a:off x="596900" y="6154738"/>
            <a:ext cx="815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Courier New" pitchFamily="49" charset="0"/>
              </a:rPr>
              <a:t>f(key) = (key/10 % 10) + key % 10</a:t>
            </a:r>
            <a:endParaRPr lang="th-TH" sz="2800" b="1" dirty="0">
              <a:solidFill>
                <a:schemeClr val="accent6"/>
              </a:solidFill>
              <a:latin typeface="Courier New" pitchFamily="49" charset="0"/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2036763" y="4280350"/>
            <a:ext cx="5788025" cy="1490663"/>
            <a:chOff x="1283" y="2614"/>
            <a:chExt cx="3646" cy="939"/>
          </a:xfrm>
        </p:grpSpPr>
        <p:sp>
          <p:nvSpPr>
            <p:cNvPr id="13336" name="Oval 65"/>
            <p:cNvSpPr>
              <a:spLocks noChangeArrowheads="1"/>
            </p:cNvSpPr>
            <p:nvPr/>
          </p:nvSpPr>
          <p:spPr bwMode="auto">
            <a:xfrm>
              <a:off x="1283" y="3208"/>
              <a:ext cx="260" cy="2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Oval 66"/>
            <p:cNvSpPr>
              <a:spLocks noChangeArrowheads="1"/>
            </p:cNvSpPr>
            <p:nvPr/>
          </p:nvSpPr>
          <p:spPr bwMode="auto">
            <a:xfrm>
              <a:off x="1283" y="3208"/>
              <a:ext cx="260" cy="2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Oval 67"/>
            <p:cNvSpPr>
              <a:spLocks noChangeArrowheads="1"/>
            </p:cNvSpPr>
            <p:nvPr/>
          </p:nvSpPr>
          <p:spPr bwMode="auto">
            <a:xfrm>
              <a:off x="1904" y="2685"/>
              <a:ext cx="260" cy="2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Oval 68"/>
            <p:cNvSpPr>
              <a:spLocks noChangeArrowheads="1"/>
            </p:cNvSpPr>
            <p:nvPr/>
          </p:nvSpPr>
          <p:spPr bwMode="auto">
            <a:xfrm>
              <a:off x="3251" y="2694"/>
              <a:ext cx="260" cy="2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Oval 69"/>
            <p:cNvSpPr>
              <a:spLocks noChangeArrowheads="1"/>
            </p:cNvSpPr>
            <p:nvPr/>
          </p:nvSpPr>
          <p:spPr bwMode="auto">
            <a:xfrm>
              <a:off x="4669" y="2614"/>
              <a:ext cx="260" cy="2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Oval 70"/>
            <p:cNvSpPr>
              <a:spLocks noChangeArrowheads="1"/>
            </p:cNvSpPr>
            <p:nvPr/>
          </p:nvSpPr>
          <p:spPr bwMode="auto">
            <a:xfrm>
              <a:off x="4190" y="3110"/>
              <a:ext cx="260" cy="2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Oval 71"/>
            <p:cNvSpPr>
              <a:spLocks noChangeArrowheads="1"/>
            </p:cNvSpPr>
            <p:nvPr/>
          </p:nvSpPr>
          <p:spPr bwMode="auto">
            <a:xfrm>
              <a:off x="2790" y="3261"/>
              <a:ext cx="260" cy="2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2700338" y="3634238"/>
            <a:ext cx="4741862" cy="1966912"/>
            <a:chOff x="1701" y="2207"/>
            <a:chExt cx="2987" cy="1239"/>
          </a:xfrm>
        </p:grpSpPr>
        <p:sp>
          <p:nvSpPr>
            <p:cNvPr id="13330" name="Freeform 73"/>
            <p:cNvSpPr>
              <a:spLocks/>
            </p:cNvSpPr>
            <p:nvPr/>
          </p:nvSpPr>
          <p:spPr bwMode="auto">
            <a:xfrm>
              <a:off x="2159" y="2207"/>
              <a:ext cx="981" cy="522"/>
            </a:xfrm>
            <a:custGeom>
              <a:avLst/>
              <a:gdLst>
                <a:gd name="T0" fmla="*/ 951 w 981"/>
                <a:gd name="T1" fmla="*/ 0 h 522"/>
                <a:gd name="T2" fmla="*/ 845 w 981"/>
                <a:gd name="T3" fmla="*/ 257 h 522"/>
                <a:gd name="T4" fmla="*/ 136 w 981"/>
                <a:gd name="T5" fmla="*/ 292 h 522"/>
                <a:gd name="T6" fmla="*/ 30 w 981"/>
                <a:gd name="T7" fmla="*/ 522 h 5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1"/>
                <a:gd name="T13" fmla="*/ 0 h 522"/>
                <a:gd name="T14" fmla="*/ 981 w 981"/>
                <a:gd name="T15" fmla="*/ 522 h 5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1" h="522">
                  <a:moveTo>
                    <a:pt x="951" y="0"/>
                  </a:moveTo>
                  <a:cubicBezTo>
                    <a:pt x="966" y="104"/>
                    <a:pt x="981" y="208"/>
                    <a:pt x="845" y="257"/>
                  </a:cubicBezTo>
                  <a:cubicBezTo>
                    <a:pt x="709" y="306"/>
                    <a:pt x="272" y="248"/>
                    <a:pt x="136" y="292"/>
                  </a:cubicBezTo>
                  <a:cubicBezTo>
                    <a:pt x="0" y="336"/>
                    <a:pt x="15" y="429"/>
                    <a:pt x="30" y="522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Freeform 74"/>
            <p:cNvSpPr>
              <a:spLocks/>
            </p:cNvSpPr>
            <p:nvPr/>
          </p:nvSpPr>
          <p:spPr bwMode="auto">
            <a:xfrm>
              <a:off x="2481" y="2215"/>
              <a:ext cx="328" cy="568"/>
            </a:xfrm>
            <a:custGeom>
              <a:avLst/>
              <a:gdLst>
                <a:gd name="T0" fmla="*/ 0 w 328"/>
                <a:gd name="T1" fmla="*/ 0 h 568"/>
                <a:gd name="T2" fmla="*/ 71 w 328"/>
                <a:gd name="T3" fmla="*/ 364 h 568"/>
                <a:gd name="T4" fmla="*/ 328 w 328"/>
                <a:gd name="T5" fmla="*/ 568 h 568"/>
                <a:gd name="T6" fmla="*/ 0 60000 65536"/>
                <a:gd name="T7" fmla="*/ 0 60000 65536"/>
                <a:gd name="T8" fmla="*/ 0 60000 65536"/>
                <a:gd name="T9" fmla="*/ 0 w 328"/>
                <a:gd name="T10" fmla="*/ 0 h 568"/>
                <a:gd name="T11" fmla="*/ 328 w 328"/>
                <a:gd name="T12" fmla="*/ 568 h 5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8" h="568">
                  <a:moveTo>
                    <a:pt x="0" y="0"/>
                  </a:moveTo>
                  <a:cubicBezTo>
                    <a:pt x="8" y="134"/>
                    <a:pt x="16" y="269"/>
                    <a:pt x="71" y="364"/>
                  </a:cubicBezTo>
                  <a:cubicBezTo>
                    <a:pt x="126" y="459"/>
                    <a:pt x="227" y="513"/>
                    <a:pt x="328" y="568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Freeform 75"/>
            <p:cNvSpPr>
              <a:spLocks/>
            </p:cNvSpPr>
            <p:nvPr/>
          </p:nvSpPr>
          <p:spPr bwMode="auto">
            <a:xfrm>
              <a:off x="2561" y="2215"/>
              <a:ext cx="230" cy="1073"/>
            </a:xfrm>
            <a:custGeom>
              <a:avLst/>
              <a:gdLst>
                <a:gd name="T0" fmla="*/ 230 w 230"/>
                <a:gd name="T1" fmla="*/ 0 h 1073"/>
                <a:gd name="T2" fmla="*/ 35 w 230"/>
                <a:gd name="T3" fmla="*/ 683 h 1073"/>
                <a:gd name="T4" fmla="*/ 18 w 230"/>
                <a:gd name="T5" fmla="*/ 1073 h 1073"/>
                <a:gd name="T6" fmla="*/ 0 60000 65536"/>
                <a:gd name="T7" fmla="*/ 0 60000 65536"/>
                <a:gd name="T8" fmla="*/ 0 60000 65536"/>
                <a:gd name="T9" fmla="*/ 0 w 230"/>
                <a:gd name="T10" fmla="*/ 0 h 1073"/>
                <a:gd name="T11" fmla="*/ 230 w 230"/>
                <a:gd name="T12" fmla="*/ 1073 h 10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" h="1073">
                  <a:moveTo>
                    <a:pt x="230" y="0"/>
                  </a:moveTo>
                  <a:cubicBezTo>
                    <a:pt x="150" y="252"/>
                    <a:pt x="70" y="504"/>
                    <a:pt x="35" y="683"/>
                  </a:cubicBezTo>
                  <a:cubicBezTo>
                    <a:pt x="0" y="862"/>
                    <a:pt x="18" y="1008"/>
                    <a:pt x="18" y="1073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Freeform 76"/>
            <p:cNvSpPr>
              <a:spLocks/>
            </p:cNvSpPr>
            <p:nvPr/>
          </p:nvSpPr>
          <p:spPr bwMode="auto">
            <a:xfrm>
              <a:off x="3740" y="2215"/>
              <a:ext cx="443" cy="505"/>
            </a:xfrm>
            <a:custGeom>
              <a:avLst/>
              <a:gdLst>
                <a:gd name="T0" fmla="*/ 0 w 443"/>
                <a:gd name="T1" fmla="*/ 0 h 505"/>
                <a:gd name="T2" fmla="*/ 106 w 443"/>
                <a:gd name="T3" fmla="*/ 302 h 505"/>
                <a:gd name="T4" fmla="*/ 443 w 443"/>
                <a:gd name="T5" fmla="*/ 505 h 505"/>
                <a:gd name="T6" fmla="*/ 0 60000 65536"/>
                <a:gd name="T7" fmla="*/ 0 60000 65536"/>
                <a:gd name="T8" fmla="*/ 0 60000 65536"/>
                <a:gd name="T9" fmla="*/ 0 w 443"/>
                <a:gd name="T10" fmla="*/ 0 h 505"/>
                <a:gd name="T11" fmla="*/ 443 w 443"/>
                <a:gd name="T12" fmla="*/ 505 h 5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3" h="505">
                  <a:moveTo>
                    <a:pt x="0" y="0"/>
                  </a:moveTo>
                  <a:cubicBezTo>
                    <a:pt x="16" y="109"/>
                    <a:pt x="32" y="218"/>
                    <a:pt x="106" y="302"/>
                  </a:cubicBezTo>
                  <a:cubicBezTo>
                    <a:pt x="180" y="386"/>
                    <a:pt x="311" y="445"/>
                    <a:pt x="443" y="505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Freeform 77"/>
            <p:cNvSpPr>
              <a:spLocks/>
            </p:cNvSpPr>
            <p:nvPr/>
          </p:nvSpPr>
          <p:spPr bwMode="auto">
            <a:xfrm>
              <a:off x="3979" y="2215"/>
              <a:ext cx="709" cy="993"/>
            </a:xfrm>
            <a:custGeom>
              <a:avLst/>
              <a:gdLst>
                <a:gd name="T0" fmla="*/ 709 w 709"/>
                <a:gd name="T1" fmla="*/ 0 h 993"/>
                <a:gd name="T2" fmla="*/ 611 w 709"/>
                <a:gd name="T3" fmla="*/ 213 h 993"/>
                <a:gd name="T4" fmla="*/ 275 w 709"/>
                <a:gd name="T5" fmla="*/ 222 h 993"/>
                <a:gd name="T6" fmla="*/ 88 w 709"/>
                <a:gd name="T7" fmla="*/ 311 h 993"/>
                <a:gd name="T8" fmla="*/ 9 w 709"/>
                <a:gd name="T9" fmla="*/ 674 h 993"/>
                <a:gd name="T10" fmla="*/ 35 w 709"/>
                <a:gd name="T11" fmla="*/ 993 h 9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9"/>
                <a:gd name="T19" fmla="*/ 0 h 993"/>
                <a:gd name="T20" fmla="*/ 709 w 709"/>
                <a:gd name="T21" fmla="*/ 993 h 9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9" h="993">
                  <a:moveTo>
                    <a:pt x="709" y="0"/>
                  </a:moveTo>
                  <a:cubicBezTo>
                    <a:pt x="696" y="88"/>
                    <a:pt x="683" y="176"/>
                    <a:pt x="611" y="213"/>
                  </a:cubicBezTo>
                  <a:cubicBezTo>
                    <a:pt x="539" y="250"/>
                    <a:pt x="362" y="206"/>
                    <a:pt x="275" y="222"/>
                  </a:cubicBezTo>
                  <a:cubicBezTo>
                    <a:pt x="188" y="238"/>
                    <a:pt x="132" y="236"/>
                    <a:pt x="88" y="311"/>
                  </a:cubicBezTo>
                  <a:cubicBezTo>
                    <a:pt x="44" y="386"/>
                    <a:pt x="18" y="560"/>
                    <a:pt x="9" y="674"/>
                  </a:cubicBezTo>
                  <a:cubicBezTo>
                    <a:pt x="0" y="788"/>
                    <a:pt x="31" y="937"/>
                    <a:pt x="35" y="993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Freeform 78"/>
            <p:cNvSpPr>
              <a:spLocks/>
            </p:cNvSpPr>
            <p:nvPr/>
          </p:nvSpPr>
          <p:spPr bwMode="auto">
            <a:xfrm>
              <a:off x="1701" y="2207"/>
              <a:ext cx="1728" cy="1239"/>
            </a:xfrm>
            <a:custGeom>
              <a:avLst/>
              <a:gdLst>
                <a:gd name="T0" fmla="*/ 1728 w 1728"/>
                <a:gd name="T1" fmla="*/ 0 h 1239"/>
                <a:gd name="T2" fmla="*/ 1640 w 1728"/>
                <a:gd name="T3" fmla="*/ 274 h 1239"/>
                <a:gd name="T4" fmla="*/ 1259 w 1728"/>
                <a:gd name="T5" fmla="*/ 416 h 1239"/>
                <a:gd name="T6" fmla="*/ 745 w 1728"/>
                <a:gd name="T7" fmla="*/ 700 h 1239"/>
                <a:gd name="T8" fmla="*/ 700 w 1728"/>
                <a:gd name="T9" fmla="*/ 965 h 1239"/>
                <a:gd name="T10" fmla="*/ 381 w 1728"/>
                <a:gd name="T11" fmla="*/ 1196 h 1239"/>
                <a:gd name="T12" fmla="*/ 0 w 1728"/>
                <a:gd name="T13" fmla="*/ 1222 h 1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8"/>
                <a:gd name="T22" fmla="*/ 0 h 1239"/>
                <a:gd name="T23" fmla="*/ 1728 w 1728"/>
                <a:gd name="T24" fmla="*/ 1239 h 1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8" h="1239">
                  <a:moveTo>
                    <a:pt x="1728" y="0"/>
                  </a:moveTo>
                  <a:cubicBezTo>
                    <a:pt x="1723" y="102"/>
                    <a:pt x="1718" y="205"/>
                    <a:pt x="1640" y="274"/>
                  </a:cubicBezTo>
                  <a:cubicBezTo>
                    <a:pt x="1562" y="343"/>
                    <a:pt x="1408" y="345"/>
                    <a:pt x="1259" y="416"/>
                  </a:cubicBezTo>
                  <a:cubicBezTo>
                    <a:pt x="1110" y="487"/>
                    <a:pt x="838" y="609"/>
                    <a:pt x="745" y="700"/>
                  </a:cubicBezTo>
                  <a:cubicBezTo>
                    <a:pt x="652" y="791"/>
                    <a:pt x="761" y="882"/>
                    <a:pt x="700" y="965"/>
                  </a:cubicBezTo>
                  <a:cubicBezTo>
                    <a:pt x="639" y="1048"/>
                    <a:pt x="498" y="1153"/>
                    <a:pt x="381" y="1196"/>
                  </a:cubicBezTo>
                  <a:cubicBezTo>
                    <a:pt x="264" y="1239"/>
                    <a:pt x="132" y="1230"/>
                    <a:pt x="0" y="1222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3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3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37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23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23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237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2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23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2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2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683" grpId="0" uiExpand="1" build="p"/>
      <p:bldP spid="1223717" grpId="0" uiExpand="1" animBg="1"/>
      <p:bldP spid="1223718" grpId="0" uiExpand="1" animBg="1"/>
      <p:bldP spid="1223719" grpId="0" uiExpand="1" animBg="1"/>
      <p:bldP spid="1223720" grpId="0" uiExpand="1" animBg="1"/>
      <p:bldP spid="1223721" grpId="0" uiExpand="1" animBg="1"/>
      <p:bldP spid="1223737" grpId="0" uiExpand="1"/>
      <p:bldP spid="1223738" grpId="0" uiExpand="1" animBg="1"/>
      <p:bldP spid="1223742" grpId="0" uiExpand="1" animBg="1"/>
      <p:bldP spid="1223742" grpId="1" uiExpand="1" animBg="1"/>
      <p:bldP spid="1223743" grpId="0" uiExpan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42506" y="938147"/>
            <a:ext cx="8882740" cy="470898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pair&lt;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iterator,bool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insert(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pair&lt;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iterator,bool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&gt; result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&amp;  key =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val.first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bi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hash_to_bucket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(key);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it =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find_in_bucket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[bi], key);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result.second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= false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if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(it ==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[bi].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end())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it =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insert_to_bucket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bi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result.second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= true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result.first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= iterator(it,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                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mBuckets.begin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()+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                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mBuckets.end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())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return result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unordered_map</a:t>
            </a:r>
            <a:r>
              <a:rPr lang="en-US" dirty="0"/>
              <a:t>: </a:t>
            </a:r>
            <a:r>
              <a:rPr lang="en-US" dirty="0" smtClean="0"/>
              <a:t> insert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2600697" y="5795159"/>
            <a:ext cx="4001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val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th-TH" sz="2000" dirty="0" smtClean="0"/>
              <a:t>คือ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dirty="0" smtClean="0"/>
              <a:t>pair(key, </a:t>
            </a:r>
            <a:r>
              <a:rPr lang="en-US" sz="2000" dirty="0" err="1" smtClean="0"/>
              <a:t>mappedValue</a:t>
            </a:r>
            <a:r>
              <a:rPr lang="en-US" sz="2000" dirty="0" smtClean="0"/>
              <a:t>) </a:t>
            </a:r>
            <a:endParaRPr lang="th-TH" sz="2000" dirty="0"/>
          </a:p>
        </p:txBody>
      </p:sp>
      <p:sp>
        <p:nvSpPr>
          <p:cNvPr id="7" name="Text Box 68"/>
          <p:cNvSpPr txBox="1">
            <a:spLocks noChangeArrowheads="1"/>
          </p:cNvSpPr>
          <p:nvPr/>
        </p:nvSpPr>
        <p:spPr bwMode="auto">
          <a:xfrm>
            <a:off x="665011" y="5380672"/>
            <a:ext cx="847898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ValueIterator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insert_to_bucket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val,size_t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bi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){</a:t>
            </a:r>
            <a:endParaRPr lang="en-US" sz="18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smtClean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if ( </a:t>
            </a:r>
            <a:r>
              <a:rPr lang="th-TH" sz="1800" i="1" dirty="0" smtClean="0">
                <a:solidFill>
                  <a:schemeClr val="accent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ตารางแน่นเกินไป</a:t>
            </a:r>
            <a:r>
              <a:rPr lang="en-US" sz="1800" b="1" dirty="0" smtClean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 ) { </a:t>
            </a:r>
            <a:r>
              <a:rPr lang="th-TH" sz="1800" i="1" dirty="0">
                <a:solidFill>
                  <a:schemeClr val="accent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ปรับตาราง</a:t>
            </a:r>
            <a:r>
              <a:rPr lang="en-US" sz="1800" i="1" dirty="0">
                <a:solidFill>
                  <a:schemeClr val="accent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smtClean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1800" b="1" dirty="0">
              <a:solidFill>
                <a:schemeClr val="accent6"/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++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[bi].insert(</a:t>
            </a: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[bi].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end(),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</p:txBody>
      </p:sp>
      <p:sp>
        <p:nvSpPr>
          <p:cNvPr id="2" name="Freeform 1"/>
          <p:cNvSpPr/>
          <p:nvPr/>
        </p:nvSpPr>
        <p:spPr bwMode="auto">
          <a:xfrm>
            <a:off x="5177642" y="3455719"/>
            <a:ext cx="1698171" cy="831273"/>
          </a:xfrm>
          <a:custGeom>
            <a:avLst/>
            <a:gdLst>
              <a:gd name="connsiteX0" fmla="*/ 0 w 1698171"/>
              <a:gd name="connsiteY0" fmla="*/ 0 h 831273"/>
              <a:gd name="connsiteX1" fmla="*/ 570015 w 1698171"/>
              <a:gd name="connsiteY1" fmla="*/ 332510 h 831273"/>
              <a:gd name="connsiteX2" fmla="*/ 1318161 w 1698171"/>
              <a:gd name="connsiteY2" fmla="*/ 451263 h 831273"/>
              <a:gd name="connsiteX3" fmla="*/ 1698171 w 1698171"/>
              <a:gd name="connsiteY3" fmla="*/ 83127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171" h="831273">
                <a:moveTo>
                  <a:pt x="0" y="0"/>
                </a:moveTo>
                <a:cubicBezTo>
                  <a:pt x="175161" y="128650"/>
                  <a:pt x="350322" y="257300"/>
                  <a:pt x="570015" y="332510"/>
                </a:cubicBezTo>
                <a:cubicBezTo>
                  <a:pt x="789708" y="407720"/>
                  <a:pt x="1130135" y="368136"/>
                  <a:pt x="1318161" y="451263"/>
                </a:cubicBezTo>
                <a:cubicBezTo>
                  <a:pt x="1506187" y="534390"/>
                  <a:pt x="1632857" y="767938"/>
                  <a:pt x="1698171" y="831273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7044" y="2980700"/>
            <a:ext cx="2315689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bi</a:t>
            </a:r>
            <a:r>
              <a:rPr lang="en-US" sz="2000" dirty="0" smtClean="0"/>
              <a:t> </a:t>
            </a:r>
            <a:r>
              <a:rPr lang="th-TH" sz="2000" dirty="0" smtClean="0"/>
              <a:t>อาจเปลี่ยน </a:t>
            </a:r>
            <a:br>
              <a:rPr lang="th-TH" sz="2000" dirty="0" smtClean="0"/>
            </a:br>
            <a:r>
              <a:rPr lang="th-TH" sz="2000" dirty="0" smtClean="0"/>
              <a:t>ถ้ามีการปรับตาราง</a:t>
            </a:r>
            <a:endParaRPr lang="th-TH" sz="2000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381789" y="4370473"/>
            <a:ext cx="2071092" cy="583663"/>
          </a:xfrm>
          <a:prstGeom prst="wedgeRoundRectCallout">
            <a:avLst>
              <a:gd name="adj1" fmla="val 62172"/>
              <a:gd name="adj2" fmla="val -6170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cs typeface="Tahoma" pitchFamily="34" charset="0"/>
              </a:rPr>
              <a:t>iterator </a:t>
            </a:r>
            <a:r>
              <a:rPr lang="th-TH" sz="2000" dirty="0" smtClean="0">
                <a:cs typeface="Tahoma" pitchFamily="34" charset="0"/>
              </a:rPr>
              <a:t>ของ </a:t>
            </a:r>
            <a:r>
              <a:rPr lang="en-US" sz="2000" dirty="0" err="1" smtClean="0">
                <a:cs typeface="Tahoma" pitchFamily="34" charset="0"/>
              </a:rPr>
              <a:t>unordered_map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5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2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30631" y="890647"/>
            <a:ext cx="8633359" cy="255454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void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clear()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for (vector&lt;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&gt;::iterator it =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mBuckets.begin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it !=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Buckets.end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     ++it)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(*it).clear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()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= 0;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18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unordered_map</a:t>
            </a:r>
            <a:r>
              <a:rPr lang="en-US" dirty="0"/>
              <a:t>: </a:t>
            </a:r>
            <a:r>
              <a:rPr lang="en-US" dirty="0" smtClean="0"/>
              <a:t> clear</a:t>
            </a:r>
            <a:endParaRPr lang="th-TH" dirty="0"/>
          </a:p>
        </p:txBody>
      </p:sp>
      <p:sp>
        <p:nvSpPr>
          <p:cNvPr id="7" name="Rectangle 268"/>
          <p:cNvSpPr>
            <a:spLocks noChangeArrowheads="1"/>
          </p:cNvSpPr>
          <p:nvPr/>
        </p:nvSpPr>
        <p:spPr bwMode="auto">
          <a:xfrm>
            <a:off x="4298293" y="4367118"/>
            <a:ext cx="357813" cy="197431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sp>
        <p:nvSpPr>
          <p:cNvPr id="8" name="Line 269"/>
          <p:cNvSpPr>
            <a:spLocks noChangeShapeType="1"/>
          </p:cNvSpPr>
          <p:nvPr/>
        </p:nvSpPr>
        <p:spPr bwMode="auto">
          <a:xfrm>
            <a:off x="4298293" y="4795986"/>
            <a:ext cx="357813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270"/>
          <p:cNvSpPr>
            <a:spLocks noChangeShapeType="1"/>
          </p:cNvSpPr>
          <p:nvPr/>
        </p:nvSpPr>
        <p:spPr bwMode="auto">
          <a:xfrm>
            <a:off x="4298293" y="5184251"/>
            <a:ext cx="357813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271"/>
          <p:cNvSpPr>
            <a:spLocks noChangeShapeType="1"/>
          </p:cNvSpPr>
          <p:nvPr/>
        </p:nvSpPr>
        <p:spPr bwMode="auto">
          <a:xfrm>
            <a:off x="4298293" y="5569978"/>
            <a:ext cx="357813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72"/>
          <p:cNvSpPr>
            <a:spLocks noChangeShapeType="1"/>
          </p:cNvSpPr>
          <p:nvPr/>
        </p:nvSpPr>
        <p:spPr bwMode="auto">
          <a:xfrm>
            <a:off x="4298293" y="5958243"/>
            <a:ext cx="357813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94"/>
          <p:cNvSpPr>
            <a:spLocks noChangeShapeType="1"/>
          </p:cNvSpPr>
          <p:nvPr/>
        </p:nvSpPr>
        <p:spPr bwMode="auto">
          <a:xfrm>
            <a:off x="4463242" y="4575208"/>
            <a:ext cx="454244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307"/>
          <p:cNvSpPr>
            <a:spLocks noChangeShapeType="1"/>
          </p:cNvSpPr>
          <p:nvPr/>
        </p:nvSpPr>
        <p:spPr bwMode="auto">
          <a:xfrm>
            <a:off x="4463242" y="4966010"/>
            <a:ext cx="454244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320"/>
          <p:cNvSpPr>
            <a:spLocks noChangeShapeType="1"/>
          </p:cNvSpPr>
          <p:nvPr/>
        </p:nvSpPr>
        <p:spPr bwMode="auto">
          <a:xfrm>
            <a:off x="4463242" y="5359350"/>
            <a:ext cx="454244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333"/>
          <p:cNvSpPr>
            <a:spLocks noChangeShapeType="1"/>
          </p:cNvSpPr>
          <p:nvPr/>
        </p:nvSpPr>
        <p:spPr bwMode="auto">
          <a:xfrm>
            <a:off x="4463242" y="6143493"/>
            <a:ext cx="454244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285"/>
          <p:cNvSpPr>
            <a:spLocks noChangeArrowheads="1"/>
          </p:cNvSpPr>
          <p:nvPr/>
        </p:nvSpPr>
        <p:spPr bwMode="auto">
          <a:xfrm>
            <a:off x="4925537" y="4419744"/>
            <a:ext cx="1646107" cy="29573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/>
          <a:lstStyle/>
          <a:p>
            <a:pPr>
              <a:spcBef>
                <a:spcPts val="0"/>
              </a:spcBef>
              <a:defRPr/>
            </a:pPr>
            <a:r>
              <a:rPr lang="en-US" sz="2400" b="1" dirty="0" smtClean="0">
                <a:latin typeface="Courier New" pitchFamily="49" charset="0"/>
                <a:ea typeface="+mn-ea"/>
                <a:cs typeface="Tahoma" pitchFamily="34" charset="0"/>
              </a:rPr>
              <a:t> *, *, *</a:t>
            </a:r>
            <a:endParaRPr lang="en-US" sz="2400" b="1" dirty="0">
              <a:latin typeface="Courier New" pitchFamily="49" charset="0"/>
              <a:ea typeface="+mn-ea"/>
              <a:cs typeface="Tahoma" pitchFamily="34" charset="0"/>
            </a:endParaRPr>
          </a:p>
        </p:txBody>
      </p:sp>
      <p:sp>
        <p:nvSpPr>
          <p:cNvPr id="14" name="Rectangle 299"/>
          <p:cNvSpPr>
            <a:spLocks noChangeArrowheads="1"/>
          </p:cNvSpPr>
          <p:nvPr/>
        </p:nvSpPr>
        <p:spPr bwMode="auto">
          <a:xfrm>
            <a:off x="4925537" y="4825441"/>
            <a:ext cx="1098521" cy="2715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/>
          <a:lstStyle/>
          <a:p>
            <a:pPr>
              <a:spcBef>
                <a:spcPts val="0"/>
              </a:spcBef>
              <a:defRPr/>
            </a:pPr>
            <a:r>
              <a:rPr lang="en-US" sz="2400" b="1" dirty="0" smtClean="0">
                <a:latin typeface="Courier New" pitchFamily="49" charset="0"/>
                <a:cs typeface="Tahoma" pitchFamily="34" charset="0"/>
              </a:rPr>
              <a:t> *, *</a:t>
            </a:r>
          </a:p>
          <a:p>
            <a:pPr>
              <a:spcBef>
                <a:spcPts val="0"/>
              </a:spcBef>
              <a:defRPr/>
            </a:pPr>
            <a:endParaRPr lang="en-US" sz="2400" b="1" dirty="0">
              <a:latin typeface="Courier New" pitchFamily="49" charset="0"/>
              <a:ea typeface="+mn-ea"/>
              <a:cs typeface="Tahoma" pitchFamily="34" charset="0"/>
            </a:endParaRPr>
          </a:p>
        </p:txBody>
      </p:sp>
      <p:sp>
        <p:nvSpPr>
          <p:cNvPr id="16" name="Rectangle 309"/>
          <p:cNvSpPr>
            <a:spLocks noChangeArrowheads="1"/>
          </p:cNvSpPr>
          <p:nvPr/>
        </p:nvSpPr>
        <p:spPr bwMode="auto">
          <a:xfrm>
            <a:off x="4925537" y="5210065"/>
            <a:ext cx="1098521" cy="29535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/>
          <a:lstStyle/>
          <a:p>
            <a:pPr>
              <a:spcBef>
                <a:spcPts val="0"/>
              </a:spcBef>
              <a:defRPr/>
            </a:pPr>
            <a:r>
              <a:rPr lang="en-US" sz="2400" b="1" dirty="0" smtClean="0">
                <a:latin typeface="Courier New" pitchFamily="49" charset="0"/>
                <a:cs typeface="Tahoma" pitchFamily="34" charset="0"/>
              </a:rPr>
              <a:t> *, *</a:t>
            </a:r>
          </a:p>
          <a:p>
            <a:pPr>
              <a:spcBef>
                <a:spcPts val="0"/>
              </a:spcBef>
              <a:defRPr/>
            </a:pPr>
            <a:endParaRPr lang="en-US" sz="2400" b="1" dirty="0">
              <a:latin typeface="Courier New" pitchFamily="49" charset="0"/>
              <a:ea typeface="+mn-ea"/>
              <a:cs typeface="Tahoma" pitchFamily="34" charset="0"/>
            </a:endParaRPr>
          </a:p>
        </p:txBody>
      </p:sp>
      <p:sp>
        <p:nvSpPr>
          <p:cNvPr id="18" name="Rectangle 325"/>
          <p:cNvSpPr>
            <a:spLocks noChangeArrowheads="1"/>
          </p:cNvSpPr>
          <p:nvPr/>
        </p:nvSpPr>
        <p:spPr bwMode="auto">
          <a:xfrm>
            <a:off x="4925537" y="6013407"/>
            <a:ext cx="547790" cy="25773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/>
          <a:lstStyle/>
          <a:p>
            <a:pPr>
              <a:spcBef>
                <a:spcPts val="0"/>
              </a:spcBef>
              <a:defRPr/>
            </a:pPr>
            <a:r>
              <a:rPr lang="en-US" sz="2400" b="1" dirty="0" smtClean="0">
                <a:latin typeface="Courier New" pitchFamily="49" charset="0"/>
                <a:cs typeface="Tahoma" pitchFamily="34" charset="0"/>
              </a:rPr>
              <a:t> * </a:t>
            </a:r>
          </a:p>
        </p:txBody>
      </p:sp>
      <p:sp>
        <p:nvSpPr>
          <p:cNvPr id="20" name="Rectangle 325"/>
          <p:cNvSpPr>
            <a:spLocks noChangeArrowheads="1"/>
          </p:cNvSpPr>
          <p:nvPr/>
        </p:nvSpPr>
        <p:spPr bwMode="auto">
          <a:xfrm>
            <a:off x="4925537" y="5606275"/>
            <a:ext cx="547790" cy="26585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/>
          <a:lstStyle/>
          <a:p>
            <a:pPr>
              <a:spcBef>
                <a:spcPts val="0"/>
              </a:spcBef>
              <a:defRPr/>
            </a:pPr>
            <a:r>
              <a:rPr lang="en-US" sz="2400" b="1" dirty="0" smtClean="0">
                <a:latin typeface="Courier New" pitchFamily="49" charset="0"/>
                <a:cs typeface="Tahoma" pitchFamily="34" charset="0"/>
              </a:rPr>
              <a:t> * </a:t>
            </a:r>
          </a:p>
        </p:txBody>
      </p:sp>
      <p:sp>
        <p:nvSpPr>
          <p:cNvPr id="21" name="Line 333"/>
          <p:cNvSpPr>
            <a:spLocks noChangeShapeType="1"/>
          </p:cNvSpPr>
          <p:nvPr/>
        </p:nvSpPr>
        <p:spPr bwMode="auto">
          <a:xfrm>
            <a:off x="4455629" y="5742540"/>
            <a:ext cx="454244" cy="0"/>
          </a:xfrm>
          <a:prstGeom prst="lin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0604" y="3975766"/>
            <a:ext cx="3877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vector&lt;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BucketT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&gt;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mBuckets</a:t>
            </a:r>
            <a:endParaRPr lang="th-TH" sz="2000" dirty="0"/>
          </a:p>
        </p:txBody>
      </p:sp>
      <p:sp>
        <p:nvSpPr>
          <p:cNvPr id="23" name="Rectangle 325"/>
          <p:cNvSpPr>
            <a:spLocks noChangeArrowheads="1"/>
          </p:cNvSpPr>
          <p:nvPr/>
        </p:nvSpPr>
        <p:spPr bwMode="auto">
          <a:xfrm>
            <a:off x="4926560" y="6008190"/>
            <a:ext cx="184640" cy="2639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/>
          <a:lstStyle/>
          <a:p>
            <a:pPr>
              <a:spcBef>
                <a:spcPts val="0"/>
              </a:spcBef>
              <a:defRPr/>
            </a:pPr>
            <a:endParaRPr lang="en-US" sz="2400" b="1" dirty="0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4" name="Rectangle 325"/>
          <p:cNvSpPr>
            <a:spLocks noChangeArrowheads="1"/>
          </p:cNvSpPr>
          <p:nvPr/>
        </p:nvSpPr>
        <p:spPr bwMode="auto">
          <a:xfrm>
            <a:off x="4926560" y="5600417"/>
            <a:ext cx="184640" cy="2639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/>
          <a:lstStyle/>
          <a:p>
            <a:pPr>
              <a:spcBef>
                <a:spcPts val="0"/>
              </a:spcBef>
              <a:defRPr/>
            </a:pPr>
            <a:endParaRPr lang="en-US" sz="2400" b="1" dirty="0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5" name="Rectangle 325"/>
          <p:cNvSpPr>
            <a:spLocks noChangeArrowheads="1"/>
          </p:cNvSpPr>
          <p:nvPr/>
        </p:nvSpPr>
        <p:spPr bwMode="auto">
          <a:xfrm>
            <a:off x="4926560" y="5217357"/>
            <a:ext cx="184640" cy="2639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/>
          <a:lstStyle/>
          <a:p>
            <a:pPr>
              <a:spcBef>
                <a:spcPts val="0"/>
              </a:spcBef>
              <a:defRPr/>
            </a:pPr>
            <a:endParaRPr lang="en-US" sz="2400" b="1" dirty="0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6" name="Rectangle 325"/>
          <p:cNvSpPr>
            <a:spLocks noChangeArrowheads="1"/>
          </p:cNvSpPr>
          <p:nvPr/>
        </p:nvSpPr>
        <p:spPr bwMode="auto">
          <a:xfrm>
            <a:off x="4926560" y="4821459"/>
            <a:ext cx="184640" cy="2639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/>
          <a:lstStyle/>
          <a:p>
            <a:pPr>
              <a:spcBef>
                <a:spcPts val="0"/>
              </a:spcBef>
              <a:defRPr/>
            </a:pPr>
            <a:endParaRPr lang="en-US" sz="2400" b="1" dirty="0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7" name="Rectangle 325"/>
          <p:cNvSpPr>
            <a:spLocks noChangeArrowheads="1"/>
          </p:cNvSpPr>
          <p:nvPr/>
        </p:nvSpPr>
        <p:spPr bwMode="auto">
          <a:xfrm>
            <a:off x="4926560" y="4420346"/>
            <a:ext cx="184640" cy="2639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/>
          <a:lstStyle/>
          <a:p>
            <a:pPr>
              <a:spcBef>
                <a:spcPts val="0"/>
              </a:spcBef>
              <a:defRPr/>
            </a:pPr>
            <a:endParaRPr lang="en-US" sz="2400" b="1" dirty="0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3835728" y="4346379"/>
            <a:ext cx="380010" cy="463137"/>
          </a:xfrm>
          <a:prstGeom prst="rightArrow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Text Box 68"/>
          <p:cNvSpPr txBox="1">
            <a:spLocks noChangeArrowheads="1"/>
          </p:cNvSpPr>
          <p:nvPr/>
        </p:nvSpPr>
        <p:spPr bwMode="auto">
          <a:xfrm>
            <a:off x="3063835" y="2066303"/>
            <a:ext cx="593766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void clear()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for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BucketT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&amp;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bucket :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)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bucket.clear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= 0;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18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268036" y="2756848"/>
            <a:ext cx="3676006" cy="1164386"/>
            <a:chOff x="5268036" y="2756848"/>
            <a:chExt cx="3676006" cy="1164386"/>
          </a:xfrm>
        </p:grpSpPr>
        <p:sp>
          <p:nvSpPr>
            <p:cNvPr id="31" name="TextBox 30"/>
            <p:cNvSpPr txBox="1"/>
            <p:nvPr/>
          </p:nvSpPr>
          <p:spPr>
            <a:xfrm>
              <a:off x="5268036" y="3521124"/>
              <a:ext cx="3676006" cy="4001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/>
                <a:t>for each </a:t>
              </a:r>
              <a:r>
                <a:rPr lang="en-US" sz="2000" b="1" dirty="0">
                  <a:latin typeface="Courier New" pitchFamily="49" charset="0"/>
                  <a:cs typeface="Angsana New" pitchFamily="18" charset="-34"/>
                </a:rPr>
                <a:t>bucket</a:t>
              </a:r>
              <a:r>
                <a:rPr lang="en-US" sz="2000" dirty="0" smtClean="0"/>
                <a:t> in </a:t>
              </a:r>
              <a:r>
                <a:rPr lang="en-US" sz="2000" b="1" dirty="0" err="1">
                  <a:latin typeface="Courier New" pitchFamily="49" charset="0"/>
                  <a:cs typeface="Angsana New" pitchFamily="18" charset="-34"/>
                </a:rPr>
                <a:t>mBuckets</a:t>
              </a:r>
              <a:endParaRPr lang="th-TH" sz="2000" dirty="0"/>
            </a:p>
          </p:txBody>
        </p:sp>
        <p:cxnSp>
          <p:nvCxnSpPr>
            <p:cNvPr id="33" name="Straight Arrow Connector 32"/>
            <p:cNvCxnSpPr>
              <a:stCxn id="31" idx="0"/>
            </p:cNvCxnSpPr>
            <p:nvPr/>
          </p:nvCxnSpPr>
          <p:spPr bwMode="auto">
            <a:xfrm flipH="1" flipV="1">
              <a:off x="6714699" y="2756848"/>
              <a:ext cx="391340" cy="7642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32" name="Text Box 68"/>
          <p:cNvSpPr txBox="1">
            <a:spLocks noChangeArrowheads="1"/>
          </p:cNvSpPr>
          <p:nvPr/>
        </p:nvSpPr>
        <p:spPr bwMode="auto">
          <a:xfrm>
            <a:off x="4398304" y="2380202"/>
            <a:ext cx="11593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auto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53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2.5E-6 0.05764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5764 L 2.5E-6 0.11598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11598 L 2.5E-6 0.17084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17084 L 2.5E-6 0.22917 " pathEditMode="relative" rAng="0" ptsTypes="AA">
                                      <p:cBhvr>
                                        <p:cTn id="7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2919 L 2.22222E-6 0.27683 " pathEditMode="relative" rAng="0" ptsTypes="AA">
                                      <p:cBhvr>
                                        <p:cTn id="8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 animBg="1"/>
      <p:bldP spid="14" grpId="0" animBg="1"/>
      <p:bldP spid="16" grpId="0" animBg="1"/>
      <p:bldP spid="18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9" grpId="0" animBg="1"/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 err="1" smtClean="0"/>
              <a:t>unordered_map</a:t>
            </a:r>
            <a:r>
              <a:rPr lang="en-US" dirty="0" smtClean="0"/>
              <a:t>:  destructor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128158" y="819830"/>
            <a:ext cx="6982689" cy="440120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 ~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clear();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} 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void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clear()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for ( auto&amp; bucket :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bucket.clear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}</a:t>
            </a:r>
            <a:endParaRPr lang="en-US" sz="20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= 0;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809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Rehashing</a:t>
            </a:r>
            <a:endParaRPr lang="th-TH" dirty="0" smtClean="0"/>
          </a:p>
        </p:txBody>
      </p:sp>
      <p:grpSp>
        <p:nvGrpSpPr>
          <p:cNvPr id="2" name="Group 691"/>
          <p:cNvGrpSpPr>
            <a:grpSpLocks/>
          </p:cNvGrpSpPr>
          <p:nvPr/>
        </p:nvGrpSpPr>
        <p:grpSpPr bwMode="auto">
          <a:xfrm>
            <a:off x="4557713" y="2630488"/>
            <a:ext cx="2039937" cy="1492250"/>
            <a:chOff x="2871" y="1657"/>
            <a:chExt cx="1285" cy="940"/>
          </a:xfrm>
        </p:grpSpPr>
        <p:sp>
          <p:nvSpPr>
            <p:cNvPr id="1272489" name="AutoShape 681"/>
            <p:cNvSpPr>
              <a:spLocks noChangeArrowheads="1"/>
            </p:cNvSpPr>
            <p:nvPr/>
          </p:nvSpPr>
          <p:spPr bwMode="auto">
            <a:xfrm>
              <a:off x="2871" y="1924"/>
              <a:ext cx="1285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 dirty="0">
                  <a:ea typeface="+mn-ea"/>
                  <a:cs typeface="Tahoma" pitchFamily="34" charset="0"/>
                </a:rPr>
                <a:t>Rehashing</a:t>
              </a:r>
              <a:endParaRPr lang="th-TH" sz="2800" dirty="0">
                <a:ea typeface="+mn-ea"/>
                <a:cs typeface="Tahoma" pitchFamily="34" charset="0"/>
              </a:endParaRPr>
            </a:p>
          </p:txBody>
        </p:sp>
        <p:sp>
          <p:nvSpPr>
            <p:cNvPr id="1272490" name="AutoShape 682"/>
            <p:cNvSpPr>
              <a:spLocks noChangeArrowheads="1"/>
            </p:cNvSpPr>
            <p:nvPr/>
          </p:nvSpPr>
          <p:spPr bwMode="auto">
            <a:xfrm>
              <a:off x="3376" y="1657"/>
              <a:ext cx="284" cy="23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272491" name="AutoShape 683"/>
            <p:cNvSpPr>
              <a:spLocks noChangeArrowheads="1"/>
            </p:cNvSpPr>
            <p:nvPr/>
          </p:nvSpPr>
          <p:spPr bwMode="auto">
            <a:xfrm>
              <a:off x="3368" y="2366"/>
              <a:ext cx="284" cy="23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3" name="Group 688"/>
          <p:cNvGrpSpPr>
            <a:grpSpLocks/>
          </p:cNvGrpSpPr>
          <p:nvPr/>
        </p:nvGrpSpPr>
        <p:grpSpPr bwMode="auto">
          <a:xfrm>
            <a:off x="996950" y="1279525"/>
            <a:ext cx="1928813" cy="1941513"/>
            <a:chOff x="628" y="806"/>
            <a:chExt cx="1215" cy="1223"/>
          </a:xfrm>
        </p:grpSpPr>
        <p:grpSp>
          <p:nvGrpSpPr>
            <p:cNvPr id="32026" name="Group 401"/>
            <p:cNvGrpSpPr>
              <a:grpSpLocks/>
            </p:cNvGrpSpPr>
            <p:nvPr/>
          </p:nvGrpSpPr>
          <p:grpSpPr bwMode="auto">
            <a:xfrm>
              <a:off x="628" y="806"/>
              <a:ext cx="1215" cy="780"/>
              <a:chOff x="637" y="726"/>
              <a:chExt cx="1215" cy="780"/>
            </a:xfrm>
          </p:grpSpPr>
          <p:sp>
            <p:nvSpPr>
              <p:cNvPr id="1272076" name="Rectangle 268"/>
              <p:cNvSpPr>
                <a:spLocks noChangeArrowheads="1"/>
              </p:cNvSpPr>
              <p:nvPr/>
            </p:nvSpPr>
            <p:spPr bwMode="auto">
              <a:xfrm>
                <a:off x="637" y="726"/>
                <a:ext cx="141" cy="77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32029" name="Line 269"/>
              <p:cNvSpPr>
                <a:spLocks noChangeShapeType="1"/>
              </p:cNvSpPr>
              <p:nvPr/>
            </p:nvSpPr>
            <p:spPr bwMode="auto">
              <a:xfrm>
                <a:off x="637" y="895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0" name="Line 270"/>
              <p:cNvSpPr>
                <a:spLocks noChangeShapeType="1"/>
              </p:cNvSpPr>
              <p:nvPr/>
            </p:nvSpPr>
            <p:spPr bwMode="auto">
              <a:xfrm>
                <a:off x="637" y="1048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1" name="Line 271"/>
              <p:cNvSpPr>
                <a:spLocks noChangeShapeType="1"/>
              </p:cNvSpPr>
              <p:nvPr/>
            </p:nvSpPr>
            <p:spPr bwMode="auto">
              <a:xfrm>
                <a:off x="637" y="1200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2" name="Line 272"/>
              <p:cNvSpPr>
                <a:spLocks noChangeShapeType="1"/>
              </p:cNvSpPr>
              <p:nvPr/>
            </p:nvSpPr>
            <p:spPr bwMode="auto">
              <a:xfrm>
                <a:off x="637" y="1353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2093" name="Rectangle 285"/>
              <p:cNvSpPr>
                <a:spLocks noChangeArrowheads="1"/>
              </p:cNvSpPr>
              <p:nvPr/>
            </p:nvSpPr>
            <p:spPr bwMode="auto">
              <a:xfrm>
                <a:off x="878" y="737"/>
                <a:ext cx="974" cy="1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ea typeface="+mn-ea"/>
                    <a:cs typeface="Tahoma" pitchFamily="34" charset="0"/>
                  </a:rPr>
                  <a:t> *, *, *</a:t>
                </a: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32039" name="Line 294"/>
              <p:cNvSpPr>
                <a:spLocks noChangeShapeType="1"/>
              </p:cNvSpPr>
              <p:nvPr/>
            </p:nvSpPr>
            <p:spPr bwMode="auto">
              <a:xfrm>
                <a:off x="702" y="808"/>
                <a:ext cx="1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2107" name="Rectangle 299"/>
              <p:cNvSpPr>
                <a:spLocks noChangeArrowheads="1"/>
              </p:cNvSpPr>
              <p:nvPr/>
            </p:nvSpPr>
            <p:spPr bwMode="auto">
              <a:xfrm>
                <a:off x="878" y="892"/>
                <a:ext cx="513" cy="10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*, *</a:t>
                </a:r>
              </a:p>
              <a:p>
                <a:pPr>
                  <a:spcBef>
                    <a:spcPts val="0"/>
                  </a:spcBef>
                  <a:defRPr/>
                </a:pP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32044" name="Line 307"/>
              <p:cNvSpPr>
                <a:spLocks noChangeShapeType="1"/>
              </p:cNvSpPr>
              <p:nvPr/>
            </p:nvSpPr>
            <p:spPr bwMode="auto">
              <a:xfrm>
                <a:off x="702" y="962"/>
                <a:ext cx="1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2117" name="Rectangle 309"/>
              <p:cNvSpPr>
                <a:spLocks noChangeArrowheads="1"/>
              </p:cNvSpPr>
              <p:nvPr/>
            </p:nvSpPr>
            <p:spPr bwMode="auto">
              <a:xfrm>
                <a:off x="872" y="1046"/>
                <a:ext cx="513" cy="1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*, *</a:t>
                </a:r>
              </a:p>
              <a:p>
                <a:pPr>
                  <a:spcBef>
                    <a:spcPts val="0"/>
                  </a:spcBef>
                  <a:defRPr/>
                </a:pP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32049" name="Line 320"/>
              <p:cNvSpPr>
                <a:spLocks noChangeShapeType="1"/>
              </p:cNvSpPr>
              <p:nvPr/>
            </p:nvSpPr>
            <p:spPr bwMode="auto">
              <a:xfrm>
                <a:off x="702" y="1117"/>
                <a:ext cx="1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2133" name="Rectangle 325"/>
              <p:cNvSpPr>
                <a:spLocks noChangeArrowheads="1"/>
              </p:cNvSpPr>
              <p:nvPr/>
            </p:nvSpPr>
            <p:spPr bwMode="auto">
              <a:xfrm>
                <a:off x="878" y="1356"/>
                <a:ext cx="242" cy="1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</a:t>
                </a:r>
              </a:p>
            </p:txBody>
          </p:sp>
          <p:sp>
            <p:nvSpPr>
              <p:cNvPr id="32054" name="Line 333"/>
              <p:cNvSpPr>
                <a:spLocks noChangeShapeType="1"/>
              </p:cNvSpPr>
              <p:nvPr/>
            </p:nvSpPr>
            <p:spPr bwMode="auto">
              <a:xfrm>
                <a:off x="702" y="1426"/>
                <a:ext cx="1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055" name="Group 334"/>
              <p:cNvGrpSpPr>
                <a:grpSpLocks/>
              </p:cNvGrpSpPr>
              <p:nvPr/>
            </p:nvGrpSpPr>
            <p:grpSpPr bwMode="auto">
              <a:xfrm>
                <a:off x="710" y="1236"/>
                <a:ext cx="183" cy="89"/>
                <a:chOff x="8603" y="13526"/>
                <a:chExt cx="469" cy="306"/>
              </a:xfrm>
            </p:grpSpPr>
            <p:sp>
              <p:nvSpPr>
                <p:cNvPr id="32056" name="Line 335"/>
                <p:cNvSpPr>
                  <a:spLocks noChangeShapeType="1"/>
                </p:cNvSpPr>
                <p:nvPr/>
              </p:nvSpPr>
              <p:spPr bwMode="auto">
                <a:xfrm rot="-5400000">
                  <a:off x="8768" y="13514"/>
                  <a:ext cx="0" cy="3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7" name="Line 336"/>
                <p:cNvSpPr>
                  <a:spLocks noChangeShapeType="1"/>
                </p:cNvSpPr>
                <p:nvPr/>
              </p:nvSpPr>
              <p:spPr bwMode="auto">
                <a:xfrm rot="-5400000">
                  <a:off x="8779" y="13679"/>
                  <a:ext cx="3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8" name="Line 337"/>
                <p:cNvSpPr>
                  <a:spLocks noChangeShapeType="1"/>
                </p:cNvSpPr>
                <p:nvPr/>
              </p:nvSpPr>
              <p:spPr bwMode="auto">
                <a:xfrm rot="-5400000">
                  <a:off x="8913" y="13678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9" name="Line 338"/>
                <p:cNvSpPr>
                  <a:spLocks noChangeShapeType="1"/>
                </p:cNvSpPr>
                <p:nvPr/>
              </p:nvSpPr>
              <p:spPr bwMode="auto">
                <a:xfrm rot="-5400000">
                  <a:off x="9043" y="13675"/>
                  <a:ext cx="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027" name="Text Box 684"/>
            <p:cNvSpPr txBox="1">
              <a:spLocks noChangeArrowheads="1"/>
            </p:cNvSpPr>
            <p:nvPr/>
          </p:nvSpPr>
          <p:spPr bwMode="auto">
            <a:xfrm>
              <a:off x="720" y="1664"/>
              <a:ext cx="97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sz="3200">
                  <a:latin typeface="Times New Roman" pitchFamily="18" charset="0"/>
                  <a:sym typeface="Symbol" pitchFamily="18" charset="2"/>
                </a:rPr>
                <a:t> </a:t>
              </a:r>
              <a:r>
                <a:rPr lang="en-US" sz="3200">
                  <a:latin typeface="Times New Roman" pitchFamily="18" charset="0"/>
                  <a:sym typeface="Symbol" pitchFamily="18" charset="2"/>
                </a:rPr>
                <a:t>= 1.8</a:t>
              </a:r>
              <a:endParaRPr lang="th-TH" sz="3200"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19" name="Group 692"/>
          <p:cNvGrpSpPr>
            <a:grpSpLocks/>
          </p:cNvGrpSpPr>
          <p:nvPr/>
        </p:nvGrpSpPr>
        <p:grpSpPr bwMode="auto">
          <a:xfrm>
            <a:off x="3471843" y="990077"/>
            <a:ext cx="4854573" cy="2182813"/>
            <a:chOff x="2058" y="644"/>
            <a:chExt cx="3058" cy="1375"/>
          </a:xfrm>
        </p:grpSpPr>
        <p:sp>
          <p:nvSpPr>
            <p:cNvPr id="1272488" name="AutoShape 680"/>
            <p:cNvSpPr>
              <a:spLocks noChangeArrowheads="1"/>
            </p:cNvSpPr>
            <p:nvPr/>
          </p:nvSpPr>
          <p:spPr bwMode="auto">
            <a:xfrm>
              <a:off x="2135" y="1010"/>
              <a:ext cx="426" cy="373"/>
            </a:xfrm>
            <a:prstGeom prst="rightArrow">
              <a:avLst>
                <a:gd name="adj1" fmla="val 50000"/>
                <a:gd name="adj2" fmla="val 2855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grpSp>
          <p:nvGrpSpPr>
            <p:cNvPr id="31913" name="Group 689"/>
            <p:cNvGrpSpPr>
              <a:grpSpLocks/>
            </p:cNvGrpSpPr>
            <p:nvPr/>
          </p:nvGrpSpPr>
          <p:grpSpPr bwMode="auto">
            <a:xfrm>
              <a:off x="2058" y="644"/>
              <a:ext cx="3058" cy="1375"/>
              <a:chOff x="2058" y="644"/>
              <a:chExt cx="3058" cy="1375"/>
            </a:xfrm>
          </p:grpSpPr>
          <p:grpSp>
            <p:nvGrpSpPr>
              <p:cNvPr id="31914" name="Group 429"/>
              <p:cNvGrpSpPr>
                <a:grpSpLocks/>
              </p:cNvGrpSpPr>
              <p:nvPr/>
            </p:nvGrpSpPr>
            <p:grpSpPr bwMode="auto">
              <a:xfrm>
                <a:off x="2896" y="813"/>
                <a:ext cx="1776" cy="778"/>
                <a:chOff x="2604" y="699"/>
                <a:chExt cx="1776" cy="778"/>
              </a:xfrm>
            </p:grpSpPr>
            <p:sp>
              <p:nvSpPr>
                <p:cNvPr id="1271946" name="Rectangle 138"/>
                <p:cNvSpPr>
                  <a:spLocks noChangeArrowheads="1"/>
                </p:cNvSpPr>
                <p:nvPr/>
              </p:nvSpPr>
              <p:spPr bwMode="auto">
                <a:xfrm>
                  <a:off x="2604" y="699"/>
                  <a:ext cx="141" cy="77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a typeface="+mn-ea"/>
                    <a:cs typeface="Tahoma" pitchFamily="34" charset="0"/>
                  </a:endParaRPr>
                </a:p>
              </p:txBody>
            </p:sp>
            <p:sp>
              <p:nvSpPr>
                <p:cNvPr id="31917" name="Line 139"/>
                <p:cNvSpPr>
                  <a:spLocks noChangeShapeType="1"/>
                </p:cNvSpPr>
                <p:nvPr/>
              </p:nvSpPr>
              <p:spPr bwMode="auto">
                <a:xfrm>
                  <a:off x="2604" y="868"/>
                  <a:ext cx="1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18" name="Line 140"/>
                <p:cNvSpPr>
                  <a:spLocks noChangeShapeType="1"/>
                </p:cNvSpPr>
                <p:nvPr/>
              </p:nvSpPr>
              <p:spPr bwMode="auto">
                <a:xfrm>
                  <a:off x="2604" y="1021"/>
                  <a:ext cx="1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19" name="Line 141"/>
                <p:cNvSpPr>
                  <a:spLocks noChangeShapeType="1"/>
                </p:cNvSpPr>
                <p:nvPr/>
              </p:nvSpPr>
              <p:spPr bwMode="auto">
                <a:xfrm>
                  <a:off x="2604" y="1173"/>
                  <a:ext cx="1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20" name="Line 142"/>
                <p:cNvSpPr>
                  <a:spLocks noChangeShapeType="1"/>
                </p:cNvSpPr>
                <p:nvPr/>
              </p:nvSpPr>
              <p:spPr bwMode="auto">
                <a:xfrm>
                  <a:off x="2604" y="1326"/>
                  <a:ext cx="1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1973" name="Rectangle 165"/>
                <p:cNvSpPr>
                  <a:spLocks noChangeArrowheads="1"/>
                </p:cNvSpPr>
                <p:nvPr/>
              </p:nvSpPr>
              <p:spPr bwMode="auto">
                <a:xfrm>
                  <a:off x="2845" y="710"/>
                  <a:ext cx="1518" cy="11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en-US" sz="1600" b="1" dirty="0" smtClean="0">
                      <a:latin typeface="Courier New" pitchFamily="49" charset="0"/>
                      <a:cs typeface="Tahoma" pitchFamily="34" charset="0"/>
                    </a:rPr>
                    <a:t> *, *, *, *, *, *</a:t>
                  </a:r>
                </a:p>
                <a:p>
                  <a:pPr>
                    <a:spcBef>
                      <a:spcPts val="0"/>
                    </a:spcBef>
                    <a:defRPr/>
                  </a:pPr>
                  <a:endParaRPr lang="en-US" sz="3200" b="1" dirty="0">
                    <a:latin typeface="Courier New" pitchFamily="49" charset="0"/>
                    <a:ea typeface="+mn-ea"/>
                    <a:cs typeface="Tahoma" pitchFamily="34" charset="0"/>
                  </a:endParaRPr>
                </a:p>
              </p:txBody>
            </p:sp>
            <p:sp>
              <p:nvSpPr>
                <p:cNvPr id="31926" name="Line 174"/>
                <p:cNvSpPr>
                  <a:spLocks noChangeShapeType="1"/>
                </p:cNvSpPr>
                <p:nvPr/>
              </p:nvSpPr>
              <p:spPr bwMode="auto">
                <a:xfrm>
                  <a:off x="2669" y="781"/>
                  <a:ext cx="1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1987" name="Rectangle 179"/>
                <p:cNvSpPr>
                  <a:spLocks noChangeArrowheads="1"/>
                </p:cNvSpPr>
                <p:nvPr/>
              </p:nvSpPr>
              <p:spPr bwMode="auto">
                <a:xfrm>
                  <a:off x="2845" y="865"/>
                  <a:ext cx="983" cy="11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en-US" sz="1600" b="1" dirty="0" smtClean="0">
                      <a:latin typeface="Courier New" pitchFamily="49" charset="0"/>
                      <a:cs typeface="Tahoma" pitchFamily="34" charset="0"/>
                    </a:rPr>
                    <a:t> *, *, *, *, </a:t>
                  </a:r>
                  <a:endParaRPr lang="en-US" sz="1600" b="1" dirty="0">
                    <a:latin typeface="Courier New" pitchFamily="49" charset="0"/>
                    <a:ea typeface="+mn-ea"/>
                    <a:cs typeface="Tahoma" pitchFamily="34" charset="0"/>
                  </a:endParaRPr>
                </a:p>
              </p:txBody>
            </p:sp>
            <p:sp>
              <p:nvSpPr>
                <p:cNvPr id="31930" name="Line 187"/>
                <p:cNvSpPr>
                  <a:spLocks noChangeShapeType="1"/>
                </p:cNvSpPr>
                <p:nvPr/>
              </p:nvSpPr>
              <p:spPr bwMode="auto">
                <a:xfrm>
                  <a:off x="2669" y="935"/>
                  <a:ext cx="1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1997" name="Rectangle 189"/>
                <p:cNvSpPr>
                  <a:spLocks noChangeArrowheads="1"/>
                </p:cNvSpPr>
                <p:nvPr/>
              </p:nvSpPr>
              <p:spPr bwMode="auto">
                <a:xfrm>
                  <a:off x="2839" y="1019"/>
                  <a:ext cx="515" cy="12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en-US" sz="1600" b="1" dirty="0" smtClean="0">
                      <a:latin typeface="Courier New" pitchFamily="49" charset="0"/>
                      <a:cs typeface="Tahoma" pitchFamily="34" charset="0"/>
                    </a:rPr>
                    <a:t> *, *,</a:t>
                  </a:r>
                  <a:endParaRPr lang="en-US" sz="1600" b="1" dirty="0">
                    <a:latin typeface="Courier New" pitchFamily="49" charset="0"/>
                    <a:ea typeface="+mn-ea"/>
                    <a:cs typeface="Tahoma" pitchFamily="34" charset="0"/>
                  </a:endParaRPr>
                </a:p>
              </p:txBody>
            </p:sp>
            <p:sp>
              <p:nvSpPr>
                <p:cNvPr id="31935" name="Line 200"/>
                <p:cNvSpPr>
                  <a:spLocks noChangeShapeType="1"/>
                </p:cNvSpPr>
                <p:nvPr/>
              </p:nvSpPr>
              <p:spPr bwMode="auto">
                <a:xfrm>
                  <a:off x="2669" y="1090"/>
                  <a:ext cx="1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2013" name="Rectangle 205"/>
                <p:cNvSpPr>
                  <a:spLocks noChangeArrowheads="1"/>
                </p:cNvSpPr>
                <p:nvPr/>
              </p:nvSpPr>
              <p:spPr bwMode="auto">
                <a:xfrm>
                  <a:off x="2845" y="1329"/>
                  <a:ext cx="983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en-US" sz="1600" b="1" dirty="0" smtClean="0">
                      <a:latin typeface="Courier New" pitchFamily="49" charset="0"/>
                      <a:cs typeface="Tahoma" pitchFamily="34" charset="0"/>
                    </a:rPr>
                    <a:t> *, *, *, *, </a:t>
                  </a:r>
                </a:p>
                <a:p>
                  <a:pPr>
                    <a:spcBef>
                      <a:spcPts val="0"/>
                    </a:spcBef>
                    <a:defRPr/>
                  </a:pPr>
                  <a:endParaRPr lang="en-US" sz="1600" b="1" dirty="0">
                    <a:latin typeface="Courier New" pitchFamily="49" charset="0"/>
                    <a:ea typeface="+mn-ea"/>
                    <a:cs typeface="Tahoma" pitchFamily="34" charset="0"/>
                  </a:endParaRPr>
                </a:p>
              </p:txBody>
            </p:sp>
            <p:sp>
              <p:nvSpPr>
                <p:cNvPr id="31939" name="Line 213"/>
                <p:cNvSpPr>
                  <a:spLocks noChangeShapeType="1"/>
                </p:cNvSpPr>
                <p:nvPr/>
              </p:nvSpPr>
              <p:spPr bwMode="auto">
                <a:xfrm>
                  <a:off x="2669" y="1399"/>
                  <a:ext cx="1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2148" name="Rectangle 340"/>
                <p:cNvSpPr>
                  <a:spLocks noChangeArrowheads="1"/>
                </p:cNvSpPr>
                <p:nvPr/>
              </p:nvSpPr>
              <p:spPr bwMode="auto">
                <a:xfrm>
                  <a:off x="2839" y="1170"/>
                  <a:ext cx="989" cy="11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en-US" sz="1600" b="1" dirty="0" smtClean="0">
                      <a:latin typeface="Courier New" pitchFamily="49" charset="0"/>
                      <a:cs typeface="Tahoma" pitchFamily="34" charset="0"/>
                    </a:rPr>
                    <a:t> *, *, *, *, </a:t>
                  </a:r>
                </a:p>
                <a:p>
                  <a:pPr>
                    <a:spcBef>
                      <a:spcPts val="0"/>
                    </a:spcBef>
                    <a:defRPr/>
                  </a:pPr>
                  <a:endParaRPr lang="en-US" sz="1600" b="1" dirty="0">
                    <a:latin typeface="Courier New" pitchFamily="49" charset="0"/>
                    <a:ea typeface="+mn-ea"/>
                    <a:cs typeface="Tahoma" pitchFamily="34" charset="0"/>
                  </a:endParaRPr>
                </a:p>
              </p:txBody>
            </p:sp>
            <p:sp>
              <p:nvSpPr>
                <p:cNvPr id="31943" name="Line 351"/>
                <p:cNvSpPr>
                  <a:spLocks noChangeShapeType="1"/>
                </p:cNvSpPr>
                <p:nvPr/>
              </p:nvSpPr>
              <p:spPr bwMode="auto">
                <a:xfrm>
                  <a:off x="2669" y="1241"/>
                  <a:ext cx="17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69" name="Line 428"/>
                <p:cNvSpPr>
                  <a:spLocks noChangeShapeType="1"/>
                </p:cNvSpPr>
                <p:nvPr/>
              </p:nvSpPr>
              <p:spPr bwMode="auto">
                <a:xfrm rot="16200000">
                  <a:off x="4371" y="1403"/>
                  <a:ext cx="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915" name="Text Box 685"/>
              <p:cNvSpPr txBox="1">
                <a:spLocks noChangeArrowheads="1"/>
              </p:cNvSpPr>
              <p:nvPr/>
            </p:nvSpPr>
            <p:spPr bwMode="auto">
              <a:xfrm>
                <a:off x="4416" y="1654"/>
                <a:ext cx="70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th-TH" sz="3200" dirty="0">
                    <a:latin typeface="Times New Roman" pitchFamily="18" charset="0"/>
                    <a:sym typeface="Symbol" pitchFamily="18" charset="2"/>
                  </a:rPr>
                  <a:t> </a:t>
                </a:r>
                <a:r>
                  <a:rPr lang="en-US" sz="3200" dirty="0">
                    <a:latin typeface="Times New Roman" pitchFamily="18" charset="0"/>
                    <a:sym typeface="Symbol" pitchFamily="18" charset="2"/>
                  </a:rPr>
                  <a:t>= 4</a:t>
                </a:r>
                <a:endParaRPr lang="th-TH" sz="3200" dirty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384" name="Text Box 685"/>
              <p:cNvSpPr txBox="1">
                <a:spLocks noChangeArrowheads="1"/>
              </p:cNvSpPr>
              <p:nvPr/>
            </p:nvSpPr>
            <p:spPr bwMode="auto">
              <a:xfrm>
                <a:off x="2058" y="644"/>
                <a:ext cx="517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th-TH" sz="2000" dirty="0" smtClean="0">
                    <a:latin typeface="Times New Roman" pitchFamily="18" charset="0"/>
                    <a:sym typeface="Symbol" pitchFamily="18" charset="2"/>
                  </a:rPr>
                  <a:t>เพิ่ม ๆ ลบ ๆ</a:t>
                </a:r>
                <a:endParaRPr lang="th-TH" sz="2000" dirty="0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</p:grpSp>
      <p:sp>
        <p:nvSpPr>
          <p:cNvPr id="1272494" name="Text Box 686"/>
          <p:cNvSpPr txBox="1">
            <a:spLocks noChangeArrowheads="1"/>
          </p:cNvSpPr>
          <p:nvPr/>
        </p:nvSpPr>
        <p:spPr bwMode="auto">
          <a:xfrm>
            <a:off x="7172013" y="5130800"/>
            <a:ext cx="1111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3200" dirty="0">
                <a:latin typeface="Times New Roman" pitchFamily="18" charset="0"/>
                <a:sym typeface="Symbol" pitchFamily="18" charset="2"/>
              </a:rPr>
              <a:t> </a:t>
            </a:r>
            <a:r>
              <a:rPr lang="en-US" sz="3200" dirty="0">
                <a:latin typeface="Times New Roman" pitchFamily="18" charset="0"/>
                <a:sym typeface="Symbol" pitchFamily="18" charset="2"/>
              </a:rPr>
              <a:t>= 2</a:t>
            </a:r>
            <a:endParaRPr lang="th-TH" sz="32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72495" name="Text Box 687"/>
          <p:cNvSpPr txBox="1">
            <a:spLocks noChangeArrowheads="1"/>
          </p:cNvSpPr>
          <p:nvPr/>
        </p:nvSpPr>
        <p:spPr bwMode="auto">
          <a:xfrm>
            <a:off x="420375" y="3754763"/>
            <a:ext cx="419912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h-TH" sz="2400" dirty="0"/>
              <a:t>ถ้าฟังก์ชันแฮชกระจายดี</a:t>
            </a:r>
          </a:p>
          <a:p>
            <a:r>
              <a:rPr lang="th-TH" sz="2400" dirty="0"/>
              <a:t>การลบและค้นใช้เวลา </a:t>
            </a:r>
            <a:r>
              <a:rPr lang="en-US" sz="2400" dirty="0"/>
              <a:t>O(</a:t>
            </a:r>
            <a:r>
              <a:rPr lang="en-US" sz="2400" dirty="0">
                <a:sym typeface="Symbol" pitchFamily="18" charset="2"/>
              </a:rPr>
              <a:t>)</a:t>
            </a:r>
          </a:p>
          <a:p>
            <a:r>
              <a:rPr lang="th-TH" sz="2400" dirty="0">
                <a:sym typeface="Symbol" pitchFamily="18" charset="2"/>
              </a:rPr>
              <a:t>ถ้าควบคุม  ไม่ให้เกินค่าคงตัว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k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r>
              <a:rPr lang="th-TH" sz="2400" dirty="0">
                <a:sym typeface="Symbol" pitchFamily="18" charset="2"/>
              </a:rPr>
              <a:t>การลบและค้นใช้เวลาคงตัว</a:t>
            </a:r>
            <a:endParaRPr lang="th-TH" sz="1800" dirty="0">
              <a:latin typeface="Courier New" pitchFamily="49" charset="0"/>
              <a:sym typeface="Symbol" pitchFamily="18" charset="2"/>
            </a:endParaRPr>
          </a:p>
        </p:txBody>
      </p:sp>
      <p:grpSp>
        <p:nvGrpSpPr>
          <p:cNvPr id="383" name="Group 382"/>
          <p:cNvGrpSpPr/>
          <p:nvPr/>
        </p:nvGrpSpPr>
        <p:grpSpPr>
          <a:xfrm>
            <a:off x="4812350" y="4219575"/>
            <a:ext cx="1507975" cy="2459038"/>
            <a:chOff x="4752975" y="4219575"/>
            <a:chExt cx="1507975" cy="2459038"/>
          </a:xfrm>
        </p:grpSpPr>
        <p:grpSp>
          <p:nvGrpSpPr>
            <p:cNvPr id="1271824" name="Group 498"/>
            <p:cNvGrpSpPr>
              <a:grpSpLocks/>
            </p:cNvGrpSpPr>
            <p:nvPr/>
          </p:nvGrpSpPr>
          <p:grpSpPr bwMode="auto">
            <a:xfrm>
              <a:off x="4752975" y="4219575"/>
              <a:ext cx="223838" cy="2459038"/>
              <a:chOff x="5210" y="13220"/>
              <a:chExt cx="362" cy="3347"/>
            </a:xfrm>
          </p:grpSpPr>
          <p:sp>
            <p:nvSpPr>
              <p:cNvPr id="1272307" name="Rectangle 499"/>
              <p:cNvSpPr>
                <a:spLocks noChangeArrowheads="1"/>
              </p:cNvSpPr>
              <p:nvPr/>
            </p:nvSpPr>
            <p:spPr bwMode="auto">
              <a:xfrm>
                <a:off x="5210" y="13220"/>
                <a:ext cx="362" cy="334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31903" name="Line 500"/>
              <p:cNvSpPr>
                <a:spLocks noChangeShapeType="1"/>
              </p:cNvSpPr>
              <p:nvPr/>
            </p:nvSpPr>
            <p:spPr bwMode="auto">
              <a:xfrm>
                <a:off x="5210" y="13586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4" name="Line 501"/>
              <p:cNvSpPr>
                <a:spLocks noChangeShapeType="1"/>
              </p:cNvSpPr>
              <p:nvPr/>
            </p:nvSpPr>
            <p:spPr bwMode="auto">
              <a:xfrm>
                <a:off x="5210" y="13915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5" name="Line 502"/>
              <p:cNvSpPr>
                <a:spLocks noChangeShapeType="1"/>
              </p:cNvSpPr>
              <p:nvPr/>
            </p:nvSpPr>
            <p:spPr bwMode="auto">
              <a:xfrm>
                <a:off x="5210" y="14244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6" name="Line 503"/>
              <p:cNvSpPr>
                <a:spLocks noChangeShapeType="1"/>
              </p:cNvSpPr>
              <p:nvPr/>
            </p:nvSpPr>
            <p:spPr bwMode="auto">
              <a:xfrm>
                <a:off x="5210" y="14574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7" name="Line 504"/>
              <p:cNvSpPr>
                <a:spLocks noChangeShapeType="1"/>
              </p:cNvSpPr>
              <p:nvPr/>
            </p:nvSpPr>
            <p:spPr bwMode="auto">
              <a:xfrm>
                <a:off x="5210" y="14903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8" name="Line 505"/>
              <p:cNvSpPr>
                <a:spLocks noChangeShapeType="1"/>
              </p:cNvSpPr>
              <p:nvPr/>
            </p:nvSpPr>
            <p:spPr bwMode="auto">
              <a:xfrm>
                <a:off x="5210" y="1523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9" name="Line 506"/>
              <p:cNvSpPr>
                <a:spLocks noChangeShapeType="1"/>
              </p:cNvSpPr>
              <p:nvPr/>
            </p:nvSpPr>
            <p:spPr bwMode="auto">
              <a:xfrm>
                <a:off x="5210" y="1556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0" name="Line 507"/>
              <p:cNvSpPr>
                <a:spLocks noChangeShapeType="1"/>
              </p:cNvSpPr>
              <p:nvPr/>
            </p:nvSpPr>
            <p:spPr bwMode="auto">
              <a:xfrm>
                <a:off x="5210" y="15891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1" name="Line 508"/>
              <p:cNvSpPr>
                <a:spLocks noChangeShapeType="1"/>
              </p:cNvSpPr>
              <p:nvPr/>
            </p:nvSpPr>
            <p:spPr bwMode="auto">
              <a:xfrm>
                <a:off x="5210" y="16220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5" name="Group 354"/>
            <p:cNvGrpSpPr/>
            <p:nvPr/>
          </p:nvGrpSpPr>
          <p:grpSpPr>
            <a:xfrm>
              <a:off x="4874504" y="4266884"/>
              <a:ext cx="1095990" cy="176024"/>
              <a:chOff x="4863746" y="4266884"/>
              <a:chExt cx="1095990" cy="176024"/>
            </a:xfrm>
          </p:grpSpPr>
          <p:sp>
            <p:nvSpPr>
              <p:cNvPr id="353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354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>
              <a:off x="4874504" y="4761736"/>
              <a:ext cx="1095990" cy="176024"/>
              <a:chOff x="4863746" y="4266884"/>
              <a:chExt cx="1095990" cy="176024"/>
            </a:xfrm>
          </p:grpSpPr>
          <p:sp>
            <p:nvSpPr>
              <p:cNvPr id="357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358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>
              <a:off x="4874504" y="5030677"/>
              <a:ext cx="1095990" cy="176024"/>
              <a:chOff x="4863746" y="4266884"/>
              <a:chExt cx="1095990" cy="176024"/>
            </a:xfrm>
          </p:grpSpPr>
          <p:sp>
            <p:nvSpPr>
              <p:cNvPr id="360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361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" name="Group 361"/>
            <p:cNvGrpSpPr/>
            <p:nvPr/>
          </p:nvGrpSpPr>
          <p:grpSpPr>
            <a:xfrm>
              <a:off x="4874504" y="5278102"/>
              <a:ext cx="1095990" cy="176024"/>
              <a:chOff x="4863746" y="4266884"/>
              <a:chExt cx="1095990" cy="176024"/>
            </a:xfrm>
          </p:grpSpPr>
          <p:sp>
            <p:nvSpPr>
              <p:cNvPr id="363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364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4874504" y="5504013"/>
              <a:ext cx="1095990" cy="176024"/>
              <a:chOff x="4863746" y="4266884"/>
              <a:chExt cx="1095990" cy="176024"/>
            </a:xfrm>
          </p:grpSpPr>
          <p:sp>
            <p:nvSpPr>
              <p:cNvPr id="366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367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>
              <a:off x="4874504" y="5998865"/>
              <a:ext cx="1095990" cy="176024"/>
              <a:chOff x="4863746" y="4266884"/>
              <a:chExt cx="1095990" cy="176024"/>
            </a:xfrm>
          </p:grpSpPr>
          <p:sp>
            <p:nvSpPr>
              <p:cNvPr id="369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805832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 *</a:t>
                </a: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370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>
              <a:off x="4874504" y="4525067"/>
              <a:ext cx="1386446" cy="186781"/>
              <a:chOff x="4863746" y="4266883"/>
              <a:chExt cx="1386446" cy="186781"/>
            </a:xfrm>
          </p:grpSpPr>
          <p:sp>
            <p:nvSpPr>
              <p:cNvPr id="372" name="Rectangle 179"/>
              <p:cNvSpPr>
                <a:spLocks noChangeArrowheads="1"/>
              </p:cNvSpPr>
              <p:nvPr/>
            </p:nvSpPr>
            <p:spPr bwMode="auto">
              <a:xfrm>
                <a:off x="5153903" y="4266883"/>
                <a:ext cx="1096289" cy="1867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 *  *</a:t>
                </a: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373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>
              <a:off x="4874504" y="6235534"/>
              <a:ext cx="1386446" cy="186781"/>
              <a:chOff x="4863746" y="4266883"/>
              <a:chExt cx="1386446" cy="186781"/>
            </a:xfrm>
          </p:grpSpPr>
          <p:sp>
            <p:nvSpPr>
              <p:cNvPr id="375" name="Rectangle 179"/>
              <p:cNvSpPr>
                <a:spLocks noChangeArrowheads="1"/>
              </p:cNvSpPr>
              <p:nvPr/>
            </p:nvSpPr>
            <p:spPr bwMode="auto">
              <a:xfrm>
                <a:off x="5153903" y="4266883"/>
                <a:ext cx="1096289" cy="1867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 *  *</a:t>
                </a: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376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4874504" y="5762197"/>
              <a:ext cx="644169" cy="176024"/>
              <a:chOff x="4863746" y="4266884"/>
              <a:chExt cx="644169" cy="176024"/>
            </a:xfrm>
          </p:grpSpPr>
          <p:sp>
            <p:nvSpPr>
              <p:cNvPr id="378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354011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</a:t>
                </a: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379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379"/>
            <p:cNvGrpSpPr/>
            <p:nvPr/>
          </p:nvGrpSpPr>
          <p:grpSpPr>
            <a:xfrm>
              <a:off x="4874504" y="6482960"/>
              <a:ext cx="644169" cy="176024"/>
              <a:chOff x="4863746" y="4266884"/>
              <a:chExt cx="644169" cy="176024"/>
            </a:xfrm>
          </p:grpSpPr>
          <p:sp>
            <p:nvSpPr>
              <p:cNvPr id="381" name="Rectangle 179"/>
              <p:cNvSpPr>
                <a:spLocks noChangeArrowheads="1"/>
              </p:cNvSpPr>
              <p:nvPr/>
            </p:nvSpPr>
            <p:spPr bwMode="auto">
              <a:xfrm>
                <a:off x="5153904" y="4266884"/>
                <a:ext cx="354011" cy="1760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</a:t>
                </a: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382" name="Line 187"/>
              <p:cNvSpPr>
                <a:spLocks noChangeShapeType="1"/>
              </p:cNvSpPr>
              <p:nvPr/>
            </p:nvSpPr>
            <p:spPr bwMode="auto">
              <a:xfrm>
                <a:off x="4863746" y="4356493"/>
                <a:ext cx="2841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0780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72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72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72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72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494" grpId="0"/>
      <p:bldP spid="127249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30631" y="822407"/>
            <a:ext cx="8882740" cy="609397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void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rehash(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m)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if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m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&lt;=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mBuckets.size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() &amp;&amp;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load_factor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&lt;=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max_load_factor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 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m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=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::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max(m,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)(0.5+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mSize/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));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  m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= *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::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lower_bound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(PRIMES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, PRIMES+N_PRIMES, m);</a:t>
            </a:r>
            <a:endParaRPr lang="en-US" sz="2000" b="1" dirty="0">
              <a:solidFill>
                <a:schemeClr val="accent1"/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 vector&lt;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tmp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for (auto&amp;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: *this)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tmp.push_back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this-&gt;clear();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mBuckets.resize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(m);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for (auto&amp;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: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tmp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 ) this-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&gt;insert(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endParaRPr lang="en-US" sz="18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ValueIterator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insert_to_bucket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,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&amp;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bi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if (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load_factor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() &gt; 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max_load_factor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())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rehash(2*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bucket_count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());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bi</a:t>
            </a:r>
            <a:r>
              <a:rPr lang="en-US" sz="2000" b="1" dirty="0" smtClean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= 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hash_to_bucket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val.first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); 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++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bi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].insert(</a:t>
            </a: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bi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].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end(),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ถ้า </a:t>
            </a:r>
            <a:r>
              <a:rPr lang="en-US" dirty="0" smtClean="0"/>
              <a:t>"</a:t>
            </a:r>
            <a:r>
              <a:rPr lang="th-TH" dirty="0" smtClean="0"/>
              <a:t>แน่น</a:t>
            </a:r>
            <a:r>
              <a:rPr lang="en-US" dirty="0" smtClean="0"/>
              <a:t>" </a:t>
            </a:r>
            <a:r>
              <a:rPr lang="th-TH" dirty="0" smtClean="0"/>
              <a:t>เกิน ต้อง </a:t>
            </a:r>
            <a:r>
              <a:rPr lang="en-US" dirty="0" smtClean="0"/>
              <a:t>rehash</a:t>
            </a:r>
            <a:endParaRPr lang="th-TH" dirty="0"/>
          </a:p>
        </p:txBody>
      </p:sp>
      <p:grpSp>
        <p:nvGrpSpPr>
          <p:cNvPr id="8" name="Group 7"/>
          <p:cNvGrpSpPr/>
          <p:nvPr/>
        </p:nvGrpSpPr>
        <p:grpSpPr>
          <a:xfrm>
            <a:off x="1151906" y="4815891"/>
            <a:ext cx="7077694" cy="1448790"/>
            <a:chOff x="1151906" y="4583875"/>
            <a:chExt cx="7077694" cy="1448790"/>
          </a:xfrm>
        </p:grpSpPr>
        <p:sp>
          <p:nvSpPr>
            <p:cNvPr id="7" name="Freeform 6"/>
            <p:cNvSpPr/>
            <p:nvPr/>
          </p:nvSpPr>
          <p:spPr bwMode="auto">
            <a:xfrm>
              <a:off x="1199408" y="5403272"/>
              <a:ext cx="1603169" cy="629393"/>
            </a:xfrm>
            <a:custGeom>
              <a:avLst/>
              <a:gdLst>
                <a:gd name="connsiteX0" fmla="*/ 0 w 1698171"/>
                <a:gd name="connsiteY0" fmla="*/ 0 h 831273"/>
                <a:gd name="connsiteX1" fmla="*/ 570015 w 1698171"/>
                <a:gd name="connsiteY1" fmla="*/ 332510 h 831273"/>
                <a:gd name="connsiteX2" fmla="*/ 1318161 w 1698171"/>
                <a:gd name="connsiteY2" fmla="*/ 451263 h 831273"/>
                <a:gd name="connsiteX3" fmla="*/ 1698171 w 1698171"/>
                <a:gd name="connsiteY3" fmla="*/ 83127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171" h="831273">
                  <a:moveTo>
                    <a:pt x="0" y="0"/>
                  </a:moveTo>
                  <a:cubicBezTo>
                    <a:pt x="175161" y="128650"/>
                    <a:pt x="350322" y="257300"/>
                    <a:pt x="570015" y="332510"/>
                  </a:cubicBezTo>
                  <a:cubicBezTo>
                    <a:pt x="789708" y="407720"/>
                    <a:pt x="1130135" y="368136"/>
                    <a:pt x="1318161" y="451263"/>
                  </a:cubicBezTo>
                  <a:cubicBezTo>
                    <a:pt x="1506187" y="534390"/>
                    <a:pt x="1632857" y="767938"/>
                    <a:pt x="1698171" y="831273"/>
                  </a:cubicBez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" name="Freeform 1"/>
            <p:cNvSpPr/>
            <p:nvPr/>
          </p:nvSpPr>
          <p:spPr bwMode="auto">
            <a:xfrm>
              <a:off x="1175657" y="5391397"/>
              <a:ext cx="4251366" cy="617517"/>
            </a:xfrm>
            <a:custGeom>
              <a:avLst/>
              <a:gdLst>
                <a:gd name="connsiteX0" fmla="*/ 0 w 4251366"/>
                <a:gd name="connsiteY0" fmla="*/ 0 h 617517"/>
                <a:gd name="connsiteX1" fmla="*/ 783772 w 4251366"/>
                <a:gd name="connsiteY1" fmla="*/ 225632 h 617517"/>
                <a:gd name="connsiteX2" fmla="*/ 2185060 w 4251366"/>
                <a:gd name="connsiteY2" fmla="*/ 190006 h 617517"/>
                <a:gd name="connsiteX3" fmla="*/ 3443844 w 4251366"/>
                <a:gd name="connsiteY3" fmla="*/ 273133 h 617517"/>
                <a:gd name="connsiteX4" fmla="*/ 4251366 w 4251366"/>
                <a:gd name="connsiteY4" fmla="*/ 617517 h 61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1366" h="617517">
                  <a:moveTo>
                    <a:pt x="0" y="0"/>
                  </a:moveTo>
                  <a:cubicBezTo>
                    <a:pt x="209797" y="96982"/>
                    <a:pt x="419595" y="193964"/>
                    <a:pt x="783772" y="225632"/>
                  </a:cubicBezTo>
                  <a:cubicBezTo>
                    <a:pt x="1147949" y="257300"/>
                    <a:pt x="1741715" y="182089"/>
                    <a:pt x="2185060" y="190006"/>
                  </a:cubicBezTo>
                  <a:cubicBezTo>
                    <a:pt x="2628405" y="197923"/>
                    <a:pt x="3099460" y="201881"/>
                    <a:pt x="3443844" y="273133"/>
                  </a:cubicBezTo>
                  <a:cubicBezTo>
                    <a:pt x="3788228" y="344385"/>
                    <a:pt x="4251366" y="617517"/>
                    <a:pt x="4251366" y="617517"/>
                  </a:cubicBez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" name="Freeform 2"/>
            <p:cNvSpPr/>
            <p:nvPr/>
          </p:nvSpPr>
          <p:spPr bwMode="auto">
            <a:xfrm>
              <a:off x="1151906" y="4583875"/>
              <a:ext cx="7077694" cy="1062956"/>
            </a:xfrm>
            <a:custGeom>
              <a:avLst/>
              <a:gdLst>
                <a:gd name="connsiteX0" fmla="*/ 0 w 7077694"/>
                <a:gd name="connsiteY0" fmla="*/ 807522 h 1062956"/>
                <a:gd name="connsiteX1" fmla="*/ 997528 w 7077694"/>
                <a:gd name="connsiteY1" fmla="*/ 950026 h 1062956"/>
                <a:gd name="connsiteX2" fmla="*/ 2553195 w 7077694"/>
                <a:gd name="connsiteY2" fmla="*/ 902525 h 1062956"/>
                <a:gd name="connsiteX3" fmla="*/ 3598224 w 7077694"/>
                <a:gd name="connsiteY3" fmla="*/ 926276 h 1062956"/>
                <a:gd name="connsiteX4" fmla="*/ 4560125 w 7077694"/>
                <a:gd name="connsiteY4" fmla="*/ 1033154 h 1062956"/>
                <a:gd name="connsiteX5" fmla="*/ 5486400 w 7077694"/>
                <a:gd name="connsiteY5" fmla="*/ 1056904 h 1062956"/>
                <a:gd name="connsiteX6" fmla="*/ 6246421 w 7077694"/>
                <a:gd name="connsiteY6" fmla="*/ 938151 h 1062956"/>
                <a:gd name="connsiteX7" fmla="*/ 7077694 w 7077694"/>
                <a:gd name="connsiteY7" fmla="*/ 0 h 106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77694" h="1062956">
                  <a:moveTo>
                    <a:pt x="0" y="807522"/>
                  </a:moveTo>
                  <a:cubicBezTo>
                    <a:pt x="285998" y="870857"/>
                    <a:pt x="571996" y="934192"/>
                    <a:pt x="997528" y="950026"/>
                  </a:cubicBezTo>
                  <a:lnTo>
                    <a:pt x="2553195" y="902525"/>
                  </a:lnTo>
                  <a:cubicBezTo>
                    <a:pt x="2986644" y="898567"/>
                    <a:pt x="3263736" y="904505"/>
                    <a:pt x="3598224" y="926276"/>
                  </a:cubicBezTo>
                  <a:cubicBezTo>
                    <a:pt x="3932712" y="948047"/>
                    <a:pt x="4245429" y="1011383"/>
                    <a:pt x="4560125" y="1033154"/>
                  </a:cubicBezTo>
                  <a:cubicBezTo>
                    <a:pt x="4874821" y="1054925"/>
                    <a:pt x="5205351" y="1072738"/>
                    <a:pt x="5486400" y="1056904"/>
                  </a:cubicBezTo>
                  <a:cubicBezTo>
                    <a:pt x="5767449" y="1041070"/>
                    <a:pt x="5981205" y="1114302"/>
                    <a:pt x="6246421" y="938151"/>
                  </a:cubicBezTo>
                  <a:cubicBezTo>
                    <a:pt x="6511637" y="762000"/>
                    <a:pt x="7077694" y="0"/>
                    <a:pt x="7077694" y="0"/>
                  </a:cubicBez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567055" y="5457152"/>
            <a:ext cx="2315689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2000" dirty="0" smtClean="0"/>
              <a:t>ถ้ามีการปรับตาราง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th-TH" sz="2000" dirty="0" smtClean="0"/>
              <a:t>ต้องเปลี่ยนค่า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bi</a:t>
            </a:r>
            <a:endParaRPr lang="th-TH" sz="1800" b="1" dirty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41991" y="773603"/>
                <a:ext cx="2210937" cy="787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sym typeface="Symbol"/>
                                </a:rPr>
                                <m:t>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991" y="773603"/>
                <a:ext cx="2210937" cy="7872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23881" y="773602"/>
                <a:ext cx="2210937" cy="724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sym typeface="Symbol"/>
                        </a:rPr>
                        <m:t>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881" y="773602"/>
                <a:ext cx="2210937" cy="7248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23878" y="773602"/>
                <a:ext cx="2210937" cy="787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sym typeface="Symbol"/>
                            </a:rPr>
                            <m:t>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sym typeface="Symbol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Symbol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878" y="773602"/>
                <a:ext cx="2210937" cy="7872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87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12" grpId="0"/>
      <p:bldP spid="13" grpId="0"/>
      <p:bldP spid="13" grpId="1"/>
      <p:bldP spid="14" grpId="0"/>
      <p:bldP spid="14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30630" y="3278827"/>
            <a:ext cx="8882740" cy="3477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void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rehash(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m)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if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(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Angsana New" pitchFamily="18" charset="-34"/>
              </a:rPr>
              <a:t>n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Angsana New" pitchFamily="18" charset="-34"/>
              </a:rPr>
              <a:t>&lt;=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Angsana New" pitchFamily="18" charset="-34"/>
              </a:rPr>
              <a:t>mBuckets.size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Angsana New" pitchFamily="18" charset="-34"/>
              </a:rPr>
              <a:t>() &amp;&amp;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20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load_factor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() &lt;=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max_load_factor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() )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return;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m = 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::max(m, (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)(0.5+mSize/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));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 m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= *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lower_bound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(PRIMES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, PRIMES+N_PRIMES, m);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vector&lt;</a:t>
            </a:r>
            <a:r>
              <a:rPr lang="en-US" sz="20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tmp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for (auto&amp;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: *this) </a:t>
            </a:r>
            <a:r>
              <a:rPr lang="en-US" sz="20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tmp.push_back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this-&gt;clear();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mBuckets.resize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(m);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for (auto&amp;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: </a:t>
            </a:r>
            <a:r>
              <a:rPr lang="en-US" sz="20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tmp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) this-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&gt;insert(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ชอบให้ขนาดตารางเป็นจำนวนเฉพาะ</a:t>
            </a:r>
            <a:endParaRPr lang="th-TH" dirty="0"/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130629" y="926274"/>
            <a:ext cx="8882740" cy="163121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pl-PL" sz="2000" b="1" dirty="0">
                <a:latin typeface="Courier New" pitchFamily="49" charset="0"/>
                <a:ea typeface="+mn-ea"/>
                <a:cs typeface="Angsana New" pitchFamily="18" charset="-34"/>
              </a:rPr>
              <a:t>const size_t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</a:t>
            </a:r>
            <a:r>
              <a:rPr lang="pl-PL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N_PRIMES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pl-PL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pl-PL" sz="2000" b="1" dirty="0">
                <a:latin typeface="Courier New" pitchFamily="49" charset="0"/>
                <a:ea typeface="+mn-ea"/>
                <a:cs typeface="Angsana New" pitchFamily="18" charset="-34"/>
              </a:rPr>
              <a:t>= 256;</a:t>
            </a:r>
          </a:p>
          <a:p>
            <a:pPr>
              <a:spcBef>
                <a:spcPct val="0"/>
              </a:spcBef>
              <a:defRPr/>
            </a:pPr>
            <a:r>
              <a:rPr lang="pl-PL" sz="2000" b="1" dirty="0">
                <a:latin typeface="Courier New" pitchFamily="49" charset="0"/>
                <a:ea typeface="+mn-ea"/>
                <a:cs typeface="Angsana New" pitchFamily="18" charset="-34"/>
              </a:rPr>
              <a:t>const unsigned </a:t>
            </a:r>
            <a:r>
              <a:rPr lang="pl-PL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long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pl-PL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PRIMES</a:t>
            </a:r>
            <a:r>
              <a:rPr lang="pl-PL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[256</a:t>
            </a:r>
            <a:r>
              <a:rPr lang="pl-PL" sz="2000" b="1" dirty="0">
                <a:latin typeface="Courier New" pitchFamily="49" charset="0"/>
                <a:ea typeface="+mn-ea"/>
                <a:cs typeface="Angsana New" pitchFamily="18" charset="-34"/>
              </a:rPr>
              <a:t>] = {</a:t>
            </a:r>
          </a:p>
          <a:p>
            <a:pPr>
              <a:spcBef>
                <a:spcPct val="0"/>
              </a:spcBef>
              <a:defRPr/>
            </a:pPr>
            <a:r>
              <a:rPr lang="pl-PL" sz="2000" b="1" dirty="0">
                <a:latin typeface="Courier New" pitchFamily="49" charset="0"/>
                <a:ea typeface="+mn-ea"/>
                <a:cs typeface="Angsana New" pitchFamily="18" charset="-34"/>
              </a:rPr>
              <a:t>  2ul, 3ul, 5ul, 7ul, 11ul, 13ul, 17ul, 19ul, 23ul, 29ul</a:t>
            </a:r>
            <a:r>
              <a:rPr lang="pl-PL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  <a:endParaRPr lang="th-TH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005" y="2719449"/>
            <a:ext cx="885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/>
              <a:t>คืนตำแหน่งแรกที่พบในช่วง </a:t>
            </a:r>
            <a:r>
              <a:rPr lang="en-US" sz="2000" dirty="0" smtClean="0"/>
              <a:t>[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PRIMES</a:t>
            </a:r>
            <a:r>
              <a:rPr lang="en-US" sz="2000" dirty="0" smtClean="0"/>
              <a:t>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PRIMES+N_PRIMES</a:t>
            </a:r>
            <a:r>
              <a:rPr lang="en-US" sz="2000" dirty="0" smtClean="0"/>
              <a:t>)</a:t>
            </a:r>
            <a:r>
              <a:rPr lang="th-TH" sz="2000" dirty="0" smtClean="0"/>
              <a:t>  ที่มีค่าไม่น้อยกว่า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m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03192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 smtClean="0"/>
              <a:t>unordered&lt;</a:t>
            </a:r>
            <a:r>
              <a:rPr lang="en-US" dirty="0" err="1" smtClean="0"/>
              <a:t>KeyT,MappedT</a:t>
            </a:r>
            <a:r>
              <a:rPr lang="en-US" dirty="0" smtClean="0"/>
              <a:t>&gt;::iterator</a:t>
            </a:r>
            <a:endParaRPr lang="th-TH" dirty="0"/>
          </a:p>
        </p:txBody>
      </p:sp>
      <p:grpSp>
        <p:nvGrpSpPr>
          <p:cNvPr id="7" name="Group 401"/>
          <p:cNvGrpSpPr>
            <a:grpSpLocks/>
          </p:cNvGrpSpPr>
          <p:nvPr/>
        </p:nvGrpSpPr>
        <p:grpSpPr bwMode="auto">
          <a:xfrm>
            <a:off x="2825017" y="1763443"/>
            <a:ext cx="2849921" cy="3164818"/>
            <a:chOff x="637" y="726"/>
            <a:chExt cx="769" cy="778"/>
          </a:xfrm>
          <a:solidFill>
            <a:schemeClr val="bg1">
              <a:lumMod val="75000"/>
            </a:schemeClr>
          </a:solidFill>
        </p:grpSpPr>
        <p:sp>
          <p:nvSpPr>
            <p:cNvPr id="9" name="Rectangle 268"/>
            <p:cNvSpPr>
              <a:spLocks noChangeArrowheads="1"/>
            </p:cNvSpPr>
            <p:nvPr/>
          </p:nvSpPr>
          <p:spPr bwMode="auto">
            <a:xfrm>
              <a:off x="637" y="726"/>
              <a:ext cx="141" cy="7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0" name="Line 269"/>
            <p:cNvSpPr>
              <a:spLocks noChangeShapeType="1"/>
            </p:cNvSpPr>
            <p:nvPr/>
          </p:nvSpPr>
          <p:spPr bwMode="auto">
            <a:xfrm>
              <a:off x="637" y="895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70"/>
            <p:cNvSpPr>
              <a:spLocks noChangeShapeType="1"/>
            </p:cNvSpPr>
            <p:nvPr/>
          </p:nvSpPr>
          <p:spPr bwMode="auto">
            <a:xfrm>
              <a:off x="637" y="1048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71"/>
            <p:cNvSpPr>
              <a:spLocks noChangeShapeType="1"/>
            </p:cNvSpPr>
            <p:nvPr/>
          </p:nvSpPr>
          <p:spPr bwMode="auto">
            <a:xfrm>
              <a:off x="637" y="1200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72"/>
            <p:cNvSpPr>
              <a:spLocks noChangeShapeType="1"/>
            </p:cNvSpPr>
            <p:nvPr/>
          </p:nvSpPr>
          <p:spPr bwMode="auto">
            <a:xfrm>
              <a:off x="637" y="1353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85"/>
            <p:cNvSpPr>
              <a:spLocks noChangeArrowheads="1"/>
            </p:cNvSpPr>
            <p:nvPr/>
          </p:nvSpPr>
          <p:spPr bwMode="auto">
            <a:xfrm>
              <a:off x="878" y="770"/>
              <a:ext cx="528" cy="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2800" b="1" dirty="0" smtClean="0">
                  <a:latin typeface="Courier New" pitchFamily="49" charset="0"/>
                  <a:ea typeface="+mn-ea"/>
                  <a:cs typeface="Tahoma" pitchFamily="34" charset="0"/>
                </a:rPr>
                <a:t> *  *  *</a:t>
              </a:r>
              <a:endParaRPr lang="en-US" sz="28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5" name="Line 294"/>
            <p:cNvSpPr>
              <a:spLocks noChangeShapeType="1"/>
            </p:cNvSpPr>
            <p:nvPr/>
          </p:nvSpPr>
          <p:spPr bwMode="auto">
            <a:xfrm>
              <a:off x="702" y="808"/>
              <a:ext cx="17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99"/>
            <p:cNvSpPr>
              <a:spLocks noChangeArrowheads="1"/>
            </p:cNvSpPr>
            <p:nvPr/>
          </p:nvSpPr>
          <p:spPr bwMode="auto">
            <a:xfrm>
              <a:off x="878" y="925"/>
              <a:ext cx="67" cy="7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2800" b="1" dirty="0" smtClean="0">
                  <a:latin typeface="Courier New" pitchFamily="49" charset="0"/>
                  <a:cs typeface="Tahoma" pitchFamily="34" charset="0"/>
                </a:rPr>
                <a:t> </a:t>
              </a:r>
              <a:endParaRPr lang="en-US" sz="28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" name="Line 307"/>
            <p:cNvSpPr>
              <a:spLocks noChangeShapeType="1"/>
            </p:cNvSpPr>
            <p:nvPr/>
          </p:nvSpPr>
          <p:spPr bwMode="auto">
            <a:xfrm>
              <a:off x="702" y="962"/>
              <a:ext cx="17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309"/>
            <p:cNvSpPr>
              <a:spLocks noChangeArrowheads="1"/>
            </p:cNvSpPr>
            <p:nvPr/>
          </p:nvSpPr>
          <p:spPr bwMode="auto">
            <a:xfrm>
              <a:off x="872" y="1079"/>
              <a:ext cx="342" cy="7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2800" b="1" dirty="0" smtClean="0">
                  <a:latin typeface="Courier New" pitchFamily="49" charset="0"/>
                  <a:cs typeface="Tahoma" pitchFamily="34" charset="0"/>
                </a:rPr>
                <a:t> *  *</a:t>
              </a:r>
            </a:p>
            <a:p>
              <a:pPr>
                <a:spcBef>
                  <a:spcPts val="0"/>
                </a:spcBef>
                <a:defRPr/>
              </a:pPr>
              <a:endParaRPr lang="en-US" sz="28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9" name="Line 320"/>
            <p:cNvSpPr>
              <a:spLocks noChangeShapeType="1"/>
            </p:cNvSpPr>
            <p:nvPr/>
          </p:nvSpPr>
          <p:spPr bwMode="auto">
            <a:xfrm>
              <a:off x="702" y="1117"/>
              <a:ext cx="17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325"/>
            <p:cNvSpPr>
              <a:spLocks noChangeArrowheads="1"/>
            </p:cNvSpPr>
            <p:nvPr/>
          </p:nvSpPr>
          <p:spPr bwMode="auto">
            <a:xfrm>
              <a:off x="878" y="1398"/>
              <a:ext cx="170" cy="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28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21" name="Line 333"/>
            <p:cNvSpPr>
              <a:spLocks noChangeShapeType="1"/>
            </p:cNvSpPr>
            <p:nvPr/>
          </p:nvSpPr>
          <p:spPr bwMode="auto">
            <a:xfrm>
              <a:off x="702" y="1426"/>
              <a:ext cx="17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33"/>
            <p:cNvSpPr>
              <a:spLocks noChangeShapeType="1"/>
            </p:cNvSpPr>
            <p:nvPr/>
          </p:nvSpPr>
          <p:spPr bwMode="auto">
            <a:xfrm>
              <a:off x="699" y="1268"/>
              <a:ext cx="17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99"/>
            <p:cNvSpPr>
              <a:spLocks noChangeArrowheads="1"/>
            </p:cNvSpPr>
            <p:nvPr/>
          </p:nvSpPr>
          <p:spPr bwMode="auto">
            <a:xfrm>
              <a:off x="875" y="1229"/>
              <a:ext cx="67" cy="7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2800" b="1" dirty="0" smtClean="0">
                  <a:latin typeface="Courier New" pitchFamily="49" charset="0"/>
                  <a:cs typeface="Tahoma" pitchFamily="34" charset="0"/>
                </a:rPr>
                <a:t> </a:t>
              </a:r>
              <a:endParaRPr lang="en-US" sz="28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</p:grpSp>
      <p:sp>
        <p:nvSpPr>
          <p:cNvPr id="3" name="Down Arrow 2"/>
          <p:cNvSpPr/>
          <p:nvPr/>
        </p:nvSpPr>
        <p:spPr bwMode="auto">
          <a:xfrm>
            <a:off x="3823856" y="1330036"/>
            <a:ext cx="415637" cy="570017"/>
          </a:xfrm>
          <a:prstGeom prst="downArrow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7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9408E-6 L 0.07084 -3.9408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4 -3.9408E-6 L 0.14167 -3.9408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3.9408E-6 L -0.00573 0.1843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9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18432 L 0.06893 0.18432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93 0.18432 L -0.00069 0.377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9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3772 L -0.10139 0.4939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58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 bwMode="auto">
          <a:xfrm>
            <a:off x="308757" y="1781299"/>
            <a:ext cx="8680863" cy="3503221"/>
          </a:xfrm>
          <a:prstGeom prst="roundRect">
            <a:avLst>
              <a:gd name="adj" fmla="val 4556"/>
            </a:avLst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 smtClean="0"/>
              <a:t>unordered&lt;</a:t>
            </a:r>
            <a:r>
              <a:rPr lang="en-US" dirty="0" err="1" smtClean="0"/>
              <a:t>KeyT,MappedT</a:t>
            </a:r>
            <a:r>
              <a:rPr lang="en-US" dirty="0" smtClean="0"/>
              <a:t>&gt;::iterator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42506" y="819831"/>
            <a:ext cx="8882740" cy="59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protected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...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public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		   {...}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operator++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{...}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// ++it</a:t>
            </a:r>
            <a:endParaRPr lang="en-US" sz="2000" b="1" dirty="0">
              <a:solidFill>
                <a:schemeClr val="accent1"/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++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{...}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// it++</a:t>
            </a:r>
            <a:endParaRPr lang="en-US" sz="2000" b="1" dirty="0">
              <a:solidFill>
                <a:schemeClr val="accent1"/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ValueT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&amp;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	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operator*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 	  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{...}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// *it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ValueT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*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	 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operator-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&gt;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{...}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//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ea typeface="+mn-ea"/>
                <a:cs typeface="Angsana New" pitchFamily="18" charset="-34"/>
              </a:rPr>
              <a:t>it-&gt;first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bool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operator!=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&amp;other)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{...}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bool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operator==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&amp;other)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{...}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};</a:t>
            </a:r>
          </a:p>
          <a:p>
            <a:pPr>
              <a:spcBef>
                <a:spcPct val="0"/>
              </a:spcBef>
              <a:defRPr/>
            </a:pP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public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typedef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</p:txBody>
      </p:sp>
      <p:grpSp>
        <p:nvGrpSpPr>
          <p:cNvPr id="7" name="Group 401"/>
          <p:cNvGrpSpPr>
            <a:grpSpLocks/>
          </p:cNvGrpSpPr>
          <p:nvPr/>
        </p:nvGrpSpPr>
        <p:grpSpPr bwMode="auto">
          <a:xfrm>
            <a:off x="7397755" y="1030138"/>
            <a:ext cx="1460500" cy="1235075"/>
            <a:chOff x="637" y="726"/>
            <a:chExt cx="920" cy="778"/>
          </a:xfrm>
          <a:solidFill>
            <a:schemeClr val="bg1">
              <a:lumMod val="75000"/>
            </a:schemeClr>
          </a:solidFill>
        </p:grpSpPr>
        <p:sp>
          <p:nvSpPr>
            <p:cNvPr id="9" name="Rectangle 268"/>
            <p:cNvSpPr>
              <a:spLocks noChangeArrowheads="1"/>
            </p:cNvSpPr>
            <p:nvPr/>
          </p:nvSpPr>
          <p:spPr bwMode="auto">
            <a:xfrm>
              <a:off x="637" y="726"/>
              <a:ext cx="141" cy="7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0" name="Line 269"/>
            <p:cNvSpPr>
              <a:spLocks noChangeShapeType="1"/>
            </p:cNvSpPr>
            <p:nvPr/>
          </p:nvSpPr>
          <p:spPr bwMode="auto">
            <a:xfrm>
              <a:off x="637" y="895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70"/>
            <p:cNvSpPr>
              <a:spLocks noChangeShapeType="1"/>
            </p:cNvSpPr>
            <p:nvPr/>
          </p:nvSpPr>
          <p:spPr bwMode="auto">
            <a:xfrm>
              <a:off x="637" y="1048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71"/>
            <p:cNvSpPr>
              <a:spLocks noChangeShapeType="1"/>
            </p:cNvSpPr>
            <p:nvPr/>
          </p:nvSpPr>
          <p:spPr bwMode="auto">
            <a:xfrm>
              <a:off x="637" y="1200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72"/>
            <p:cNvSpPr>
              <a:spLocks noChangeShapeType="1"/>
            </p:cNvSpPr>
            <p:nvPr/>
          </p:nvSpPr>
          <p:spPr bwMode="auto">
            <a:xfrm>
              <a:off x="637" y="1353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85"/>
            <p:cNvSpPr>
              <a:spLocks noChangeArrowheads="1"/>
            </p:cNvSpPr>
            <p:nvPr/>
          </p:nvSpPr>
          <p:spPr bwMode="auto">
            <a:xfrm>
              <a:off x="878" y="737"/>
              <a:ext cx="679" cy="1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ea typeface="+mn-ea"/>
                  <a:cs typeface="Tahoma" pitchFamily="34" charset="0"/>
                </a:rPr>
                <a:t> *, *, *</a:t>
              </a: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5" name="Line 294"/>
            <p:cNvSpPr>
              <a:spLocks noChangeShapeType="1"/>
            </p:cNvSpPr>
            <p:nvPr/>
          </p:nvSpPr>
          <p:spPr bwMode="auto">
            <a:xfrm>
              <a:off x="702" y="80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99"/>
            <p:cNvSpPr>
              <a:spLocks noChangeArrowheads="1"/>
            </p:cNvSpPr>
            <p:nvPr/>
          </p:nvSpPr>
          <p:spPr bwMode="auto">
            <a:xfrm>
              <a:off x="878" y="892"/>
              <a:ext cx="513" cy="10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*, *</a:t>
              </a:r>
            </a:p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" name="Line 307"/>
            <p:cNvSpPr>
              <a:spLocks noChangeShapeType="1"/>
            </p:cNvSpPr>
            <p:nvPr/>
          </p:nvSpPr>
          <p:spPr bwMode="auto">
            <a:xfrm>
              <a:off x="702" y="962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309"/>
            <p:cNvSpPr>
              <a:spLocks noChangeArrowheads="1"/>
            </p:cNvSpPr>
            <p:nvPr/>
          </p:nvSpPr>
          <p:spPr bwMode="auto">
            <a:xfrm>
              <a:off x="872" y="1046"/>
              <a:ext cx="513" cy="1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*, *</a:t>
              </a:r>
            </a:p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9" name="Line 320"/>
            <p:cNvSpPr>
              <a:spLocks noChangeShapeType="1"/>
            </p:cNvSpPr>
            <p:nvPr/>
          </p:nvSpPr>
          <p:spPr bwMode="auto">
            <a:xfrm>
              <a:off x="702" y="1117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325"/>
            <p:cNvSpPr>
              <a:spLocks noChangeArrowheads="1"/>
            </p:cNvSpPr>
            <p:nvPr/>
          </p:nvSpPr>
          <p:spPr bwMode="auto">
            <a:xfrm>
              <a:off x="878" y="1365"/>
              <a:ext cx="242" cy="12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21" name="Line 333"/>
            <p:cNvSpPr>
              <a:spLocks noChangeShapeType="1"/>
            </p:cNvSpPr>
            <p:nvPr/>
          </p:nvSpPr>
          <p:spPr bwMode="auto">
            <a:xfrm>
              <a:off x="702" y="1426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325"/>
            <p:cNvSpPr>
              <a:spLocks noChangeArrowheads="1"/>
            </p:cNvSpPr>
            <p:nvPr/>
          </p:nvSpPr>
          <p:spPr bwMode="auto">
            <a:xfrm>
              <a:off x="875" y="1207"/>
              <a:ext cx="242" cy="13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28" name="Line 333"/>
            <p:cNvSpPr>
              <a:spLocks noChangeShapeType="1"/>
            </p:cNvSpPr>
            <p:nvPr/>
          </p:nvSpPr>
          <p:spPr bwMode="auto">
            <a:xfrm>
              <a:off x="699" y="126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51958" y="6210787"/>
            <a:ext cx="583078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unordered_map</a:t>
            </a:r>
            <a:r>
              <a:rPr lang="en-US" sz="2000" dirty="0" smtClean="0"/>
              <a:t>&lt;</a:t>
            </a:r>
            <a:r>
              <a:rPr lang="en-US" sz="2000" dirty="0" err="1" smtClean="0"/>
              <a:t>string,int</a:t>
            </a:r>
            <a:r>
              <a:rPr lang="en-US" sz="2000" dirty="0" smtClean="0"/>
              <a:t>&gt;::</a:t>
            </a:r>
            <a:r>
              <a:rPr lang="en-US" sz="2000" dirty="0" smtClean="0">
                <a:solidFill>
                  <a:srgbClr val="FF0000"/>
                </a:solidFill>
              </a:rPr>
              <a:t>iterator</a:t>
            </a:r>
            <a:r>
              <a:rPr lang="en-US" sz="2000" dirty="0" smtClean="0"/>
              <a:t> it = </a:t>
            </a:r>
            <a:r>
              <a:rPr lang="en-US" sz="2000" dirty="0" err="1" smtClean="0"/>
              <a:t>m.begin</a:t>
            </a:r>
            <a:r>
              <a:rPr lang="en-US" sz="2000" dirty="0" smtClean="0"/>
              <a:t>();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12418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 smtClean="0"/>
              <a:t>++iterator</a:t>
            </a:r>
            <a:endParaRPr lang="th-TH" dirty="0"/>
          </a:p>
        </p:txBody>
      </p:sp>
      <p:grpSp>
        <p:nvGrpSpPr>
          <p:cNvPr id="7" name="Group 401"/>
          <p:cNvGrpSpPr>
            <a:grpSpLocks/>
          </p:cNvGrpSpPr>
          <p:nvPr/>
        </p:nvGrpSpPr>
        <p:grpSpPr bwMode="auto">
          <a:xfrm>
            <a:off x="2825017" y="1763443"/>
            <a:ext cx="2849921" cy="3164818"/>
            <a:chOff x="637" y="726"/>
            <a:chExt cx="769" cy="778"/>
          </a:xfrm>
          <a:solidFill>
            <a:schemeClr val="bg1">
              <a:lumMod val="75000"/>
            </a:schemeClr>
          </a:solidFill>
        </p:grpSpPr>
        <p:sp>
          <p:nvSpPr>
            <p:cNvPr id="9" name="Rectangle 268"/>
            <p:cNvSpPr>
              <a:spLocks noChangeArrowheads="1"/>
            </p:cNvSpPr>
            <p:nvPr/>
          </p:nvSpPr>
          <p:spPr bwMode="auto">
            <a:xfrm>
              <a:off x="637" y="726"/>
              <a:ext cx="141" cy="7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0" name="Line 269"/>
            <p:cNvSpPr>
              <a:spLocks noChangeShapeType="1"/>
            </p:cNvSpPr>
            <p:nvPr/>
          </p:nvSpPr>
          <p:spPr bwMode="auto">
            <a:xfrm>
              <a:off x="637" y="895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70"/>
            <p:cNvSpPr>
              <a:spLocks noChangeShapeType="1"/>
            </p:cNvSpPr>
            <p:nvPr/>
          </p:nvSpPr>
          <p:spPr bwMode="auto">
            <a:xfrm>
              <a:off x="637" y="1048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71"/>
            <p:cNvSpPr>
              <a:spLocks noChangeShapeType="1"/>
            </p:cNvSpPr>
            <p:nvPr/>
          </p:nvSpPr>
          <p:spPr bwMode="auto">
            <a:xfrm>
              <a:off x="637" y="1200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72"/>
            <p:cNvSpPr>
              <a:spLocks noChangeShapeType="1"/>
            </p:cNvSpPr>
            <p:nvPr/>
          </p:nvSpPr>
          <p:spPr bwMode="auto">
            <a:xfrm>
              <a:off x="637" y="1353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85"/>
            <p:cNvSpPr>
              <a:spLocks noChangeArrowheads="1"/>
            </p:cNvSpPr>
            <p:nvPr/>
          </p:nvSpPr>
          <p:spPr bwMode="auto">
            <a:xfrm>
              <a:off x="878" y="770"/>
              <a:ext cx="528" cy="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2800" b="1" dirty="0" smtClean="0">
                  <a:latin typeface="Courier New" pitchFamily="49" charset="0"/>
                  <a:ea typeface="+mn-ea"/>
                  <a:cs typeface="Tahoma" pitchFamily="34" charset="0"/>
                </a:rPr>
                <a:t> *  *  *</a:t>
              </a:r>
              <a:endParaRPr lang="en-US" sz="28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5" name="Line 294"/>
            <p:cNvSpPr>
              <a:spLocks noChangeShapeType="1"/>
            </p:cNvSpPr>
            <p:nvPr/>
          </p:nvSpPr>
          <p:spPr bwMode="auto">
            <a:xfrm>
              <a:off x="702" y="808"/>
              <a:ext cx="17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99"/>
            <p:cNvSpPr>
              <a:spLocks noChangeArrowheads="1"/>
            </p:cNvSpPr>
            <p:nvPr/>
          </p:nvSpPr>
          <p:spPr bwMode="auto">
            <a:xfrm>
              <a:off x="878" y="925"/>
              <a:ext cx="67" cy="7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2800" b="1" dirty="0" smtClean="0">
                  <a:latin typeface="Courier New" pitchFamily="49" charset="0"/>
                  <a:cs typeface="Tahoma" pitchFamily="34" charset="0"/>
                </a:rPr>
                <a:t> </a:t>
              </a:r>
              <a:endParaRPr lang="en-US" sz="28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" name="Line 307"/>
            <p:cNvSpPr>
              <a:spLocks noChangeShapeType="1"/>
            </p:cNvSpPr>
            <p:nvPr/>
          </p:nvSpPr>
          <p:spPr bwMode="auto">
            <a:xfrm>
              <a:off x="702" y="962"/>
              <a:ext cx="17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309"/>
            <p:cNvSpPr>
              <a:spLocks noChangeArrowheads="1"/>
            </p:cNvSpPr>
            <p:nvPr/>
          </p:nvSpPr>
          <p:spPr bwMode="auto">
            <a:xfrm>
              <a:off x="872" y="1079"/>
              <a:ext cx="342" cy="7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2800" b="1" dirty="0" smtClean="0">
                  <a:latin typeface="Courier New" pitchFamily="49" charset="0"/>
                  <a:cs typeface="Tahoma" pitchFamily="34" charset="0"/>
                </a:rPr>
                <a:t> *  *</a:t>
              </a:r>
            </a:p>
            <a:p>
              <a:pPr>
                <a:spcBef>
                  <a:spcPts val="0"/>
                </a:spcBef>
                <a:defRPr/>
              </a:pPr>
              <a:endParaRPr lang="en-US" sz="28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9" name="Line 320"/>
            <p:cNvSpPr>
              <a:spLocks noChangeShapeType="1"/>
            </p:cNvSpPr>
            <p:nvPr/>
          </p:nvSpPr>
          <p:spPr bwMode="auto">
            <a:xfrm>
              <a:off x="702" y="1117"/>
              <a:ext cx="17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325"/>
            <p:cNvSpPr>
              <a:spLocks noChangeArrowheads="1"/>
            </p:cNvSpPr>
            <p:nvPr/>
          </p:nvSpPr>
          <p:spPr bwMode="auto">
            <a:xfrm>
              <a:off x="878" y="1398"/>
              <a:ext cx="170" cy="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28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21" name="Line 333"/>
            <p:cNvSpPr>
              <a:spLocks noChangeShapeType="1"/>
            </p:cNvSpPr>
            <p:nvPr/>
          </p:nvSpPr>
          <p:spPr bwMode="auto">
            <a:xfrm>
              <a:off x="702" y="1426"/>
              <a:ext cx="17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33"/>
            <p:cNvSpPr>
              <a:spLocks noChangeShapeType="1"/>
            </p:cNvSpPr>
            <p:nvPr/>
          </p:nvSpPr>
          <p:spPr bwMode="auto">
            <a:xfrm>
              <a:off x="699" y="1268"/>
              <a:ext cx="17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99"/>
            <p:cNvSpPr>
              <a:spLocks noChangeArrowheads="1"/>
            </p:cNvSpPr>
            <p:nvPr/>
          </p:nvSpPr>
          <p:spPr bwMode="auto">
            <a:xfrm>
              <a:off x="875" y="1229"/>
              <a:ext cx="67" cy="7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2800" b="1" dirty="0" smtClean="0">
                  <a:latin typeface="Courier New" pitchFamily="49" charset="0"/>
                  <a:cs typeface="Tahoma" pitchFamily="34" charset="0"/>
                </a:rPr>
                <a:t> </a:t>
              </a:r>
              <a:endParaRPr lang="en-US" sz="28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</p:grpSp>
      <p:sp>
        <p:nvSpPr>
          <p:cNvPr id="4" name="Right Arrow 3"/>
          <p:cNvSpPr/>
          <p:nvPr/>
        </p:nvSpPr>
        <p:spPr bwMode="auto">
          <a:xfrm>
            <a:off x="2220684" y="1793174"/>
            <a:ext cx="546265" cy="605642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 Box 68"/>
          <p:cNvSpPr txBox="1">
            <a:spLocks noChangeArrowheads="1"/>
          </p:cNvSpPr>
          <p:nvPr/>
        </p:nvSpPr>
        <p:spPr bwMode="auto">
          <a:xfrm>
            <a:off x="3586350" y="5226784"/>
            <a:ext cx="5557650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public: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::vector&lt;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  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283" y="1282528"/>
            <a:ext cx="326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vector&lt;</a:t>
            </a:r>
            <a:r>
              <a:rPr lang="en-US" sz="2000" dirty="0" err="1" smtClean="0"/>
              <a:t>BucketT</a:t>
            </a:r>
            <a:r>
              <a:rPr lang="en-US" sz="2000" dirty="0" smtClean="0"/>
              <a:t>&gt;::iterator</a:t>
            </a:r>
            <a:endParaRPr lang="th-TH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852882" y="1068773"/>
            <a:ext cx="3005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vector&lt;</a:t>
            </a:r>
            <a:r>
              <a:rPr lang="en-US" sz="2000" dirty="0" err="1" smtClean="0"/>
              <a:t>ValueT</a:t>
            </a:r>
            <a:r>
              <a:rPr lang="en-US" sz="2000" dirty="0" smtClean="0"/>
              <a:t>&gt;::iterator</a:t>
            </a:r>
            <a:endParaRPr lang="th-TH" sz="2000" dirty="0"/>
          </a:p>
        </p:txBody>
      </p:sp>
      <p:sp>
        <p:nvSpPr>
          <p:cNvPr id="27" name="Down Arrow 26"/>
          <p:cNvSpPr/>
          <p:nvPr/>
        </p:nvSpPr>
        <p:spPr bwMode="auto">
          <a:xfrm>
            <a:off x="3823856" y="1567543"/>
            <a:ext cx="415637" cy="332510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>
            <a:off x="3800105" y="2232560"/>
            <a:ext cx="415637" cy="332510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>
            <a:off x="3788230" y="2814451"/>
            <a:ext cx="415637" cy="332510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Down Arrow 30"/>
          <p:cNvSpPr/>
          <p:nvPr/>
        </p:nvSpPr>
        <p:spPr bwMode="auto">
          <a:xfrm>
            <a:off x="3776354" y="3455719"/>
            <a:ext cx="415637" cy="332510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Down Arrow 31"/>
          <p:cNvSpPr/>
          <p:nvPr/>
        </p:nvSpPr>
        <p:spPr bwMode="auto">
          <a:xfrm>
            <a:off x="3811981" y="4073236"/>
            <a:ext cx="415637" cy="332510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45462" y="1056897"/>
            <a:ext cx="165609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/>
              <a:t>ValueIterator</a:t>
            </a:r>
            <a:endParaRPr lang="th-TH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278409" y="1745665"/>
            <a:ext cx="1829155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/>
              <a:t>BucketIterator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26648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9408E-6 L 0.07084 -3.9408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4 -3.9408E-6 L 0.14167 -3.9408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3.9408E-6 L 0.19809 -3.9408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89547E-6 L -5.55556E-7 0.09251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9251 L -5.55556E-7 0.1799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9408E-6 L 0.07084 -3.9408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1.19334E-6 L 0.12344 1.19334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17993 L -5.55556E-7 0.27059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27059 L -5.55556E-7 0.37188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81129E-6 L 0.05139 -3.81129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37188 L -5.55556E-7 0.4472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25" grpId="0"/>
      <p:bldP spid="27" grpId="0" animBg="1"/>
      <p:bldP spid="27" grpId="1" animBg="1"/>
      <p:bldP spid="27" grpId="2" animBg="1"/>
      <p:bldP spid="27" grpId="3" animBg="1"/>
      <p:bldP spid="27" grpId="4" animBg="1"/>
      <p:bldP spid="29" grpId="0" animBg="1"/>
      <p:bldP spid="29" grpId="1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2" grpId="0" animBg="1"/>
      <p:bldP spid="32" grpId="2" animBg="1"/>
      <p:bldP spid="35" grpId="0" animBg="1"/>
      <p:bldP spid="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 smtClean="0"/>
              <a:t>++iterator</a:t>
            </a:r>
            <a:endParaRPr lang="th-TH" dirty="0"/>
          </a:p>
        </p:txBody>
      </p:sp>
      <p:grpSp>
        <p:nvGrpSpPr>
          <p:cNvPr id="7" name="Group 401"/>
          <p:cNvGrpSpPr>
            <a:grpSpLocks/>
          </p:cNvGrpSpPr>
          <p:nvPr/>
        </p:nvGrpSpPr>
        <p:grpSpPr bwMode="auto">
          <a:xfrm>
            <a:off x="687470" y="1134055"/>
            <a:ext cx="2849921" cy="3164818"/>
            <a:chOff x="637" y="726"/>
            <a:chExt cx="769" cy="778"/>
          </a:xfrm>
          <a:solidFill>
            <a:schemeClr val="bg1">
              <a:lumMod val="75000"/>
            </a:schemeClr>
          </a:solidFill>
        </p:grpSpPr>
        <p:sp>
          <p:nvSpPr>
            <p:cNvPr id="9" name="Rectangle 268"/>
            <p:cNvSpPr>
              <a:spLocks noChangeArrowheads="1"/>
            </p:cNvSpPr>
            <p:nvPr/>
          </p:nvSpPr>
          <p:spPr bwMode="auto">
            <a:xfrm>
              <a:off x="637" y="726"/>
              <a:ext cx="141" cy="7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0" name="Line 269"/>
            <p:cNvSpPr>
              <a:spLocks noChangeShapeType="1"/>
            </p:cNvSpPr>
            <p:nvPr/>
          </p:nvSpPr>
          <p:spPr bwMode="auto">
            <a:xfrm>
              <a:off x="637" y="895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70"/>
            <p:cNvSpPr>
              <a:spLocks noChangeShapeType="1"/>
            </p:cNvSpPr>
            <p:nvPr/>
          </p:nvSpPr>
          <p:spPr bwMode="auto">
            <a:xfrm>
              <a:off x="637" y="1048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71"/>
            <p:cNvSpPr>
              <a:spLocks noChangeShapeType="1"/>
            </p:cNvSpPr>
            <p:nvPr/>
          </p:nvSpPr>
          <p:spPr bwMode="auto">
            <a:xfrm>
              <a:off x="637" y="1200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72"/>
            <p:cNvSpPr>
              <a:spLocks noChangeShapeType="1"/>
            </p:cNvSpPr>
            <p:nvPr/>
          </p:nvSpPr>
          <p:spPr bwMode="auto">
            <a:xfrm>
              <a:off x="637" y="1353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85"/>
            <p:cNvSpPr>
              <a:spLocks noChangeArrowheads="1"/>
            </p:cNvSpPr>
            <p:nvPr/>
          </p:nvSpPr>
          <p:spPr bwMode="auto">
            <a:xfrm>
              <a:off x="878" y="770"/>
              <a:ext cx="528" cy="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2800" b="1" dirty="0" smtClean="0">
                  <a:latin typeface="Courier New" pitchFamily="49" charset="0"/>
                  <a:ea typeface="+mn-ea"/>
                  <a:cs typeface="Tahoma" pitchFamily="34" charset="0"/>
                </a:rPr>
                <a:t> *  *  *</a:t>
              </a:r>
              <a:endParaRPr lang="en-US" sz="28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5" name="Line 294"/>
            <p:cNvSpPr>
              <a:spLocks noChangeShapeType="1"/>
            </p:cNvSpPr>
            <p:nvPr/>
          </p:nvSpPr>
          <p:spPr bwMode="auto">
            <a:xfrm>
              <a:off x="702" y="808"/>
              <a:ext cx="17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99"/>
            <p:cNvSpPr>
              <a:spLocks noChangeArrowheads="1"/>
            </p:cNvSpPr>
            <p:nvPr/>
          </p:nvSpPr>
          <p:spPr bwMode="auto">
            <a:xfrm>
              <a:off x="878" y="925"/>
              <a:ext cx="67" cy="7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2800" b="1" dirty="0" smtClean="0">
                  <a:latin typeface="Courier New" pitchFamily="49" charset="0"/>
                  <a:cs typeface="Tahoma" pitchFamily="34" charset="0"/>
                </a:rPr>
                <a:t> </a:t>
              </a:r>
              <a:endParaRPr lang="en-US" sz="28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" name="Line 307"/>
            <p:cNvSpPr>
              <a:spLocks noChangeShapeType="1"/>
            </p:cNvSpPr>
            <p:nvPr/>
          </p:nvSpPr>
          <p:spPr bwMode="auto">
            <a:xfrm>
              <a:off x="702" y="962"/>
              <a:ext cx="17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309"/>
            <p:cNvSpPr>
              <a:spLocks noChangeArrowheads="1"/>
            </p:cNvSpPr>
            <p:nvPr/>
          </p:nvSpPr>
          <p:spPr bwMode="auto">
            <a:xfrm>
              <a:off x="872" y="1079"/>
              <a:ext cx="342" cy="7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2800" b="1" dirty="0" smtClean="0">
                  <a:latin typeface="Courier New" pitchFamily="49" charset="0"/>
                  <a:cs typeface="Tahoma" pitchFamily="34" charset="0"/>
                </a:rPr>
                <a:t> *  *</a:t>
              </a:r>
            </a:p>
            <a:p>
              <a:pPr>
                <a:spcBef>
                  <a:spcPts val="0"/>
                </a:spcBef>
                <a:defRPr/>
              </a:pPr>
              <a:endParaRPr lang="en-US" sz="28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9" name="Line 320"/>
            <p:cNvSpPr>
              <a:spLocks noChangeShapeType="1"/>
            </p:cNvSpPr>
            <p:nvPr/>
          </p:nvSpPr>
          <p:spPr bwMode="auto">
            <a:xfrm>
              <a:off x="702" y="1117"/>
              <a:ext cx="17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325"/>
            <p:cNvSpPr>
              <a:spLocks noChangeArrowheads="1"/>
            </p:cNvSpPr>
            <p:nvPr/>
          </p:nvSpPr>
          <p:spPr bwMode="auto">
            <a:xfrm>
              <a:off x="878" y="1398"/>
              <a:ext cx="170" cy="6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28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21" name="Line 333"/>
            <p:cNvSpPr>
              <a:spLocks noChangeShapeType="1"/>
            </p:cNvSpPr>
            <p:nvPr/>
          </p:nvSpPr>
          <p:spPr bwMode="auto">
            <a:xfrm>
              <a:off x="702" y="1426"/>
              <a:ext cx="17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33"/>
            <p:cNvSpPr>
              <a:spLocks noChangeShapeType="1"/>
            </p:cNvSpPr>
            <p:nvPr/>
          </p:nvSpPr>
          <p:spPr bwMode="auto">
            <a:xfrm>
              <a:off x="699" y="1268"/>
              <a:ext cx="179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99"/>
            <p:cNvSpPr>
              <a:spLocks noChangeArrowheads="1"/>
            </p:cNvSpPr>
            <p:nvPr/>
          </p:nvSpPr>
          <p:spPr bwMode="auto">
            <a:xfrm>
              <a:off x="875" y="1229"/>
              <a:ext cx="67" cy="7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2800" b="1" dirty="0" smtClean="0">
                  <a:latin typeface="Courier New" pitchFamily="49" charset="0"/>
                  <a:cs typeface="Tahoma" pitchFamily="34" charset="0"/>
                </a:rPr>
                <a:t> </a:t>
              </a:r>
              <a:endParaRPr lang="en-US" sz="28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</p:grpSp>
      <p:sp>
        <p:nvSpPr>
          <p:cNvPr id="4" name="Right Arrow 3"/>
          <p:cNvSpPr/>
          <p:nvPr/>
        </p:nvSpPr>
        <p:spPr bwMode="auto">
          <a:xfrm>
            <a:off x="95012" y="1163786"/>
            <a:ext cx="546265" cy="605642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>
            <a:off x="1686309" y="938155"/>
            <a:ext cx="415637" cy="332510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>
            <a:off x="1662558" y="1603172"/>
            <a:ext cx="415637" cy="332510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>
            <a:off x="1650683" y="2185063"/>
            <a:ext cx="415637" cy="332510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Down Arrow 30"/>
          <p:cNvSpPr/>
          <p:nvPr/>
        </p:nvSpPr>
        <p:spPr bwMode="auto">
          <a:xfrm>
            <a:off x="1638807" y="2826331"/>
            <a:ext cx="415637" cy="332510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Down Arrow 31"/>
          <p:cNvSpPr/>
          <p:nvPr/>
        </p:nvSpPr>
        <p:spPr bwMode="auto">
          <a:xfrm>
            <a:off x="1674434" y="3443848"/>
            <a:ext cx="415637" cy="332510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Text Box 68"/>
          <p:cNvSpPr txBox="1">
            <a:spLocks noChangeArrowheads="1"/>
          </p:cNvSpPr>
          <p:nvPr/>
        </p:nvSpPr>
        <p:spPr bwMode="auto">
          <a:xfrm>
            <a:off x="3788228" y="928814"/>
            <a:ext cx="5355772" cy="59400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dirty="0">
                <a:latin typeface="Calibri" panose="020F0502020204030204" pitchFamily="34" charset="0"/>
                <a:ea typeface="+mn-ea"/>
                <a:cs typeface="Angsana New" pitchFamily="18" charset="-34"/>
              </a:rPr>
              <a:t>class </a:t>
            </a:r>
            <a:r>
              <a:rPr lang="en-US" sz="2000" dirty="0" err="1">
                <a:latin typeface="Calibri" panose="020F0502020204030204" pitchFamily="34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dirty="0">
                <a:latin typeface="Calibri" panose="020F0502020204030204" pitchFamily="34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protected: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>
                <a:latin typeface="Calibri" panose="020F0502020204030204" pitchFamily="34" charset="0"/>
                <a:ea typeface="+mn-ea"/>
                <a:cs typeface="Angsana New" pitchFamily="18" charset="-34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ea"/>
                <a:cs typeface="Angsana New" pitchFamily="18" charset="-34"/>
              </a:rPr>
              <a:t>ValueIterator</a:t>
            </a:r>
            <a:r>
              <a:rPr lang="en-US" sz="2000" dirty="0">
                <a:latin typeface="Calibri" panose="020F0502020204030204" pitchFamily="34" charset="0"/>
                <a:ea typeface="+mn-ea"/>
                <a:cs typeface="Angsana New" pitchFamily="18" charset="-34"/>
              </a:rPr>
              <a:t>  </a:t>
            </a:r>
            <a:r>
              <a:rPr lang="en-US" sz="2000" dirty="0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  </a:t>
            </a:r>
            <a:r>
              <a:rPr lang="en-US" sz="2000" dirty="0" err="1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mCurValueItr</a:t>
            </a:r>
            <a:r>
              <a:rPr lang="en-US" sz="2000" dirty="0">
                <a:latin typeface="Calibri" panose="020F0502020204030204" pitchFamily="34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>
                <a:latin typeface="Calibri" panose="020F0502020204030204" pitchFamily="34" charset="0"/>
                <a:ea typeface="+mn-ea"/>
                <a:cs typeface="Angsana New" pitchFamily="18" charset="-34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+mn-ea"/>
                <a:cs typeface="Angsana New" pitchFamily="18" charset="-34"/>
              </a:rPr>
              <a:t>BucketIterator</a:t>
            </a:r>
            <a:r>
              <a:rPr lang="en-US" sz="2000" dirty="0">
                <a:latin typeface="Calibri" panose="020F0502020204030204" pitchFamily="34" charset="0"/>
                <a:ea typeface="+mn-ea"/>
                <a:cs typeface="Angsana New" pitchFamily="18" charset="-34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mCurBucketItr</a:t>
            </a:r>
            <a:r>
              <a:rPr lang="en-US" sz="2000" dirty="0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endParaRPr lang="en-US" sz="2000" dirty="0" smtClean="0">
              <a:latin typeface="Calibri" panose="020F0502020204030204" pitchFamily="34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dirty="0" smtClean="0">
                <a:latin typeface="Calibri" panose="020F0502020204030204" pitchFamily="34" charset="0"/>
                <a:cs typeface="Angsana New" pitchFamily="18" charset="-34"/>
              </a:rPr>
              <a:t>  void </a:t>
            </a:r>
            <a:r>
              <a:rPr lang="en-US" sz="2000" dirty="0" err="1" smtClean="0">
                <a:solidFill>
                  <a:srgbClr val="FF0000"/>
                </a:solidFill>
                <a:latin typeface="Calibri" panose="020F0502020204030204" pitchFamily="34" charset="0"/>
                <a:cs typeface="Angsana New" pitchFamily="18" charset="-34"/>
              </a:rPr>
              <a:t>to_next_data</a:t>
            </a:r>
            <a:r>
              <a:rPr lang="en-US" sz="2000" dirty="0" smtClean="0">
                <a:latin typeface="Calibri" panose="020F0502020204030204" pitchFamily="34" charset="0"/>
                <a:cs typeface="Angsana New" pitchFamily="18" charset="-34"/>
              </a:rPr>
              <a:t>( ) </a:t>
            </a:r>
            <a:r>
              <a:rPr lang="en-US" sz="2000" dirty="0">
                <a:latin typeface="Calibri" panose="020F0502020204030204" pitchFamily="34" charset="0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>
                <a:latin typeface="Calibri" panose="020F0502020204030204" pitchFamily="34" charset="0"/>
                <a:cs typeface="Angsana New" pitchFamily="18" charset="-34"/>
              </a:rPr>
              <a:t>  </a:t>
            </a:r>
            <a:r>
              <a:rPr lang="en-US" sz="2000" dirty="0" smtClean="0">
                <a:latin typeface="Calibri" panose="020F0502020204030204" pitchFamily="34" charset="0"/>
                <a:cs typeface="Angsana New" pitchFamily="18" charset="-34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Angsana New" pitchFamily="18" charset="-34"/>
              </a:rPr>
              <a:t>while (</a:t>
            </a:r>
            <a:r>
              <a:rPr lang="en-US" sz="2000" dirty="0" err="1">
                <a:latin typeface="Calibri" panose="020F0502020204030204" pitchFamily="34" charset="0"/>
                <a:cs typeface="Angsana New" pitchFamily="18" charset="-34"/>
              </a:rPr>
              <a:t>mCurBucketItr</a:t>
            </a:r>
            <a:r>
              <a:rPr lang="en-US" sz="2000" dirty="0">
                <a:latin typeface="Calibri" panose="020F0502020204030204" pitchFamily="34" charset="0"/>
                <a:cs typeface="Angsana New" pitchFamily="18" charset="-34"/>
              </a:rPr>
              <a:t> !=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Angsana New" pitchFamily="18" charset="-34"/>
              </a:rPr>
              <a:t>mBuckets.end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Angsana New" pitchFamily="18" charset="-34"/>
              </a:rPr>
              <a:t>() </a:t>
            </a:r>
            <a:r>
              <a:rPr lang="en-US" sz="2000" dirty="0">
                <a:latin typeface="Calibri" panose="020F0502020204030204" pitchFamily="34" charset="0"/>
                <a:cs typeface="Angsana New" pitchFamily="18" charset="-34"/>
              </a:rPr>
              <a:t>&amp;&amp;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>
                <a:latin typeface="Calibri" panose="020F0502020204030204" pitchFamily="34" charset="0"/>
                <a:cs typeface="Angsana New" pitchFamily="18" charset="-34"/>
              </a:rPr>
              <a:t>    </a:t>
            </a:r>
            <a:r>
              <a:rPr lang="en-US" sz="2000" dirty="0" smtClean="0">
                <a:latin typeface="Calibri" panose="020F0502020204030204" pitchFamily="34" charset="0"/>
                <a:cs typeface="Angsana New" pitchFamily="18" charset="-34"/>
              </a:rPr>
              <a:t>             </a:t>
            </a:r>
            <a:r>
              <a:rPr lang="en-US" sz="2000" dirty="0" err="1">
                <a:latin typeface="Calibri" panose="020F0502020204030204" pitchFamily="34" charset="0"/>
                <a:cs typeface="Angsana New" pitchFamily="18" charset="-34"/>
              </a:rPr>
              <a:t>mCurValueItr</a:t>
            </a:r>
            <a:r>
              <a:rPr lang="en-US" sz="2000" dirty="0">
                <a:latin typeface="Calibri" panose="020F0502020204030204" pitchFamily="34" charset="0"/>
                <a:cs typeface="Angsana New" pitchFamily="18" charset="-34"/>
              </a:rPr>
              <a:t>  == </a:t>
            </a:r>
            <a:r>
              <a:rPr lang="en-US" sz="2000" dirty="0" err="1">
                <a:latin typeface="Calibri" panose="020F0502020204030204" pitchFamily="34" charset="0"/>
                <a:cs typeface="Angsana New" pitchFamily="18" charset="-34"/>
              </a:rPr>
              <a:t>mCurBucketItr</a:t>
            </a:r>
            <a:r>
              <a:rPr lang="en-US" sz="2000" dirty="0">
                <a:latin typeface="Calibri" panose="020F0502020204030204" pitchFamily="34" charset="0"/>
                <a:cs typeface="Angsana New" pitchFamily="18" charset="-34"/>
              </a:rPr>
              <a:t>-&gt;end()) {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>
                <a:latin typeface="Calibri" panose="020F0502020204030204" pitchFamily="34" charset="0"/>
                <a:cs typeface="Angsana New" pitchFamily="18" charset="-34"/>
              </a:rPr>
              <a:t>      </a:t>
            </a:r>
            <a:r>
              <a:rPr lang="en-US" sz="2000" dirty="0" smtClean="0">
                <a:latin typeface="Calibri" panose="020F0502020204030204" pitchFamily="34" charset="0"/>
                <a:cs typeface="Angsana New" pitchFamily="18" charset="-34"/>
              </a:rPr>
              <a:t>  </a:t>
            </a:r>
            <a:r>
              <a:rPr lang="en-US" sz="2000" dirty="0" err="1" smtClean="0">
                <a:latin typeface="Calibri" panose="020F0502020204030204" pitchFamily="34" charset="0"/>
                <a:cs typeface="Angsana New" pitchFamily="18" charset="-34"/>
              </a:rPr>
              <a:t>mCurBucketItr</a:t>
            </a:r>
            <a:r>
              <a:rPr lang="en-US" sz="2000" dirty="0" smtClean="0">
                <a:latin typeface="Calibri" panose="020F0502020204030204" pitchFamily="34" charset="0"/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 smtClean="0">
                <a:latin typeface="Calibri" panose="020F0502020204030204" pitchFamily="34" charset="0"/>
                <a:cs typeface="Angsana New" pitchFamily="18" charset="-34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Angsana New" pitchFamily="18" charset="-34"/>
              </a:rPr>
              <a:t>if (</a:t>
            </a:r>
            <a:r>
              <a:rPr lang="en-US" sz="2000" dirty="0" err="1">
                <a:latin typeface="Calibri" panose="020F0502020204030204" pitchFamily="34" charset="0"/>
                <a:cs typeface="Angsana New" pitchFamily="18" charset="-34"/>
              </a:rPr>
              <a:t>mCurBucketItr</a:t>
            </a:r>
            <a:r>
              <a:rPr lang="en-US" sz="2000" dirty="0">
                <a:latin typeface="Calibri" panose="020F0502020204030204" pitchFamily="34" charset="0"/>
                <a:cs typeface="Angsana New" pitchFamily="18" charset="-34"/>
              </a:rPr>
              <a:t> == </a:t>
            </a:r>
            <a:r>
              <a:rPr lang="en-US" sz="2000" b="1" dirty="0" err="1">
                <a:solidFill>
                  <a:srgbClr val="FF0000"/>
                </a:solidFill>
                <a:latin typeface="Calibri" panose="020F0502020204030204" pitchFamily="34" charset="0"/>
                <a:cs typeface="Angsana New" pitchFamily="18" charset="-34"/>
              </a:rPr>
              <a:t>mBuckets.end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Angsana New" pitchFamily="18" charset="-34"/>
              </a:rPr>
              <a:t>()</a:t>
            </a:r>
            <a:r>
              <a:rPr lang="en-US" sz="2000" dirty="0" smtClean="0">
                <a:latin typeface="Calibri" panose="020F0502020204030204" pitchFamily="34" charset="0"/>
                <a:cs typeface="Angsana New" pitchFamily="18" charset="-34"/>
              </a:rPr>
              <a:t>) </a:t>
            </a:r>
            <a:r>
              <a:rPr lang="en-US" sz="2000" dirty="0">
                <a:latin typeface="Calibri" panose="020F0502020204030204" pitchFamily="34" charset="0"/>
                <a:cs typeface="Angsana New" pitchFamily="18" charset="-34"/>
              </a:rPr>
              <a:t>break;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>
                <a:latin typeface="Calibri" panose="020F0502020204030204" pitchFamily="34" charset="0"/>
                <a:cs typeface="Angsana New" pitchFamily="18" charset="-34"/>
              </a:rPr>
              <a:t>      </a:t>
            </a:r>
            <a:r>
              <a:rPr lang="en-US" sz="2000" dirty="0" smtClean="0">
                <a:latin typeface="Calibri" panose="020F0502020204030204" pitchFamily="34" charset="0"/>
                <a:cs typeface="Angsana New" pitchFamily="18" charset="-34"/>
              </a:rPr>
              <a:t>  </a:t>
            </a:r>
            <a:r>
              <a:rPr lang="en-US" sz="2000" dirty="0" err="1" smtClean="0">
                <a:latin typeface="Calibri" panose="020F0502020204030204" pitchFamily="34" charset="0"/>
                <a:cs typeface="Angsana New" pitchFamily="18" charset="-34"/>
              </a:rPr>
              <a:t>mCurValueItr</a:t>
            </a:r>
            <a:r>
              <a:rPr lang="en-US" sz="2000" dirty="0" smtClean="0">
                <a:latin typeface="Calibri" panose="020F0502020204030204" pitchFamily="34" charset="0"/>
                <a:cs typeface="Angsana New" pitchFamily="18" charset="-34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Angsana New" pitchFamily="18" charset="-34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Angsana New" pitchFamily="18" charset="-34"/>
              </a:rPr>
              <a:t>mCurBucketItr</a:t>
            </a:r>
            <a:r>
              <a:rPr lang="en-US" sz="2000" dirty="0">
                <a:latin typeface="Calibri" panose="020F0502020204030204" pitchFamily="34" charset="0"/>
                <a:cs typeface="Angsana New" pitchFamily="18" charset="-34"/>
              </a:rPr>
              <a:t>-&gt;begin();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>
                <a:latin typeface="Calibri" panose="020F0502020204030204" pitchFamily="34" charset="0"/>
                <a:cs typeface="Angsana New" pitchFamily="18" charset="-34"/>
              </a:rPr>
              <a:t>   </a:t>
            </a:r>
            <a:r>
              <a:rPr lang="en-US" sz="2000" dirty="0" smtClean="0">
                <a:latin typeface="Calibri" panose="020F0502020204030204" pitchFamily="34" charset="0"/>
                <a:cs typeface="Angsana New" pitchFamily="18" charset="-34"/>
              </a:rPr>
              <a:t>  }</a:t>
            </a:r>
            <a:endParaRPr lang="en-US" sz="2000" dirty="0">
              <a:latin typeface="Calibri" panose="020F0502020204030204" pitchFamily="34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dirty="0" smtClean="0">
                <a:latin typeface="Calibri" panose="020F0502020204030204" pitchFamily="34" charset="0"/>
                <a:cs typeface="Angsana New" pitchFamily="18" charset="-34"/>
              </a:rPr>
              <a:t>  }</a:t>
            </a:r>
            <a:endParaRPr lang="en-US" sz="2000" dirty="0">
              <a:latin typeface="Calibri" panose="020F0502020204030204" pitchFamily="34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dirty="0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public</a:t>
            </a:r>
            <a:r>
              <a:rPr lang="en-US" sz="2000" dirty="0">
                <a:latin typeface="Calibri" panose="020F0502020204030204" pitchFamily="34" charset="0"/>
                <a:ea typeface="+mn-ea"/>
                <a:cs typeface="Angsana New" pitchFamily="18" charset="-34"/>
              </a:rPr>
              <a:t>: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  </a:t>
            </a:r>
            <a:r>
              <a:rPr lang="en-US" sz="2000" dirty="0" err="1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dirty="0">
                <a:latin typeface="Calibri" panose="020F0502020204030204" pitchFamily="34" charset="0"/>
                <a:ea typeface="+mn-ea"/>
                <a:cs typeface="Angsana New" pitchFamily="18" charset="-34"/>
              </a:rPr>
              <a:t>&amp; operator</a:t>
            </a:r>
            <a:r>
              <a:rPr lang="en-US" sz="2000" dirty="0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++( ) </a:t>
            </a:r>
            <a:r>
              <a:rPr lang="en-US" sz="2000" dirty="0">
                <a:latin typeface="Calibri" panose="020F0502020204030204" pitchFamily="34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      </a:t>
            </a:r>
            <a:r>
              <a:rPr lang="en-US" sz="2000" dirty="0" err="1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mCurValueItr</a:t>
            </a:r>
            <a:r>
              <a:rPr lang="en-US" sz="2000" dirty="0">
                <a:latin typeface="Calibri" panose="020F0502020204030204" pitchFamily="34" charset="0"/>
                <a:ea typeface="+mn-ea"/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     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Angsana New" pitchFamily="18" charset="-34"/>
              </a:rPr>
              <a:t>to_next_data</a:t>
            </a:r>
            <a:r>
              <a:rPr lang="en-US" sz="2000" dirty="0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();</a:t>
            </a:r>
            <a:endParaRPr lang="en-US" sz="2000" dirty="0">
              <a:latin typeface="Calibri" panose="020F0502020204030204" pitchFamily="34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dirty="0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      return </a:t>
            </a:r>
            <a:r>
              <a:rPr lang="en-US" sz="2000" dirty="0">
                <a:latin typeface="Calibri" panose="020F0502020204030204" pitchFamily="34" charset="0"/>
                <a:ea typeface="+mn-ea"/>
                <a:cs typeface="Angsana New" pitchFamily="18" charset="-34"/>
              </a:rPr>
              <a:t>(*this);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 smtClean="0">
                <a:latin typeface="Calibri" panose="020F0502020204030204" pitchFamily="34" charset="0"/>
                <a:ea typeface="+mn-ea"/>
                <a:cs typeface="Angsana New" pitchFamily="18" charset="-34"/>
              </a:rPr>
              <a:t>  }</a:t>
            </a:r>
          </a:p>
        </p:txBody>
      </p:sp>
      <p:sp>
        <p:nvSpPr>
          <p:cNvPr id="35" name="Right Arrow 34"/>
          <p:cNvSpPr/>
          <p:nvPr/>
        </p:nvSpPr>
        <p:spPr bwMode="auto">
          <a:xfrm>
            <a:off x="7338958" y="1757560"/>
            <a:ext cx="546265" cy="605642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7087599" y="1506199"/>
            <a:ext cx="415637" cy="332510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3645733" y="3253851"/>
            <a:ext cx="546265" cy="605642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3560628" y="5555678"/>
            <a:ext cx="415637" cy="332510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7790" y="4975755"/>
            <a:ext cx="249299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m.begin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++it;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th-TH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6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9408E-6 L 0.07084 -3.9408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4 -3.9408E-6 L 0.14167 -3.9408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6 -8.0481E-7 L 0.18646 -8.0481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89547E-6 L -5.55556E-7 0.0925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9251 L -5.55556E-7 0.17993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9408E-6 L 0.07084 -3.9408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1.19334E-6 L 0.12344 1.19334E-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17993 L -5.55556E-7 0.27059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27059 L -5.55556E-7 0.37188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81129E-6 L 0.05139 -3.81129E-6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37188 L -5.55556E-7 0.44727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27" grpId="1" animBg="1"/>
      <p:bldP spid="27" grpId="2" animBg="1"/>
      <p:bldP spid="27" grpId="3" animBg="1"/>
      <p:bldP spid="27" grpId="4" animBg="1"/>
      <p:bldP spid="29" grpId="0" animBg="1"/>
      <p:bldP spid="29" grpId="1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2" grpId="0" animBg="1"/>
      <p:bldP spid="32" grpId="1" animBg="1"/>
      <p:bldP spid="33" grpId="0" uiExpand="1" build="p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84363" y="3402013"/>
            <a:ext cx="863600" cy="3060700"/>
            <a:chOff x="839" y="1752"/>
            <a:chExt cx="544" cy="1928"/>
          </a:xfrm>
        </p:grpSpPr>
        <p:sp>
          <p:nvSpPr>
            <p:cNvPr id="14446" name="Text Box 10"/>
            <p:cNvSpPr txBox="1">
              <a:spLocks noChangeArrowheads="1"/>
            </p:cNvSpPr>
            <p:nvPr/>
          </p:nvSpPr>
          <p:spPr bwMode="auto">
            <a:xfrm>
              <a:off x="839" y="1797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14447" name="Text Box 11"/>
            <p:cNvSpPr txBox="1">
              <a:spLocks noChangeArrowheads="1"/>
            </p:cNvSpPr>
            <p:nvPr/>
          </p:nvSpPr>
          <p:spPr bwMode="auto">
            <a:xfrm>
              <a:off x="839" y="2069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14448" name="Text Box 12"/>
            <p:cNvSpPr txBox="1">
              <a:spLocks noChangeArrowheads="1"/>
            </p:cNvSpPr>
            <p:nvPr/>
          </p:nvSpPr>
          <p:spPr bwMode="auto">
            <a:xfrm>
              <a:off x="839" y="2341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2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14449" name="Text Box 13"/>
            <p:cNvSpPr txBox="1">
              <a:spLocks noChangeArrowheads="1"/>
            </p:cNvSpPr>
            <p:nvPr/>
          </p:nvSpPr>
          <p:spPr bwMode="auto">
            <a:xfrm>
              <a:off x="839" y="2614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3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14450" name="Text Box 14"/>
            <p:cNvSpPr txBox="1">
              <a:spLocks noChangeArrowheads="1"/>
            </p:cNvSpPr>
            <p:nvPr/>
          </p:nvSpPr>
          <p:spPr bwMode="auto">
            <a:xfrm>
              <a:off x="839" y="2886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4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14451" name="Text Box 15"/>
            <p:cNvSpPr txBox="1">
              <a:spLocks noChangeArrowheads="1"/>
            </p:cNvSpPr>
            <p:nvPr/>
          </p:nvSpPr>
          <p:spPr bwMode="auto">
            <a:xfrm>
              <a:off x="839" y="3158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5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14452" name="Text Box 16"/>
            <p:cNvSpPr txBox="1">
              <a:spLocks noChangeArrowheads="1"/>
            </p:cNvSpPr>
            <p:nvPr/>
          </p:nvSpPr>
          <p:spPr bwMode="auto">
            <a:xfrm>
              <a:off x="839" y="3430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6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1226769" name="Rectangle 17"/>
            <p:cNvSpPr>
              <a:spLocks noChangeArrowheads="1"/>
            </p:cNvSpPr>
            <p:nvPr/>
          </p:nvSpPr>
          <p:spPr bwMode="auto">
            <a:xfrm>
              <a:off x="1111" y="1752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226770" name="Rectangle 18"/>
            <p:cNvSpPr>
              <a:spLocks noChangeArrowheads="1"/>
            </p:cNvSpPr>
            <p:nvPr/>
          </p:nvSpPr>
          <p:spPr bwMode="auto">
            <a:xfrm>
              <a:off x="1111" y="2024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226771" name="Rectangle 19"/>
            <p:cNvSpPr>
              <a:spLocks noChangeArrowheads="1"/>
            </p:cNvSpPr>
            <p:nvPr/>
          </p:nvSpPr>
          <p:spPr bwMode="auto">
            <a:xfrm>
              <a:off x="1111" y="2296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226772" name="Rectangle 20"/>
            <p:cNvSpPr>
              <a:spLocks noChangeArrowheads="1"/>
            </p:cNvSpPr>
            <p:nvPr/>
          </p:nvSpPr>
          <p:spPr bwMode="auto">
            <a:xfrm>
              <a:off x="1111" y="2568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226773" name="Rectangle 21"/>
            <p:cNvSpPr>
              <a:spLocks noChangeArrowheads="1"/>
            </p:cNvSpPr>
            <p:nvPr/>
          </p:nvSpPr>
          <p:spPr bwMode="auto">
            <a:xfrm>
              <a:off x="1111" y="2840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226774" name="Rectangle 22"/>
            <p:cNvSpPr>
              <a:spLocks noChangeArrowheads="1"/>
            </p:cNvSpPr>
            <p:nvPr/>
          </p:nvSpPr>
          <p:spPr bwMode="auto">
            <a:xfrm>
              <a:off x="1111" y="3113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226775" name="Rectangle 23"/>
            <p:cNvSpPr>
              <a:spLocks noChangeArrowheads="1"/>
            </p:cNvSpPr>
            <p:nvPr/>
          </p:nvSpPr>
          <p:spPr bwMode="auto">
            <a:xfrm>
              <a:off x="1111" y="3385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</p:grp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เปลี่ยนกลยุทธ์ </a:t>
            </a:r>
            <a:r>
              <a:rPr lang="en-US" smtClean="0"/>
              <a:t>: </a:t>
            </a:r>
            <a:r>
              <a:rPr lang="th-TH" smtClean="0"/>
              <a:t>อนุญาตให้ชนได้</a:t>
            </a:r>
          </a:p>
        </p:txBody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จะได้เก็บข้อมูลในตารางที่ไม่ใหญ่มาก</a:t>
            </a:r>
          </a:p>
          <a:p>
            <a:pPr>
              <a:defRPr/>
            </a:pPr>
            <a:r>
              <a:rPr lang="th-TH" dirty="0" smtClean="0"/>
              <a:t>แต่ต้องหาวิธีแก้ไขปัญหาการชน ที่ทำงานได้เร็ว ๆ </a:t>
            </a:r>
            <a:br>
              <a:rPr lang="th-TH" dirty="0" smtClean="0"/>
            </a:br>
            <a:r>
              <a:rPr lang="th-TH" dirty="0" smtClean="0"/>
              <a:t/>
            </a:r>
            <a:br>
              <a:rPr lang="th-TH" dirty="0" smtClean="0"/>
            </a:br>
            <a:endParaRPr lang="th-TH" dirty="0" smtClean="0"/>
          </a:p>
          <a:p>
            <a:pPr>
              <a:defRPr/>
            </a:pPr>
            <a:r>
              <a:rPr lang="th-TH" dirty="0" smtClean="0"/>
              <a:t>จัดเก็บกลุ่มข้อมูลที่ชนกันไว้ในรายการเดียวกัน</a:t>
            </a:r>
          </a:p>
        </p:txBody>
      </p:sp>
      <p:sp>
        <p:nvSpPr>
          <p:cNvPr id="1226756" name="AutoShape 4"/>
          <p:cNvSpPr>
            <a:spLocks noChangeArrowheads="1"/>
          </p:cNvSpPr>
          <p:nvPr/>
        </p:nvSpPr>
        <p:spPr bwMode="auto">
          <a:xfrm>
            <a:off x="2995613" y="2011363"/>
            <a:ext cx="3095625" cy="590550"/>
          </a:xfrm>
          <a:prstGeom prst="roundRect">
            <a:avLst>
              <a:gd name="adj" fmla="val 3817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a typeface="+mn-ea"/>
                <a:cs typeface="Tahoma" pitchFamily="34" charset="0"/>
              </a:rPr>
              <a:t>Separate Chaining</a:t>
            </a:r>
            <a:endParaRPr lang="th-TH" sz="2400">
              <a:ea typeface="+mn-ea"/>
              <a:cs typeface="Tahoma" pitchFamily="34" charset="0"/>
            </a:endParaRPr>
          </a:p>
        </p:txBody>
      </p:sp>
      <p:grpSp>
        <p:nvGrpSpPr>
          <p:cNvPr id="6" name="Group 106"/>
          <p:cNvGrpSpPr>
            <a:grpSpLocks/>
          </p:cNvGrpSpPr>
          <p:nvPr/>
        </p:nvGrpSpPr>
        <p:grpSpPr bwMode="auto">
          <a:xfrm>
            <a:off x="2533651" y="3416305"/>
            <a:ext cx="2263776" cy="400050"/>
            <a:chOff x="1596" y="2152"/>
            <a:chExt cx="1426" cy="252"/>
          </a:xfrm>
        </p:grpSpPr>
        <p:sp>
          <p:nvSpPr>
            <p:cNvPr id="1226759" name="Text Box 7"/>
            <p:cNvSpPr txBox="1">
              <a:spLocks noChangeArrowheads="1"/>
            </p:cNvSpPr>
            <p:nvPr/>
          </p:nvSpPr>
          <p:spPr bwMode="auto">
            <a:xfrm>
              <a:off x="1959" y="2152"/>
              <a:ext cx="1063" cy="25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b="1" dirty="0" smtClean="0">
                  <a:latin typeface="Courier New" pitchFamily="49" charset="0"/>
                  <a:ea typeface="+mn-ea"/>
                  <a:cs typeface="Tahoma" pitchFamily="34" charset="0"/>
                </a:rPr>
                <a:t>&lt; 14, 7 &gt;</a:t>
              </a:r>
              <a:endParaRPr lang="th-TH" sz="20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4429" name="Line 57"/>
            <p:cNvSpPr>
              <a:spLocks noChangeShapeType="1"/>
            </p:cNvSpPr>
            <p:nvPr/>
          </p:nvSpPr>
          <p:spPr bwMode="auto">
            <a:xfrm>
              <a:off x="1596" y="227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6852" name="Text Box 100"/>
          <p:cNvSpPr txBox="1">
            <a:spLocks noChangeArrowheads="1"/>
          </p:cNvSpPr>
          <p:nvPr/>
        </p:nvSpPr>
        <p:spPr bwMode="auto">
          <a:xfrm>
            <a:off x="5764213" y="4281488"/>
            <a:ext cx="2108200" cy="5286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=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 % 7</a:t>
            </a:r>
            <a:endParaRPr lang="th-TH" sz="2800">
              <a:latin typeface="Times New Roman" pitchFamily="18" charset="0"/>
              <a:ea typeface="+mn-ea"/>
              <a:cs typeface="Tahoma" pitchFamily="34" charset="0"/>
            </a:endParaRPr>
          </a:p>
        </p:txBody>
      </p:sp>
      <p:grpSp>
        <p:nvGrpSpPr>
          <p:cNvPr id="10" name="Group 112"/>
          <p:cNvGrpSpPr>
            <a:grpSpLocks/>
          </p:cNvGrpSpPr>
          <p:nvPr/>
        </p:nvGrpSpPr>
        <p:grpSpPr bwMode="auto">
          <a:xfrm>
            <a:off x="2533650" y="3905251"/>
            <a:ext cx="3403600" cy="2546350"/>
            <a:chOff x="1596" y="2460"/>
            <a:chExt cx="2144" cy="1604"/>
          </a:xfrm>
        </p:grpSpPr>
        <p:grpSp>
          <p:nvGrpSpPr>
            <p:cNvPr id="14352" name="Group 107"/>
            <p:cNvGrpSpPr>
              <a:grpSpLocks/>
            </p:cNvGrpSpPr>
            <p:nvPr/>
          </p:nvGrpSpPr>
          <p:grpSpPr bwMode="auto">
            <a:xfrm>
              <a:off x="1596" y="2460"/>
              <a:ext cx="1373" cy="252"/>
              <a:chOff x="1596" y="2460"/>
              <a:chExt cx="1373" cy="252"/>
            </a:xfrm>
          </p:grpSpPr>
          <p:sp>
            <p:nvSpPr>
              <p:cNvPr id="1226780" name="Text Box 28"/>
              <p:cNvSpPr txBox="1">
                <a:spLocks noChangeArrowheads="1"/>
              </p:cNvSpPr>
              <p:nvPr/>
            </p:nvSpPr>
            <p:spPr bwMode="auto">
              <a:xfrm>
                <a:off x="1959" y="2460"/>
                <a:ext cx="1010" cy="25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dirty="0" smtClean="0">
                    <a:latin typeface="Courier New" pitchFamily="49" charset="0"/>
                    <a:ea typeface="+mn-ea"/>
                    <a:cs typeface="Tahoma" pitchFamily="34" charset="0"/>
                  </a:rPr>
                  <a:t>&lt; 22, 1 &gt;</a:t>
                </a:r>
                <a:endParaRPr lang="th-TH" sz="20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4416" name="Line 58"/>
              <p:cNvSpPr>
                <a:spLocks noChangeShapeType="1"/>
              </p:cNvSpPr>
              <p:nvPr/>
            </p:nvSpPr>
            <p:spPr bwMode="auto">
              <a:xfrm>
                <a:off x="1596" y="2551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3" name="Group 108"/>
            <p:cNvGrpSpPr>
              <a:grpSpLocks/>
            </p:cNvGrpSpPr>
            <p:nvPr/>
          </p:nvGrpSpPr>
          <p:grpSpPr bwMode="auto">
            <a:xfrm>
              <a:off x="1596" y="3005"/>
              <a:ext cx="1381" cy="256"/>
              <a:chOff x="1596" y="3005"/>
              <a:chExt cx="1381" cy="256"/>
            </a:xfrm>
          </p:grpSpPr>
          <p:sp>
            <p:nvSpPr>
              <p:cNvPr id="1226786" name="Text Box 34"/>
              <p:cNvSpPr txBox="1">
                <a:spLocks noChangeArrowheads="1"/>
              </p:cNvSpPr>
              <p:nvPr/>
            </p:nvSpPr>
            <p:spPr bwMode="auto">
              <a:xfrm>
                <a:off x="1959" y="3005"/>
                <a:ext cx="101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dirty="0" smtClean="0">
                    <a:latin typeface="Courier New" pitchFamily="49" charset="0"/>
                    <a:ea typeface="+mn-ea"/>
                    <a:cs typeface="Tahoma" pitchFamily="34" charset="0"/>
                  </a:rPr>
                  <a:t>&lt; 3, 38 &gt;</a:t>
                </a:r>
                <a:endParaRPr lang="th-TH" sz="20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4403" name="Line 59"/>
              <p:cNvSpPr>
                <a:spLocks noChangeShapeType="1"/>
              </p:cNvSpPr>
              <p:nvPr/>
            </p:nvSpPr>
            <p:spPr bwMode="auto">
              <a:xfrm>
                <a:off x="1596" y="3096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4" name="Group 94"/>
            <p:cNvGrpSpPr>
              <a:grpSpLocks/>
            </p:cNvGrpSpPr>
            <p:nvPr/>
          </p:nvGrpSpPr>
          <p:grpSpPr bwMode="auto">
            <a:xfrm>
              <a:off x="1641" y="2823"/>
              <a:ext cx="270" cy="142"/>
              <a:chOff x="3184" y="2744"/>
              <a:chExt cx="270" cy="142"/>
            </a:xfrm>
          </p:grpSpPr>
          <p:sp>
            <p:nvSpPr>
              <p:cNvPr id="14397" name="Line 95"/>
              <p:cNvSpPr>
                <a:spLocks noChangeShapeType="1"/>
              </p:cNvSpPr>
              <p:nvPr/>
            </p:nvSpPr>
            <p:spPr bwMode="auto">
              <a:xfrm>
                <a:off x="3288" y="2825"/>
                <a:ext cx="1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8" name="Line 96"/>
              <p:cNvSpPr>
                <a:spLocks noChangeShapeType="1"/>
              </p:cNvSpPr>
              <p:nvPr/>
            </p:nvSpPr>
            <p:spPr bwMode="auto">
              <a:xfrm>
                <a:off x="3321" y="2855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9" name="Line 97"/>
              <p:cNvSpPr>
                <a:spLocks noChangeShapeType="1"/>
              </p:cNvSpPr>
              <p:nvPr/>
            </p:nvSpPr>
            <p:spPr bwMode="auto">
              <a:xfrm>
                <a:off x="3354" y="2886"/>
                <a:ext cx="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0" name="Freeform 98"/>
              <p:cNvSpPr>
                <a:spLocks/>
              </p:cNvSpPr>
              <p:nvPr/>
            </p:nvSpPr>
            <p:spPr bwMode="auto">
              <a:xfrm>
                <a:off x="3184" y="2744"/>
                <a:ext cx="184" cy="76"/>
              </a:xfrm>
              <a:custGeom>
                <a:avLst/>
                <a:gdLst>
                  <a:gd name="T0" fmla="*/ 184 w 184"/>
                  <a:gd name="T1" fmla="*/ 76 h 76"/>
                  <a:gd name="T2" fmla="*/ 184 w 184"/>
                  <a:gd name="T3" fmla="*/ 0 h 76"/>
                  <a:gd name="T4" fmla="*/ 0 w 184"/>
                  <a:gd name="T5" fmla="*/ 0 h 76"/>
                  <a:gd name="T6" fmla="*/ 0 60000 65536"/>
                  <a:gd name="T7" fmla="*/ 0 60000 65536"/>
                  <a:gd name="T8" fmla="*/ 0 60000 65536"/>
                  <a:gd name="T9" fmla="*/ 0 w 184"/>
                  <a:gd name="T10" fmla="*/ 0 h 76"/>
                  <a:gd name="T11" fmla="*/ 184 w 184"/>
                  <a:gd name="T12" fmla="*/ 76 h 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4" h="76">
                    <a:moveTo>
                      <a:pt x="184" y="76"/>
                    </a:moveTo>
                    <a:lnTo>
                      <a:pt x="18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5" name="Group 109"/>
            <p:cNvGrpSpPr>
              <a:grpSpLocks/>
            </p:cNvGrpSpPr>
            <p:nvPr/>
          </p:nvGrpSpPr>
          <p:grpSpPr bwMode="auto">
            <a:xfrm>
              <a:off x="1596" y="3277"/>
              <a:ext cx="1089" cy="256"/>
              <a:chOff x="1596" y="3277"/>
              <a:chExt cx="1089" cy="256"/>
            </a:xfrm>
          </p:grpSpPr>
          <p:sp>
            <p:nvSpPr>
              <p:cNvPr id="1226792" name="Text Box 40"/>
              <p:cNvSpPr txBox="1">
                <a:spLocks noChangeArrowheads="1"/>
              </p:cNvSpPr>
              <p:nvPr/>
            </p:nvSpPr>
            <p:spPr bwMode="auto">
              <a:xfrm>
                <a:off x="1959" y="3277"/>
                <a:ext cx="726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dirty="0" smtClean="0">
                    <a:latin typeface="Courier New" pitchFamily="49" charset="0"/>
                    <a:ea typeface="+mn-ea"/>
                    <a:cs typeface="Tahoma" pitchFamily="34" charset="0"/>
                  </a:rPr>
                  <a:t>&lt; 46 &gt;</a:t>
                </a:r>
                <a:endParaRPr lang="th-TH" sz="20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4389" name="Line 60"/>
              <p:cNvSpPr>
                <a:spLocks noChangeShapeType="1"/>
              </p:cNvSpPr>
              <p:nvPr/>
            </p:nvSpPr>
            <p:spPr bwMode="auto">
              <a:xfrm>
                <a:off x="1596" y="3368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6" name="Group 110"/>
            <p:cNvGrpSpPr>
              <a:grpSpLocks/>
            </p:cNvGrpSpPr>
            <p:nvPr/>
          </p:nvGrpSpPr>
          <p:grpSpPr bwMode="auto">
            <a:xfrm>
              <a:off x="1596" y="3549"/>
              <a:ext cx="1089" cy="252"/>
              <a:chOff x="1596" y="3549"/>
              <a:chExt cx="1089" cy="252"/>
            </a:xfrm>
          </p:grpSpPr>
          <p:sp>
            <p:nvSpPr>
              <p:cNvPr id="1226795" name="Text Box 43"/>
              <p:cNvSpPr txBox="1">
                <a:spLocks noChangeArrowheads="1"/>
              </p:cNvSpPr>
              <p:nvPr/>
            </p:nvSpPr>
            <p:spPr bwMode="auto">
              <a:xfrm>
                <a:off x="1959" y="3549"/>
                <a:ext cx="726" cy="25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2000" b="1" dirty="0" smtClean="0">
                    <a:latin typeface="Courier New" pitchFamily="49" charset="0"/>
                    <a:ea typeface="+mn-ea"/>
                    <a:cs typeface="Tahoma" pitchFamily="34" charset="0"/>
                  </a:rPr>
                  <a:t>&lt; 40 &gt;</a:t>
                </a:r>
                <a:endParaRPr lang="th-TH" sz="20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4380" name="Line 61"/>
              <p:cNvSpPr>
                <a:spLocks noChangeShapeType="1"/>
              </p:cNvSpPr>
              <p:nvPr/>
            </p:nvSpPr>
            <p:spPr bwMode="auto">
              <a:xfrm>
                <a:off x="1596" y="3640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4" name="Line 77"/>
              <p:cNvSpPr>
                <a:spLocks noChangeShapeType="1"/>
              </p:cNvSpPr>
              <p:nvPr/>
            </p:nvSpPr>
            <p:spPr bwMode="auto">
              <a:xfrm>
                <a:off x="2584" y="3788"/>
                <a:ext cx="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7" name="Group 111"/>
            <p:cNvGrpSpPr>
              <a:grpSpLocks/>
            </p:cNvGrpSpPr>
            <p:nvPr/>
          </p:nvGrpSpPr>
          <p:grpSpPr bwMode="auto">
            <a:xfrm>
              <a:off x="1596" y="3812"/>
              <a:ext cx="2144" cy="252"/>
              <a:chOff x="1596" y="3812"/>
              <a:chExt cx="2144" cy="252"/>
            </a:xfrm>
          </p:grpSpPr>
          <p:sp>
            <p:nvSpPr>
              <p:cNvPr id="1226798" name="Text Box 46"/>
              <p:cNvSpPr txBox="1">
                <a:spLocks noChangeArrowheads="1"/>
              </p:cNvSpPr>
              <p:nvPr/>
            </p:nvSpPr>
            <p:spPr bwMode="auto">
              <a:xfrm>
                <a:off x="1959" y="3812"/>
                <a:ext cx="1781" cy="25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dirty="0" smtClean="0">
                    <a:latin typeface="Courier New" pitchFamily="49" charset="0"/>
                    <a:ea typeface="+mn-ea"/>
                    <a:cs typeface="Tahoma" pitchFamily="34" charset="0"/>
                  </a:rPr>
                  <a:t>&lt; 6, 13, 27, 20 &gt;</a:t>
                </a:r>
                <a:endParaRPr lang="th-TH" sz="20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4362" name="Line 62"/>
              <p:cNvSpPr>
                <a:spLocks noChangeShapeType="1"/>
              </p:cNvSpPr>
              <p:nvPr/>
            </p:nvSpPr>
            <p:spPr bwMode="auto">
              <a:xfrm>
                <a:off x="1596" y="3912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26884" name="AutoShape 132"/>
          <p:cNvSpPr>
            <a:spLocks noChangeArrowheads="1"/>
          </p:cNvSpPr>
          <p:nvPr/>
        </p:nvSpPr>
        <p:spPr bwMode="auto">
          <a:xfrm>
            <a:off x="2912183" y="3335557"/>
            <a:ext cx="2630487" cy="520700"/>
          </a:xfrm>
          <a:prstGeom prst="roundRect">
            <a:avLst>
              <a:gd name="adj" fmla="val 16667"/>
            </a:avLst>
          </a:prstGeom>
          <a:solidFill>
            <a:srgbClr val="FF66FF">
              <a:alpha val="5098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6885" name="AutoShape 133"/>
          <p:cNvSpPr>
            <a:spLocks noChangeArrowheads="1"/>
          </p:cNvSpPr>
          <p:nvPr/>
        </p:nvSpPr>
        <p:spPr bwMode="auto">
          <a:xfrm>
            <a:off x="2982033" y="4713507"/>
            <a:ext cx="2026065" cy="520700"/>
          </a:xfrm>
          <a:prstGeom prst="roundRect">
            <a:avLst>
              <a:gd name="adj" fmla="val 16667"/>
            </a:avLst>
          </a:prstGeom>
          <a:solidFill>
            <a:srgbClr val="FF66FF">
              <a:alpha val="5098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6886" name="AutoShape 134"/>
          <p:cNvSpPr>
            <a:spLocks noChangeArrowheads="1"/>
          </p:cNvSpPr>
          <p:nvPr/>
        </p:nvSpPr>
        <p:spPr bwMode="auto">
          <a:xfrm>
            <a:off x="2982033" y="5121495"/>
            <a:ext cx="1365250" cy="520700"/>
          </a:xfrm>
          <a:prstGeom prst="roundRect">
            <a:avLst>
              <a:gd name="adj" fmla="val 16667"/>
            </a:avLst>
          </a:prstGeom>
          <a:solidFill>
            <a:srgbClr val="FF66FF">
              <a:alpha val="5098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6887" name="AutoShape 135"/>
          <p:cNvSpPr>
            <a:spLocks noChangeArrowheads="1"/>
          </p:cNvSpPr>
          <p:nvPr/>
        </p:nvSpPr>
        <p:spPr bwMode="auto">
          <a:xfrm>
            <a:off x="2996320" y="5529482"/>
            <a:ext cx="1365250" cy="520700"/>
          </a:xfrm>
          <a:prstGeom prst="roundRect">
            <a:avLst>
              <a:gd name="adj" fmla="val 16667"/>
            </a:avLst>
          </a:prstGeom>
          <a:solidFill>
            <a:srgbClr val="FF66FF">
              <a:alpha val="5098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6888" name="AutoShape 136"/>
          <p:cNvSpPr>
            <a:spLocks noChangeArrowheads="1"/>
          </p:cNvSpPr>
          <p:nvPr/>
        </p:nvSpPr>
        <p:spPr bwMode="auto">
          <a:xfrm>
            <a:off x="3010608" y="5993032"/>
            <a:ext cx="3193244" cy="520700"/>
          </a:xfrm>
          <a:prstGeom prst="roundRect">
            <a:avLst>
              <a:gd name="adj" fmla="val 16667"/>
            </a:avLst>
          </a:prstGeom>
          <a:solidFill>
            <a:srgbClr val="FF66FF">
              <a:alpha val="5098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6889" name="AutoShape 137"/>
          <p:cNvSpPr>
            <a:spLocks noChangeArrowheads="1"/>
          </p:cNvSpPr>
          <p:nvPr/>
        </p:nvSpPr>
        <p:spPr bwMode="auto">
          <a:xfrm>
            <a:off x="2940759" y="3856257"/>
            <a:ext cx="2095476" cy="520700"/>
          </a:xfrm>
          <a:prstGeom prst="roundRect">
            <a:avLst>
              <a:gd name="adj" fmla="val 16667"/>
            </a:avLst>
          </a:prstGeom>
          <a:solidFill>
            <a:srgbClr val="FF66FF">
              <a:alpha val="5098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31"/>
          <p:cNvGrpSpPr>
            <a:grpSpLocks/>
          </p:cNvGrpSpPr>
          <p:nvPr/>
        </p:nvGrpSpPr>
        <p:grpSpPr bwMode="auto">
          <a:xfrm>
            <a:off x="2616590" y="3306763"/>
            <a:ext cx="2714625" cy="561975"/>
            <a:chOff x="4244" y="1339"/>
            <a:chExt cx="1710" cy="354"/>
          </a:xfrm>
        </p:grpSpPr>
        <p:grpSp>
          <p:nvGrpSpPr>
            <p:cNvPr id="14440" name="Group 128"/>
            <p:cNvGrpSpPr>
              <a:grpSpLocks/>
            </p:cNvGrpSpPr>
            <p:nvPr/>
          </p:nvGrpSpPr>
          <p:grpSpPr bwMode="auto">
            <a:xfrm>
              <a:off x="4244" y="1409"/>
              <a:ext cx="1710" cy="256"/>
              <a:chOff x="4369" y="2277"/>
              <a:chExt cx="1710" cy="256"/>
            </a:xfrm>
          </p:grpSpPr>
          <p:sp>
            <p:nvSpPr>
              <p:cNvPr id="1226867" name="Text Box 115"/>
              <p:cNvSpPr txBox="1">
                <a:spLocks noChangeArrowheads="1"/>
              </p:cNvSpPr>
              <p:nvPr/>
            </p:nvSpPr>
            <p:spPr bwMode="auto">
              <a:xfrm>
                <a:off x="4680" y="2277"/>
                <a:ext cx="1399" cy="25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dirty="0" smtClean="0">
                    <a:latin typeface="Courier New" pitchFamily="49" charset="0"/>
                    <a:ea typeface="+mn-ea"/>
                    <a:cs typeface="Tahoma" pitchFamily="34" charset="0"/>
                  </a:rPr>
                  <a:t>&lt; 14, 7, 0 &gt;</a:t>
                </a:r>
                <a:endParaRPr lang="th-TH" sz="20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4443" name="Line 120"/>
              <p:cNvSpPr>
                <a:spLocks noChangeShapeType="1"/>
              </p:cNvSpPr>
              <p:nvPr/>
            </p:nvSpPr>
            <p:spPr bwMode="auto">
              <a:xfrm>
                <a:off x="4369" y="2404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41" name="Oval 129"/>
            <p:cNvSpPr>
              <a:spLocks noChangeArrowheads="1"/>
            </p:cNvSpPr>
            <p:nvPr/>
          </p:nvSpPr>
          <p:spPr bwMode="auto">
            <a:xfrm>
              <a:off x="5334" y="1339"/>
              <a:ext cx="417" cy="3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2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26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2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26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2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26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2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2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2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26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26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55" grpId="0" build="p"/>
      <p:bldP spid="1226756" grpId="0" animBg="1"/>
      <p:bldP spid="1226852" grpId="0" animBg="1"/>
      <p:bldP spid="1226884" grpId="0" animBg="1"/>
      <p:bldP spid="1226884" grpId="1" animBg="1"/>
      <p:bldP spid="1226885" grpId="0" animBg="1"/>
      <p:bldP spid="1226885" grpId="1" animBg="1"/>
      <p:bldP spid="1226886" grpId="0" animBg="1"/>
      <p:bldP spid="1226886" grpId="1" animBg="1"/>
      <p:bldP spid="1226887" grpId="0" animBg="1"/>
      <p:bldP spid="1226887" grpId="1" animBg="1"/>
      <p:bldP spid="1226888" grpId="0" animBg="1"/>
      <p:bldP spid="1226888" grpId="1" animBg="1"/>
      <p:bldP spid="1226889" grpId="0" animBg="1"/>
      <p:bldP spid="1226889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 bwMode="auto">
          <a:xfrm>
            <a:off x="439387" y="2339439"/>
            <a:ext cx="8372104" cy="4334493"/>
          </a:xfrm>
          <a:prstGeom prst="roundRect">
            <a:avLst>
              <a:gd name="adj" fmla="val 4556"/>
            </a:avLst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 smtClean="0"/>
              <a:t>inner class </a:t>
            </a:r>
            <a:r>
              <a:rPr lang="th-TH" dirty="0" smtClean="0"/>
              <a:t>ใช้ </a:t>
            </a:r>
            <a:r>
              <a:rPr lang="en-US" dirty="0" err="1" smtClean="0"/>
              <a:t>outer's</a:t>
            </a:r>
            <a:r>
              <a:rPr lang="en-US" dirty="0" smtClean="0"/>
              <a:t> fields </a:t>
            </a:r>
            <a:r>
              <a:rPr lang="th-TH" dirty="0" smtClean="0"/>
              <a:t>ไม่ได้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42506" y="819831"/>
            <a:ext cx="8882740" cy="59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protected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vector&lt;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...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mCurValueItr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mEndBucketItr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...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void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to_next_data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 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while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!=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.end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&amp;&amp;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mCurValueItr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==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-&gt;end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 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if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.end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()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break;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mCurValueItr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-&gt;begin();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...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41372" y="1662545"/>
            <a:ext cx="1441156" cy="2541319"/>
            <a:chOff x="4180122" y="1662545"/>
            <a:chExt cx="1441156" cy="2541319"/>
          </a:xfrm>
        </p:grpSpPr>
        <p:sp>
          <p:nvSpPr>
            <p:cNvPr id="5" name="Freeform 4"/>
            <p:cNvSpPr/>
            <p:nvPr/>
          </p:nvSpPr>
          <p:spPr bwMode="auto">
            <a:xfrm>
              <a:off x="4180122" y="1662545"/>
              <a:ext cx="1389412" cy="2541319"/>
            </a:xfrm>
            <a:custGeom>
              <a:avLst/>
              <a:gdLst>
                <a:gd name="connsiteX0" fmla="*/ 890649 w 890649"/>
                <a:gd name="connsiteY0" fmla="*/ 1531917 h 1531917"/>
                <a:gd name="connsiteX1" fmla="*/ 819397 w 890649"/>
                <a:gd name="connsiteY1" fmla="*/ 914400 h 1531917"/>
                <a:gd name="connsiteX2" fmla="*/ 522514 w 890649"/>
                <a:gd name="connsiteY2" fmla="*/ 368135 h 1531917"/>
                <a:gd name="connsiteX3" fmla="*/ 0 w 890649"/>
                <a:gd name="connsiteY3" fmla="*/ 0 h 153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649" h="1531917">
                  <a:moveTo>
                    <a:pt x="890649" y="1531917"/>
                  </a:moveTo>
                  <a:cubicBezTo>
                    <a:pt x="885701" y="1320140"/>
                    <a:pt x="880753" y="1108364"/>
                    <a:pt x="819397" y="914400"/>
                  </a:cubicBezTo>
                  <a:cubicBezTo>
                    <a:pt x="758041" y="720436"/>
                    <a:pt x="659080" y="520535"/>
                    <a:pt x="522514" y="368135"/>
                  </a:cubicBezTo>
                  <a:cubicBezTo>
                    <a:pt x="385948" y="215735"/>
                    <a:pt x="0" y="0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9599572">
              <a:off x="4458396" y="2030674"/>
              <a:ext cx="1162882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h-TH" sz="2000" dirty="0" smtClean="0"/>
                <a:t>ทำไม่ได้</a:t>
              </a:r>
              <a:endParaRPr lang="th-TH" sz="2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91932" y="2375065"/>
            <a:ext cx="3705107" cy="2137558"/>
            <a:chOff x="2291932" y="2375065"/>
            <a:chExt cx="3705107" cy="2137558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2291932" y="4203864"/>
              <a:ext cx="2149435" cy="308759"/>
            </a:xfrm>
            <a:prstGeom prst="roundRect">
              <a:avLst/>
            </a:prstGeom>
            <a:solidFill>
              <a:srgbClr val="FFFF00">
                <a:alpha val="5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 flipV="1">
              <a:off x="4429496" y="2375065"/>
              <a:ext cx="1567543" cy="182880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34" name="TextBox 33"/>
          <p:cNvSpPr txBox="1"/>
          <p:nvPr/>
        </p:nvSpPr>
        <p:spPr>
          <a:xfrm>
            <a:off x="3069111" y="5854526"/>
            <a:ext cx="5504874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ให้</a:t>
            </a:r>
            <a:r>
              <a:rPr lang="en-US" sz="2000" b="1" dirty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mEndBucketItr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เก็บ</a:t>
            </a:r>
            <a:r>
              <a:rPr lang="en-US" sz="2000" b="1" dirty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mBuckets.end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()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ตอนสร้าง 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iterator</a:t>
            </a:r>
            <a:endParaRPr lang="th-TH" sz="2000" b="1" dirty="0">
              <a:latin typeface="Courier New" panose="02070309020205020404" pitchFamily="49" charset="0"/>
              <a:cs typeface="Tahoma" panose="020B060403050404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028321" y="982636"/>
            <a:ext cx="1808656" cy="1540872"/>
            <a:chOff x="6657713" y="1220143"/>
            <a:chExt cx="1808656" cy="1540872"/>
          </a:xfrm>
        </p:grpSpPr>
        <p:grpSp>
          <p:nvGrpSpPr>
            <p:cNvPr id="7" name="Group 401"/>
            <p:cNvGrpSpPr>
              <a:grpSpLocks/>
            </p:cNvGrpSpPr>
            <p:nvPr/>
          </p:nvGrpSpPr>
          <p:grpSpPr bwMode="auto">
            <a:xfrm>
              <a:off x="7005869" y="1220143"/>
              <a:ext cx="1460500" cy="1235075"/>
              <a:chOff x="637" y="726"/>
              <a:chExt cx="920" cy="778"/>
            </a:xfrm>
            <a:solidFill>
              <a:schemeClr val="bg1">
                <a:lumMod val="75000"/>
              </a:schemeClr>
            </a:solidFill>
          </p:grpSpPr>
          <p:sp>
            <p:nvSpPr>
              <p:cNvPr id="9" name="Rectangle 268"/>
              <p:cNvSpPr>
                <a:spLocks noChangeArrowheads="1"/>
              </p:cNvSpPr>
              <p:nvPr/>
            </p:nvSpPr>
            <p:spPr bwMode="auto">
              <a:xfrm>
                <a:off x="637" y="726"/>
                <a:ext cx="141" cy="77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0" name="Line 269"/>
              <p:cNvSpPr>
                <a:spLocks noChangeShapeType="1"/>
              </p:cNvSpPr>
              <p:nvPr/>
            </p:nvSpPr>
            <p:spPr bwMode="auto">
              <a:xfrm>
                <a:off x="637" y="895"/>
                <a:ext cx="14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270"/>
              <p:cNvSpPr>
                <a:spLocks noChangeShapeType="1"/>
              </p:cNvSpPr>
              <p:nvPr/>
            </p:nvSpPr>
            <p:spPr bwMode="auto">
              <a:xfrm>
                <a:off x="637" y="1048"/>
                <a:ext cx="14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271"/>
              <p:cNvSpPr>
                <a:spLocks noChangeShapeType="1"/>
              </p:cNvSpPr>
              <p:nvPr/>
            </p:nvSpPr>
            <p:spPr bwMode="auto">
              <a:xfrm>
                <a:off x="637" y="1200"/>
                <a:ext cx="14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72"/>
              <p:cNvSpPr>
                <a:spLocks noChangeShapeType="1"/>
              </p:cNvSpPr>
              <p:nvPr/>
            </p:nvSpPr>
            <p:spPr bwMode="auto">
              <a:xfrm>
                <a:off x="637" y="1353"/>
                <a:ext cx="14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285"/>
              <p:cNvSpPr>
                <a:spLocks noChangeArrowheads="1"/>
              </p:cNvSpPr>
              <p:nvPr/>
            </p:nvSpPr>
            <p:spPr bwMode="auto">
              <a:xfrm>
                <a:off x="878" y="737"/>
                <a:ext cx="679" cy="12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ea typeface="+mn-ea"/>
                    <a:cs typeface="Tahoma" pitchFamily="34" charset="0"/>
                  </a:rPr>
                  <a:t> *, *, *</a:t>
                </a: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5" name="Line 294"/>
              <p:cNvSpPr>
                <a:spLocks noChangeShapeType="1"/>
              </p:cNvSpPr>
              <p:nvPr/>
            </p:nvSpPr>
            <p:spPr bwMode="auto">
              <a:xfrm>
                <a:off x="702" y="808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299"/>
              <p:cNvSpPr>
                <a:spLocks noChangeArrowheads="1"/>
              </p:cNvSpPr>
              <p:nvPr/>
            </p:nvSpPr>
            <p:spPr bwMode="auto">
              <a:xfrm>
                <a:off x="878" y="892"/>
                <a:ext cx="513" cy="10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*, *</a:t>
                </a:r>
              </a:p>
              <a:p>
                <a:pPr>
                  <a:spcBef>
                    <a:spcPts val="0"/>
                  </a:spcBef>
                  <a:defRPr/>
                </a:pP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7" name="Line 307"/>
              <p:cNvSpPr>
                <a:spLocks noChangeShapeType="1"/>
              </p:cNvSpPr>
              <p:nvPr/>
            </p:nvSpPr>
            <p:spPr bwMode="auto">
              <a:xfrm>
                <a:off x="702" y="962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309"/>
              <p:cNvSpPr>
                <a:spLocks noChangeArrowheads="1"/>
              </p:cNvSpPr>
              <p:nvPr/>
            </p:nvSpPr>
            <p:spPr bwMode="auto">
              <a:xfrm>
                <a:off x="872" y="1046"/>
                <a:ext cx="513" cy="1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*, *</a:t>
                </a:r>
              </a:p>
              <a:p>
                <a:pPr>
                  <a:spcBef>
                    <a:spcPts val="0"/>
                  </a:spcBef>
                  <a:defRPr/>
                </a:pP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9" name="Line 320"/>
              <p:cNvSpPr>
                <a:spLocks noChangeShapeType="1"/>
              </p:cNvSpPr>
              <p:nvPr/>
            </p:nvSpPr>
            <p:spPr bwMode="auto">
              <a:xfrm>
                <a:off x="702" y="1117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325"/>
              <p:cNvSpPr>
                <a:spLocks noChangeArrowheads="1"/>
              </p:cNvSpPr>
              <p:nvPr/>
            </p:nvSpPr>
            <p:spPr bwMode="auto">
              <a:xfrm>
                <a:off x="878" y="1365"/>
                <a:ext cx="242" cy="12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</a:t>
                </a:r>
              </a:p>
            </p:txBody>
          </p:sp>
          <p:sp>
            <p:nvSpPr>
              <p:cNvPr id="21" name="Line 333"/>
              <p:cNvSpPr>
                <a:spLocks noChangeShapeType="1"/>
              </p:cNvSpPr>
              <p:nvPr/>
            </p:nvSpPr>
            <p:spPr bwMode="auto">
              <a:xfrm>
                <a:off x="702" y="1426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325"/>
              <p:cNvSpPr>
                <a:spLocks noChangeArrowheads="1"/>
              </p:cNvSpPr>
              <p:nvPr/>
            </p:nvSpPr>
            <p:spPr bwMode="auto">
              <a:xfrm>
                <a:off x="875" y="1207"/>
                <a:ext cx="242" cy="13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</a:t>
                </a:r>
              </a:p>
            </p:txBody>
          </p:sp>
          <p:sp>
            <p:nvSpPr>
              <p:cNvPr id="28" name="Line 333"/>
              <p:cNvSpPr>
                <a:spLocks noChangeShapeType="1"/>
              </p:cNvSpPr>
              <p:nvPr/>
            </p:nvSpPr>
            <p:spPr bwMode="auto">
              <a:xfrm>
                <a:off x="699" y="1268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Right Arrow 22"/>
            <p:cNvSpPr/>
            <p:nvPr/>
          </p:nvSpPr>
          <p:spPr bwMode="auto">
            <a:xfrm>
              <a:off x="6657713" y="2452252"/>
              <a:ext cx="356253" cy="308763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5" name="Down Arrow 34"/>
            <p:cNvSpPr/>
            <p:nvPr/>
          </p:nvSpPr>
          <p:spPr bwMode="auto">
            <a:xfrm>
              <a:off x="7691612" y="2092959"/>
              <a:ext cx="239476" cy="247407"/>
            </a:xfrm>
            <a:prstGeom prst="downArrow">
              <a:avLst/>
            </a:prstGeom>
            <a:solidFill>
              <a:srgbClr val="FF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073349" y="2342341"/>
            <a:ext cx="1856157" cy="1748709"/>
            <a:chOff x="6610212" y="964804"/>
            <a:chExt cx="1856157" cy="1748709"/>
          </a:xfrm>
        </p:grpSpPr>
        <p:grpSp>
          <p:nvGrpSpPr>
            <p:cNvPr id="38" name="Group 401"/>
            <p:cNvGrpSpPr>
              <a:grpSpLocks/>
            </p:cNvGrpSpPr>
            <p:nvPr/>
          </p:nvGrpSpPr>
          <p:grpSpPr bwMode="auto">
            <a:xfrm>
              <a:off x="7005869" y="1220143"/>
              <a:ext cx="1460500" cy="1235075"/>
              <a:chOff x="637" y="726"/>
              <a:chExt cx="920" cy="778"/>
            </a:xfrm>
            <a:solidFill>
              <a:schemeClr val="bg1">
                <a:lumMod val="75000"/>
              </a:schemeClr>
            </a:solidFill>
          </p:grpSpPr>
          <p:sp>
            <p:nvSpPr>
              <p:cNvPr id="41" name="Rectangle 268"/>
              <p:cNvSpPr>
                <a:spLocks noChangeArrowheads="1"/>
              </p:cNvSpPr>
              <p:nvPr/>
            </p:nvSpPr>
            <p:spPr bwMode="auto">
              <a:xfrm>
                <a:off x="637" y="726"/>
                <a:ext cx="141" cy="77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42" name="Line 269"/>
              <p:cNvSpPr>
                <a:spLocks noChangeShapeType="1"/>
              </p:cNvSpPr>
              <p:nvPr/>
            </p:nvSpPr>
            <p:spPr bwMode="auto">
              <a:xfrm>
                <a:off x="637" y="895"/>
                <a:ext cx="14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270"/>
              <p:cNvSpPr>
                <a:spLocks noChangeShapeType="1"/>
              </p:cNvSpPr>
              <p:nvPr/>
            </p:nvSpPr>
            <p:spPr bwMode="auto">
              <a:xfrm>
                <a:off x="637" y="1048"/>
                <a:ext cx="14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271"/>
              <p:cNvSpPr>
                <a:spLocks noChangeShapeType="1"/>
              </p:cNvSpPr>
              <p:nvPr/>
            </p:nvSpPr>
            <p:spPr bwMode="auto">
              <a:xfrm>
                <a:off x="637" y="1200"/>
                <a:ext cx="14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272"/>
              <p:cNvSpPr>
                <a:spLocks noChangeShapeType="1"/>
              </p:cNvSpPr>
              <p:nvPr/>
            </p:nvSpPr>
            <p:spPr bwMode="auto">
              <a:xfrm>
                <a:off x="637" y="1353"/>
                <a:ext cx="14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285"/>
              <p:cNvSpPr>
                <a:spLocks noChangeArrowheads="1"/>
              </p:cNvSpPr>
              <p:nvPr/>
            </p:nvSpPr>
            <p:spPr bwMode="auto">
              <a:xfrm>
                <a:off x="878" y="737"/>
                <a:ext cx="679" cy="12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ea typeface="+mn-ea"/>
                    <a:cs typeface="Tahoma" pitchFamily="34" charset="0"/>
                  </a:rPr>
                  <a:t> *, *, *</a:t>
                </a: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47" name="Line 294"/>
              <p:cNvSpPr>
                <a:spLocks noChangeShapeType="1"/>
              </p:cNvSpPr>
              <p:nvPr/>
            </p:nvSpPr>
            <p:spPr bwMode="auto">
              <a:xfrm>
                <a:off x="702" y="808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299"/>
              <p:cNvSpPr>
                <a:spLocks noChangeArrowheads="1"/>
              </p:cNvSpPr>
              <p:nvPr/>
            </p:nvSpPr>
            <p:spPr bwMode="auto">
              <a:xfrm>
                <a:off x="878" y="892"/>
                <a:ext cx="513" cy="10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*, *</a:t>
                </a:r>
              </a:p>
              <a:p>
                <a:pPr>
                  <a:spcBef>
                    <a:spcPts val="0"/>
                  </a:spcBef>
                  <a:defRPr/>
                </a:pP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49" name="Line 307"/>
              <p:cNvSpPr>
                <a:spLocks noChangeShapeType="1"/>
              </p:cNvSpPr>
              <p:nvPr/>
            </p:nvSpPr>
            <p:spPr bwMode="auto">
              <a:xfrm>
                <a:off x="702" y="962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309"/>
              <p:cNvSpPr>
                <a:spLocks noChangeArrowheads="1"/>
              </p:cNvSpPr>
              <p:nvPr/>
            </p:nvSpPr>
            <p:spPr bwMode="auto">
              <a:xfrm>
                <a:off x="872" y="1046"/>
                <a:ext cx="513" cy="1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*, *</a:t>
                </a:r>
              </a:p>
              <a:p>
                <a:pPr>
                  <a:spcBef>
                    <a:spcPts val="0"/>
                  </a:spcBef>
                  <a:defRPr/>
                </a:pP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51" name="Line 320"/>
              <p:cNvSpPr>
                <a:spLocks noChangeShapeType="1"/>
              </p:cNvSpPr>
              <p:nvPr/>
            </p:nvSpPr>
            <p:spPr bwMode="auto">
              <a:xfrm>
                <a:off x="702" y="1117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325"/>
              <p:cNvSpPr>
                <a:spLocks noChangeArrowheads="1"/>
              </p:cNvSpPr>
              <p:nvPr/>
            </p:nvSpPr>
            <p:spPr bwMode="auto">
              <a:xfrm>
                <a:off x="878" y="1365"/>
                <a:ext cx="242" cy="12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</a:t>
                </a:r>
              </a:p>
            </p:txBody>
          </p:sp>
          <p:sp>
            <p:nvSpPr>
              <p:cNvPr id="53" name="Line 333"/>
              <p:cNvSpPr>
                <a:spLocks noChangeShapeType="1"/>
              </p:cNvSpPr>
              <p:nvPr/>
            </p:nvSpPr>
            <p:spPr bwMode="auto">
              <a:xfrm>
                <a:off x="702" y="1426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325"/>
              <p:cNvSpPr>
                <a:spLocks noChangeArrowheads="1"/>
              </p:cNvSpPr>
              <p:nvPr/>
            </p:nvSpPr>
            <p:spPr bwMode="auto">
              <a:xfrm>
                <a:off x="875" y="1207"/>
                <a:ext cx="242" cy="13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</a:t>
                </a:r>
              </a:p>
            </p:txBody>
          </p:sp>
          <p:sp>
            <p:nvSpPr>
              <p:cNvPr id="55" name="Line 333"/>
              <p:cNvSpPr>
                <a:spLocks noChangeShapeType="1"/>
              </p:cNvSpPr>
              <p:nvPr/>
            </p:nvSpPr>
            <p:spPr bwMode="auto">
              <a:xfrm>
                <a:off x="699" y="1268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Right Arrow 38"/>
            <p:cNvSpPr/>
            <p:nvPr/>
          </p:nvSpPr>
          <p:spPr bwMode="auto">
            <a:xfrm>
              <a:off x="6610212" y="1205343"/>
              <a:ext cx="356253" cy="308763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0" name="Down Arrow 39"/>
            <p:cNvSpPr/>
            <p:nvPr/>
          </p:nvSpPr>
          <p:spPr bwMode="auto">
            <a:xfrm>
              <a:off x="7418479" y="964804"/>
              <a:ext cx="239476" cy="247407"/>
            </a:xfrm>
            <a:prstGeom prst="downArrow">
              <a:avLst/>
            </a:prstGeom>
            <a:solidFill>
              <a:srgbClr val="FF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7" name="Right Arrow 56"/>
            <p:cNvSpPr/>
            <p:nvPr/>
          </p:nvSpPr>
          <p:spPr bwMode="auto">
            <a:xfrm>
              <a:off x="6610212" y="2404750"/>
              <a:ext cx="356253" cy="30876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33063" y="2732248"/>
            <a:ext cx="356253" cy="608678"/>
            <a:chOff x="433063" y="2732248"/>
            <a:chExt cx="356253" cy="608678"/>
          </a:xfrm>
        </p:grpSpPr>
        <p:sp>
          <p:nvSpPr>
            <p:cNvPr id="58" name="Right Arrow 57"/>
            <p:cNvSpPr/>
            <p:nvPr/>
          </p:nvSpPr>
          <p:spPr bwMode="auto">
            <a:xfrm>
              <a:off x="433063" y="3032163"/>
              <a:ext cx="356253" cy="308763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9" name="Down Arrow 58"/>
            <p:cNvSpPr/>
            <p:nvPr/>
          </p:nvSpPr>
          <p:spPr bwMode="auto">
            <a:xfrm>
              <a:off x="528811" y="2732248"/>
              <a:ext cx="239476" cy="247407"/>
            </a:xfrm>
            <a:prstGeom prst="downArrow">
              <a:avLst/>
            </a:prstGeom>
            <a:solidFill>
              <a:srgbClr val="FF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 bwMode="auto">
          <a:xfrm>
            <a:off x="433064" y="3352796"/>
            <a:ext cx="356253" cy="3087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6085718" y="2295892"/>
            <a:ext cx="356253" cy="3087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4" grpId="0" animBg="1"/>
      <p:bldP spid="60" grpId="0" animBg="1"/>
      <p:bldP spid="6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 bwMode="auto">
          <a:xfrm>
            <a:off x="439387" y="2339439"/>
            <a:ext cx="8372104" cy="4334493"/>
          </a:xfrm>
          <a:prstGeom prst="roundRect">
            <a:avLst>
              <a:gd name="adj" fmla="val 4556"/>
            </a:avLst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 smtClean="0"/>
              <a:t>iterator </a:t>
            </a:r>
            <a:r>
              <a:rPr lang="th-TH" dirty="0" smtClean="0"/>
              <a:t>ต้องจำ </a:t>
            </a:r>
            <a:r>
              <a:rPr lang="en-US" dirty="0" err="1" smtClean="0"/>
              <a:t>mBuckets.end</a:t>
            </a:r>
            <a:r>
              <a:rPr lang="en-US" dirty="0" smtClean="0"/>
              <a:t>() </a:t>
            </a:r>
            <a:r>
              <a:rPr lang="th-TH" dirty="0" smtClean="0"/>
              <a:t>ด้วย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42506" y="819831"/>
            <a:ext cx="8882740" cy="594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protected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vector&lt;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...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mCurValueItr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mEndBucketItr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...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void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to_next_data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 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while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!=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mEndBucketItr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&amp;&amp;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mCurValueItr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==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-&gt;end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 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      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if (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mCurBucketItr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==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mEndBucketItr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)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break;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mCurValueItr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-&gt;begin();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...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2291932" y="4203864"/>
            <a:ext cx="2149435" cy="308759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69111" y="5854526"/>
            <a:ext cx="5504874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ให้</a:t>
            </a:r>
            <a:r>
              <a:rPr lang="en-US" sz="2000" b="1" dirty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mEndBucketItr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เก็บ</a:t>
            </a:r>
            <a:r>
              <a:rPr lang="en-US" sz="2000" b="1" dirty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mBuckets.end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()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th-TH" sz="2000" dirty="0" smtClean="0">
                <a:latin typeface="Courier New" panose="02070309020205020404" pitchFamily="49" charset="0"/>
                <a:cs typeface="Tahoma" panose="020B0604030504040204" pitchFamily="34" charset="0"/>
              </a:rPr>
              <a:t>ตอนสร้าง 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iterator</a:t>
            </a:r>
            <a:endParaRPr lang="th-TH" sz="2000" b="1" dirty="0">
              <a:latin typeface="Courier New" panose="02070309020205020404" pitchFamily="49" charset="0"/>
              <a:cs typeface="Tahoma" panose="020B060403050404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028321" y="982636"/>
            <a:ext cx="1808656" cy="1540872"/>
            <a:chOff x="6657713" y="1220143"/>
            <a:chExt cx="1808656" cy="1540872"/>
          </a:xfrm>
        </p:grpSpPr>
        <p:grpSp>
          <p:nvGrpSpPr>
            <p:cNvPr id="7" name="Group 401"/>
            <p:cNvGrpSpPr>
              <a:grpSpLocks/>
            </p:cNvGrpSpPr>
            <p:nvPr/>
          </p:nvGrpSpPr>
          <p:grpSpPr bwMode="auto">
            <a:xfrm>
              <a:off x="7005869" y="1220143"/>
              <a:ext cx="1460500" cy="1235075"/>
              <a:chOff x="637" y="726"/>
              <a:chExt cx="920" cy="778"/>
            </a:xfrm>
            <a:solidFill>
              <a:schemeClr val="bg1">
                <a:lumMod val="75000"/>
              </a:schemeClr>
            </a:solidFill>
          </p:grpSpPr>
          <p:sp>
            <p:nvSpPr>
              <p:cNvPr id="9" name="Rectangle 268"/>
              <p:cNvSpPr>
                <a:spLocks noChangeArrowheads="1"/>
              </p:cNvSpPr>
              <p:nvPr/>
            </p:nvSpPr>
            <p:spPr bwMode="auto">
              <a:xfrm>
                <a:off x="637" y="726"/>
                <a:ext cx="141" cy="77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0" name="Line 269"/>
              <p:cNvSpPr>
                <a:spLocks noChangeShapeType="1"/>
              </p:cNvSpPr>
              <p:nvPr/>
            </p:nvSpPr>
            <p:spPr bwMode="auto">
              <a:xfrm>
                <a:off x="637" y="895"/>
                <a:ext cx="14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270"/>
              <p:cNvSpPr>
                <a:spLocks noChangeShapeType="1"/>
              </p:cNvSpPr>
              <p:nvPr/>
            </p:nvSpPr>
            <p:spPr bwMode="auto">
              <a:xfrm>
                <a:off x="637" y="1048"/>
                <a:ext cx="14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271"/>
              <p:cNvSpPr>
                <a:spLocks noChangeShapeType="1"/>
              </p:cNvSpPr>
              <p:nvPr/>
            </p:nvSpPr>
            <p:spPr bwMode="auto">
              <a:xfrm>
                <a:off x="637" y="1200"/>
                <a:ext cx="14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272"/>
              <p:cNvSpPr>
                <a:spLocks noChangeShapeType="1"/>
              </p:cNvSpPr>
              <p:nvPr/>
            </p:nvSpPr>
            <p:spPr bwMode="auto">
              <a:xfrm>
                <a:off x="637" y="1353"/>
                <a:ext cx="14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285"/>
              <p:cNvSpPr>
                <a:spLocks noChangeArrowheads="1"/>
              </p:cNvSpPr>
              <p:nvPr/>
            </p:nvSpPr>
            <p:spPr bwMode="auto">
              <a:xfrm>
                <a:off x="878" y="737"/>
                <a:ext cx="679" cy="12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ea typeface="+mn-ea"/>
                    <a:cs typeface="Tahoma" pitchFamily="34" charset="0"/>
                  </a:rPr>
                  <a:t> *, *, *</a:t>
                </a: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5" name="Line 294"/>
              <p:cNvSpPr>
                <a:spLocks noChangeShapeType="1"/>
              </p:cNvSpPr>
              <p:nvPr/>
            </p:nvSpPr>
            <p:spPr bwMode="auto">
              <a:xfrm>
                <a:off x="702" y="808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299"/>
              <p:cNvSpPr>
                <a:spLocks noChangeArrowheads="1"/>
              </p:cNvSpPr>
              <p:nvPr/>
            </p:nvSpPr>
            <p:spPr bwMode="auto">
              <a:xfrm>
                <a:off x="878" y="892"/>
                <a:ext cx="513" cy="10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*, *</a:t>
                </a:r>
              </a:p>
              <a:p>
                <a:pPr>
                  <a:spcBef>
                    <a:spcPts val="0"/>
                  </a:spcBef>
                  <a:defRPr/>
                </a:pP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7" name="Line 307"/>
              <p:cNvSpPr>
                <a:spLocks noChangeShapeType="1"/>
              </p:cNvSpPr>
              <p:nvPr/>
            </p:nvSpPr>
            <p:spPr bwMode="auto">
              <a:xfrm>
                <a:off x="702" y="962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309"/>
              <p:cNvSpPr>
                <a:spLocks noChangeArrowheads="1"/>
              </p:cNvSpPr>
              <p:nvPr/>
            </p:nvSpPr>
            <p:spPr bwMode="auto">
              <a:xfrm>
                <a:off x="872" y="1046"/>
                <a:ext cx="513" cy="1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*, *</a:t>
                </a:r>
              </a:p>
              <a:p>
                <a:pPr>
                  <a:spcBef>
                    <a:spcPts val="0"/>
                  </a:spcBef>
                  <a:defRPr/>
                </a:pP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9" name="Line 320"/>
              <p:cNvSpPr>
                <a:spLocks noChangeShapeType="1"/>
              </p:cNvSpPr>
              <p:nvPr/>
            </p:nvSpPr>
            <p:spPr bwMode="auto">
              <a:xfrm>
                <a:off x="702" y="1117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325"/>
              <p:cNvSpPr>
                <a:spLocks noChangeArrowheads="1"/>
              </p:cNvSpPr>
              <p:nvPr/>
            </p:nvSpPr>
            <p:spPr bwMode="auto">
              <a:xfrm>
                <a:off x="878" y="1365"/>
                <a:ext cx="242" cy="12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</a:t>
                </a:r>
              </a:p>
            </p:txBody>
          </p:sp>
          <p:sp>
            <p:nvSpPr>
              <p:cNvPr id="21" name="Line 333"/>
              <p:cNvSpPr>
                <a:spLocks noChangeShapeType="1"/>
              </p:cNvSpPr>
              <p:nvPr/>
            </p:nvSpPr>
            <p:spPr bwMode="auto">
              <a:xfrm>
                <a:off x="702" y="1426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325"/>
              <p:cNvSpPr>
                <a:spLocks noChangeArrowheads="1"/>
              </p:cNvSpPr>
              <p:nvPr/>
            </p:nvSpPr>
            <p:spPr bwMode="auto">
              <a:xfrm>
                <a:off x="875" y="1207"/>
                <a:ext cx="242" cy="13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</a:t>
                </a:r>
              </a:p>
            </p:txBody>
          </p:sp>
          <p:sp>
            <p:nvSpPr>
              <p:cNvPr id="28" name="Line 333"/>
              <p:cNvSpPr>
                <a:spLocks noChangeShapeType="1"/>
              </p:cNvSpPr>
              <p:nvPr/>
            </p:nvSpPr>
            <p:spPr bwMode="auto">
              <a:xfrm>
                <a:off x="699" y="1268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Right Arrow 22"/>
            <p:cNvSpPr/>
            <p:nvPr/>
          </p:nvSpPr>
          <p:spPr bwMode="auto">
            <a:xfrm>
              <a:off x="6657713" y="2452252"/>
              <a:ext cx="356253" cy="308763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5" name="Down Arrow 34"/>
            <p:cNvSpPr/>
            <p:nvPr/>
          </p:nvSpPr>
          <p:spPr bwMode="auto">
            <a:xfrm>
              <a:off x="7703486" y="2104836"/>
              <a:ext cx="239476" cy="247407"/>
            </a:xfrm>
            <a:prstGeom prst="downArrow">
              <a:avLst/>
            </a:prstGeom>
            <a:solidFill>
              <a:srgbClr val="FF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073349" y="2342341"/>
            <a:ext cx="1856157" cy="1748709"/>
            <a:chOff x="6610212" y="964804"/>
            <a:chExt cx="1856157" cy="1748709"/>
          </a:xfrm>
        </p:grpSpPr>
        <p:grpSp>
          <p:nvGrpSpPr>
            <p:cNvPr id="38" name="Group 401"/>
            <p:cNvGrpSpPr>
              <a:grpSpLocks/>
            </p:cNvGrpSpPr>
            <p:nvPr/>
          </p:nvGrpSpPr>
          <p:grpSpPr bwMode="auto">
            <a:xfrm>
              <a:off x="7005869" y="1220143"/>
              <a:ext cx="1460500" cy="1235075"/>
              <a:chOff x="637" y="726"/>
              <a:chExt cx="920" cy="778"/>
            </a:xfrm>
            <a:solidFill>
              <a:schemeClr val="bg1">
                <a:lumMod val="75000"/>
              </a:schemeClr>
            </a:solidFill>
          </p:grpSpPr>
          <p:sp>
            <p:nvSpPr>
              <p:cNvPr id="41" name="Rectangle 268"/>
              <p:cNvSpPr>
                <a:spLocks noChangeArrowheads="1"/>
              </p:cNvSpPr>
              <p:nvPr/>
            </p:nvSpPr>
            <p:spPr bwMode="auto">
              <a:xfrm>
                <a:off x="637" y="726"/>
                <a:ext cx="141" cy="77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42" name="Line 269"/>
              <p:cNvSpPr>
                <a:spLocks noChangeShapeType="1"/>
              </p:cNvSpPr>
              <p:nvPr/>
            </p:nvSpPr>
            <p:spPr bwMode="auto">
              <a:xfrm>
                <a:off x="637" y="895"/>
                <a:ext cx="14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270"/>
              <p:cNvSpPr>
                <a:spLocks noChangeShapeType="1"/>
              </p:cNvSpPr>
              <p:nvPr/>
            </p:nvSpPr>
            <p:spPr bwMode="auto">
              <a:xfrm>
                <a:off x="637" y="1048"/>
                <a:ext cx="14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271"/>
              <p:cNvSpPr>
                <a:spLocks noChangeShapeType="1"/>
              </p:cNvSpPr>
              <p:nvPr/>
            </p:nvSpPr>
            <p:spPr bwMode="auto">
              <a:xfrm>
                <a:off x="637" y="1200"/>
                <a:ext cx="14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272"/>
              <p:cNvSpPr>
                <a:spLocks noChangeShapeType="1"/>
              </p:cNvSpPr>
              <p:nvPr/>
            </p:nvSpPr>
            <p:spPr bwMode="auto">
              <a:xfrm>
                <a:off x="637" y="1353"/>
                <a:ext cx="141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285"/>
              <p:cNvSpPr>
                <a:spLocks noChangeArrowheads="1"/>
              </p:cNvSpPr>
              <p:nvPr/>
            </p:nvSpPr>
            <p:spPr bwMode="auto">
              <a:xfrm>
                <a:off x="878" y="737"/>
                <a:ext cx="679" cy="12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ea typeface="+mn-ea"/>
                    <a:cs typeface="Tahoma" pitchFamily="34" charset="0"/>
                  </a:rPr>
                  <a:t> *, *, *</a:t>
                </a: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47" name="Line 294"/>
              <p:cNvSpPr>
                <a:spLocks noChangeShapeType="1"/>
              </p:cNvSpPr>
              <p:nvPr/>
            </p:nvSpPr>
            <p:spPr bwMode="auto">
              <a:xfrm>
                <a:off x="702" y="808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299"/>
              <p:cNvSpPr>
                <a:spLocks noChangeArrowheads="1"/>
              </p:cNvSpPr>
              <p:nvPr/>
            </p:nvSpPr>
            <p:spPr bwMode="auto">
              <a:xfrm>
                <a:off x="878" y="892"/>
                <a:ext cx="513" cy="10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*, *</a:t>
                </a:r>
              </a:p>
              <a:p>
                <a:pPr>
                  <a:spcBef>
                    <a:spcPts val="0"/>
                  </a:spcBef>
                  <a:defRPr/>
                </a:pP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49" name="Line 307"/>
              <p:cNvSpPr>
                <a:spLocks noChangeShapeType="1"/>
              </p:cNvSpPr>
              <p:nvPr/>
            </p:nvSpPr>
            <p:spPr bwMode="auto">
              <a:xfrm>
                <a:off x="702" y="962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309"/>
              <p:cNvSpPr>
                <a:spLocks noChangeArrowheads="1"/>
              </p:cNvSpPr>
              <p:nvPr/>
            </p:nvSpPr>
            <p:spPr bwMode="auto">
              <a:xfrm>
                <a:off x="872" y="1046"/>
                <a:ext cx="513" cy="12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*, *</a:t>
                </a:r>
              </a:p>
              <a:p>
                <a:pPr>
                  <a:spcBef>
                    <a:spcPts val="0"/>
                  </a:spcBef>
                  <a:defRPr/>
                </a:pPr>
                <a:endParaRPr lang="en-US" sz="16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51" name="Line 320"/>
              <p:cNvSpPr>
                <a:spLocks noChangeShapeType="1"/>
              </p:cNvSpPr>
              <p:nvPr/>
            </p:nvSpPr>
            <p:spPr bwMode="auto">
              <a:xfrm>
                <a:off x="702" y="1117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325"/>
              <p:cNvSpPr>
                <a:spLocks noChangeArrowheads="1"/>
              </p:cNvSpPr>
              <p:nvPr/>
            </p:nvSpPr>
            <p:spPr bwMode="auto">
              <a:xfrm>
                <a:off x="878" y="1365"/>
                <a:ext cx="242" cy="12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</a:t>
                </a:r>
              </a:p>
            </p:txBody>
          </p:sp>
          <p:sp>
            <p:nvSpPr>
              <p:cNvPr id="53" name="Line 333"/>
              <p:cNvSpPr>
                <a:spLocks noChangeShapeType="1"/>
              </p:cNvSpPr>
              <p:nvPr/>
            </p:nvSpPr>
            <p:spPr bwMode="auto">
              <a:xfrm>
                <a:off x="702" y="1426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325"/>
              <p:cNvSpPr>
                <a:spLocks noChangeArrowheads="1"/>
              </p:cNvSpPr>
              <p:nvPr/>
            </p:nvSpPr>
            <p:spPr bwMode="auto">
              <a:xfrm>
                <a:off x="875" y="1207"/>
                <a:ext cx="242" cy="13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1600" b="1" dirty="0" smtClean="0">
                    <a:latin typeface="Courier New" pitchFamily="49" charset="0"/>
                    <a:cs typeface="Tahoma" pitchFamily="34" charset="0"/>
                  </a:rPr>
                  <a:t> * </a:t>
                </a:r>
              </a:p>
            </p:txBody>
          </p:sp>
          <p:sp>
            <p:nvSpPr>
              <p:cNvPr id="55" name="Line 333"/>
              <p:cNvSpPr>
                <a:spLocks noChangeShapeType="1"/>
              </p:cNvSpPr>
              <p:nvPr/>
            </p:nvSpPr>
            <p:spPr bwMode="auto">
              <a:xfrm>
                <a:off x="699" y="1268"/>
                <a:ext cx="17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Right Arrow 38"/>
            <p:cNvSpPr/>
            <p:nvPr/>
          </p:nvSpPr>
          <p:spPr bwMode="auto">
            <a:xfrm>
              <a:off x="6610212" y="1205343"/>
              <a:ext cx="356253" cy="308763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0" name="Down Arrow 39"/>
            <p:cNvSpPr/>
            <p:nvPr/>
          </p:nvSpPr>
          <p:spPr bwMode="auto">
            <a:xfrm>
              <a:off x="7418479" y="964804"/>
              <a:ext cx="239476" cy="247407"/>
            </a:xfrm>
            <a:prstGeom prst="downArrow">
              <a:avLst/>
            </a:prstGeom>
            <a:solidFill>
              <a:srgbClr val="FF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7" name="Right Arrow 56"/>
            <p:cNvSpPr/>
            <p:nvPr/>
          </p:nvSpPr>
          <p:spPr bwMode="auto">
            <a:xfrm>
              <a:off x="6610212" y="2404750"/>
              <a:ext cx="356253" cy="30876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33063" y="2732248"/>
            <a:ext cx="356253" cy="608678"/>
            <a:chOff x="433063" y="2732248"/>
            <a:chExt cx="356253" cy="608678"/>
          </a:xfrm>
        </p:grpSpPr>
        <p:sp>
          <p:nvSpPr>
            <p:cNvPr id="58" name="Right Arrow 57"/>
            <p:cNvSpPr/>
            <p:nvPr/>
          </p:nvSpPr>
          <p:spPr bwMode="auto">
            <a:xfrm>
              <a:off x="433063" y="3032163"/>
              <a:ext cx="356253" cy="308763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9" name="Down Arrow 58"/>
            <p:cNvSpPr/>
            <p:nvPr/>
          </p:nvSpPr>
          <p:spPr bwMode="auto">
            <a:xfrm>
              <a:off x="528811" y="2732248"/>
              <a:ext cx="239476" cy="247407"/>
            </a:xfrm>
            <a:prstGeom prst="downArrow">
              <a:avLst/>
            </a:prstGeom>
            <a:solidFill>
              <a:srgbClr val="FF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 bwMode="auto">
          <a:xfrm>
            <a:off x="433064" y="3352796"/>
            <a:ext cx="356253" cy="3087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6085718" y="2295892"/>
            <a:ext cx="356253" cy="3087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4429496" y="2386940"/>
            <a:ext cx="1531917" cy="181692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H="1" flipV="1">
            <a:off x="6175169" y="2612572"/>
            <a:ext cx="213756" cy="157941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64" name="Rounded Rectangle 63"/>
          <p:cNvSpPr/>
          <p:nvPr/>
        </p:nvSpPr>
        <p:spPr bwMode="auto">
          <a:xfrm>
            <a:off x="4904504" y="4215739"/>
            <a:ext cx="2149435" cy="308759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4762001" y="5142014"/>
            <a:ext cx="2149435" cy="308759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3051954" y="3325090"/>
            <a:ext cx="2149435" cy="308759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89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++it </a:t>
            </a:r>
            <a:r>
              <a:rPr lang="th-TH" dirty="0" smtClean="0"/>
              <a:t>ก็ได้</a:t>
            </a:r>
            <a:r>
              <a:rPr lang="en-US" dirty="0" smtClean="0"/>
              <a:t> , </a:t>
            </a:r>
            <a:r>
              <a:rPr lang="th-TH" dirty="0" smtClean="0"/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it++ </a:t>
            </a:r>
            <a:r>
              <a:rPr lang="th-TH" dirty="0" smtClean="0"/>
              <a:t>ก็ได้</a:t>
            </a:r>
            <a:r>
              <a:rPr lang="en-US" dirty="0" smtClean="0"/>
              <a:t>  </a:t>
            </a:r>
            <a:r>
              <a:rPr lang="th-TH" dirty="0" smtClean="0"/>
              <a:t>แต่</a:t>
            </a:r>
            <a:r>
              <a:rPr lang="en-US" dirty="0" smtClean="0"/>
              <a:t>...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546273" y="819834"/>
            <a:ext cx="8087093" cy="563231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ValueIterator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mCurValueItr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BucketIterator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mCurBucketItr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BucketIterator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mEndBucketItr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public: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&amp;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operator++()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// ++it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mCurValueItr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to_next_data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return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(*this);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operator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++(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// it++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tmp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(*this);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operator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++();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return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tmp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};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77275" y="5094514"/>
            <a:ext cx="3913581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(it++)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++</a:t>
            </a:r>
            <a:r>
              <a:rPr lang="en-US" sz="2000" b="1" dirty="0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 it </a:t>
            </a:r>
            <a:r>
              <a:rPr lang="th-TH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เลื่อนครั้งเดียว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!</a:t>
            </a:r>
            <a:endParaRPr lang="th-TH" sz="2000" b="1" dirty="0" smtClean="0">
              <a:solidFill>
                <a:srgbClr val="FF0000"/>
              </a:solidFill>
              <a:latin typeface="Courier New" panose="02070309020205020404" pitchFamily="49" charset="0"/>
              <a:cs typeface="Tahoma" panose="020B060403050404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7276" y="3515095"/>
            <a:ext cx="3818578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++</a:t>
            </a:r>
            <a:r>
              <a:rPr lang="en-US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(++it)  it </a:t>
            </a:r>
            <a:r>
              <a:rPr lang="th-TH" sz="2000" b="1" dirty="0" smtClean="0">
                <a:latin typeface="Courier New" panose="02070309020205020404" pitchFamily="49" charset="0"/>
                <a:cs typeface="Tahoma" panose="020B0604030504040204" pitchFamily="34" charset="0"/>
              </a:rPr>
              <a:t>เลื่อนสองครั้ง</a:t>
            </a:r>
            <a:endParaRPr lang="en-US" sz="2000" b="1" dirty="0" smtClean="0">
              <a:latin typeface="Courier New" panose="02070309020205020404" pitchFamily="49" charset="0"/>
              <a:cs typeface="Tahoma" panose="020B0604030504040204" pitchFamily="34" charset="0"/>
            </a:endParaRPr>
          </a:p>
        </p:txBody>
      </p:sp>
      <p:grpSp>
        <p:nvGrpSpPr>
          <p:cNvPr id="69" name="Group 401"/>
          <p:cNvGrpSpPr>
            <a:grpSpLocks/>
          </p:cNvGrpSpPr>
          <p:nvPr/>
        </p:nvGrpSpPr>
        <p:grpSpPr bwMode="auto">
          <a:xfrm>
            <a:off x="6242806" y="1200317"/>
            <a:ext cx="2236052" cy="1344058"/>
            <a:chOff x="636" y="786"/>
            <a:chExt cx="737" cy="443"/>
          </a:xfrm>
          <a:solidFill>
            <a:schemeClr val="bg1">
              <a:lumMod val="75000"/>
            </a:schemeClr>
          </a:solidFill>
        </p:grpSpPr>
        <p:sp>
          <p:nvSpPr>
            <p:cNvPr id="72" name="Rectangle 268"/>
            <p:cNvSpPr>
              <a:spLocks noChangeArrowheads="1"/>
            </p:cNvSpPr>
            <p:nvPr/>
          </p:nvSpPr>
          <p:spPr bwMode="auto">
            <a:xfrm>
              <a:off x="637" y="797"/>
              <a:ext cx="141" cy="4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/>
              </a:pPr>
              <a:r>
                <a:rPr lang="en-US" sz="1200" dirty="0" smtClean="0">
                  <a:ea typeface="+mn-ea"/>
                  <a:cs typeface="Tahoma" pitchFamily="34" charset="0"/>
                </a:rPr>
                <a:t> ...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/>
              </a:pPr>
              <a:endParaRPr lang="en-US" sz="1200" dirty="0">
                <a:ea typeface="+mn-ea"/>
                <a:cs typeface="Tahoma" pitchFamily="34" charset="0"/>
              </a:endParaRPr>
            </a:p>
            <a:p>
              <a:pPr>
                <a:lnSpc>
                  <a:spcPct val="70000"/>
                </a:lnSpc>
                <a:spcBef>
                  <a:spcPts val="0"/>
                </a:spcBef>
                <a:defRPr/>
              </a:pPr>
              <a:endParaRPr lang="en-US" sz="1200" dirty="0" smtClean="0">
                <a:ea typeface="+mn-ea"/>
                <a:cs typeface="Tahoma" pitchFamily="34" charset="0"/>
              </a:endParaRPr>
            </a:p>
            <a:p>
              <a:pPr>
                <a:lnSpc>
                  <a:spcPct val="70000"/>
                </a:lnSpc>
                <a:spcBef>
                  <a:spcPts val="0"/>
                </a:spcBef>
                <a:defRPr/>
              </a:pPr>
              <a:endParaRPr lang="en-US" sz="1200" dirty="0">
                <a:ea typeface="+mn-ea"/>
                <a:cs typeface="Tahoma" pitchFamily="34" charset="0"/>
              </a:endParaRPr>
            </a:p>
            <a:p>
              <a:pPr>
                <a:lnSpc>
                  <a:spcPct val="70000"/>
                </a:lnSpc>
                <a:spcBef>
                  <a:spcPts val="0"/>
                </a:spcBef>
                <a:defRPr/>
              </a:pPr>
              <a:endParaRPr lang="en-US" sz="1200" dirty="0" smtClean="0">
                <a:ea typeface="+mn-ea"/>
                <a:cs typeface="Tahoma" pitchFamily="34" charset="0"/>
              </a:endParaRPr>
            </a:p>
            <a:p>
              <a:pPr>
                <a:lnSpc>
                  <a:spcPct val="70000"/>
                </a:lnSpc>
                <a:spcBef>
                  <a:spcPts val="0"/>
                </a:spcBef>
                <a:defRPr/>
              </a:pPr>
              <a:endParaRPr lang="en-US" sz="1200" dirty="0">
                <a:ea typeface="+mn-ea"/>
                <a:cs typeface="Tahoma" pitchFamily="34" charset="0"/>
              </a:endParaRPr>
            </a:p>
            <a:p>
              <a:pPr>
                <a:lnSpc>
                  <a:spcPct val="70000"/>
                </a:lnSpc>
                <a:spcBef>
                  <a:spcPts val="0"/>
                </a:spcBef>
                <a:defRPr/>
              </a:pPr>
              <a:r>
                <a:rPr lang="en-US" sz="1200" dirty="0" smtClean="0">
                  <a:ea typeface="+mn-ea"/>
                  <a:cs typeface="Tahoma" pitchFamily="34" charset="0"/>
                </a:rPr>
                <a:t> ...</a:t>
              </a:r>
              <a:endParaRPr lang="en-US" sz="1200" dirty="0">
                <a:ea typeface="+mn-ea"/>
                <a:cs typeface="Tahoma" pitchFamily="34" charset="0"/>
              </a:endParaRPr>
            </a:p>
          </p:txBody>
        </p:sp>
        <p:sp>
          <p:nvSpPr>
            <p:cNvPr id="73" name="Line 269"/>
            <p:cNvSpPr>
              <a:spLocks noChangeShapeType="1"/>
            </p:cNvSpPr>
            <p:nvPr/>
          </p:nvSpPr>
          <p:spPr bwMode="auto">
            <a:xfrm>
              <a:off x="637" y="895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270"/>
            <p:cNvSpPr>
              <a:spLocks noChangeShapeType="1"/>
            </p:cNvSpPr>
            <p:nvPr/>
          </p:nvSpPr>
          <p:spPr bwMode="auto">
            <a:xfrm>
              <a:off x="637" y="1048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299"/>
            <p:cNvSpPr>
              <a:spLocks noChangeArrowheads="1"/>
            </p:cNvSpPr>
            <p:nvPr/>
          </p:nvSpPr>
          <p:spPr bwMode="auto">
            <a:xfrm>
              <a:off x="878" y="912"/>
              <a:ext cx="495" cy="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800" b="1" dirty="0" smtClean="0">
                  <a:latin typeface="Courier New" pitchFamily="49" charset="0"/>
                  <a:cs typeface="Tahoma" pitchFamily="34" charset="0"/>
                </a:rPr>
                <a:t>(6,Y),(1,R)</a:t>
              </a:r>
              <a:endParaRPr lang="en-US" sz="18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76" name="Line 307"/>
            <p:cNvSpPr>
              <a:spLocks noChangeShapeType="1"/>
            </p:cNvSpPr>
            <p:nvPr/>
          </p:nvSpPr>
          <p:spPr bwMode="auto">
            <a:xfrm>
              <a:off x="702" y="962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270"/>
            <p:cNvSpPr>
              <a:spLocks noChangeShapeType="1"/>
            </p:cNvSpPr>
            <p:nvPr/>
          </p:nvSpPr>
          <p:spPr bwMode="auto">
            <a:xfrm>
              <a:off x="636" y="786"/>
              <a:ext cx="0" cy="44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70"/>
            <p:cNvSpPr>
              <a:spLocks noChangeShapeType="1"/>
            </p:cNvSpPr>
            <p:nvPr/>
          </p:nvSpPr>
          <p:spPr bwMode="auto">
            <a:xfrm>
              <a:off x="778" y="786"/>
              <a:ext cx="0" cy="44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Down Arrow 69"/>
          <p:cNvSpPr/>
          <p:nvPr/>
        </p:nvSpPr>
        <p:spPr bwMode="auto">
          <a:xfrm>
            <a:off x="7050334" y="1140042"/>
            <a:ext cx="383610" cy="380937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14829" y="831277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mCurValueItr</a:t>
            </a:r>
            <a:endParaRPr lang="th-TH" sz="1600" b="1" dirty="0">
              <a:latin typeface="Courier New" panose="02070309020205020404" pitchFamily="49" charset="0"/>
            </a:endParaRPr>
          </a:p>
        </p:txBody>
      </p:sp>
      <p:sp>
        <p:nvSpPr>
          <p:cNvPr id="79" name="Right Arrow 78"/>
          <p:cNvSpPr/>
          <p:nvPr/>
        </p:nvSpPr>
        <p:spPr bwMode="auto">
          <a:xfrm>
            <a:off x="5866410" y="1585353"/>
            <a:ext cx="316283" cy="308763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3301336" y="1140031"/>
            <a:ext cx="2113813" cy="341298"/>
          </a:xfrm>
          <a:prstGeom prst="roundRect">
            <a:avLst/>
          </a:prstGeom>
          <a:solidFill>
            <a:srgbClr val="FF99FF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3301336" y="1487503"/>
            <a:ext cx="2113813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1626915" y="3004457"/>
            <a:ext cx="2232566" cy="341298"/>
          </a:xfrm>
          <a:prstGeom prst="roundRect">
            <a:avLst/>
          </a:prstGeom>
          <a:solidFill>
            <a:srgbClr val="FF99FF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4025735" y="3172091"/>
            <a:ext cx="1306286" cy="568636"/>
          </a:xfrm>
          <a:custGeom>
            <a:avLst/>
            <a:gdLst>
              <a:gd name="connsiteX0" fmla="*/ 0 w 1199408"/>
              <a:gd name="connsiteY0" fmla="*/ 568636 h 568636"/>
              <a:gd name="connsiteX1" fmla="*/ 225631 w 1199408"/>
              <a:gd name="connsiteY1" fmla="*/ 212377 h 568636"/>
              <a:gd name="connsiteX2" fmla="*/ 712519 w 1199408"/>
              <a:gd name="connsiteY2" fmla="*/ 10496 h 568636"/>
              <a:gd name="connsiteX3" fmla="*/ 1092530 w 1199408"/>
              <a:gd name="connsiteY3" fmla="*/ 57997 h 568636"/>
              <a:gd name="connsiteX4" fmla="*/ 1199408 w 1199408"/>
              <a:gd name="connsiteY4" fmla="*/ 307379 h 56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408" h="568636">
                <a:moveTo>
                  <a:pt x="0" y="568636"/>
                </a:moveTo>
                <a:cubicBezTo>
                  <a:pt x="53439" y="437018"/>
                  <a:pt x="106878" y="305400"/>
                  <a:pt x="225631" y="212377"/>
                </a:cubicBezTo>
                <a:cubicBezTo>
                  <a:pt x="344384" y="119354"/>
                  <a:pt x="568036" y="36226"/>
                  <a:pt x="712519" y="10496"/>
                </a:cubicBezTo>
                <a:cubicBezTo>
                  <a:pt x="857002" y="-15234"/>
                  <a:pt x="1011382" y="8517"/>
                  <a:pt x="1092530" y="57997"/>
                </a:cubicBezTo>
                <a:cubicBezTo>
                  <a:pt x="1173678" y="107477"/>
                  <a:pt x="1199408" y="307379"/>
                  <a:pt x="1199408" y="307379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3040083" y="5474525"/>
            <a:ext cx="2054431" cy="512634"/>
          </a:xfrm>
          <a:custGeom>
            <a:avLst/>
            <a:gdLst>
              <a:gd name="connsiteX0" fmla="*/ 0 w 2054431"/>
              <a:gd name="connsiteY0" fmla="*/ 0 h 512634"/>
              <a:gd name="connsiteX1" fmla="*/ 380011 w 2054431"/>
              <a:gd name="connsiteY1" fmla="*/ 380010 h 512634"/>
              <a:gd name="connsiteX2" fmla="*/ 1306286 w 2054431"/>
              <a:gd name="connsiteY2" fmla="*/ 498763 h 512634"/>
              <a:gd name="connsiteX3" fmla="*/ 2054431 w 2054431"/>
              <a:gd name="connsiteY3" fmla="*/ 95002 h 51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4431" h="512634">
                <a:moveTo>
                  <a:pt x="0" y="0"/>
                </a:moveTo>
                <a:cubicBezTo>
                  <a:pt x="81148" y="148441"/>
                  <a:pt x="162297" y="296883"/>
                  <a:pt x="380011" y="380010"/>
                </a:cubicBezTo>
                <a:cubicBezTo>
                  <a:pt x="597725" y="463137"/>
                  <a:pt x="1027216" y="546264"/>
                  <a:pt x="1306286" y="498763"/>
                </a:cubicBezTo>
                <a:cubicBezTo>
                  <a:pt x="1585356" y="451262"/>
                  <a:pt x="2054431" y="95002"/>
                  <a:pt x="2054431" y="95002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03515E-6 L 0.08386 -2.0351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5" grpId="0" animBg="1"/>
      <p:bldP spid="66" grpId="0" animBg="1"/>
      <p:bldP spid="70" grpId="0" animBg="1"/>
      <p:bldP spid="83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th-TH" dirty="0" smtClean="0"/>
              <a:t>กับ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th-T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546273" y="819834"/>
            <a:ext cx="8087093" cy="563231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ValueIterator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mCurValueItr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;  </a:t>
            </a:r>
            <a:endParaRPr lang="en-US" sz="20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BucketIterator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mCurBucketItr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BucketIterator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mEndBucketItr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public:</a:t>
            </a:r>
          </a:p>
          <a:p>
            <a:pPr>
              <a:spcBef>
                <a:spcPct val="0"/>
              </a:spcBef>
              <a:defRPr/>
            </a:pPr>
            <a:r>
              <a:rPr lang="da-DK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da-DK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typedef </a:t>
            </a:r>
            <a:r>
              <a:rPr lang="da-DK" sz="2000" b="1" dirty="0">
                <a:latin typeface="Courier New" pitchFamily="49" charset="0"/>
                <a:ea typeface="+mn-ea"/>
                <a:cs typeface="Angsana New" pitchFamily="18" charset="-34"/>
              </a:rPr>
              <a:t>ValueT </a:t>
            </a:r>
            <a:r>
              <a:rPr lang="da-DK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&amp; reference</a:t>
            </a:r>
            <a:r>
              <a:rPr lang="da-DK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da-DK" sz="2000" b="1" dirty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da-DK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typedef </a:t>
            </a:r>
            <a:r>
              <a:rPr lang="da-DK" sz="2000" b="1" dirty="0">
                <a:latin typeface="Courier New" pitchFamily="49" charset="0"/>
                <a:ea typeface="+mn-ea"/>
                <a:cs typeface="Angsana New" pitchFamily="18" charset="-34"/>
              </a:rPr>
              <a:t>ValueT </a:t>
            </a:r>
            <a:r>
              <a:rPr lang="da-DK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* pointer</a:t>
            </a:r>
            <a:r>
              <a:rPr lang="da-DK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reference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operator*()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   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return *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mCurValueItr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pointer   operator-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  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&amp;(*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mCurValueItr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};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2707569" y="3895105"/>
            <a:ext cx="2113813" cy="368137"/>
          </a:xfrm>
          <a:prstGeom prst="roundRect">
            <a:avLst/>
          </a:prstGeom>
          <a:solidFill>
            <a:srgbClr val="FF99FF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4821382" y="1888177"/>
            <a:ext cx="2493818" cy="2130805"/>
          </a:xfrm>
          <a:custGeom>
            <a:avLst/>
            <a:gdLst>
              <a:gd name="connsiteX0" fmla="*/ 0 w 2125683"/>
              <a:gd name="connsiteY0" fmla="*/ 1603168 h 1620165"/>
              <a:gd name="connsiteX1" fmla="*/ 1021278 w 2125683"/>
              <a:gd name="connsiteY1" fmla="*/ 1567542 h 1620165"/>
              <a:gd name="connsiteX2" fmla="*/ 1876301 w 2125683"/>
              <a:gd name="connsiteY2" fmla="*/ 1163781 h 1620165"/>
              <a:gd name="connsiteX3" fmla="*/ 2125683 w 2125683"/>
              <a:gd name="connsiteY3" fmla="*/ 0 h 162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683" h="1620165">
                <a:moveTo>
                  <a:pt x="0" y="1603168"/>
                </a:moveTo>
                <a:cubicBezTo>
                  <a:pt x="354280" y="1621970"/>
                  <a:pt x="708561" y="1640773"/>
                  <a:pt x="1021278" y="1567542"/>
                </a:cubicBezTo>
                <a:cubicBezTo>
                  <a:pt x="1333995" y="1494311"/>
                  <a:pt x="1692233" y="1425038"/>
                  <a:pt x="1876301" y="1163781"/>
                </a:cubicBezTo>
                <a:cubicBezTo>
                  <a:pt x="2060369" y="902524"/>
                  <a:pt x="2125683" y="0"/>
                  <a:pt x="2125683" y="0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40167" y="2933198"/>
            <a:ext cx="2223178" cy="677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*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mCurValueItr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</a:t>
            </a:r>
            <a:r>
              <a:rPr lang="th-TH" sz="2000" dirty="0" smtClean="0"/>
              <a:t>ก็คือ </a:t>
            </a:r>
            <a:r>
              <a:rPr lang="en-US" sz="2000" dirty="0" smtClean="0"/>
              <a:t>pair </a:t>
            </a:r>
            <a:r>
              <a:rPr lang="en-US" sz="2000" dirty="0" smtClean="0">
                <a:solidFill>
                  <a:srgbClr val="FF0000"/>
                </a:solidFill>
              </a:rPr>
              <a:t>(6,Y)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5158" y="4096971"/>
            <a:ext cx="295944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it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m.begin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&lt;&lt; 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*it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).first;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55158" y="4940129"/>
            <a:ext cx="295944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it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m.begin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&lt;&lt; 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it-&gt;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first;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866410" y="831277"/>
            <a:ext cx="2612448" cy="1713098"/>
            <a:chOff x="5866410" y="831277"/>
            <a:chExt cx="2612448" cy="1713098"/>
          </a:xfrm>
        </p:grpSpPr>
        <p:grpSp>
          <p:nvGrpSpPr>
            <p:cNvPr id="34" name="Group 33"/>
            <p:cNvGrpSpPr/>
            <p:nvPr/>
          </p:nvGrpSpPr>
          <p:grpSpPr>
            <a:xfrm>
              <a:off x="6242806" y="831277"/>
              <a:ext cx="2236052" cy="1713098"/>
              <a:chOff x="5910306" y="890652"/>
              <a:chExt cx="2236052" cy="1713098"/>
            </a:xfrm>
          </p:grpSpPr>
          <p:grpSp>
            <p:nvGrpSpPr>
              <p:cNvPr id="36" name="Group 401"/>
              <p:cNvGrpSpPr>
                <a:grpSpLocks/>
              </p:cNvGrpSpPr>
              <p:nvPr/>
            </p:nvGrpSpPr>
            <p:grpSpPr bwMode="auto">
              <a:xfrm>
                <a:off x="5910306" y="1259692"/>
                <a:ext cx="2236052" cy="1344058"/>
                <a:chOff x="636" y="786"/>
                <a:chExt cx="737" cy="443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9" name="Rectangle 268"/>
                <p:cNvSpPr>
                  <a:spLocks noChangeArrowheads="1"/>
                </p:cNvSpPr>
                <p:nvPr/>
              </p:nvSpPr>
              <p:spPr bwMode="auto">
                <a:xfrm>
                  <a:off x="637" y="797"/>
                  <a:ext cx="141" cy="41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70000"/>
                    </a:lnSpc>
                    <a:spcBef>
                      <a:spcPts val="0"/>
                    </a:spcBef>
                    <a:defRPr/>
                  </a:pPr>
                  <a:r>
                    <a:rPr lang="en-US" sz="1200" dirty="0" smtClean="0">
                      <a:ea typeface="+mn-ea"/>
                      <a:cs typeface="Tahoma" pitchFamily="34" charset="0"/>
                    </a:rPr>
                    <a:t> ...</a:t>
                  </a:r>
                </a:p>
                <a:p>
                  <a:pPr>
                    <a:lnSpc>
                      <a:spcPct val="70000"/>
                    </a:lnSpc>
                    <a:spcBef>
                      <a:spcPts val="0"/>
                    </a:spcBef>
                    <a:defRPr/>
                  </a:pPr>
                  <a:endParaRPr lang="en-US" sz="1200" dirty="0">
                    <a:ea typeface="+mn-ea"/>
                    <a:cs typeface="Tahoma" pitchFamily="34" charset="0"/>
                  </a:endParaRPr>
                </a:p>
                <a:p>
                  <a:pPr>
                    <a:lnSpc>
                      <a:spcPct val="70000"/>
                    </a:lnSpc>
                    <a:spcBef>
                      <a:spcPts val="0"/>
                    </a:spcBef>
                    <a:defRPr/>
                  </a:pPr>
                  <a:endParaRPr lang="en-US" sz="1200" dirty="0" smtClean="0">
                    <a:ea typeface="+mn-ea"/>
                    <a:cs typeface="Tahoma" pitchFamily="34" charset="0"/>
                  </a:endParaRPr>
                </a:p>
                <a:p>
                  <a:pPr>
                    <a:lnSpc>
                      <a:spcPct val="70000"/>
                    </a:lnSpc>
                    <a:spcBef>
                      <a:spcPts val="0"/>
                    </a:spcBef>
                    <a:defRPr/>
                  </a:pPr>
                  <a:endParaRPr lang="en-US" sz="1200" dirty="0">
                    <a:ea typeface="+mn-ea"/>
                    <a:cs typeface="Tahoma" pitchFamily="34" charset="0"/>
                  </a:endParaRPr>
                </a:p>
                <a:p>
                  <a:pPr>
                    <a:lnSpc>
                      <a:spcPct val="70000"/>
                    </a:lnSpc>
                    <a:spcBef>
                      <a:spcPts val="0"/>
                    </a:spcBef>
                    <a:defRPr/>
                  </a:pPr>
                  <a:endParaRPr lang="en-US" sz="1200" dirty="0" smtClean="0">
                    <a:ea typeface="+mn-ea"/>
                    <a:cs typeface="Tahoma" pitchFamily="34" charset="0"/>
                  </a:endParaRPr>
                </a:p>
                <a:p>
                  <a:pPr>
                    <a:lnSpc>
                      <a:spcPct val="70000"/>
                    </a:lnSpc>
                    <a:spcBef>
                      <a:spcPts val="0"/>
                    </a:spcBef>
                    <a:defRPr/>
                  </a:pPr>
                  <a:endParaRPr lang="en-US" sz="1200" dirty="0">
                    <a:ea typeface="+mn-ea"/>
                    <a:cs typeface="Tahoma" pitchFamily="34" charset="0"/>
                  </a:endParaRPr>
                </a:p>
                <a:p>
                  <a:pPr>
                    <a:lnSpc>
                      <a:spcPct val="70000"/>
                    </a:lnSpc>
                    <a:spcBef>
                      <a:spcPts val="0"/>
                    </a:spcBef>
                    <a:defRPr/>
                  </a:pPr>
                  <a:r>
                    <a:rPr lang="en-US" sz="1200" dirty="0" smtClean="0">
                      <a:ea typeface="+mn-ea"/>
                      <a:cs typeface="Tahoma" pitchFamily="34" charset="0"/>
                    </a:rPr>
                    <a:t> ...</a:t>
                  </a:r>
                  <a:endParaRPr lang="en-US" sz="1200" dirty="0">
                    <a:ea typeface="+mn-ea"/>
                    <a:cs typeface="Tahoma" pitchFamily="34" charset="0"/>
                  </a:endParaRPr>
                </a:p>
              </p:txBody>
            </p:sp>
            <p:sp>
              <p:nvSpPr>
                <p:cNvPr id="40" name="Line 269"/>
                <p:cNvSpPr>
                  <a:spLocks noChangeShapeType="1"/>
                </p:cNvSpPr>
                <p:nvPr/>
              </p:nvSpPr>
              <p:spPr bwMode="auto">
                <a:xfrm>
                  <a:off x="637" y="895"/>
                  <a:ext cx="141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270"/>
                <p:cNvSpPr>
                  <a:spLocks noChangeShapeType="1"/>
                </p:cNvSpPr>
                <p:nvPr/>
              </p:nvSpPr>
              <p:spPr bwMode="auto">
                <a:xfrm>
                  <a:off x="637" y="1048"/>
                  <a:ext cx="141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Rectangle 299"/>
                <p:cNvSpPr>
                  <a:spLocks noChangeArrowheads="1"/>
                </p:cNvSpPr>
                <p:nvPr/>
              </p:nvSpPr>
              <p:spPr bwMode="auto">
                <a:xfrm>
                  <a:off x="878" y="912"/>
                  <a:ext cx="495" cy="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spcBef>
                      <a:spcPts val="0"/>
                    </a:spcBef>
                    <a:defRPr/>
                  </a:pPr>
                  <a:r>
                    <a:rPr lang="en-US" sz="1800" b="1" dirty="0" smtClean="0">
                      <a:solidFill>
                        <a:srgbClr val="FF0000"/>
                      </a:solidFill>
                      <a:latin typeface="Courier New" pitchFamily="49" charset="0"/>
                      <a:cs typeface="Tahoma" pitchFamily="34" charset="0"/>
                    </a:rPr>
                    <a:t>(6,Y)</a:t>
                  </a:r>
                  <a:r>
                    <a:rPr lang="en-US" sz="1800" b="1" dirty="0" smtClean="0">
                      <a:latin typeface="Courier New" pitchFamily="49" charset="0"/>
                      <a:cs typeface="Tahoma" pitchFamily="34" charset="0"/>
                    </a:rPr>
                    <a:t>,(1,R)</a:t>
                  </a:r>
                  <a:endParaRPr lang="en-US" sz="1800" b="1" dirty="0">
                    <a:latin typeface="Courier New" pitchFamily="49" charset="0"/>
                    <a:ea typeface="+mn-ea"/>
                    <a:cs typeface="Tahoma" pitchFamily="34" charset="0"/>
                  </a:endParaRPr>
                </a:p>
              </p:txBody>
            </p:sp>
            <p:sp>
              <p:nvSpPr>
                <p:cNvPr id="43" name="Line 307"/>
                <p:cNvSpPr>
                  <a:spLocks noChangeShapeType="1"/>
                </p:cNvSpPr>
                <p:nvPr/>
              </p:nvSpPr>
              <p:spPr bwMode="auto">
                <a:xfrm>
                  <a:off x="702" y="962"/>
                  <a:ext cx="179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270"/>
                <p:cNvSpPr>
                  <a:spLocks noChangeShapeType="1"/>
                </p:cNvSpPr>
                <p:nvPr/>
              </p:nvSpPr>
              <p:spPr bwMode="auto">
                <a:xfrm>
                  <a:off x="636" y="786"/>
                  <a:ext cx="0" cy="443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270"/>
                <p:cNvSpPr>
                  <a:spLocks noChangeShapeType="1"/>
                </p:cNvSpPr>
                <p:nvPr/>
              </p:nvSpPr>
              <p:spPr bwMode="auto">
                <a:xfrm>
                  <a:off x="778" y="786"/>
                  <a:ext cx="0" cy="443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" name="Down Arrow 36"/>
              <p:cNvSpPr/>
              <p:nvPr/>
            </p:nvSpPr>
            <p:spPr bwMode="auto">
              <a:xfrm>
                <a:off x="6717834" y="1199417"/>
                <a:ext cx="383610" cy="380937"/>
              </a:xfrm>
              <a:prstGeom prst="downArrow">
                <a:avLst/>
              </a:prstGeom>
              <a:solidFill>
                <a:srgbClr val="FF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329" y="890652"/>
                <a:ext cx="16658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mCurValueItr</a:t>
                </a:r>
                <a:endParaRPr lang="th-TH" sz="16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35" name="Right Arrow 34"/>
            <p:cNvSpPr/>
            <p:nvPr/>
          </p:nvSpPr>
          <p:spPr bwMode="auto">
            <a:xfrm>
              <a:off x="5866410" y="1585353"/>
              <a:ext cx="316283" cy="308763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8" name="Rounded Rectangle 47"/>
          <p:cNvSpPr/>
          <p:nvPr/>
        </p:nvSpPr>
        <p:spPr bwMode="auto">
          <a:xfrm>
            <a:off x="3362139" y="1157773"/>
            <a:ext cx="2113813" cy="341298"/>
          </a:xfrm>
          <a:prstGeom prst="roundRect">
            <a:avLst/>
          </a:prstGeom>
          <a:solidFill>
            <a:srgbClr val="FF99FF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3362139" y="1505245"/>
            <a:ext cx="2113813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1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allAtOnce"/>
      <p:bldP spid="4" grpId="2" uiExpand="1" build="allAtOnce"/>
      <p:bldP spid="26" grpId="0" animBg="1"/>
      <p:bldP spid="3" grpId="0" animBg="1"/>
      <p:bldP spid="28" grpId="0" animBg="1"/>
      <p:bldP spid="30" grpId="0" animBg="1"/>
      <p:bldP spid="3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it2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dirty="0" smtClean="0"/>
              <a:t>กับ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it1 != it2</a:t>
            </a:r>
            <a:endParaRPr lang="th-T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320634" y="819831"/>
            <a:ext cx="8478982" cy="501675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protected: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mCurValueItr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mEndBucketItr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public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bool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operator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==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&amp;other)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mCurValueItr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==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other.mCurValueItr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bool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operator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!=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&amp;other)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mCurValueItr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!=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other.mCurValueItr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</a:p>
        </p:txBody>
      </p:sp>
      <p:grpSp>
        <p:nvGrpSpPr>
          <p:cNvPr id="7" name="Group 401"/>
          <p:cNvGrpSpPr>
            <a:grpSpLocks/>
          </p:cNvGrpSpPr>
          <p:nvPr/>
        </p:nvGrpSpPr>
        <p:grpSpPr bwMode="auto">
          <a:xfrm>
            <a:off x="6756488" y="1148893"/>
            <a:ext cx="1133475" cy="1235075"/>
            <a:chOff x="637" y="726"/>
            <a:chExt cx="714" cy="778"/>
          </a:xfrm>
          <a:solidFill>
            <a:schemeClr val="bg1">
              <a:lumMod val="75000"/>
            </a:schemeClr>
          </a:solidFill>
        </p:grpSpPr>
        <p:sp>
          <p:nvSpPr>
            <p:cNvPr id="9" name="Rectangle 268"/>
            <p:cNvSpPr>
              <a:spLocks noChangeArrowheads="1"/>
            </p:cNvSpPr>
            <p:nvPr/>
          </p:nvSpPr>
          <p:spPr bwMode="auto">
            <a:xfrm>
              <a:off x="637" y="726"/>
              <a:ext cx="141" cy="7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0" name="Line 269"/>
            <p:cNvSpPr>
              <a:spLocks noChangeShapeType="1"/>
            </p:cNvSpPr>
            <p:nvPr/>
          </p:nvSpPr>
          <p:spPr bwMode="auto">
            <a:xfrm>
              <a:off x="637" y="895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70"/>
            <p:cNvSpPr>
              <a:spLocks noChangeShapeType="1"/>
            </p:cNvSpPr>
            <p:nvPr/>
          </p:nvSpPr>
          <p:spPr bwMode="auto">
            <a:xfrm>
              <a:off x="637" y="1048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71"/>
            <p:cNvSpPr>
              <a:spLocks noChangeShapeType="1"/>
            </p:cNvSpPr>
            <p:nvPr/>
          </p:nvSpPr>
          <p:spPr bwMode="auto">
            <a:xfrm>
              <a:off x="637" y="1200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72"/>
            <p:cNvSpPr>
              <a:spLocks noChangeShapeType="1"/>
            </p:cNvSpPr>
            <p:nvPr/>
          </p:nvSpPr>
          <p:spPr bwMode="auto">
            <a:xfrm>
              <a:off x="637" y="1353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85"/>
            <p:cNvSpPr>
              <a:spLocks noChangeArrowheads="1"/>
            </p:cNvSpPr>
            <p:nvPr/>
          </p:nvSpPr>
          <p:spPr bwMode="auto">
            <a:xfrm>
              <a:off x="878" y="737"/>
              <a:ext cx="60" cy="1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5" name="Line 294"/>
            <p:cNvSpPr>
              <a:spLocks noChangeShapeType="1"/>
            </p:cNvSpPr>
            <p:nvPr/>
          </p:nvSpPr>
          <p:spPr bwMode="auto">
            <a:xfrm>
              <a:off x="702" y="80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99"/>
            <p:cNvSpPr>
              <a:spLocks noChangeArrowheads="1"/>
            </p:cNvSpPr>
            <p:nvPr/>
          </p:nvSpPr>
          <p:spPr bwMode="auto">
            <a:xfrm>
              <a:off x="878" y="901"/>
              <a:ext cx="67" cy="1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</a:t>
              </a: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" name="Line 307"/>
            <p:cNvSpPr>
              <a:spLocks noChangeShapeType="1"/>
            </p:cNvSpPr>
            <p:nvPr/>
          </p:nvSpPr>
          <p:spPr bwMode="auto">
            <a:xfrm>
              <a:off x="702" y="962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309"/>
            <p:cNvSpPr>
              <a:spLocks noChangeArrowheads="1"/>
            </p:cNvSpPr>
            <p:nvPr/>
          </p:nvSpPr>
          <p:spPr bwMode="auto">
            <a:xfrm>
              <a:off x="872" y="1055"/>
              <a:ext cx="479" cy="11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*, *</a:t>
              </a:r>
            </a:p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9" name="Line 320"/>
            <p:cNvSpPr>
              <a:spLocks noChangeShapeType="1"/>
            </p:cNvSpPr>
            <p:nvPr/>
          </p:nvSpPr>
          <p:spPr bwMode="auto">
            <a:xfrm>
              <a:off x="702" y="1117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325"/>
            <p:cNvSpPr>
              <a:spLocks noChangeArrowheads="1"/>
            </p:cNvSpPr>
            <p:nvPr/>
          </p:nvSpPr>
          <p:spPr bwMode="auto">
            <a:xfrm>
              <a:off x="878" y="1374"/>
              <a:ext cx="242" cy="1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21" name="Line 333"/>
            <p:cNvSpPr>
              <a:spLocks noChangeShapeType="1"/>
            </p:cNvSpPr>
            <p:nvPr/>
          </p:nvSpPr>
          <p:spPr bwMode="auto">
            <a:xfrm>
              <a:off x="702" y="1426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325"/>
            <p:cNvSpPr>
              <a:spLocks noChangeArrowheads="1"/>
            </p:cNvSpPr>
            <p:nvPr/>
          </p:nvSpPr>
          <p:spPr bwMode="auto">
            <a:xfrm>
              <a:off x="875" y="1216"/>
              <a:ext cx="242" cy="10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28" name="Line 333"/>
            <p:cNvSpPr>
              <a:spLocks noChangeShapeType="1"/>
            </p:cNvSpPr>
            <p:nvPr/>
          </p:nvSpPr>
          <p:spPr bwMode="auto">
            <a:xfrm>
              <a:off x="699" y="126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ight Arrow 23"/>
          <p:cNvSpPr/>
          <p:nvPr/>
        </p:nvSpPr>
        <p:spPr bwMode="auto">
          <a:xfrm>
            <a:off x="6341432" y="1638796"/>
            <a:ext cx="356253" cy="308763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7526987" y="1389415"/>
            <a:ext cx="239476" cy="247407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6377058" y="2315689"/>
            <a:ext cx="356253" cy="3087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3362139" y="1442773"/>
            <a:ext cx="2113813" cy="341298"/>
          </a:xfrm>
          <a:prstGeom prst="roundRect">
            <a:avLst/>
          </a:prstGeom>
          <a:solidFill>
            <a:srgbClr val="FF99FF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3362139" y="1790245"/>
            <a:ext cx="2113813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3368579" y="2112220"/>
            <a:ext cx="2113813" cy="318438"/>
          </a:xfrm>
          <a:prstGeom prst="round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50857" y="3604081"/>
            <a:ext cx="5462654" cy="341298"/>
            <a:chOff x="2150857" y="3604081"/>
            <a:chExt cx="5462654" cy="341298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2150857" y="3604081"/>
              <a:ext cx="2005508" cy="341298"/>
            </a:xfrm>
            <a:prstGeom prst="roundRect">
              <a:avLst/>
            </a:prstGeom>
            <a:solidFill>
              <a:srgbClr val="FF99FF">
                <a:alpha val="5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5499698" y="3604081"/>
              <a:ext cx="2113813" cy="341298"/>
            </a:xfrm>
            <a:prstGeom prst="roundRect">
              <a:avLst/>
            </a:prstGeom>
            <a:solidFill>
              <a:srgbClr val="FF99FF">
                <a:alpha val="5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50857" y="4530356"/>
            <a:ext cx="5462654" cy="341298"/>
            <a:chOff x="2150857" y="4530356"/>
            <a:chExt cx="5462654" cy="341298"/>
          </a:xfrm>
        </p:grpSpPr>
        <p:sp>
          <p:nvSpPr>
            <p:cNvPr id="56" name="Rounded Rectangle 55"/>
            <p:cNvSpPr/>
            <p:nvPr/>
          </p:nvSpPr>
          <p:spPr bwMode="auto">
            <a:xfrm>
              <a:off x="2150857" y="4530356"/>
              <a:ext cx="2005508" cy="341298"/>
            </a:xfrm>
            <a:prstGeom prst="roundRect">
              <a:avLst/>
            </a:prstGeom>
            <a:solidFill>
              <a:srgbClr val="FF99FF">
                <a:alpha val="5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5499698" y="4530356"/>
              <a:ext cx="2113813" cy="341298"/>
            </a:xfrm>
            <a:prstGeom prst="roundRect">
              <a:avLst/>
            </a:prstGeom>
            <a:solidFill>
              <a:srgbClr val="FF99FF">
                <a:alpha val="5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45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4" grpId="0" animBg="1"/>
      <p:bldP spid="30" grpId="0" animBg="1"/>
      <p:bldP spid="52" grpId="0" animBg="1"/>
      <p:bldP spid="5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 err="1" smtClean="0"/>
              <a:t>hashtable_iterator</a:t>
            </a:r>
            <a:r>
              <a:rPr lang="en-US" dirty="0" smtClean="0"/>
              <a:t> :: constructor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463131" y="819831"/>
            <a:ext cx="8288975" cy="532453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protected: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mCurValueItr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mEndBucketItr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public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	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		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	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		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endBucketItr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mCurValueItr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valueItr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), 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),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mEndBucketItr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endBucketItr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)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{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to_next_data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</a:p>
        </p:txBody>
      </p:sp>
      <p:grpSp>
        <p:nvGrpSpPr>
          <p:cNvPr id="7" name="Group 401"/>
          <p:cNvGrpSpPr>
            <a:grpSpLocks/>
          </p:cNvGrpSpPr>
          <p:nvPr/>
        </p:nvGrpSpPr>
        <p:grpSpPr bwMode="auto">
          <a:xfrm>
            <a:off x="7243363" y="1148893"/>
            <a:ext cx="1133475" cy="1235075"/>
            <a:chOff x="637" y="726"/>
            <a:chExt cx="714" cy="778"/>
          </a:xfrm>
          <a:solidFill>
            <a:schemeClr val="bg1">
              <a:lumMod val="75000"/>
            </a:schemeClr>
          </a:solidFill>
        </p:grpSpPr>
        <p:sp>
          <p:nvSpPr>
            <p:cNvPr id="9" name="Rectangle 268"/>
            <p:cNvSpPr>
              <a:spLocks noChangeArrowheads="1"/>
            </p:cNvSpPr>
            <p:nvPr/>
          </p:nvSpPr>
          <p:spPr bwMode="auto">
            <a:xfrm>
              <a:off x="637" y="726"/>
              <a:ext cx="141" cy="7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0" name="Line 269"/>
            <p:cNvSpPr>
              <a:spLocks noChangeShapeType="1"/>
            </p:cNvSpPr>
            <p:nvPr/>
          </p:nvSpPr>
          <p:spPr bwMode="auto">
            <a:xfrm>
              <a:off x="637" y="895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70"/>
            <p:cNvSpPr>
              <a:spLocks noChangeShapeType="1"/>
            </p:cNvSpPr>
            <p:nvPr/>
          </p:nvSpPr>
          <p:spPr bwMode="auto">
            <a:xfrm>
              <a:off x="637" y="1048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71"/>
            <p:cNvSpPr>
              <a:spLocks noChangeShapeType="1"/>
            </p:cNvSpPr>
            <p:nvPr/>
          </p:nvSpPr>
          <p:spPr bwMode="auto">
            <a:xfrm>
              <a:off x="637" y="1200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72"/>
            <p:cNvSpPr>
              <a:spLocks noChangeShapeType="1"/>
            </p:cNvSpPr>
            <p:nvPr/>
          </p:nvSpPr>
          <p:spPr bwMode="auto">
            <a:xfrm>
              <a:off x="637" y="1353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85"/>
            <p:cNvSpPr>
              <a:spLocks noChangeArrowheads="1"/>
            </p:cNvSpPr>
            <p:nvPr/>
          </p:nvSpPr>
          <p:spPr bwMode="auto">
            <a:xfrm>
              <a:off x="878" y="737"/>
              <a:ext cx="60" cy="1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5" name="Line 294"/>
            <p:cNvSpPr>
              <a:spLocks noChangeShapeType="1"/>
            </p:cNvSpPr>
            <p:nvPr/>
          </p:nvSpPr>
          <p:spPr bwMode="auto">
            <a:xfrm>
              <a:off x="702" y="80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99"/>
            <p:cNvSpPr>
              <a:spLocks noChangeArrowheads="1"/>
            </p:cNvSpPr>
            <p:nvPr/>
          </p:nvSpPr>
          <p:spPr bwMode="auto">
            <a:xfrm>
              <a:off x="878" y="901"/>
              <a:ext cx="67" cy="1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</a:t>
              </a: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" name="Line 307"/>
            <p:cNvSpPr>
              <a:spLocks noChangeShapeType="1"/>
            </p:cNvSpPr>
            <p:nvPr/>
          </p:nvSpPr>
          <p:spPr bwMode="auto">
            <a:xfrm>
              <a:off x="702" y="962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309"/>
            <p:cNvSpPr>
              <a:spLocks noChangeArrowheads="1"/>
            </p:cNvSpPr>
            <p:nvPr/>
          </p:nvSpPr>
          <p:spPr bwMode="auto">
            <a:xfrm>
              <a:off x="872" y="1055"/>
              <a:ext cx="479" cy="11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*, *</a:t>
              </a:r>
            </a:p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9" name="Line 320"/>
            <p:cNvSpPr>
              <a:spLocks noChangeShapeType="1"/>
            </p:cNvSpPr>
            <p:nvPr/>
          </p:nvSpPr>
          <p:spPr bwMode="auto">
            <a:xfrm>
              <a:off x="702" y="1117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325"/>
            <p:cNvSpPr>
              <a:spLocks noChangeArrowheads="1"/>
            </p:cNvSpPr>
            <p:nvPr/>
          </p:nvSpPr>
          <p:spPr bwMode="auto">
            <a:xfrm>
              <a:off x="878" y="1374"/>
              <a:ext cx="242" cy="1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21" name="Line 333"/>
            <p:cNvSpPr>
              <a:spLocks noChangeShapeType="1"/>
            </p:cNvSpPr>
            <p:nvPr/>
          </p:nvSpPr>
          <p:spPr bwMode="auto">
            <a:xfrm>
              <a:off x="702" y="1426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325"/>
            <p:cNvSpPr>
              <a:spLocks noChangeArrowheads="1"/>
            </p:cNvSpPr>
            <p:nvPr/>
          </p:nvSpPr>
          <p:spPr bwMode="auto">
            <a:xfrm>
              <a:off x="875" y="1216"/>
              <a:ext cx="242" cy="10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28" name="Line 333"/>
            <p:cNvSpPr>
              <a:spLocks noChangeShapeType="1"/>
            </p:cNvSpPr>
            <p:nvPr/>
          </p:nvSpPr>
          <p:spPr bwMode="auto">
            <a:xfrm>
              <a:off x="699" y="126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Right Arrow 23"/>
          <p:cNvSpPr/>
          <p:nvPr/>
        </p:nvSpPr>
        <p:spPr bwMode="auto">
          <a:xfrm>
            <a:off x="6840182" y="1128157"/>
            <a:ext cx="356253" cy="308763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7562600" y="878776"/>
            <a:ext cx="239476" cy="247407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832" y="1463567"/>
            <a:ext cx="1059616" cy="471573"/>
            <a:chOff x="6348957" y="1534817"/>
            <a:chExt cx="1059616" cy="471573"/>
          </a:xfrm>
        </p:grpSpPr>
        <p:sp>
          <p:nvSpPr>
            <p:cNvPr id="26" name="Right Arrow 25"/>
            <p:cNvSpPr/>
            <p:nvPr/>
          </p:nvSpPr>
          <p:spPr bwMode="auto">
            <a:xfrm>
              <a:off x="6348957" y="1697627"/>
              <a:ext cx="356253" cy="308763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>
              <a:off x="7169097" y="1534817"/>
              <a:ext cx="239476" cy="247407"/>
            </a:xfrm>
            <a:prstGeom prst="downArrow">
              <a:avLst/>
            </a:prstGeom>
            <a:solidFill>
              <a:srgbClr val="FF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0" name="Right Arrow 29"/>
          <p:cNvSpPr/>
          <p:nvPr/>
        </p:nvSpPr>
        <p:spPr bwMode="auto">
          <a:xfrm>
            <a:off x="6863933" y="2315689"/>
            <a:ext cx="356253" cy="3087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2030681" y="5226784"/>
            <a:ext cx="7113319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iterator begin()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mBuckets.begin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()-&gt;begin(),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mBuckets.begin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mBuckets.end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 );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3362139" y="1442773"/>
            <a:ext cx="2113813" cy="341298"/>
          </a:xfrm>
          <a:prstGeom prst="roundRect">
            <a:avLst/>
          </a:prstGeom>
          <a:solidFill>
            <a:srgbClr val="FF99FF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362139" y="1790245"/>
            <a:ext cx="2113813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3368579" y="2112220"/>
            <a:ext cx="2113813" cy="318438"/>
          </a:xfrm>
          <a:prstGeom prst="round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5117703" y="5549655"/>
            <a:ext cx="3907539" cy="341298"/>
          </a:xfrm>
          <a:prstGeom prst="roundRect">
            <a:avLst/>
          </a:prstGeom>
          <a:solidFill>
            <a:srgbClr val="FF99FF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5117703" y="5897127"/>
            <a:ext cx="2506251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5124144" y="6219102"/>
            <a:ext cx="2202928" cy="318438"/>
          </a:xfrm>
          <a:prstGeom prst="round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4" grpId="0" uiExpand="1" animBg="1"/>
      <p:bldP spid="24" grpId="1" animBg="1"/>
      <p:bldP spid="25" grpId="0" uiExpand="1" animBg="1"/>
      <p:bldP spid="25" grpId="1" animBg="1"/>
      <p:bldP spid="30" grpId="0" uiExpand="1" animBg="1"/>
      <p:bldP spid="34" grpId="0" uiExpand="1" animBg="1"/>
      <p:bldP spid="35" grpId="0" uiExpand="1" animBg="1"/>
      <p:bldP spid="36" grpId="0" uiExpand="1" animBg="1"/>
      <p:bldP spid="37" grpId="0" uiExpand="1" animBg="1"/>
      <p:bldP spid="38" grpId="0" uiExpand="1" animBg="1"/>
      <p:bldP spid="39" grpId="0" uiExpand="1" animBg="1"/>
      <p:bldP spid="40" grpId="0" uiExpan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 err="1" smtClean="0"/>
              <a:t>unordered_map</a:t>
            </a:r>
            <a:r>
              <a:rPr lang="en-US" dirty="0" smtClean="0"/>
              <a:t>:  end()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463131" y="819831"/>
            <a:ext cx="8288975" cy="532453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protected: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mCurValueItr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mEndBucketItr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public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	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		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	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		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endBucketItr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mCurValueItr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valueItr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), 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),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mEndBucketItr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endBucketItr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)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{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to_next_data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</a:p>
        </p:txBody>
      </p:sp>
      <p:grpSp>
        <p:nvGrpSpPr>
          <p:cNvPr id="7" name="Group 401"/>
          <p:cNvGrpSpPr>
            <a:grpSpLocks/>
          </p:cNvGrpSpPr>
          <p:nvPr/>
        </p:nvGrpSpPr>
        <p:grpSpPr bwMode="auto">
          <a:xfrm>
            <a:off x="7243363" y="1148893"/>
            <a:ext cx="1133475" cy="1235075"/>
            <a:chOff x="637" y="726"/>
            <a:chExt cx="714" cy="778"/>
          </a:xfrm>
          <a:solidFill>
            <a:schemeClr val="bg1">
              <a:lumMod val="75000"/>
            </a:schemeClr>
          </a:solidFill>
        </p:grpSpPr>
        <p:sp>
          <p:nvSpPr>
            <p:cNvPr id="9" name="Rectangle 268"/>
            <p:cNvSpPr>
              <a:spLocks noChangeArrowheads="1"/>
            </p:cNvSpPr>
            <p:nvPr/>
          </p:nvSpPr>
          <p:spPr bwMode="auto">
            <a:xfrm>
              <a:off x="637" y="726"/>
              <a:ext cx="141" cy="7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0" name="Line 269"/>
            <p:cNvSpPr>
              <a:spLocks noChangeShapeType="1"/>
            </p:cNvSpPr>
            <p:nvPr/>
          </p:nvSpPr>
          <p:spPr bwMode="auto">
            <a:xfrm>
              <a:off x="637" y="895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70"/>
            <p:cNvSpPr>
              <a:spLocks noChangeShapeType="1"/>
            </p:cNvSpPr>
            <p:nvPr/>
          </p:nvSpPr>
          <p:spPr bwMode="auto">
            <a:xfrm>
              <a:off x="637" y="1048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71"/>
            <p:cNvSpPr>
              <a:spLocks noChangeShapeType="1"/>
            </p:cNvSpPr>
            <p:nvPr/>
          </p:nvSpPr>
          <p:spPr bwMode="auto">
            <a:xfrm>
              <a:off x="637" y="1200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72"/>
            <p:cNvSpPr>
              <a:spLocks noChangeShapeType="1"/>
            </p:cNvSpPr>
            <p:nvPr/>
          </p:nvSpPr>
          <p:spPr bwMode="auto">
            <a:xfrm>
              <a:off x="637" y="1353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85"/>
            <p:cNvSpPr>
              <a:spLocks noChangeArrowheads="1"/>
            </p:cNvSpPr>
            <p:nvPr/>
          </p:nvSpPr>
          <p:spPr bwMode="auto">
            <a:xfrm>
              <a:off x="878" y="737"/>
              <a:ext cx="60" cy="1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5" name="Line 294"/>
            <p:cNvSpPr>
              <a:spLocks noChangeShapeType="1"/>
            </p:cNvSpPr>
            <p:nvPr/>
          </p:nvSpPr>
          <p:spPr bwMode="auto">
            <a:xfrm>
              <a:off x="702" y="80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99"/>
            <p:cNvSpPr>
              <a:spLocks noChangeArrowheads="1"/>
            </p:cNvSpPr>
            <p:nvPr/>
          </p:nvSpPr>
          <p:spPr bwMode="auto">
            <a:xfrm>
              <a:off x="878" y="901"/>
              <a:ext cx="67" cy="1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</a:t>
              </a: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" name="Line 307"/>
            <p:cNvSpPr>
              <a:spLocks noChangeShapeType="1"/>
            </p:cNvSpPr>
            <p:nvPr/>
          </p:nvSpPr>
          <p:spPr bwMode="auto">
            <a:xfrm>
              <a:off x="702" y="962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309"/>
            <p:cNvSpPr>
              <a:spLocks noChangeArrowheads="1"/>
            </p:cNvSpPr>
            <p:nvPr/>
          </p:nvSpPr>
          <p:spPr bwMode="auto">
            <a:xfrm>
              <a:off x="872" y="1055"/>
              <a:ext cx="479" cy="11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*, *</a:t>
              </a:r>
            </a:p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9" name="Line 320"/>
            <p:cNvSpPr>
              <a:spLocks noChangeShapeType="1"/>
            </p:cNvSpPr>
            <p:nvPr/>
          </p:nvSpPr>
          <p:spPr bwMode="auto">
            <a:xfrm>
              <a:off x="702" y="1117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325"/>
            <p:cNvSpPr>
              <a:spLocks noChangeArrowheads="1"/>
            </p:cNvSpPr>
            <p:nvPr/>
          </p:nvSpPr>
          <p:spPr bwMode="auto">
            <a:xfrm>
              <a:off x="878" y="1374"/>
              <a:ext cx="242" cy="1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21" name="Line 333"/>
            <p:cNvSpPr>
              <a:spLocks noChangeShapeType="1"/>
            </p:cNvSpPr>
            <p:nvPr/>
          </p:nvSpPr>
          <p:spPr bwMode="auto">
            <a:xfrm>
              <a:off x="702" y="1426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325"/>
            <p:cNvSpPr>
              <a:spLocks noChangeArrowheads="1"/>
            </p:cNvSpPr>
            <p:nvPr/>
          </p:nvSpPr>
          <p:spPr bwMode="auto">
            <a:xfrm>
              <a:off x="875" y="1216"/>
              <a:ext cx="242" cy="10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28" name="Line 333"/>
            <p:cNvSpPr>
              <a:spLocks noChangeShapeType="1"/>
            </p:cNvSpPr>
            <p:nvPr/>
          </p:nvSpPr>
          <p:spPr bwMode="auto">
            <a:xfrm>
              <a:off x="699" y="126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 Box 68"/>
          <p:cNvSpPr txBox="1">
            <a:spLocks noChangeArrowheads="1"/>
          </p:cNvSpPr>
          <p:nvPr/>
        </p:nvSpPr>
        <p:spPr bwMode="auto">
          <a:xfrm>
            <a:off x="712519" y="5226784"/>
            <a:ext cx="8431481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iterator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end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return iterator(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mBuckets.size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()-1].end(),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mBuckets.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end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(),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mBuckets.end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 );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6899558" y="2291937"/>
            <a:ext cx="356253" cy="308763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7930736" y="2054432"/>
            <a:ext cx="239476" cy="247407"/>
          </a:xfrm>
          <a:prstGeom prst="downArrow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6828308" y="2351314"/>
            <a:ext cx="356253" cy="3087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3811416" y="5561531"/>
            <a:ext cx="5059452" cy="341298"/>
          </a:xfrm>
          <a:prstGeom prst="roundRect">
            <a:avLst/>
          </a:prstGeom>
          <a:solidFill>
            <a:srgbClr val="FF99FF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811416" y="5885254"/>
            <a:ext cx="2142246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3811416" y="6207229"/>
            <a:ext cx="2173748" cy="318438"/>
          </a:xfrm>
          <a:prstGeom prst="round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3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0" grpId="0" animBg="1"/>
      <p:bldP spid="26" grpId="0" animBg="1"/>
      <p:bldP spid="29" grpId="0" animBg="1"/>
      <p:bldP spid="3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914400" y="1555668"/>
            <a:ext cx="5260769" cy="1603169"/>
          </a:xfrm>
          <a:prstGeom prst="roundRect">
            <a:avLst>
              <a:gd name="adj" fmla="val 10329"/>
            </a:avLst>
          </a:prstGeom>
          <a:solidFill>
            <a:srgbClr val="CC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th-TH" dirty="0" smtClean="0"/>
              <a:t>อย่าลืม </a:t>
            </a:r>
            <a:r>
              <a:rPr lang="en-US" dirty="0" smtClean="0"/>
              <a:t>default constructor</a:t>
            </a:r>
            <a:endParaRPr lang="th-TH" dirty="0"/>
          </a:p>
        </p:txBody>
      </p:sp>
      <p:sp>
        <p:nvSpPr>
          <p:cNvPr id="26" name="Text Box 68"/>
          <p:cNvSpPr txBox="1">
            <a:spLocks noChangeArrowheads="1"/>
          </p:cNvSpPr>
          <p:nvPr/>
        </p:nvSpPr>
        <p:spPr bwMode="auto">
          <a:xfrm>
            <a:off x="653144" y="938147"/>
            <a:ext cx="7861464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class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() { 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};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pair&lt;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iterator,bool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insert(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pair&lt;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iterator,bool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&gt; result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...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return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result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...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7997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การแก้ปัญหาการชนแบบอื่น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7772400" cy="5537200"/>
          </a:xfrm>
        </p:spPr>
        <p:txBody>
          <a:bodyPr/>
          <a:lstStyle/>
          <a:p>
            <a:pPr>
              <a:defRPr/>
            </a:pPr>
            <a:r>
              <a:rPr lang="th-TH" dirty="0" smtClean="0"/>
              <a:t>แบบแยกกันโยง </a:t>
            </a:r>
            <a:r>
              <a:rPr lang="en-US" dirty="0" smtClean="0"/>
              <a:t>(separate chaining)</a:t>
            </a:r>
          </a:p>
          <a:p>
            <a:pPr lvl="1">
              <a:defRPr/>
            </a:pPr>
            <a:r>
              <a:rPr lang="th-TH" dirty="0" smtClean="0"/>
              <a:t>แต่ละช่องในตารางเก็บรายการโยงของข้อมูล</a:t>
            </a:r>
            <a:endParaRPr lang="en-US" dirty="0" smtClean="0"/>
          </a:p>
          <a:p>
            <a:pPr lvl="1">
              <a:defRPr/>
            </a:pPr>
            <a:r>
              <a:rPr lang="th-TH" dirty="0" smtClean="0">
                <a:cs typeface="Tahoma" pitchFamily="34" charset="0"/>
              </a:rPr>
              <a:t>ข้อมูลที่ชนกันเก็บอยู่ด้วยกัน ไม่กระทบข้อมูลอื่น</a:t>
            </a:r>
            <a:endParaRPr lang="en-US" dirty="0" smtClean="0">
              <a:cs typeface="Tahoma" pitchFamily="34" charset="0"/>
            </a:endParaRPr>
          </a:p>
          <a:p>
            <a:pPr>
              <a:defRPr/>
            </a:pPr>
            <a:r>
              <a:rPr lang="th-TH" dirty="0" smtClean="0"/>
              <a:t>แบบเลขที่อยู่เปิด </a:t>
            </a:r>
            <a:r>
              <a:rPr lang="en-US" dirty="0" smtClean="0"/>
              <a:t>(open addressing)</a:t>
            </a:r>
            <a:endParaRPr lang="th-TH" dirty="0" smtClean="0">
              <a:cs typeface="Tahoma" pitchFamily="34" charset="0"/>
            </a:endParaRPr>
          </a:p>
          <a:p>
            <a:pPr lvl="1">
              <a:defRPr/>
            </a:pPr>
            <a:r>
              <a:rPr lang="th-TH" dirty="0" smtClean="0">
                <a:cs typeface="Tahoma" pitchFamily="34" charset="0"/>
              </a:rPr>
              <a:t>แต่ละช่องในตารางเก็บข้อมูล</a:t>
            </a:r>
          </a:p>
          <a:p>
            <a:pPr lvl="1">
              <a:defRPr/>
            </a:pPr>
            <a:r>
              <a:rPr lang="th-TH" dirty="0" smtClean="0">
                <a:cs typeface="Tahoma" pitchFamily="34" charset="0"/>
              </a:rPr>
              <a:t>ถ้าชน ก็หาช่องว่างใหม่ในตารางเพื่อเก็บข้อมูล</a:t>
            </a:r>
          </a:p>
          <a:p>
            <a:pPr lvl="1">
              <a:defRPr/>
            </a:pPr>
            <a:r>
              <a:rPr lang="en-US" dirty="0" smtClean="0">
                <a:cs typeface="Tahoma" pitchFamily="34" charset="0"/>
                <a:sym typeface="Symbol" pitchFamily="18" charset="2"/>
              </a:rPr>
              <a:t></a:t>
            </a:r>
            <a:r>
              <a:rPr lang="en-US" dirty="0" smtClean="0">
                <a:cs typeface="Tahoma" pitchFamily="34" charset="0"/>
              </a:rPr>
              <a:t> </a:t>
            </a:r>
            <a:r>
              <a:rPr lang="en-US" dirty="0" smtClean="0">
                <a:latin typeface="Times New Roman" pitchFamily="18" charset="0"/>
                <a:cs typeface="Tahoma" pitchFamily="34" charset="0"/>
              </a:rPr>
              <a:t>= </a:t>
            </a:r>
            <a:r>
              <a:rPr lang="en-US" i="1" dirty="0" smtClean="0">
                <a:latin typeface="Times New Roman" pitchFamily="18" charset="0"/>
                <a:cs typeface="Tahoma" pitchFamily="34" charset="0"/>
              </a:rPr>
              <a:t>n</a:t>
            </a:r>
            <a:r>
              <a:rPr lang="en-US" dirty="0" smtClean="0">
                <a:latin typeface="Times New Roman" pitchFamily="18" charset="0"/>
                <a:cs typeface="Tahoma" pitchFamily="34" charset="0"/>
              </a:rPr>
              <a:t>/</a:t>
            </a:r>
            <a:r>
              <a:rPr lang="en-US" i="1" dirty="0" smtClean="0">
                <a:latin typeface="Times New Roman" pitchFamily="18" charset="0"/>
                <a:cs typeface="Tahoma" pitchFamily="34" charset="0"/>
              </a:rPr>
              <a:t>m</a:t>
            </a:r>
            <a:r>
              <a:rPr lang="en-US" dirty="0" smtClean="0">
                <a:cs typeface="Tahoma" pitchFamily="34" charset="0"/>
              </a:rPr>
              <a:t> </a:t>
            </a:r>
            <a:r>
              <a:rPr lang="en-US" dirty="0" smtClean="0">
                <a:cs typeface="Tahoma" pitchFamily="34" charset="0"/>
                <a:sym typeface="Symbol" pitchFamily="18" charset="2"/>
              </a:rPr>
              <a:t></a:t>
            </a:r>
            <a:r>
              <a:rPr lang="th-TH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en-US" dirty="0" smtClean="0">
                <a:cs typeface="Tahoma" pitchFamily="34" charset="0"/>
                <a:sym typeface="Symbol" pitchFamily="18" charset="2"/>
              </a:rPr>
              <a:t>1 </a:t>
            </a:r>
            <a:r>
              <a:rPr lang="th-TH" dirty="0" smtClean="0">
                <a:cs typeface="Tahoma" pitchFamily="34" charset="0"/>
                <a:sym typeface="Symbol" pitchFamily="18" charset="2"/>
              </a:rPr>
              <a:t>เสมอ   ต้องคุมไม่ให้เกินเกณฑ์ (</a:t>
            </a:r>
            <a:r>
              <a:rPr lang="en-US" dirty="0" smtClean="0">
                <a:cs typeface="Tahoma" pitchFamily="34" charset="0"/>
                <a:sym typeface="Symbol" pitchFamily="18" charset="2"/>
              </a:rPr>
              <a:t></a:t>
            </a:r>
            <a:r>
              <a:rPr lang="en-US" dirty="0" smtClean="0">
                <a:cs typeface="Tahoma" pitchFamily="34" charset="0"/>
              </a:rPr>
              <a:t> </a:t>
            </a:r>
            <a:r>
              <a:rPr lang="en-US" dirty="0" smtClean="0">
                <a:cs typeface="Tahoma" pitchFamily="34" charset="0"/>
                <a:sym typeface="Symbol" pitchFamily="18" charset="2"/>
              </a:rPr>
              <a:t></a:t>
            </a:r>
            <a:r>
              <a:rPr lang="th-TH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en-US" dirty="0" smtClean="0">
                <a:cs typeface="Tahoma" pitchFamily="34" charset="0"/>
                <a:sym typeface="Symbol" pitchFamily="18" charset="2"/>
              </a:rPr>
              <a:t>0.5)</a:t>
            </a:r>
            <a:endParaRPr lang="th-TH" dirty="0" smtClean="0">
              <a:cs typeface="Tahoma" pitchFamily="34" charset="0"/>
              <a:sym typeface="Symbol" pitchFamily="18" charset="2"/>
            </a:endParaRPr>
          </a:p>
          <a:p>
            <a:pPr lvl="1">
              <a:defRPr/>
            </a:pPr>
            <a:r>
              <a:rPr lang="th-TH" dirty="0" smtClean="0">
                <a:cs typeface="Tahoma" pitchFamily="34" charset="0"/>
                <a:sym typeface="Symbol" pitchFamily="18" charset="2"/>
              </a:rPr>
              <a:t>มีหลายวิธีในการหาช่องว่างใหม่ในตาราง เมื่อเกิดการชน</a:t>
            </a:r>
          </a:p>
          <a:p>
            <a:pPr lvl="2">
              <a:defRPr/>
            </a:pPr>
            <a:r>
              <a:rPr lang="th-TH" sz="2400" dirty="0" smtClean="0">
                <a:cs typeface="Tahoma" pitchFamily="34" charset="0"/>
                <a:sym typeface="Symbol" pitchFamily="18" charset="2"/>
              </a:rPr>
              <a:t>การตรวจเชิงเส้น (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linear probing)</a:t>
            </a:r>
          </a:p>
          <a:p>
            <a:pPr lvl="2">
              <a:defRPr/>
            </a:pPr>
            <a:r>
              <a:rPr lang="th-TH" sz="2400" dirty="0" smtClean="0">
                <a:cs typeface="Tahoma" pitchFamily="34" charset="0"/>
                <a:sym typeface="Symbol" pitchFamily="18" charset="2"/>
              </a:rPr>
              <a:t>การตรวจกำลังสอง (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quadratic probing)</a:t>
            </a:r>
          </a:p>
          <a:p>
            <a:pPr lvl="2">
              <a:defRPr/>
            </a:pPr>
            <a:r>
              <a:rPr lang="th-TH" sz="2400" dirty="0" smtClean="0">
                <a:cs typeface="Tahoma" pitchFamily="34" charset="0"/>
                <a:sym typeface="Symbol" pitchFamily="18" charset="2"/>
              </a:rPr>
              <a:t>การตรวจสองชั้น 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(double hashing)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113971" y="2931922"/>
            <a:ext cx="2528887" cy="271463"/>
            <a:chOff x="829" y="2506"/>
            <a:chExt cx="2541" cy="272"/>
          </a:xfrm>
        </p:grpSpPr>
        <p:sp>
          <p:nvSpPr>
            <p:cNvPr id="33803" name="Rectangle 10"/>
            <p:cNvSpPr>
              <a:spLocks noChangeArrowheads="1"/>
            </p:cNvSpPr>
            <p:nvPr/>
          </p:nvSpPr>
          <p:spPr bwMode="auto">
            <a:xfrm>
              <a:off x="829" y="2506"/>
              <a:ext cx="318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Rectangle 11"/>
            <p:cNvSpPr>
              <a:spLocks noChangeArrowheads="1"/>
            </p:cNvSpPr>
            <p:nvPr/>
          </p:nvSpPr>
          <p:spPr bwMode="auto">
            <a:xfrm>
              <a:off x="1147" y="2506"/>
              <a:ext cx="318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Rectangle 12"/>
            <p:cNvSpPr>
              <a:spLocks noChangeArrowheads="1"/>
            </p:cNvSpPr>
            <p:nvPr/>
          </p:nvSpPr>
          <p:spPr bwMode="auto">
            <a:xfrm>
              <a:off x="1464" y="2506"/>
              <a:ext cx="318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Rectangle 13"/>
            <p:cNvSpPr>
              <a:spLocks noChangeArrowheads="1"/>
            </p:cNvSpPr>
            <p:nvPr/>
          </p:nvSpPr>
          <p:spPr bwMode="auto">
            <a:xfrm>
              <a:off x="1782" y="2506"/>
              <a:ext cx="318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Rectangle 14"/>
            <p:cNvSpPr>
              <a:spLocks noChangeArrowheads="1"/>
            </p:cNvSpPr>
            <p:nvPr/>
          </p:nvSpPr>
          <p:spPr bwMode="auto">
            <a:xfrm>
              <a:off x="2099" y="2506"/>
              <a:ext cx="318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Rectangle 15"/>
            <p:cNvSpPr>
              <a:spLocks noChangeArrowheads="1"/>
            </p:cNvSpPr>
            <p:nvPr/>
          </p:nvSpPr>
          <p:spPr bwMode="auto">
            <a:xfrm>
              <a:off x="2417" y="2506"/>
              <a:ext cx="318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Rectangle 16"/>
            <p:cNvSpPr>
              <a:spLocks noChangeArrowheads="1"/>
            </p:cNvSpPr>
            <p:nvPr/>
          </p:nvSpPr>
          <p:spPr bwMode="auto">
            <a:xfrm>
              <a:off x="2734" y="2506"/>
              <a:ext cx="318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Rectangle 17"/>
            <p:cNvSpPr>
              <a:spLocks noChangeArrowheads="1"/>
            </p:cNvSpPr>
            <p:nvPr/>
          </p:nvSpPr>
          <p:spPr bwMode="auto">
            <a:xfrm>
              <a:off x="3052" y="2506"/>
              <a:ext cx="318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514" name="Oval 18"/>
          <p:cNvSpPr>
            <a:spLocks noChangeArrowheads="1"/>
          </p:cNvSpPr>
          <p:nvPr/>
        </p:nvSpPr>
        <p:spPr bwMode="auto">
          <a:xfrm>
            <a:off x="7149021" y="2990660"/>
            <a:ext cx="141287" cy="141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15" name="Oval 19"/>
          <p:cNvSpPr>
            <a:spLocks noChangeArrowheads="1"/>
          </p:cNvSpPr>
          <p:nvPr/>
        </p:nvSpPr>
        <p:spPr bwMode="auto">
          <a:xfrm>
            <a:off x="7782433" y="2990660"/>
            <a:ext cx="141288" cy="141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16" name="Oval 20"/>
          <p:cNvSpPr>
            <a:spLocks noChangeArrowheads="1"/>
          </p:cNvSpPr>
          <p:nvPr/>
        </p:nvSpPr>
        <p:spPr bwMode="auto">
          <a:xfrm>
            <a:off x="6825171" y="2990660"/>
            <a:ext cx="141287" cy="141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17" name="Oval 21"/>
          <p:cNvSpPr>
            <a:spLocks noChangeArrowheads="1"/>
          </p:cNvSpPr>
          <p:nvPr/>
        </p:nvSpPr>
        <p:spPr bwMode="auto">
          <a:xfrm>
            <a:off x="8428546" y="2992247"/>
            <a:ext cx="141287" cy="141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18" name="Oval 22"/>
          <p:cNvSpPr>
            <a:spLocks noChangeArrowheads="1"/>
          </p:cNvSpPr>
          <p:nvPr/>
        </p:nvSpPr>
        <p:spPr bwMode="auto">
          <a:xfrm>
            <a:off x="6848983" y="2692210"/>
            <a:ext cx="141288" cy="1412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19" name="Oval 23"/>
          <p:cNvSpPr>
            <a:spLocks noChangeArrowheads="1"/>
          </p:cNvSpPr>
          <p:nvPr/>
        </p:nvSpPr>
        <p:spPr bwMode="auto">
          <a:xfrm>
            <a:off x="6848983" y="2692210"/>
            <a:ext cx="141288" cy="1412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401"/>
          <p:cNvGrpSpPr>
            <a:grpSpLocks/>
          </p:cNvGrpSpPr>
          <p:nvPr/>
        </p:nvGrpSpPr>
        <p:grpSpPr bwMode="auto">
          <a:xfrm>
            <a:off x="7693739" y="1107950"/>
            <a:ext cx="1133475" cy="1235075"/>
            <a:chOff x="637" y="726"/>
            <a:chExt cx="714" cy="778"/>
          </a:xfrm>
          <a:solidFill>
            <a:schemeClr val="bg1">
              <a:lumMod val="75000"/>
            </a:schemeClr>
          </a:solidFill>
        </p:grpSpPr>
        <p:sp>
          <p:nvSpPr>
            <p:cNvPr id="20" name="Rectangle 268"/>
            <p:cNvSpPr>
              <a:spLocks noChangeArrowheads="1"/>
            </p:cNvSpPr>
            <p:nvPr/>
          </p:nvSpPr>
          <p:spPr bwMode="auto">
            <a:xfrm>
              <a:off x="637" y="726"/>
              <a:ext cx="141" cy="7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21" name="Line 269"/>
            <p:cNvSpPr>
              <a:spLocks noChangeShapeType="1"/>
            </p:cNvSpPr>
            <p:nvPr/>
          </p:nvSpPr>
          <p:spPr bwMode="auto">
            <a:xfrm>
              <a:off x="637" y="895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70"/>
            <p:cNvSpPr>
              <a:spLocks noChangeShapeType="1"/>
            </p:cNvSpPr>
            <p:nvPr/>
          </p:nvSpPr>
          <p:spPr bwMode="auto">
            <a:xfrm>
              <a:off x="637" y="1048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71"/>
            <p:cNvSpPr>
              <a:spLocks noChangeShapeType="1"/>
            </p:cNvSpPr>
            <p:nvPr/>
          </p:nvSpPr>
          <p:spPr bwMode="auto">
            <a:xfrm>
              <a:off x="637" y="1200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72"/>
            <p:cNvSpPr>
              <a:spLocks noChangeShapeType="1"/>
            </p:cNvSpPr>
            <p:nvPr/>
          </p:nvSpPr>
          <p:spPr bwMode="auto">
            <a:xfrm>
              <a:off x="637" y="1353"/>
              <a:ext cx="1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85"/>
            <p:cNvSpPr>
              <a:spLocks noChangeArrowheads="1"/>
            </p:cNvSpPr>
            <p:nvPr/>
          </p:nvSpPr>
          <p:spPr bwMode="auto">
            <a:xfrm>
              <a:off x="878" y="737"/>
              <a:ext cx="60" cy="1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26" name="Line 294"/>
            <p:cNvSpPr>
              <a:spLocks noChangeShapeType="1"/>
            </p:cNvSpPr>
            <p:nvPr/>
          </p:nvSpPr>
          <p:spPr bwMode="auto">
            <a:xfrm>
              <a:off x="702" y="80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99"/>
            <p:cNvSpPr>
              <a:spLocks noChangeArrowheads="1"/>
            </p:cNvSpPr>
            <p:nvPr/>
          </p:nvSpPr>
          <p:spPr bwMode="auto">
            <a:xfrm>
              <a:off x="878" y="901"/>
              <a:ext cx="67" cy="1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</a:t>
              </a: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28" name="Line 307"/>
            <p:cNvSpPr>
              <a:spLocks noChangeShapeType="1"/>
            </p:cNvSpPr>
            <p:nvPr/>
          </p:nvSpPr>
          <p:spPr bwMode="auto">
            <a:xfrm>
              <a:off x="702" y="962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309"/>
            <p:cNvSpPr>
              <a:spLocks noChangeArrowheads="1"/>
            </p:cNvSpPr>
            <p:nvPr/>
          </p:nvSpPr>
          <p:spPr bwMode="auto">
            <a:xfrm>
              <a:off x="872" y="1055"/>
              <a:ext cx="479" cy="11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*, *</a:t>
              </a:r>
            </a:p>
            <a:p>
              <a:pPr>
                <a:spcBef>
                  <a:spcPts val="0"/>
                </a:spcBef>
                <a:defRPr/>
              </a:pPr>
              <a:endParaRPr lang="en-US" sz="16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30" name="Line 320"/>
            <p:cNvSpPr>
              <a:spLocks noChangeShapeType="1"/>
            </p:cNvSpPr>
            <p:nvPr/>
          </p:nvSpPr>
          <p:spPr bwMode="auto">
            <a:xfrm>
              <a:off x="702" y="1117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25"/>
            <p:cNvSpPr>
              <a:spLocks noChangeArrowheads="1"/>
            </p:cNvSpPr>
            <p:nvPr/>
          </p:nvSpPr>
          <p:spPr bwMode="auto">
            <a:xfrm>
              <a:off x="878" y="1374"/>
              <a:ext cx="242" cy="1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32" name="Line 333"/>
            <p:cNvSpPr>
              <a:spLocks noChangeShapeType="1"/>
            </p:cNvSpPr>
            <p:nvPr/>
          </p:nvSpPr>
          <p:spPr bwMode="auto">
            <a:xfrm>
              <a:off x="702" y="1426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25"/>
            <p:cNvSpPr>
              <a:spLocks noChangeArrowheads="1"/>
            </p:cNvSpPr>
            <p:nvPr/>
          </p:nvSpPr>
          <p:spPr bwMode="auto">
            <a:xfrm>
              <a:off x="875" y="1216"/>
              <a:ext cx="242" cy="10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spcBef>
                  <a:spcPts val="0"/>
                </a:spcBef>
                <a:defRPr/>
              </a:pPr>
              <a:r>
                <a:rPr lang="en-US" sz="1600" b="1" dirty="0" smtClean="0">
                  <a:latin typeface="Courier New" pitchFamily="49" charset="0"/>
                  <a:cs typeface="Tahoma" pitchFamily="34" charset="0"/>
                </a:rPr>
                <a:t> * </a:t>
              </a:r>
            </a:p>
          </p:txBody>
        </p:sp>
        <p:sp>
          <p:nvSpPr>
            <p:cNvPr id="34" name="Line 333"/>
            <p:cNvSpPr>
              <a:spLocks noChangeShapeType="1"/>
            </p:cNvSpPr>
            <p:nvPr/>
          </p:nvSpPr>
          <p:spPr bwMode="auto">
            <a:xfrm>
              <a:off x="699" y="1268"/>
              <a:ext cx="17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3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3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3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3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3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3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3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3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3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6 7.40741E-6 L -8.33333E-6 0.03056 L 0.01944 7.40741E-6 L 0.03333 0.03612 L 0.05694 -0.00184 L 0.06736 0.02223 L 0.06736 0.0463 " pathEditMode="relative" ptsTypes="AAAAAAA">
                                      <p:cBhvr>
                                        <p:cTn id="74" dur="3000" fill="hold"/>
                                        <p:tgtEl>
                                          <p:spTgt spid="1130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3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13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13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13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130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499" grpId="0" uiExpand="1" build="p" bldLvl="3"/>
      <p:bldP spid="1130514" grpId="0" uiExpand="1" animBg="1"/>
      <p:bldP spid="1130515" grpId="0" uiExpand="1" animBg="1"/>
      <p:bldP spid="1130516" grpId="0" uiExpand="1" animBg="1"/>
      <p:bldP spid="1130517" grpId="0" uiExpand="1" animBg="1"/>
      <p:bldP spid="1130518" grpId="0" uiExpand="1" animBg="1"/>
      <p:bldP spid="1130518" grpId="1" uiExpand="1" animBg="1"/>
      <p:bldP spid="1130519" grpId="0" uiExpand="1" animBg="1"/>
      <p:bldP spid="1130519" grpId="1" uiExpan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การตรวจเชิงเส้น </a:t>
            </a:r>
            <a:r>
              <a:rPr lang="en-US" smtClean="0">
                <a:cs typeface="Tahoma" pitchFamily="34" charset="0"/>
              </a:rPr>
              <a:t>(Linear Probing)</a:t>
            </a:r>
            <a:endParaRPr lang="th-TH" smtClean="0">
              <a:cs typeface="Tahoma" pitchFamily="34" charset="0"/>
            </a:endParaRPr>
          </a:p>
        </p:txBody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7772400" cy="1898650"/>
          </a:xfrm>
        </p:spPr>
        <p:txBody>
          <a:bodyPr/>
          <a:lstStyle/>
          <a:p>
            <a:pPr>
              <a:defRPr/>
            </a:pPr>
            <a:r>
              <a:rPr lang="th-TH" smtClean="0">
                <a:cs typeface="Tahoma" pitchFamily="34" charset="0"/>
              </a:rPr>
              <a:t>เมื่อชน หาช่องว่างถัดไปด้วยวิธีดูตัวถัดไปเรื่อย ๆ</a:t>
            </a: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ให้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h</a:t>
            </a:r>
            <a:r>
              <a:rPr lang="en-US" i="1" baseline="-25000" smtClean="0">
                <a:latin typeface="Times New Roman" pitchFamily="18" charset="0"/>
                <a:cs typeface="Tahoma" pitchFamily="34" charset="0"/>
              </a:rPr>
              <a:t>j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(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)</a:t>
            </a:r>
            <a:r>
              <a:rPr lang="en-US" smtClean="0">
                <a:cs typeface="Tahoma" pitchFamily="34" charset="0"/>
              </a:rPr>
              <a:t> </a:t>
            </a:r>
            <a:r>
              <a:rPr lang="th-TH" smtClean="0">
                <a:cs typeface="Tahoma" pitchFamily="34" charset="0"/>
              </a:rPr>
              <a:t>คือช่องที่ </a:t>
            </a:r>
            <a:r>
              <a:rPr lang="en-US" smtClean="0">
                <a:cs typeface="Tahoma" pitchFamily="34" charset="0"/>
              </a:rPr>
              <a:t>probe </a:t>
            </a:r>
            <a:r>
              <a:rPr lang="th-TH" smtClean="0">
                <a:cs typeface="Tahoma" pitchFamily="34" charset="0"/>
              </a:rPr>
              <a:t>หลังจากชนครั้งที่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j</a:t>
            </a:r>
          </a:p>
          <a:p>
            <a:pPr>
              <a:defRPr/>
            </a:pPr>
            <a:r>
              <a:rPr lang="en-US" i="1" smtClean="0">
                <a:latin typeface="Times New Roman" pitchFamily="18" charset="0"/>
                <a:cs typeface="Tahoma" pitchFamily="34" charset="0"/>
              </a:rPr>
              <a:t>h</a:t>
            </a:r>
            <a:r>
              <a:rPr lang="en-US" baseline="-25000" smtClean="0">
                <a:latin typeface="Times New Roman" pitchFamily="18" charset="0"/>
                <a:cs typeface="Tahoma" pitchFamily="34" charset="0"/>
              </a:rPr>
              <a:t>0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(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) =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h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(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)</a:t>
            </a:r>
            <a:r>
              <a:rPr lang="en-US" smtClean="0">
                <a:cs typeface="Tahoma" pitchFamily="34" charset="0"/>
              </a:rPr>
              <a:t> </a:t>
            </a:r>
            <a:r>
              <a:rPr lang="th-TH" smtClean="0">
                <a:cs typeface="Tahoma" pitchFamily="34" charset="0"/>
              </a:rPr>
              <a:t>คือช่องที่ </a:t>
            </a:r>
            <a:r>
              <a:rPr lang="en-US" smtClean="0">
                <a:cs typeface="Tahoma" pitchFamily="34" charset="0"/>
              </a:rPr>
              <a:t>hash </a:t>
            </a:r>
            <a:r>
              <a:rPr lang="th-TH" smtClean="0">
                <a:cs typeface="Tahoma" pitchFamily="34" charset="0"/>
              </a:rPr>
              <a:t>เริ่มต้น</a:t>
            </a:r>
            <a:r>
              <a:rPr lang="en-US" smtClean="0">
                <a:cs typeface="Tahoma" pitchFamily="34" charset="0"/>
              </a:rPr>
              <a:t> </a:t>
            </a:r>
            <a:r>
              <a:rPr lang="en-US" sz="2400" smtClean="0">
                <a:cs typeface="Tahoma" pitchFamily="34" charset="0"/>
              </a:rPr>
              <a:t>(home address)</a:t>
            </a:r>
            <a:endParaRPr lang="th-TH" smtClean="0">
              <a:cs typeface="Tahoma" pitchFamily="34" charset="0"/>
            </a:endParaRPr>
          </a:p>
        </p:txBody>
      </p:sp>
      <p:sp>
        <p:nvSpPr>
          <p:cNvPr id="1131557" name="AutoShape 37"/>
          <p:cNvSpPr>
            <a:spLocks noChangeArrowheads="1"/>
          </p:cNvSpPr>
          <p:nvPr/>
        </p:nvSpPr>
        <p:spPr bwMode="auto">
          <a:xfrm>
            <a:off x="814388" y="2657475"/>
            <a:ext cx="3546475" cy="733425"/>
          </a:xfrm>
          <a:prstGeom prst="roundRect">
            <a:avLst>
              <a:gd name="adj" fmla="val 3817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= 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+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%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m</a:t>
            </a:r>
            <a:endParaRPr lang="th-TH" sz="2800" i="1">
              <a:latin typeface="Times New Roman" pitchFamily="18" charset="0"/>
              <a:ea typeface="+mn-ea"/>
              <a:cs typeface="Tahoma" pitchFamily="34" charset="0"/>
            </a:endParaRPr>
          </a:p>
        </p:txBody>
      </p:sp>
      <p:sp>
        <p:nvSpPr>
          <p:cNvPr id="1131602" name="AutoShape 82"/>
          <p:cNvSpPr>
            <a:spLocks noChangeArrowheads="1"/>
          </p:cNvSpPr>
          <p:nvPr/>
        </p:nvSpPr>
        <p:spPr bwMode="auto">
          <a:xfrm>
            <a:off x="4543425" y="2657475"/>
            <a:ext cx="3911600" cy="733425"/>
          </a:xfrm>
          <a:prstGeom prst="roundRect">
            <a:avLst>
              <a:gd name="adj" fmla="val 3817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= 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 baseline="-25000">
                <a:latin typeface="Times New Roman" pitchFamily="18" charset="0"/>
                <a:ea typeface="+mn-ea"/>
                <a:cs typeface="Tahoma" pitchFamily="34" charset="0"/>
              </a:rPr>
              <a:t>–1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+ 1) %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m</a:t>
            </a:r>
            <a:endParaRPr lang="th-TH" sz="2800" i="1">
              <a:latin typeface="Times New Roman" pitchFamily="18" charset="0"/>
              <a:ea typeface="+mn-ea"/>
              <a:cs typeface="Tahoma" pitchFamily="34" charset="0"/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298575" y="3881438"/>
            <a:ext cx="6554788" cy="792162"/>
            <a:chOff x="838" y="2704"/>
            <a:chExt cx="4129" cy="499"/>
          </a:xfrm>
        </p:grpSpPr>
        <p:sp>
          <p:nvSpPr>
            <p:cNvPr id="34833" name="Rectangle 84"/>
            <p:cNvSpPr>
              <a:spLocks noChangeArrowheads="1"/>
            </p:cNvSpPr>
            <p:nvPr/>
          </p:nvSpPr>
          <p:spPr bwMode="auto">
            <a:xfrm>
              <a:off x="838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4" name="Rectangle 85"/>
            <p:cNvSpPr>
              <a:spLocks noChangeArrowheads="1"/>
            </p:cNvSpPr>
            <p:nvPr/>
          </p:nvSpPr>
          <p:spPr bwMode="auto">
            <a:xfrm>
              <a:off x="115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Rectangle 86"/>
            <p:cNvSpPr>
              <a:spLocks noChangeArrowheads="1"/>
            </p:cNvSpPr>
            <p:nvPr/>
          </p:nvSpPr>
          <p:spPr bwMode="auto">
            <a:xfrm>
              <a:off x="1473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Rectangle 87"/>
            <p:cNvSpPr>
              <a:spLocks noChangeArrowheads="1"/>
            </p:cNvSpPr>
            <p:nvPr/>
          </p:nvSpPr>
          <p:spPr bwMode="auto">
            <a:xfrm>
              <a:off x="179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Rectangle 88"/>
            <p:cNvSpPr>
              <a:spLocks noChangeArrowheads="1"/>
            </p:cNvSpPr>
            <p:nvPr/>
          </p:nvSpPr>
          <p:spPr bwMode="auto">
            <a:xfrm>
              <a:off x="2108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Rectangle 89"/>
            <p:cNvSpPr>
              <a:spLocks noChangeArrowheads="1"/>
            </p:cNvSpPr>
            <p:nvPr/>
          </p:nvSpPr>
          <p:spPr bwMode="auto">
            <a:xfrm>
              <a:off x="242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9" name="Rectangle 90"/>
            <p:cNvSpPr>
              <a:spLocks noChangeArrowheads="1"/>
            </p:cNvSpPr>
            <p:nvPr/>
          </p:nvSpPr>
          <p:spPr bwMode="auto">
            <a:xfrm>
              <a:off x="2743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Rectangle 91"/>
            <p:cNvSpPr>
              <a:spLocks noChangeArrowheads="1"/>
            </p:cNvSpPr>
            <p:nvPr/>
          </p:nvSpPr>
          <p:spPr bwMode="auto">
            <a:xfrm>
              <a:off x="306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1" name="Rectangle 92"/>
            <p:cNvSpPr>
              <a:spLocks noChangeArrowheads="1"/>
            </p:cNvSpPr>
            <p:nvPr/>
          </p:nvSpPr>
          <p:spPr bwMode="auto">
            <a:xfrm>
              <a:off x="3379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Rectangle 93"/>
            <p:cNvSpPr>
              <a:spLocks noChangeArrowheads="1"/>
            </p:cNvSpPr>
            <p:nvPr/>
          </p:nvSpPr>
          <p:spPr bwMode="auto">
            <a:xfrm>
              <a:off x="369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3" name="Rectangle 94"/>
            <p:cNvSpPr>
              <a:spLocks noChangeArrowheads="1"/>
            </p:cNvSpPr>
            <p:nvPr/>
          </p:nvSpPr>
          <p:spPr bwMode="auto">
            <a:xfrm>
              <a:off x="4014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Rectangle 95"/>
            <p:cNvSpPr>
              <a:spLocks noChangeArrowheads="1"/>
            </p:cNvSpPr>
            <p:nvPr/>
          </p:nvSpPr>
          <p:spPr bwMode="auto">
            <a:xfrm>
              <a:off x="433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5" name="Rectangle 96"/>
            <p:cNvSpPr>
              <a:spLocks noChangeArrowheads="1"/>
            </p:cNvSpPr>
            <p:nvPr/>
          </p:nvSpPr>
          <p:spPr bwMode="auto">
            <a:xfrm>
              <a:off x="4649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Text Box 97"/>
            <p:cNvSpPr txBox="1">
              <a:spLocks noChangeArrowheads="1"/>
            </p:cNvSpPr>
            <p:nvPr/>
          </p:nvSpPr>
          <p:spPr bwMode="auto">
            <a:xfrm>
              <a:off x="838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4847" name="Text Box 98"/>
            <p:cNvSpPr txBox="1">
              <a:spLocks noChangeArrowheads="1"/>
            </p:cNvSpPr>
            <p:nvPr/>
          </p:nvSpPr>
          <p:spPr bwMode="auto">
            <a:xfrm>
              <a:off x="1156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4848" name="Text Box 99"/>
            <p:cNvSpPr txBox="1">
              <a:spLocks noChangeArrowheads="1"/>
            </p:cNvSpPr>
            <p:nvPr/>
          </p:nvSpPr>
          <p:spPr bwMode="auto">
            <a:xfrm>
              <a:off x="1473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2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4849" name="Text Box 100"/>
            <p:cNvSpPr txBox="1">
              <a:spLocks noChangeArrowheads="1"/>
            </p:cNvSpPr>
            <p:nvPr/>
          </p:nvSpPr>
          <p:spPr bwMode="auto">
            <a:xfrm>
              <a:off x="1791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3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4850" name="Text Box 101"/>
            <p:cNvSpPr txBox="1">
              <a:spLocks noChangeArrowheads="1"/>
            </p:cNvSpPr>
            <p:nvPr/>
          </p:nvSpPr>
          <p:spPr bwMode="auto">
            <a:xfrm>
              <a:off x="2108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4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4851" name="Text Box 102"/>
            <p:cNvSpPr txBox="1">
              <a:spLocks noChangeArrowheads="1"/>
            </p:cNvSpPr>
            <p:nvPr/>
          </p:nvSpPr>
          <p:spPr bwMode="auto">
            <a:xfrm>
              <a:off x="2426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5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4852" name="Text Box 103"/>
            <p:cNvSpPr txBox="1">
              <a:spLocks noChangeArrowheads="1"/>
            </p:cNvSpPr>
            <p:nvPr/>
          </p:nvSpPr>
          <p:spPr bwMode="auto">
            <a:xfrm>
              <a:off x="2743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6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4853" name="Text Box 104"/>
            <p:cNvSpPr txBox="1">
              <a:spLocks noChangeArrowheads="1"/>
            </p:cNvSpPr>
            <p:nvPr/>
          </p:nvSpPr>
          <p:spPr bwMode="auto">
            <a:xfrm>
              <a:off x="3061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7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4854" name="Text Box 105"/>
            <p:cNvSpPr txBox="1">
              <a:spLocks noChangeArrowheads="1"/>
            </p:cNvSpPr>
            <p:nvPr/>
          </p:nvSpPr>
          <p:spPr bwMode="auto">
            <a:xfrm>
              <a:off x="3378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8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4855" name="Text Box 106"/>
            <p:cNvSpPr txBox="1">
              <a:spLocks noChangeArrowheads="1"/>
            </p:cNvSpPr>
            <p:nvPr/>
          </p:nvSpPr>
          <p:spPr bwMode="auto">
            <a:xfrm>
              <a:off x="3696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9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4856" name="Text Box 107"/>
            <p:cNvSpPr txBox="1">
              <a:spLocks noChangeArrowheads="1"/>
            </p:cNvSpPr>
            <p:nvPr/>
          </p:nvSpPr>
          <p:spPr bwMode="auto">
            <a:xfrm>
              <a:off x="4013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10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4857" name="Text Box 108"/>
            <p:cNvSpPr txBox="1">
              <a:spLocks noChangeArrowheads="1"/>
            </p:cNvSpPr>
            <p:nvPr/>
          </p:nvSpPr>
          <p:spPr bwMode="auto">
            <a:xfrm>
              <a:off x="4331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4858" name="Text Box 109"/>
            <p:cNvSpPr txBox="1">
              <a:spLocks noChangeArrowheads="1"/>
            </p:cNvSpPr>
            <p:nvPr/>
          </p:nvSpPr>
          <p:spPr bwMode="auto">
            <a:xfrm>
              <a:off x="4649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12</a:t>
              </a:r>
              <a:endParaRPr lang="th-TH" sz="2000" b="1">
                <a:latin typeface="Courier New" pitchFamily="49" charset="0"/>
              </a:endParaRPr>
            </a:p>
          </p:txBody>
        </p:sp>
      </p:grpSp>
      <p:sp>
        <p:nvSpPr>
          <p:cNvPr id="1131630" name="Text Box 110"/>
          <p:cNvSpPr txBox="1">
            <a:spLocks noChangeArrowheads="1"/>
          </p:cNvSpPr>
          <p:nvPr/>
        </p:nvSpPr>
        <p:spPr bwMode="auto">
          <a:xfrm>
            <a:off x="1169988" y="4906963"/>
            <a:ext cx="677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000">
                <a:latin typeface="Courier New" pitchFamily="49" charset="0"/>
              </a:rPr>
              <a:t>ใช้ </a:t>
            </a:r>
            <a:r>
              <a:rPr lang="en-US" sz="2000" b="1">
                <a:latin typeface="Courier New" pitchFamily="49" charset="0"/>
              </a:rPr>
              <a:t>h(x) = x % 13</a:t>
            </a:r>
            <a:r>
              <a:rPr lang="en-US" sz="2000">
                <a:latin typeface="Courier New" pitchFamily="49" charset="0"/>
              </a:rPr>
              <a:t>  </a:t>
            </a:r>
            <a:r>
              <a:rPr lang="th-TH" sz="2000">
                <a:latin typeface="Courier New" pitchFamily="49" charset="0"/>
              </a:rPr>
              <a:t>แล้วเพิ่มข้อมูลที่มีคีย์ตามลำดับดังนี้</a:t>
            </a:r>
          </a:p>
        </p:txBody>
      </p:sp>
      <p:sp>
        <p:nvSpPr>
          <p:cNvPr id="1131631" name="Text Box 111"/>
          <p:cNvSpPr txBox="1">
            <a:spLocks noChangeArrowheads="1"/>
          </p:cNvSpPr>
          <p:nvPr/>
        </p:nvSpPr>
        <p:spPr bwMode="auto">
          <a:xfrm>
            <a:off x="2016125" y="537051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17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1632" name="Text Box 112"/>
          <p:cNvSpPr txBox="1">
            <a:spLocks noChangeArrowheads="1"/>
          </p:cNvSpPr>
          <p:nvPr/>
        </p:nvSpPr>
        <p:spPr bwMode="auto">
          <a:xfrm>
            <a:off x="2630488" y="537051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32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1633" name="Text Box 113"/>
          <p:cNvSpPr txBox="1">
            <a:spLocks noChangeArrowheads="1"/>
          </p:cNvSpPr>
          <p:nvPr/>
        </p:nvSpPr>
        <p:spPr bwMode="auto">
          <a:xfrm>
            <a:off x="3244850" y="537051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26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1634" name="Text Box 114"/>
          <p:cNvSpPr txBox="1">
            <a:spLocks noChangeArrowheads="1"/>
          </p:cNvSpPr>
          <p:nvPr/>
        </p:nvSpPr>
        <p:spPr bwMode="auto">
          <a:xfrm>
            <a:off x="3859213" y="5370513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7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1635" name="Text Box 115"/>
          <p:cNvSpPr txBox="1">
            <a:spLocks noChangeArrowheads="1"/>
          </p:cNvSpPr>
          <p:nvPr/>
        </p:nvSpPr>
        <p:spPr bwMode="auto">
          <a:xfrm>
            <a:off x="4322763" y="5370513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4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1636" name="Text Box 116"/>
          <p:cNvSpPr txBox="1">
            <a:spLocks noChangeArrowheads="1"/>
          </p:cNvSpPr>
          <p:nvPr/>
        </p:nvSpPr>
        <p:spPr bwMode="auto">
          <a:xfrm>
            <a:off x="4784725" y="537051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43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1637" name="Text Box 117"/>
          <p:cNvSpPr txBox="1">
            <a:spLocks noChangeArrowheads="1"/>
          </p:cNvSpPr>
          <p:nvPr/>
        </p:nvSpPr>
        <p:spPr bwMode="auto">
          <a:xfrm>
            <a:off x="5399088" y="537051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12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1638" name="Text Box 118"/>
          <p:cNvSpPr txBox="1">
            <a:spLocks noChangeArrowheads="1"/>
          </p:cNvSpPr>
          <p:nvPr/>
        </p:nvSpPr>
        <p:spPr bwMode="auto">
          <a:xfrm>
            <a:off x="6013450" y="537051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11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1639" name="Text Box 119"/>
          <p:cNvSpPr txBox="1">
            <a:spLocks noChangeArrowheads="1"/>
          </p:cNvSpPr>
          <p:nvPr/>
        </p:nvSpPr>
        <p:spPr bwMode="auto">
          <a:xfrm>
            <a:off x="6629400" y="5370513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24</a:t>
            </a:r>
            <a:endParaRPr lang="th-TH" sz="2000" b="1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3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1316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316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316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3594 -0.00578 0.07205 -0.01156 0.09688 -0.02659 C 0.1217 -0.04163 0.14115 -0.06799 0.14914 -0.09019 C 0.15712 -0.11239 0.15087 -0.13622 0.14462 -0.1598 " pathEditMode="relative" ptsTypes="aaaA">
                                      <p:cBhvr>
                                        <p:cTn id="56" dur="500" fill="hold"/>
                                        <p:tgtEl>
                                          <p:spTgt spid="1131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1316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1316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1316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257 -0.00671 0.05156 -0.01341 0.0816 -0.03076 C 0.11163 -0.0481 0.16285 -0.08349 0.18004 -0.10453 C 0.19722 -0.12558 0.19097 -0.14177 0.18472 -0.15772 " pathEditMode="relative" ptsTypes="aaaA">
                                      <p:cBhvr>
                                        <p:cTn id="66" dur="500" fill="hold"/>
                                        <p:tgtEl>
                                          <p:spTgt spid="1131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1316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1316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1316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3872 -0.00902 -0.07743 -0.01781 -0.11077 -0.03492 C -0.1441 -0.05204 -0.18316 -0.0821 -0.2 -0.10245 C -0.21684 -0.1228 -0.21459 -0.14038 -0.21216 -0.15772 " pathEditMode="relative" ptsTypes="aaaA">
                                      <p:cBhvr>
                                        <p:cTn id="76" dur="500" fill="hold"/>
                                        <p:tgtEl>
                                          <p:spTgt spid="1131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1316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1316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1316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2848 -0.01781 0.05695 -0.03561 0.07535 -0.05342 C 0.09375 -0.07123 0.10382 -0.08927 0.11077 -0.10661 C 0.11771 -0.12396 0.11736 -0.14084 0.11702 -0.15772 " pathEditMode="relative" ptsTypes="aaaA">
                                      <p:cBhvr>
                                        <p:cTn id="86" dur="500" fill="hold"/>
                                        <p:tgtEl>
                                          <p:spTgt spid="1131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1316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1316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1316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1996 -0.00879 -0.03976 -0.01757 -0.05538 -0.03492 C -0.07101 -0.05227 -0.09097 -0.09574 -0.09375 -0.10453 C -0.09653 -0.11332 -0.08021 -0.08904 -0.07222 -0.08811 C -0.06424 -0.08719 -0.05035 -0.08672 -0.04601 -0.09829 C -0.04167 -0.10985 -0.04392 -0.1339 -0.04601 -0.15772 " pathEditMode="relative" ptsTypes="aaaaaA">
                                      <p:cBhvr>
                                        <p:cTn id="96" dur="1000" fill="hold"/>
                                        <p:tgtEl>
                                          <p:spTgt spid="1131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131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131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131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1493 -0.00069 -0.02969 -0.00139 -0.04913 -0.01017 C -0.06858 -0.01896 -0.09966 -0.037 -0.11684 -0.05342 C -0.13403 -0.06984 -0.15 -0.10314 -0.15226 -0.10869 C -0.15452 -0.11424 -0.13889 -0.08511 -0.13073 -0.08603 C -0.12257 -0.08696 -0.10938 -0.11401 -0.10313 -0.11471 C -0.09688 -0.1154 -0.10018 -0.09505 -0.09375 -0.09019 C -0.08733 -0.08534 -0.07222 -0.08187 -0.06459 -0.08603 C -0.05695 -0.09019 -0.05122 -0.11332 -0.04757 -0.11471 C -0.04393 -0.11609 -0.04809 -0.09852 -0.04306 -0.09436 C -0.03802 -0.09019 -0.02483 -0.08649 -0.01684 -0.09019 C -0.00886 -0.09389 0.0 -0.1154 0.00468 -0.11679 C 0.00937 -0.11818 0.00625 -0.10268 0.01076 -0.09829 C 0.01528 -0.09389 0.02482 -0.08788 0.03229 -0.09019 C 0.03975 -0.09251 0.05052 -0.10129 0.05538 -0.11286 C 0.06024 -0.12442 0.06093 -0.14223 0.06163 -0.1598 " pathEditMode="relative" ptsTypes="aaaaaaaaaaaaaaaA">
                                      <p:cBhvr>
                                        <p:cTn id="106" dur="3000" fill="hold"/>
                                        <p:tgtEl>
                                          <p:spTgt spid="1131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11316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1316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1316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3195 -0.00393 0.06389 -0.00786 0.09705 -0.02058 C 0.13021 -0.0333 0.17882 -0.05296 0.19861 -0.07586 C 0.2184 -0.09875 0.21684 -0.12835 0.21545 -0.15772 " pathEditMode="relative" ptsTypes="aaaA">
                                      <p:cBhvr>
                                        <p:cTn id="116" dur="500" fill="hold"/>
                                        <p:tgtEl>
                                          <p:spTgt spid="1131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131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131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1316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893 -0.00879 0.03785 -0.01757 0.05382 -0.03492 C 0.06979 -0.05227 0.08906 -0.08395 0.09549 -0.10453 C 0.10191 -0.12511 0.09705 -0.14153 0.09236 -0.15772 " pathEditMode="relative" ptsTypes="aaaA">
                                      <p:cBhvr>
                                        <p:cTn id="126" dur="500" fill="hold"/>
                                        <p:tgtEl>
                                          <p:spTgt spid="1131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11316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1316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1316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15356E-6 C 0.01145 -0.0192 0.02291 -0.03816 0.02777 -0.05828 C 0.03264 -0.07864 0.02656 -0.11333 0.02916 -0.12073 C 0.03177 -0.12813 0.03819 -0.10801 0.04305 -0.10246 C 0.04791 -0.09714 0.0526 -0.0858 0.0585 -0.08858 C 0.06441 -0.09112 0.07343 -0.11795 0.07847 -0.11864 C 0.0835 -0.11934 0.08177 -0.09737 0.08923 -0.09251 C 0.0967 -0.08789 0.11389 -0.07864 0.12309 -0.09066 C 0.13229 -0.10246 0.14687 -0.13738 0.14461 -0.1649 C 0.14236 -0.19242 0.13871 -0.2352 0.1092 -0.25532 C 0.07968 -0.27544 0.03854 -0.27961 -0.0323 -0.28539 C -0.10313 -0.2914 -0.23195 -0.29233 -0.31546 -0.2914 C -0.39896 -0.29048 -0.48907 -0.29487 -0.53386 -0.27938 C -0.57865 -0.26365 -0.57952 -0.20491 -0.58455 -0.19704 C -0.58959 -0.18918 -0.57309 -0.22618 -0.56459 -0.23104 C -0.55608 -0.23613 -0.53993 -0.23913 -0.53386 -0.22711 C -0.52778 -0.21531 -0.52778 -0.1871 -0.52761 -0.15888 " pathEditMode="relative" rAng="0" ptsTypes="aaaaaaaaaaaaaaaaA">
                                      <p:cBhvr>
                                        <p:cTn id="136" dur="3000" fill="hold"/>
                                        <p:tgtEl>
                                          <p:spTgt spid="1131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00" y="-1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13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13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3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3" grpId="0" uiExpand="1" build="p"/>
      <p:bldP spid="1131557" grpId="0" animBg="1"/>
      <p:bldP spid="1131602" grpId="0" animBg="1"/>
      <p:bldP spid="1131630" grpId="0" uiExpand="1"/>
      <p:bldP spid="1131631" grpId="0" uiExpand="1"/>
      <p:bldP spid="1131631" grpId="1" uiExpand="1"/>
      <p:bldP spid="1131632" grpId="0" uiExpand="1"/>
      <p:bldP spid="1131632" grpId="1" uiExpand="1"/>
      <p:bldP spid="1131633" grpId="0" uiExpand="1"/>
      <p:bldP spid="1131633" grpId="1" uiExpand="1"/>
      <p:bldP spid="1131634" grpId="0" uiExpand="1"/>
      <p:bldP spid="1131634" grpId="1" uiExpand="1"/>
      <p:bldP spid="1131635" grpId="0" uiExpand="1"/>
      <p:bldP spid="1131635" grpId="1" uiExpand="1"/>
      <p:bldP spid="1131636" grpId="0" uiExpand="1"/>
      <p:bldP spid="1131636" grpId="1" uiExpand="1"/>
      <p:bldP spid="1131637" grpId="0" uiExpand="1"/>
      <p:bldP spid="1131637" grpId="1" uiExpand="1"/>
      <p:bldP spid="1131638" grpId="0" uiExpand="1"/>
      <p:bldP spid="1131638" grpId="1" uiExpand="1"/>
      <p:bldP spid="1131639" grpId="0" uiExpand="1"/>
      <p:bldP spid="1131639" grpId="1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051" name="AutoShape 275"/>
          <p:cNvSpPr>
            <a:spLocks noChangeArrowheads="1"/>
          </p:cNvSpPr>
          <p:nvPr/>
        </p:nvSpPr>
        <p:spPr bwMode="auto">
          <a:xfrm>
            <a:off x="5851525" y="1379538"/>
            <a:ext cx="2097088" cy="590550"/>
          </a:xfrm>
          <a:prstGeom prst="roundRect">
            <a:avLst>
              <a:gd name="adj" fmla="val 3817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th-TH" sz="32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 </a:t>
            </a:r>
            <a:r>
              <a:rPr lang="en-US" sz="32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= </a:t>
            </a:r>
            <a:r>
              <a:rPr lang="en-US" sz="3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n </a:t>
            </a:r>
            <a:r>
              <a:rPr lang="en-US" sz="32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/ </a:t>
            </a:r>
            <a:r>
              <a:rPr lang="en-US" sz="3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m</a:t>
            </a:r>
            <a:endParaRPr lang="th-TH" sz="3200" i="1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ahoma" pitchFamily="34" charset="0"/>
              <a:sym typeface="Symbol" pitchFamily="18" charset="2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การกระจายของข้อมูล</a:t>
            </a:r>
          </a:p>
        </p:txBody>
      </p:sp>
      <p:sp>
        <p:nvSpPr>
          <p:cNvPr id="1228048" name="Rectangle 27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ถ้าข้อมูลกระจายทั่วตาราง</a:t>
            </a:r>
          </a:p>
          <a:p>
            <a:pPr lvl="1">
              <a:defRPr/>
            </a:pPr>
            <a:r>
              <a:rPr lang="th-TH" dirty="0" smtClean="0"/>
              <a:t>แต่ละช่องเก็บรายการยาว </a:t>
            </a:r>
            <a:r>
              <a:rPr lang="th-TH" dirty="0" smtClean="0">
                <a:sym typeface="Symbol" pitchFamily="18" charset="2"/>
              </a:rPr>
              <a:t> </a:t>
            </a:r>
          </a:p>
          <a:p>
            <a:pPr lvl="1">
              <a:defRPr/>
            </a:pPr>
            <a:r>
              <a:rPr lang="th-TH" dirty="0" smtClean="0"/>
              <a:t>ถ้า </a:t>
            </a:r>
            <a:r>
              <a:rPr lang="th-TH" dirty="0" smtClean="0">
                <a:sym typeface="Symbol" pitchFamily="18" charset="2"/>
              </a:rPr>
              <a:t> น้อย </a:t>
            </a:r>
            <a:r>
              <a:rPr lang="th-TH" dirty="0" smtClean="0"/>
              <a:t>ค้นหาได้เร็ว</a:t>
            </a:r>
          </a:p>
          <a:p>
            <a:pPr>
              <a:defRPr/>
            </a:pPr>
            <a:r>
              <a:rPr lang="th-TH" dirty="0" smtClean="0"/>
              <a:t>ถ้าไม่กระจาย</a:t>
            </a:r>
          </a:p>
          <a:p>
            <a:pPr lvl="1">
              <a:defRPr/>
            </a:pPr>
            <a:r>
              <a:rPr lang="th-TH" dirty="0" smtClean="0"/>
              <a:t>มีบางรายการยาวเกิน </a:t>
            </a:r>
            <a:r>
              <a:rPr lang="th-TH" dirty="0" smtClean="0">
                <a:sym typeface="Symbol" pitchFamily="18" charset="2"/>
              </a:rPr>
              <a:t> มาก</a:t>
            </a:r>
          </a:p>
          <a:p>
            <a:pPr lvl="1">
              <a:defRPr/>
            </a:pPr>
            <a:r>
              <a:rPr lang="th-TH" dirty="0" smtClean="0">
                <a:sym typeface="Symbol" pitchFamily="18" charset="2"/>
              </a:rPr>
              <a:t>การค้นหาช้าเหมือนเก็บด้วย </a:t>
            </a:r>
            <a:r>
              <a:rPr lang="en-US" dirty="0" smtClean="0">
                <a:sym typeface="Symbol" pitchFamily="18" charset="2"/>
              </a:rPr>
              <a:t>list</a:t>
            </a:r>
            <a:endParaRPr lang="th-TH" dirty="0" smtClean="0">
              <a:sym typeface="Symbol" pitchFamily="18" charset="2"/>
            </a:endParaRPr>
          </a:p>
          <a:p>
            <a:pPr lvl="1">
              <a:defRPr/>
            </a:pPr>
            <a:endParaRPr lang="th-TH" dirty="0" smtClean="0"/>
          </a:p>
        </p:txBody>
      </p:sp>
      <p:grpSp>
        <p:nvGrpSpPr>
          <p:cNvPr id="2" name="Group 277"/>
          <p:cNvGrpSpPr>
            <a:grpSpLocks/>
          </p:cNvGrpSpPr>
          <p:nvPr/>
        </p:nvGrpSpPr>
        <p:grpSpPr bwMode="auto">
          <a:xfrm>
            <a:off x="6205538" y="3979863"/>
            <a:ext cx="2090738" cy="2459037"/>
            <a:chOff x="158" y="2375"/>
            <a:chExt cx="1317" cy="1549"/>
          </a:xfrm>
        </p:grpSpPr>
        <p:grpSp>
          <p:nvGrpSpPr>
            <p:cNvPr id="17550" name="Group 6"/>
            <p:cNvGrpSpPr>
              <a:grpSpLocks/>
            </p:cNvGrpSpPr>
            <p:nvPr/>
          </p:nvGrpSpPr>
          <p:grpSpPr bwMode="auto">
            <a:xfrm>
              <a:off x="333" y="2375"/>
              <a:ext cx="141" cy="1549"/>
              <a:chOff x="5210" y="13220"/>
              <a:chExt cx="362" cy="3347"/>
            </a:xfrm>
          </p:grpSpPr>
          <p:sp>
            <p:nvSpPr>
              <p:cNvPr id="1227783" name="Rectangle 7"/>
              <p:cNvSpPr>
                <a:spLocks noChangeArrowheads="1"/>
              </p:cNvSpPr>
              <p:nvPr/>
            </p:nvSpPr>
            <p:spPr bwMode="auto">
              <a:xfrm>
                <a:off x="5210" y="13220"/>
                <a:ext cx="362" cy="334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7672" name="Line 8"/>
              <p:cNvSpPr>
                <a:spLocks noChangeShapeType="1"/>
              </p:cNvSpPr>
              <p:nvPr/>
            </p:nvSpPr>
            <p:spPr bwMode="auto">
              <a:xfrm>
                <a:off x="5210" y="13586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3" name="Line 9"/>
              <p:cNvSpPr>
                <a:spLocks noChangeShapeType="1"/>
              </p:cNvSpPr>
              <p:nvPr/>
            </p:nvSpPr>
            <p:spPr bwMode="auto">
              <a:xfrm>
                <a:off x="5210" y="13915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4" name="Line 10"/>
              <p:cNvSpPr>
                <a:spLocks noChangeShapeType="1"/>
              </p:cNvSpPr>
              <p:nvPr/>
            </p:nvSpPr>
            <p:spPr bwMode="auto">
              <a:xfrm>
                <a:off x="5210" y="14244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5" name="Line 11"/>
              <p:cNvSpPr>
                <a:spLocks noChangeShapeType="1"/>
              </p:cNvSpPr>
              <p:nvPr/>
            </p:nvSpPr>
            <p:spPr bwMode="auto">
              <a:xfrm>
                <a:off x="5210" y="14574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6" name="Line 12"/>
              <p:cNvSpPr>
                <a:spLocks noChangeShapeType="1"/>
              </p:cNvSpPr>
              <p:nvPr/>
            </p:nvSpPr>
            <p:spPr bwMode="auto">
              <a:xfrm>
                <a:off x="5210" y="14903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7" name="Line 13"/>
              <p:cNvSpPr>
                <a:spLocks noChangeShapeType="1"/>
              </p:cNvSpPr>
              <p:nvPr/>
            </p:nvSpPr>
            <p:spPr bwMode="auto">
              <a:xfrm>
                <a:off x="5210" y="1523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8" name="Line 14"/>
              <p:cNvSpPr>
                <a:spLocks noChangeShapeType="1"/>
              </p:cNvSpPr>
              <p:nvPr/>
            </p:nvSpPr>
            <p:spPr bwMode="auto">
              <a:xfrm>
                <a:off x="5210" y="15562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9" name="Line 15"/>
              <p:cNvSpPr>
                <a:spLocks noChangeShapeType="1"/>
              </p:cNvSpPr>
              <p:nvPr/>
            </p:nvSpPr>
            <p:spPr bwMode="auto">
              <a:xfrm>
                <a:off x="5210" y="15891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0" name="Line 16"/>
              <p:cNvSpPr>
                <a:spLocks noChangeShapeType="1"/>
              </p:cNvSpPr>
              <p:nvPr/>
            </p:nvSpPr>
            <p:spPr bwMode="auto">
              <a:xfrm>
                <a:off x="5210" y="16220"/>
                <a:ext cx="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51" name="Text Box 17"/>
            <p:cNvSpPr txBox="1">
              <a:spLocks noChangeArrowheads="1"/>
            </p:cNvSpPr>
            <p:nvPr/>
          </p:nvSpPr>
          <p:spPr bwMode="auto">
            <a:xfrm>
              <a:off x="158" y="2397"/>
              <a:ext cx="132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0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7552" name="Text Box 18"/>
            <p:cNvSpPr txBox="1">
              <a:spLocks noChangeArrowheads="1"/>
            </p:cNvSpPr>
            <p:nvPr/>
          </p:nvSpPr>
          <p:spPr bwMode="auto">
            <a:xfrm>
              <a:off x="158" y="2551"/>
              <a:ext cx="13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1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7553" name="Text Box 19"/>
            <p:cNvSpPr txBox="1">
              <a:spLocks noChangeArrowheads="1"/>
            </p:cNvSpPr>
            <p:nvPr/>
          </p:nvSpPr>
          <p:spPr bwMode="auto">
            <a:xfrm>
              <a:off x="158" y="2705"/>
              <a:ext cx="132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2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7554" name="Text Box 20"/>
            <p:cNvSpPr txBox="1">
              <a:spLocks noChangeArrowheads="1"/>
            </p:cNvSpPr>
            <p:nvPr/>
          </p:nvSpPr>
          <p:spPr bwMode="auto">
            <a:xfrm>
              <a:off x="158" y="2860"/>
              <a:ext cx="13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3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7555" name="Text Box 21"/>
            <p:cNvSpPr txBox="1">
              <a:spLocks noChangeArrowheads="1"/>
            </p:cNvSpPr>
            <p:nvPr/>
          </p:nvSpPr>
          <p:spPr bwMode="auto">
            <a:xfrm>
              <a:off x="158" y="3013"/>
              <a:ext cx="132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4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7556" name="Text Box 22"/>
            <p:cNvSpPr txBox="1">
              <a:spLocks noChangeArrowheads="1"/>
            </p:cNvSpPr>
            <p:nvPr/>
          </p:nvSpPr>
          <p:spPr bwMode="auto">
            <a:xfrm>
              <a:off x="158" y="3168"/>
              <a:ext cx="13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5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7557" name="Text Box 23"/>
            <p:cNvSpPr txBox="1">
              <a:spLocks noChangeArrowheads="1"/>
            </p:cNvSpPr>
            <p:nvPr/>
          </p:nvSpPr>
          <p:spPr bwMode="auto">
            <a:xfrm>
              <a:off x="158" y="3322"/>
              <a:ext cx="13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6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7558" name="Text Box 24"/>
            <p:cNvSpPr txBox="1">
              <a:spLocks noChangeArrowheads="1"/>
            </p:cNvSpPr>
            <p:nvPr/>
          </p:nvSpPr>
          <p:spPr bwMode="auto">
            <a:xfrm>
              <a:off x="158" y="3475"/>
              <a:ext cx="132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7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7559" name="Text Box 25"/>
            <p:cNvSpPr txBox="1">
              <a:spLocks noChangeArrowheads="1"/>
            </p:cNvSpPr>
            <p:nvPr/>
          </p:nvSpPr>
          <p:spPr bwMode="auto">
            <a:xfrm>
              <a:off x="158" y="3630"/>
              <a:ext cx="132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8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7560" name="Text Box 26"/>
            <p:cNvSpPr txBox="1">
              <a:spLocks noChangeArrowheads="1"/>
            </p:cNvSpPr>
            <p:nvPr/>
          </p:nvSpPr>
          <p:spPr bwMode="auto">
            <a:xfrm>
              <a:off x="158" y="3784"/>
              <a:ext cx="132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9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227810" name="Rectangle 34"/>
            <p:cNvSpPr>
              <a:spLocks noChangeArrowheads="1"/>
            </p:cNvSpPr>
            <p:nvPr/>
          </p:nvSpPr>
          <p:spPr bwMode="auto">
            <a:xfrm>
              <a:off x="574" y="2386"/>
              <a:ext cx="901" cy="1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defRPr/>
              </a:pPr>
              <a:r>
                <a:rPr lang="en-US" sz="2000" dirty="0" smtClean="0">
                  <a:latin typeface="Angsana New" pitchFamily="18" charset="-34"/>
                  <a:ea typeface="+mn-ea"/>
                  <a:cs typeface="Angsana New" pitchFamily="18" charset="-34"/>
                </a:rPr>
                <a:t>  &lt; 180,  260,  80  &gt;</a:t>
              </a:r>
              <a:endParaRPr lang="th-TH" sz="32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567" name="Line 43"/>
            <p:cNvSpPr>
              <a:spLocks noChangeShapeType="1"/>
            </p:cNvSpPr>
            <p:nvPr/>
          </p:nvSpPr>
          <p:spPr bwMode="auto">
            <a:xfrm>
              <a:off x="398" y="2457"/>
              <a:ext cx="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824" name="Rectangle 48"/>
            <p:cNvSpPr>
              <a:spLocks noChangeArrowheads="1"/>
            </p:cNvSpPr>
            <p:nvPr/>
          </p:nvSpPr>
          <p:spPr bwMode="auto">
            <a:xfrm>
              <a:off x="574" y="2541"/>
              <a:ext cx="681" cy="1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defRPr/>
              </a:pPr>
              <a:r>
                <a:rPr lang="en-US" sz="2000" dirty="0" smtClean="0">
                  <a:latin typeface="Angsana New" pitchFamily="18" charset="-34"/>
                  <a:ea typeface="+mn-ea"/>
                  <a:cs typeface="Angsana New" pitchFamily="18" charset="-34"/>
                </a:rPr>
                <a:t>  &lt; 401,  321  &gt;</a:t>
              </a:r>
              <a:endParaRPr lang="th-TH" sz="32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572" name="Line 56"/>
            <p:cNvSpPr>
              <a:spLocks noChangeShapeType="1"/>
            </p:cNvSpPr>
            <p:nvPr/>
          </p:nvSpPr>
          <p:spPr bwMode="auto">
            <a:xfrm>
              <a:off x="398" y="2611"/>
              <a:ext cx="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834" name="Rectangle 58"/>
            <p:cNvSpPr>
              <a:spLocks noChangeArrowheads="1"/>
            </p:cNvSpPr>
            <p:nvPr/>
          </p:nvSpPr>
          <p:spPr bwMode="auto">
            <a:xfrm>
              <a:off x="568" y="2695"/>
              <a:ext cx="691" cy="1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defRPr/>
              </a:pPr>
              <a:r>
                <a:rPr lang="en-US" sz="2000" dirty="0" smtClean="0">
                  <a:latin typeface="Angsana New" pitchFamily="18" charset="-34"/>
                  <a:ea typeface="+mn-ea"/>
                  <a:cs typeface="Angsana New" pitchFamily="18" charset="-34"/>
                </a:rPr>
                <a:t>  &lt; 252,  92  &gt;</a:t>
              </a:r>
              <a:endParaRPr lang="th-TH" sz="32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577" name="Line 69"/>
            <p:cNvSpPr>
              <a:spLocks noChangeShapeType="1"/>
            </p:cNvSpPr>
            <p:nvPr/>
          </p:nvSpPr>
          <p:spPr bwMode="auto">
            <a:xfrm>
              <a:off x="398" y="2766"/>
              <a:ext cx="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850" name="Rectangle 74"/>
            <p:cNvSpPr>
              <a:spLocks noChangeArrowheads="1"/>
            </p:cNvSpPr>
            <p:nvPr/>
          </p:nvSpPr>
          <p:spPr bwMode="auto">
            <a:xfrm>
              <a:off x="574" y="3005"/>
              <a:ext cx="588" cy="1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defRPr/>
              </a:pPr>
              <a:r>
                <a:rPr lang="en-US" sz="2000" dirty="0" smtClean="0">
                  <a:latin typeface="Angsana New" pitchFamily="18" charset="-34"/>
                  <a:ea typeface="+mn-ea"/>
                  <a:cs typeface="Angsana New" pitchFamily="18" charset="-34"/>
                </a:rPr>
                <a:t>  &lt; 764,  4 &gt;</a:t>
              </a:r>
              <a:endParaRPr lang="th-TH" sz="32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582" name="Line 82"/>
            <p:cNvSpPr>
              <a:spLocks noChangeShapeType="1"/>
            </p:cNvSpPr>
            <p:nvPr/>
          </p:nvSpPr>
          <p:spPr bwMode="auto">
            <a:xfrm>
              <a:off x="398" y="3075"/>
              <a:ext cx="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863" name="Rectangle 87"/>
            <p:cNvSpPr>
              <a:spLocks noChangeArrowheads="1"/>
            </p:cNvSpPr>
            <p:nvPr/>
          </p:nvSpPr>
          <p:spPr bwMode="auto">
            <a:xfrm>
              <a:off x="574" y="3159"/>
              <a:ext cx="690" cy="1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defRPr/>
              </a:pPr>
              <a:r>
                <a:rPr lang="en-US" sz="2000" dirty="0" smtClean="0">
                  <a:latin typeface="Angsana New" pitchFamily="18" charset="-34"/>
                  <a:ea typeface="+mn-ea"/>
                  <a:cs typeface="Angsana New" pitchFamily="18" charset="-34"/>
                </a:rPr>
                <a:t>  &lt; 105,  185 &gt;</a:t>
              </a:r>
              <a:endParaRPr lang="th-TH" sz="32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587" name="Line 95"/>
            <p:cNvSpPr>
              <a:spLocks noChangeShapeType="1"/>
            </p:cNvSpPr>
            <p:nvPr/>
          </p:nvSpPr>
          <p:spPr bwMode="auto">
            <a:xfrm>
              <a:off x="398" y="3231"/>
              <a:ext cx="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873" name="Rectangle 97"/>
            <p:cNvSpPr>
              <a:spLocks noChangeArrowheads="1"/>
            </p:cNvSpPr>
            <p:nvPr/>
          </p:nvSpPr>
          <p:spPr bwMode="auto">
            <a:xfrm>
              <a:off x="574" y="3315"/>
              <a:ext cx="419" cy="1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defRPr/>
              </a:pPr>
              <a:r>
                <a:rPr lang="en-US" sz="2000" dirty="0" smtClean="0">
                  <a:latin typeface="Angsana New" pitchFamily="18" charset="-34"/>
                  <a:ea typeface="+mn-ea"/>
                  <a:cs typeface="Angsana New" pitchFamily="18" charset="-34"/>
                </a:rPr>
                <a:t>  &lt; 76  &gt;</a:t>
              </a:r>
              <a:endParaRPr lang="th-TH" sz="32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590" name="Line 104"/>
            <p:cNvSpPr>
              <a:spLocks noChangeShapeType="1"/>
            </p:cNvSpPr>
            <p:nvPr/>
          </p:nvSpPr>
          <p:spPr bwMode="auto">
            <a:xfrm>
              <a:off x="398" y="3385"/>
              <a:ext cx="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885" name="Rectangle 109"/>
            <p:cNvSpPr>
              <a:spLocks noChangeArrowheads="1"/>
            </p:cNvSpPr>
            <p:nvPr/>
          </p:nvSpPr>
          <p:spPr bwMode="auto">
            <a:xfrm>
              <a:off x="574" y="3624"/>
              <a:ext cx="626" cy="1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defRPr/>
              </a:pPr>
              <a:r>
                <a:rPr lang="en-US" sz="2000" dirty="0" smtClean="0">
                  <a:latin typeface="Angsana New" pitchFamily="18" charset="-34"/>
                  <a:ea typeface="+mn-ea"/>
                  <a:cs typeface="Angsana New" pitchFamily="18" charset="-34"/>
                </a:rPr>
                <a:t>  &lt;  28, 108  &gt;</a:t>
              </a:r>
              <a:endParaRPr lang="th-TH" sz="32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595" name="Line 117"/>
            <p:cNvSpPr>
              <a:spLocks noChangeShapeType="1"/>
            </p:cNvSpPr>
            <p:nvPr/>
          </p:nvSpPr>
          <p:spPr bwMode="auto">
            <a:xfrm>
              <a:off x="398" y="3695"/>
              <a:ext cx="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895" name="Rectangle 119"/>
            <p:cNvSpPr>
              <a:spLocks noChangeArrowheads="1"/>
            </p:cNvSpPr>
            <p:nvPr/>
          </p:nvSpPr>
          <p:spPr bwMode="auto">
            <a:xfrm>
              <a:off x="574" y="3779"/>
              <a:ext cx="469" cy="1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defRPr/>
              </a:pPr>
              <a:r>
                <a:rPr lang="en-US" sz="2000" dirty="0" smtClean="0">
                  <a:latin typeface="Angsana New" pitchFamily="18" charset="-34"/>
                  <a:ea typeface="+mn-ea"/>
                  <a:cs typeface="Angsana New" pitchFamily="18" charset="-34"/>
                </a:rPr>
                <a:t>  &lt; 129  &gt;</a:t>
              </a:r>
              <a:endParaRPr lang="th-TH" sz="32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598" name="Line 126"/>
            <p:cNvSpPr>
              <a:spLocks noChangeShapeType="1"/>
            </p:cNvSpPr>
            <p:nvPr/>
          </p:nvSpPr>
          <p:spPr bwMode="auto">
            <a:xfrm>
              <a:off x="398" y="3849"/>
              <a:ext cx="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99" name="Group 127"/>
            <p:cNvGrpSpPr>
              <a:grpSpLocks/>
            </p:cNvGrpSpPr>
            <p:nvPr/>
          </p:nvGrpSpPr>
          <p:grpSpPr bwMode="auto">
            <a:xfrm>
              <a:off x="412" y="3494"/>
              <a:ext cx="182" cy="89"/>
              <a:chOff x="8603" y="13526"/>
              <a:chExt cx="469" cy="306"/>
            </a:xfrm>
          </p:grpSpPr>
          <p:sp>
            <p:nvSpPr>
              <p:cNvPr id="17605" name="Line 128"/>
              <p:cNvSpPr>
                <a:spLocks noChangeShapeType="1"/>
              </p:cNvSpPr>
              <p:nvPr/>
            </p:nvSpPr>
            <p:spPr bwMode="auto">
              <a:xfrm rot="-5400000">
                <a:off x="8768" y="13514"/>
                <a:ext cx="0" cy="3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6" name="Line 129"/>
              <p:cNvSpPr>
                <a:spLocks noChangeShapeType="1"/>
              </p:cNvSpPr>
              <p:nvPr/>
            </p:nvSpPr>
            <p:spPr bwMode="auto">
              <a:xfrm rot="-5400000">
                <a:off x="8779" y="13679"/>
                <a:ext cx="3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7" name="Line 130"/>
              <p:cNvSpPr>
                <a:spLocks noChangeShapeType="1"/>
              </p:cNvSpPr>
              <p:nvPr/>
            </p:nvSpPr>
            <p:spPr bwMode="auto">
              <a:xfrm rot="-5400000">
                <a:off x="8913" y="13678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8" name="Line 131"/>
              <p:cNvSpPr>
                <a:spLocks noChangeShapeType="1"/>
              </p:cNvSpPr>
              <p:nvPr/>
            </p:nvSpPr>
            <p:spPr bwMode="auto">
              <a:xfrm rot="-5400000">
                <a:off x="9043" y="13675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600" name="Group 132"/>
            <p:cNvGrpSpPr>
              <a:grpSpLocks/>
            </p:cNvGrpSpPr>
            <p:nvPr/>
          </p:nvGrpSpPr>
          <p:grpSpPr bwMode="auto">
            <a:xfrm>
              <a:off x="406" y="2885"/>
              <a:ext cx="183" cy="89"/>
              <a:chOff x="8603" y="13526"/>
              <a:chExt cx="469" cy="306"/>
            </a:xfrm>
          </p:grpSpPr>
          <p:sp>
            <p:nvSpPr>
              <p:cNvPr id="17601" name="Line 133"/>
              <p:cNvSpPr>
                <a:spLocks noChangeShapeType="1"/>
              </p:cNvSpPr>
              <p:nvPr/>
            </p:nvSpPr>
            <p:spPr bwMode="auto">
              <a:xfrm rot="-5400000">
                <a:off x="8768" y="13514"/>
                <a:ext cx="0" cy="3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2" name="Line 134"/>
              <p:cNvSpPr>
                <a:spLocks noChangeShapeType="1"/>
              </p:cNvSpPr>
              <p:nvPr/>
            </p:nvSpPr>
            <p:spPr bwMode="auto">
              <a:xfrm rot="-5400000">
                <a:off x="8779" y="13679"/>
                <a:ext cx="3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3" name="Line 135"/>
              <p:cNvSpPr>
                <a:spLocks noChangeShapeType="1"/>
              </p:cNvSpPr>
              <p:nvPr/>
            </p:nvSpPr>
            <p:spPr bwMode="auto">
              <a:xfrm rot="-5400000">
                <a:off x="8913" y="13678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4" name="Line 136"/>
              <p:cNvSpPr>
                <a:spLocks noChangeShapeType="1"/>
              </p:cNvSpPr>
              <p:nvPr/>
            </p:nvSpPr>
            <p:spPr bwMode="auto">
              <a:xfrm rot="-5400000">
                <a:off x="9043" y="13675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" name="Group 276"/>
          <p:cNvGrpSpPr>
            <a:grpSpLocks/>
          </p:cNvGrpSpPr>
          <p:nvPr/>
        </p:nvGrpSpPr>
        <p:grpSpPr bwMode="auto">
          <a:xfrm>
            <a:off x="436563" y="3817938"/>
            <a:ext cx="4243388" cy="1957387"/>
            <a:chOff x="2012" y="2378"/>
            <a:chExt cx="2673" cy="1233"/>
          </a:xfrm>
        </p:grpSpPr>
        <p:sp>
          <p:nvSpPr>
            <p:cNvPr id="1227917" name="Rectangle 141"/>
            <p:cNvSpPr>
              <a:spLocks noChangeArrowheads="1"/>
            </p:cNvSpPr>
            <p:nvPr/>
          </p:nvSpPr>
          <p:spPr bwMode="auto">
            <a:xfrm>
              <a:off x="2191" y="2378"/>
              <a:ext cx="143" cy="12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7421" name="Line 142"/>
            <p:cNvSpPr>
              <a:spLocks noChangeShapeType="1"/>
            </p:cNvSpPr>
            <p:nvPr/>
          </p:nvSpPr>
          <p:spPr bwMode="auto">
            <a:xfrm>
              <a:off x="2191" y="2547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43"/>
            <p:cNvSpPr>
              <a:spLocks noChangeShapeType="1"/>
            </p:cNvSpPr>
            <p:nvPr/>
          </p:nvSpPr>
          <p:spPr bwMode="auto">
            <a:xfrm>
              <a:off x="2191" y="2697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44"/>
            <p:cNvSpPr>
              <a:spLocks noChangeShapeType="1"/>
            </p:cNvSpPr>
            <p:nvPr/>
          </p:nvSpPr>
          <p:spPr bwMode="auto">
            <a:xfrm>
              <a:off x="2191" y="2847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45"/>
            <p:cNvSpPr>
              <a:spLocks noChangeShapeType="1"/>
            </p:cNvSpPr>
            <p:nvPr/>
          </p:nvSpPr>
          <p:spPr bwMode="auto">
            <a:xfrm>
              <a:off x="2191" y="2999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46"/>
            <p:cNvSpPr>
              <a:spLocks noChangeShapeType="1"/>
            </p:cNvSpPr>
            <p:nvPr/>
          </p:nvSpPr>
          <p:spPr bwMode="auto">
            <a:xfrm>
              <a:off x="2191" y="3150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47"/>
            <p:cNvSpPr>
              <a:spLocks noChangeShapeType="1"/>
            </p:cNvSpPr>
            <p:nvPr/>
          </p:nvSpPr>
          <p:spPr bwMode="auto">
            <a:xfrm>
              <a:off x="2191" y="3300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48"/>
            <p:cNvSpPr>
              <a:spLocks noChangeShapeType="1"/>
            </p:cNvSpPr>
            <p:nvPr/>
          </p:nvSpPr>
          <p:spPr bwMode="auto">
            <a:xfrm>
              <a:off x="2191" y="3452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Text Box 149"/>
            <p:cNvSpPr txBox="1">
              <a:spLocks noChangeArrowheads="1"/>
            </p:cNvSpPr>
            <p:nvPr/>
          </p:nvSpPr>
          <p:spPr bwMode="auto">
            <a:xfrm>
              <a:off x="2012" y="2400"/>
              <a:ext cx="13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0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7429" name="Text Box 150"/>
            <p:cNvSpPr txBox="1">
              <a:spLocks noChangeArrowheads="1"/>
            </p:cNvSpPr>
            <p:nvPr/>
          </p:nvSpPr>
          <p:spPr bwMode="auto">
            <a:xfrm>
              <a:off x="2012" y="2553"/>
              <a:ext cx="13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1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7430" name="Text Box 151"/>
            <p:cNvSpPr txBox="1">
              <a:spLocks noChangeArrowheads="1"/>
            </p:cNvSpPr>
            <p:nvPr/>
          </p:nvSpPr>
          <p:spPr bwMode="auto">
            <a:xfrm>
              <a:off x="2012" y="2706"/>
              <a:ext cx="13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2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7431" name="Text Box 152"/>
            <p:cNvSpPr txBox="1">
              <a:spLocks noChangeArrowheads="1"/>
            </p:cNvSpPr>
            <p:nvPr/>
          </p:nvSpPr>
          <p:spPr bwMode="auto">
            <a:xfrm>
              <a:off x="2012" y="2859"/>
              <a:ext cx="13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3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7432" name="Text Box 153"/>
            <p:cNvSpPr txBox="1">
              <a:spLocks noChangeArrowheads="1"/>
            </p:cNvSpPr>
            <p:nvPr/>
          </p:nvSpPr>
          <p:spPr bwMode="auto">
            <a:xfrm>
              <a:off x="2012" y="3011"/>
              <a:ext cx="13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4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7433" name="Text Box 154"/>
            <p:cNvSpPr txBox="1">
              <a:spLocks noChangeArrowheads="1"/>
            </p:cNvSpPr>
            <p:nvPr/>
          </p:nvSpPr>
          <p:spPr bwMode="auto">
            <a:xfrm>
              <a:off x="2012" y="3164"/>
              <a:ext cx="13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5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7434" name="Text Box 155"/>
            <p:cNvSpPr txBox="1">
              <a:spLocks noChangeArrowheads="1"/>
            </p:cNvSpPr>
            <p:nvPr/>
          </p:nvSpPr>
          <p:spPr bwMode="auto">
            <a:xfrm>
              <a:off x="2012" y="3317"/>
              <a:ext cx="13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6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7435" name="Text Box 156"/>
            <p:cNvSpPr txBox="1">
              <a:spLocks noChangeArrowheads="1"/>
            </p:cNvSpPr>
            <p:nvPr/>
          </p:nvSpPr>
          <p:spPr bwMode="auto">
            <a:xfrm>
              <a:off x="2012" y="3469"/>
              <a:ext cx="13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>
                <a:lnSpc>
                  <a:spcPct val="70000"/>
                </a:lnSpc>
              </a:pPr>
              <a:r>
                <a:rPr lang="en-US" sz="2000">
                  <a:latin typeface="Angsana New" pitchFamily="18" charset="-34"/>
                  <a:cs typeface="Angsana New" pitchFamily="18" charset="-34"/>
                </a:rPr>
                <a:t>7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1227934" name="Rectangle 158"/>
            <p:cNvSpPr>
              <a:spLocks noChangeArrowheads="1"/>
            </p:cNvSpPr>
            <p:nvPr/>
          </p:nvSpPr>
          <p:spPr bwMode="auto">
            <a:xfrm>
              <a:off x="2436" y="3002"/>
              <a:ext cx="2249" cy="1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defRPr/>
              </a:pPr>
              <a:r>
                <a:rPr lang="en-US" sz="2000" dirty="0" smtClean="0">
                  <a:latin typeface="Angsana New" pitchFamily="18" charset="-34"/>
                  <a:ea typeface="+mn-ea"/>
                  <a:cs typeface="Angsana New" pitchFamily="18" charset="-34"/>
                </a:rPr>
                <a:t> &lt; 180,  260,  60,  252,  92,  764,  4,  76,  28,  108  &gt;</a:t>
              </a:r>
              <a:endParaRPr lang="th-TH" sz="3200" b="1" dirty="0">
                <a:latin typeface="Courier New" pitchFamily="49" charset="0"/>
                <a:ea typeface="+mn-ea"/>
                <a:cs typeface="Tahoma" pitchFamily="34" charset="0"/>
              </a:endParaRPr>
            </a:p>
          </p:txBody>
        </p:sp>
        <p:sp>
          <p:nvSpPr>
            <p:cNvPr id="17438" name="Line 165"/>
            <p:cNvSpPr>
              <a:spLocks noChangeShapeType="1"/>
            </p:cNvSpPr>
            <p:nvPr/>
          </p:nvSpPr>
          <p:spPr bwMode="auto">
            <a:xfrm>
              <a:off x="2257" y="307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39" name="Group 166"/>
            <p:cNvGrpSpPr>
              <a:grpSpLocks/>
            </p:cNvGrpSpPr>
            <p:nvPr/>
          </p:nvGrpSpPr>
          <p:grpSpPr bwMode="auto">
            <a:xfrm>
              <a:off x="2265" y="2883"/>
              <a:ext cx="186" cy="89"/>
              <a:chOff x="8603" y="13526"/>
              <a:chExt cx="469" cy="306"/>
            </a:xfrm>
          </p:grpSpPr>
          <p:sp>
            <p:nvSpPr>
              <p:cNvPr id="17540" name="Line 167"/>
              <p:cNvSpPr>
                <a:spLocks noChangeShapeType="1"/>
              </p:cNvSpPr>
              <p:nvPr/>
            </p:nvSpPr>
            <p:spPr bwMode="auto">
              <a:xfrm rot="-5400000">
                <a:off x="8768" y="13514"/>
                <a:ext cx="0" cy="3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1" name="Line 168"/>
              <p:cNvSpPr>
                <a:spLocks noChangeShapeType="1"/>
              </p:cNvSpPr>
              <p:nvPr/>
            </p:nvSpPr>
            <p:spPr bwMode="auto">
              <a:xfrm rot="-5400000">
                <a:off x="8779" y="13679"/>
                <a:ext cx="3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2" name="Line 169"/>
              <p:cNvSpPr>
                <a:spLocks noChangeShapeType="1"/>
              </p:cNvSpPr>
              <p:nvPr/>
            </p:nvSpPr>
            <p:spPr bwMode="auto">
              <a:xfrm rot="-5400000">
                <a:off x="8913" y="13678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3" name="Line 170"/>
              <p:cNvSpPr>
                <a:spLocks noChangeShapeType="1"/>
              </p:cNvSpPr>
              <p:nvPr/>
            </p:nvSpPr>
            <p:spPr bwMode="auto">
              <a:xfrm rot="-5400000">
                <a:off x="9043" y="13675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40" name="Group 171"/>
            <p:cNvGrpSpPr>
              <a:grpSpLocks/>
            </p:cNvGrpSpPr>
            <p:nvPr/>
          </p:nvGrpSpPr>
          <p:grpSpPr bwMode="auto">
            <a:xfrm>
              <a:off x="2242" y="2559"/>
              <a:ext cx="1575" cy="125"/>
              <a:chOff x="6348" y="14740"/>
              <a:chExt cx="3977" cy="306"/>
            </a:xfrm>
          </p:grpSpPr>
          <p:sp>
            <p:nvSpPr>
              <p:cNvPr id="1227949" name="Rectangle 173"/>
              <p:cNvSpPr>
                <a:spLocks noChangeArrowheads="1"/>
              </p:cNvSpPr>
              <p:nvPr/>
            </p:nvSpPr>
            <p:spPr bwMode="auto">
              <a:xfrm>
                <a:off x="6808" y="14740"/>
                <a:ext cx="3517" cy="3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/>
              <a:lstStyle/>
              <a:p>
                <a:pPr>
                  <a:lnSpc>
                    <a:spcPct val="70000"/>
                  </a:lnSpc>
                  <a:defRPr/>
                </a:pPr>
                <a:r>
                  <a:rPr lang="en-US" sz="2000" dirty="0" smtClean="0">
                    <a:latin typeface="Angsana New" pitchFamily="18" charset="-34"/>
                    <a:ea typeface="+mn-ea"/>
                    <a:cs typeface="Angsana New" pitchFamily="18" charset="-34"/>
                  </a:rPr>
                  <a:t> &lt; 401,  321,  105,  185,  129  &gt;</a:t>
                </a:r>
                <a:endParaRPr lang="th-TH" sz="3200" b="1" dirty="0">
                  <a:latin typeface="Courier New" pitchFamily="49" charset="0"/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17537" name="Line 175"/>
              <p:cNvSpPr>
                <a:spLocks noChangeShapeType="1"/>
              </p:cNvSpPr>
              <p:nvPr/>
            </p:nvSpPr>
            <p:spPr bwMode="auto">
              <a:xfrm>
                <a:off x="6348" y="14896"/>
                <a:ext cx="4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41" name="Group 176"/>
            <p:cNvGrpSpPr>
              <a:grpSpLocks/>
            </p:cNvGrpSpPr>
            <p:nvPr/>
          </p:nvGrpSpPr>
          <p:grpSpPr bwMode="auto">
            <a:xfrm>
              <a:off x="2265" y="2428"/>
              <a:ext cx="186" cy="88"/>
              <a:chOff x="8603" y="13526"/>
              <a:chExt cx="469" cy="306"/>
            </a:xfrm>
          </p:grpSpPr>
          <p:sp>
            <p:nvSpPr>
              <p:cNvPr id="17532" name="Line 177"/>
              <p:cNvSpPr>
                <a:spLocks noChangeShapeType="1"/>
              </p:cNvSpPr>
              <p:nvPr/>
            </p:nvSpPr>
            <p:spPr bwMode="auto">
              <a:xfrm rot="-5400000">
                <a:off x="8768" y="13514"/>
                <a:ext cx="0" cy="3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3" name="Line 178"/>
              <p:cNvSpPr>
                <a:spLocks noChangeShapeType="1"/>
              </p:cNvSpPr>
              <p:nvPr/>
            </p:nvSpPr>
            <p:spPr bwMode="auto">
              <a:xfrm rot="-5400000">
                <a:off x="8779" y="13679"/>
                <a:ext cx="3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4" name="Line 179"/>
              <p:cNvSpPr>
                <a:spLocks noChangeShapeType="1"/>
              </p:cNvSpPr>
              <p:nvPr/>
            </p:nvSpPr>
            <p:spPr bwMode="auto">
              <a:xfrm rot="-5400000">
                <a:off x="8913" y="13678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5" name="Line 180"/>
              <p:cNvSpPr>
                <a:spLocks noChangeShapeType="1"/>
              </p:cNvSpPr>
              <p:nvPr/>
            </p:nvSpPr>
            <p:spPr bwMode="auto">
              <a:xfrm rot="-5400000">
                <a:off x="9043" y="13675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42" name="Group 181"/>
            <p:cNvGrpSpPr>
              <a:grpSpLocks/>
            </p:cNvGrpSpPr>
            <p:nvPr/>
          </p:nvGrpSpPr>
          <p:grpSpPr bwMode="auto">
            <a:xfrm>
              <a:off x="2265" y="2729"/>
              <a:ext cx="186" cy="89"/>
              <a:chOff x="8603" y="13526"/>
              <a:chExt cx="469" cy="306"/>
            </a:xfrm>
          </p:grpSpPr>
          <p:sp>
            <p:nvSpPr>
              <p:cNvPr id="17528" name="Line 182"/>
              <p:cNvSpPr>
                <a:spLocks noChangeShapeType="1"/>
              </p:cNvSpPr>
              <p:nvPr/>
            </p:nvSpPr>
            <p:spPr bwMode="auto">
              <a:xfrm rot="-5400000">
                <a:off x="8768" y="13514"/>
                <a:ext cx="0" cy="3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9" name="Line 183"/>
              <p:cNvSpPr>
                <a:spLocks noChangeShapeType="1"/>
              </p:cNvSpPr>
              <p:nvPr/>
            </p:nvSpPr>
            <p:spPr bwMode="auto">
              <a:xfrm rot="-5400000">
                <a:off x="8779" y="13679"/>
                <a:ext cx="3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0" name="Line 184"/>
              <p:cNvSpPr>
                <a:spLocks noChangeShapeType="1"/>
              </p:cNvSpPr>
              <p:nvPr/>
            </p:nvSpPr>
            <p:spPr bwMode="auto">
              <a:xfrm rot="-5400000">
                <a:off x="8913" y="13678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1" name="Line 185"/>
              <p:cNvSpPr>
                <a:spLocks noChangeShapeType="1"/>
              </p:cNvSpPr>
              <p:nvPr/>
            </p:nvSpPr>
            <p:spPr bwMode="auto">
              <a:xfrm rot="-5400000">
                <a:off x="9043" y="13675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43" name="Group 186"/>
            <p:cNvGrpSpPr>
              <a:grpSpLocks/>
            </p:cNvGrpSpPr>
            <p:nvPr/>
          </p:nvGrpSpPr>
          <p:grpSpPr bwMode="auto">
            <a:xfrm>
              <a:off x="2259" y="3185"/>
              <a:ext cx="186" cy="88"/>
              <a:chOff x="8603" y="13526"/>
              <a:chExt cx="469" cy="306"/>
            </a:xfrm>
          </p:grpSpPr>
          <p:sp>
            <p:nvSpPr>
              <p:cNvPr id="17524" name="Line 187"/>
              <p:cNvSpPr>
                <a:spLocks noChangeShapeType="1"/>
              </p:cNvSpPr>
              <p:nvPr/>
            </p:nvSpPr>
            <p:spPr bwMode="auto">
              <a:xfrm rot="-5400000">
                <a:off x="8768" y="13514"/>
                <a:ext cx="0" cy="3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5" name="Line 188"/>
              <p:cNvSpPr>
                <a:spLocks noChangeShapeType="1"/>
              </p:cNvSpPr>
              <p:nvPr/>
            </p:nvSpPr>
            <p:spPr bwMode="auto">
              <a:xfrm rot="-5400000">
                <a:off x="8779" y="13679"/>
                <a:ext cx="3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6" name="Line 189"/>
              <p:cNvSpPr>
                <a:spLocks noChangeShapeType="1"/>
              </p:cNvSpPr>
              <p:nvPr/>
            </p:nvSpPr>
            <p:spPr bwMode="auto">
              <a:xfrm rot="-5400000">
                <a:off x="8913" y="13678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7" name="Line 190"/>
              <p:cNvSpPr>
                <a:spLocks noChangeShapeType="1"/>
              </p:cNvSpPr>
              <p:nvPr/>
            </p:nvSpPr>
            <p:spPr bwMode="auto">
              <a:xfrm rot="-5400000">
                <a:off x="9043" y="13675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44" name="Group 191"/>
            <p:cNvGrpSpPr>
              <a:grpSpLocks/>
            </p:cNvGrpSpPr>
            <p:nvPr/>
          </p:nvGrpSpPr>
          <p:grpSpPr bwMode="auto">
            <a:xfrm>
              <a:off x="2265" y="3333"/>
              <a:ext cx="186" cy="88"/>
              <a:chOff x="8603" y="13526"/>
              <a:chExt cx="469" cy="306"/>
            </a:xfrm>
          </p:grpSpPr>
          <p:sp>
            <p:nvSpPr>
              <p:cNvPr id="17520" name="Line 192"/>
              <p:cNvSpPr>
                <a:spLocks noChangeShapeType="1"/>
              </p:cNvSpPr>
              <p:nvPr/>
            </p:nvSpPr>
            <p:spPr bwMode="auto">
              <a:xfrm rot="-5400000">
                <a:off x="8768" y="13514"/>
                <a:ext cx="0" cy="3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1" name="Line 193"/>
              <p:cNvSpPr>
                <a:spLocks noChangeShapeType="1"/>
              </p:cNvSpPr>
              <p:nvPr/>
            </p:nvSpPr>
            <p:spPr bwMode="auto">
              <a:xfrm rot="-5400000">
                <a:off x="8779" y="13679"/>
                <a:ext cx="3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2" name="Line 194"/>
              <p:cNvSpPr>
                <a:spLocks noChangeShapeType="1"/>
              </p:cNvSpPr>
              <p:nvPr/>
            </p:nvSpPr>
            <p:spPr bwMode="auto">
              <a:xfrm rot="-5400000">
                <a:off x="8913" y="13678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3" name="Line 195"/>
              <p:cNvSpPr>
                <a:spLocks noChangeShapeType="1"/>
              </p:cNvSpPr>
              <p:nvPr/>
            </p:nvSpPr>
            <p:spPr bwMode="auto">
              <a:xfrm rot="-5400000">
                <a:off x="9043" y="13675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45" name="Group 196"/>
            <p:cNvGrpSpPr>
              <a:grpSpLocks/>
            </p:cNvGrpSpPr>
            <p:nvPr/>
          </p:nvGrpSpPr>
          <p:grpSpPr bwMode="auto">
            <a:xfrm>
              <a:off x="2259" y="3487"/>
              <a:ext cx="186" cy="88"/>
              <a:chOff x="8603" y="13526"/>
              <a:chExt cx="469" cy="306"/>
            </a:xfrm>
          </p:grpSpPr>
          <p:sp>
            <p:nvSpPr>
              <p:cNvPr id="17516" name="Line 197"/>
              <p:cNvSpPr>
                <a:spLocks noChangeShapeType="1"/>
              </p:cNvSpPr>
              <p:nvPr/>
            </p:nvSpPr>
            <p:spPr bwMode="auto">
              <a:xfrm rot="-5400000">
                <a:off x="8768" y="13514"/>
                <a:ext cx="0" cy="3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7" name="Line 198"/>
              <p:cNvSpPr>
                <a:spLocks noChangeShapeType="1"/>
              </p:cNvSpPr>
              <p:nvPr/>
            </p:nvSpPr>
            <p:spPr bwMode="auto">
              <a:xfrm rot="-5400000">
                <a:off x="8779" y="13679"/>
                <a:ext cx="3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8" name="Line 199"/>
              <p:cNvSpPr>
                <a:spLocks noChangeShapeType="1"/>
              </p:cNvSpPr>
              <p:nvPr/>
            </p:nvSpPr>
            <p:spPr bwMode="auto">
              <a:xfrm rot="-5400000">
                <a:off x="8913" y="13678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9" name="Line 200"/>
              <p:cNvSpPr>
                <a:spLocks noChangeShapeType="1"/>
              </p:cNvSpPr>
              <p:nvPr/>
            </p:nvSpPr>
            <p:spPr bwMode="auto">
              <a:xfrm rot="-5400000">
                <a:off x="9043" y="13675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28049" name="AutoShape 273"/>
          <p:cNvSpPr>
            <a:spLocks noChangeArrowheads="1"/>
          </p:cNvSpPr>
          <p:nvPr/>
        </p:nvSpPr>
        <p:spPr bwMode="auto">
          <a:xfrm>
            <a:off x="7489128" y="2219325"/>
            <a:ext cx="1447608" cy="647700"/>
          </a:xfrm>
          <a:prstGeom prst="wedgeRoundRectCallout">
            <a:avLst>
              <a:gd name="adj1" fmla="val -43991"/>
              <a:gd name="adj2" fmla="val -10098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th-TH" sz="2000" dirty="0">
                <a:cs typeface="Tahoma" pitchFamily="34" charset="0"/>
              </a:rPr>
              <a:t>ขนาดของ</a:t>
            </a:r>
            <a:br>
              <a:rPr lang="th-TH" sz="2000" dirty="0">
                <a:cs typeface="Tahoma" pitchFamily="34" charset="0"/>
              </a:rPr>
            </a:br>
            <a:r>
              <a:rPr lang="th-TH" sz="2000" dirty="0">
                <a:cs typeface="Tahoma" pitchFamily="34" charset="0"/>
              </a:rPr>
              <a:t>ตาราง</a:t>
            </a:r>
          </a:p>
        </p:txBody>
      </p:sp>
      <p:sp>
        <p:nvSpPr>
          <p:cNvPr id="1228050" name="AutoShape 274"/>
          <p:cNvSpPr>
            <a:spLocks noChangeArrowheads="1"/>
          </p:cNvSpPr>
          <p:nvPr/>
        </p:nvSpPr>
        <p:spPr bwMode="auto">
          <a:xfrm>
            <a:off x="5728908" y="2284413"/>
            <a:ext cx="1196148" cy="647700"/>
          </a:xfrm>
          <a:prstGeom prst="wedgeRoundRectCallout">
            <a:avLst>
              <a:gd name="adj1" fmla="val 43639"/>
              <a:gd name="adj2" fmla="val -11397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th-TH" sz="2000" dirty="0">
                <a:cs typeface="Tahoma" pitchFamily="34" charset="0"/>
              </a:rPr>
              <a:t>ปริมาณ</a:t>
            </a:r>
            <a:br>
              <a:rPr lang="th-TH" sz="2000" dirty="0">
                <a:cs typeface="Tahoma" pitchFamily="34" charset="0"/>
              </a:rPr>
            </a:br>
            <a:r>
              <a:rPr lang="th-TH" sz="2000" dirty="0">
                <a:cs typeface="Tahoma" pitchFamily="34" charset="0"/>
              </a:rPr>
              <a:t>ข้อมูล</a:t>
            </a:r>
          </a:p>
        </p:txBody>
      </p:sp>
      <p:sp>
        <p:nvSpPr>
          <p:cNvPr id="1228054" name="Text Box 278"/>
          <p:cNvSpPr txBox="1">
            <a:spLocks noChangeArrowheads="1"/>
          </p:cNvSpPr>
          <p:nvPr/>
        </p:nvSpPr>
        <p:spPr bwMode="auto">
          <a:xfrm>
            <a:off x="1430338" y="5295900"/>
            <a:ext cx="2108200" cy="5286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=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 % 8</a:t>
            </a:r>
            <a:endParaRPr lang="th-TH" sz="2800">
              <a:latin typeface="Times New Roman" pitchFamily="18" charset="0"/>
              <a:ea typeface="+mn-ea"/>
              <a:cs typeface="Tahoma" pitchFamily="34" charset="0"/>
            </a:endParaRPr>
          </a:p>
        </p:txBody>
      </p:sp>
      <p:sp>
        <p:nvSpPr>
          <p:cNvPr id="1228055" name="Text Box 279"/>
          <p:cNvSpPr txBox="1">
            <a:spLocks noChangeArrowheads="1"/>
          </p:cNvSpPr>
          <p:nvPr/>
        </p:nvSpPr>
        <p:spPr bwMode="auto">
          <a:xfrm>
            <a:off x="6357938" y="3238500"/>
            <a:ext cx="2263775" cy="5286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=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 % 10</a:t>
            </a:r>
            <a:endParaRPr lang="th-TH" sz="2800">
              <a:latin typeface="Times New Roman" pitchFamily="18" charset="0"/>
              <a:ea typeface="+mn-ea"/>
              <a:cs typeface="Tahoma" pitchFamily="34" charset="0"/>
            </a:endParaRPr>
          </a:p>
        </p:txBody>
      </p:sp>
      <p:sp>
        <p:nvSpPr>
          <p:cNvPr id="1228056" name="Text Box 280"/>
          <p:cNvSpPr txBox="1">
            <a:spLocks noChangeArrowheads="1"/>
          </p:cNvSpPr>
          <p:nvPr/>
        </p:nvSpPr>
        <p:spPr bwMode="auto">
          <a:xfrm>
            <a:off x="6126163" y="904875"/>
            <a:ext cx="161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load factor</a:t>
            </a:r>
            <a:endParaRPr lang="th-TH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8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8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8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8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8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8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8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8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28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28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0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280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0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280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0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280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0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280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051" grpId="0" animBg="1"/>
      <p:bldP spid="1228048" grpId="0" uiExpand="1" build="p" bldLvl="2"/>
      <p:bldP spid="1228049" grpId="0" animBg="1"/>
      <p:bldP spid="1228050" grpId="0" animBg="1"/>
      <p:bldP spid="1228054" grpId="0" animBg="1"/>
      <p:bldP spid="1228055" grpId="0" animBg="1"/>
      <p:bldP spid="122805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smtClean="0"/>
              <a:t>Probing</a:t>
            </a:r>
            <a:r>
              <a:rPr lang="th-TH" dirty="0" smtClean="0"/>
              <a:t> </a:t>
            </a:r>
            <a:r>
              <a:rPr lang="en-US" dirty="0" smtClean="0"/>
              <a:t>: </a:t>
            </a:r>
            <a:r>
              <a:rPr lang="th-TH" dirty="0" smtClean="0"/>
              <a:t>ค้น</a:t>
            </a:r>
            <a:endParaRPr lang="th-TH" dirty="0" smtClean="0">
              <a:cs typeface="Tahoma" pitchFamily="34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271340" y="1923713"/>
            <a:ext cx="7312025" cy="1314451"/>
            <a:chOff x="741" y="748"/>
            <a:chExt cx="4606" cy="828"/>
          </a:xfrm>
        </p:grpSpPr>
        <p:grpSp>
          <p:nvGrpSpPr>
            <p:cNvPr id="35854" name="Group 14"/>
            <p:cNvGrpSpPr>
              <a:grpSpLocks/>
            </p:cNvGrpSpPr>
            <p:nvPr/>
          </p:nvGrpSpPr>
          <p:grpSpPr bwMode="auto">
            <a:xfrm>
              <a:off x="741" y="748"/>
              <a:ext cx="4129" cy="499"/>
              <a:chOff x="838" y="2704"/>
              <a:chExt cx="4129" cy="499"/>
            </a:xfrm>
          </p:grpSpPr>
          <p:sp>
            <p:nvSpPr>
              <p:cNvPr id="35856" name="Rectangle 15"/>
              <p:cNvSpPr>
                <a:spLocks noChangeArrowheads="1"/>
              </p:cNvSpPr>
              <p:nvPr/>
            </p:nvSpPr>
            <p:spPr bwMode="auto">
              <a:xfrm>
                <a:off x="838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26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57" name="Rectangle 16"/>
              <p:cNvSpPr>
                <a:spLocks noChangeArrowheads="1"/>
              </p:cNvSpPr>
              <p:nvPr/>
            </p:nvSpPr>
            <p:spPr bwMode="auto">
              <a:xfrm>
                <a:off x="1156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24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58" name="Rectangle 17"/>
              <p:cNvSpPr>
                <a:spLocks noChangeArrowheads="1"/>
              </p:cNvSpPr>
              <p:nvPr/>
            </p:nvSpPr>
            <p:spPr bwMode="auto">
              <a:xfrm>
                <a:off x="1473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9" name="Rectangle 18"/>
              <p:cNvSpPr>
                <a:spLocks noChangeArrowheads="1"/>
              </p:cNvSpPr>
              <p:nvPr/>
            </p:nvSpPr>
            <p:spPr bwMode="auto">
              <a:xfrm>
                <a:off x="1791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0" name="Rectangle 19"/>
              <p:cNvSpPr>
                <a:spLocks noChangeArrowheads="1"/>
              </p:cNvSpPr>
              <p:nvPr/>
            </p:nvSpPr>
            <p:spPr bwMode="auto">
              <a:xfrm>
                <a:off x="2108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17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61" name="Rectangle 20"/>
              <p:cNvSpPr>
                <a:spLocks noChangeArrowheads="1"/>
              </p:cNvSpPr>
              <p:nvPr/>
            </p:nvSpPr>
            <p:spPr bwMode="auto">
              <a:xfrm>
                <a:off x="2426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4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62" name="Rectangle 21"/>
              <p:cNvSpPr>
                <a:spLocks noChangeArrowheads="1"/>
              </p:cNvSpPr>
              <p:nvPr/>
            </p:nvSpPr>
            <p:spPr bwMode="auto">
              <a:xfrm>
                <a:off x="2743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32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63" name="Rectangle 22"/>
              <p:cNvSpPr>
                <a:spLocks noChangeArrowheads="1"/>
              </p:cNvSpPr>
              <p:nvPr/>
            </p:nvSpPr>
            <p:spPr bwMode="auto">
              <a:xfrm>
                <a:off x="3061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7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64" name="Rectangle 23"/>
              <p:cNvSpPr>
                <a:spLocks noChangeArrowheads="1"/>
              </p:cNvSpPr>
              <p:nvPr/>
            </p:nvSpPr>
            <p:spPr bwMode="auto">
              <a:xfrm>
                <a:off x="3379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43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65" name="Rectangle 24"/>
              <p:cNvSpPr>
                <a:spLocks noChangeArrowheads="1"/>
              </p:cNvSpPr>
              <p:nvPr/>
            </p:nvSpPr>
            <p:spPr bwMode="auto">
              <a:xfrm>
                <a:off x="3696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6" name="Rectangle 25"/>
              <p:cNvSpPr>
                <a:spLocks noChangeArrowheads="1"/>
              </p:cNvSpPr>
              <p:nvPr/>
            </p:nvSpPr>
            <p:spPr bwMode="auto">
              <a:xfrm>
                <a:off x="4014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7" name="Rectangle 26"/>
              <p:cNvSpPr>
                <a:spLocks noChangeArrowheads="1"/>
              </p:cNvSpPr>
              <p:nvPr/>
            </p:nvSpPr>
            <p:spPr bwMode="auto">
              <a:xfrm>
                <a:off x="4331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11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68" name="Rectangle 27"/>
              <p:cNvSpPr>
                <a:spLocks noChangeArrowheads="1"/>
              </p:cNvSpPr>
              <p:nvPr/>
            </p:nvSpPr>
            <p:spPr bwMode="auto">
              <a:xfrm>
                <a:off x="4649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12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69" name="Text Box 28"/>
              <p:cNvSpPr txBox="1">
                <a:spLocks noChangeArrowheads="1"/>
              </p:cNvSpPr>
              <p:nvPr/>
            </p:nvSpPr>
            <p:spPr bwMode="auto">
              <a:xfrm>
                <a:off x="838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0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0" name="Text Box 29"/>
              <p:cNvSpPr txBox="1">
                <a:spLocks noChangeArrowheads="1"/>
              </p:cNvSpPr>
              <p:nvPr/>
            </p:nvSpPr>
            <p:spPr bwMode="auto">
              <a:xfrm>
                <a:off x="1156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1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1" name="Text Box 30"/>
              <p:cNvSpPr txBox="1">
                <a:spLocks noChangeArrowheads="1"/>
              </p:cNvSpPr>
              <p:nvPr/>
            </p:nvSpPr>
            <p:spPr bwMode="auto">
              <a:xfrm>
                <a:off x="1473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2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2" name="Text Box 31"/>
              <p:cNvSpPr txBox="1">
                <a:spLocks noChangeArrowheads="1"/>
              </p:cNvSpPr>
              <p:nvPr/>
            </p:nvSpPr>
            <p:spPr bwMode="auto">
              <a:xfrm>
                <a:off x="1791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3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3" name="Text Box 32"/>
              <p:cNvSpPr txBox="1">
                <a:spLocks noChangeArrowheads="1"/>
              </p:cNvSpPr>
              <p:nvPr/>
            </p:nvSpPr>
            <p:spPr bwMode="auto">
              <a:xfrm>
                <a:off x="2108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4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4" name="Text Box 33"/>
              <p:cNvSpPr txBox="1">
                <a:spLocks noChangeArrowheads="1"/>
              </p:cNvSpPr>
              <p:nvPr/>
            </p:nvSpPr>
            <p:spPr bwMode="auto">
              <a:xfrm>
                <a:off x="2426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5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5" name="Text Box 34"/>
              <p:cNvSpPr txBox="1">
                <a:spLocks noChangeArrowheads="1"/>
              </p:cNvSpPr>
              <p:nvPr/>
            </p:nvSpPr>
            <p:spPr bwMode="auto">
              <a:xfrm>
                <a:off x="2743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6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6" name="Text Box 35"/>
              <p:cNvSpPr txBox="1">
                <a:spLocks noChangeArrowheads="1"/>
              </p:cNvSpPr>
              <p:nvPr/>
            </p:nvSpPr>
            <p:spPr bwMode="auto">
              <a:xfrm>
                <a:off x="3061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7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7" name="Text Box 36"/>
              <p:cNvSpPr txBox="1">
                <a:spLocks noChangeArrowheads="1"/>
              </p:cNvSpPr>
              <p:nvPr/>
            </p:nvSpPr>
            <p:spPr bwMode="auto">
              <a:xfrm>
                <a:off x="3378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8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8" name="Text Box 37"/>
              <p:cNvSpPr txBox="1">
                <a:spLocks noChangeArrowheads="1"/>
              </p:cNvSpPr>
              <p:nvPr/>
            </p:nvSpPr>
            <p:spPr bwMode="auto">
              <a:xfrm>
                <a:off x="3696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9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9" name="Text Box 38"/>
              <p:cNvSpPr txBox="1">
                <a:spLocks noChangeArrowheads="1"/>
              </p:cNvSpPr>
              <p:nvPr/>
            </p:nvSpPr>
            <p:spPr bwMode="auto">
              <a:xfrm>
                <a:off x="4013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10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80" name="Text Box 39"/>
              <p:cNvSpPr txBox="1">
                <a:spLocks noChangeArrowheads="1"/>
              </p:cNvSpPr>
              <p:nvPr/>
            </p:nvSpPr>
            <p:spPr bwMode="auto">
              <a:xfrm>
                <a:off x="4331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11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81" name="Text Box 40"/>
              <p:cNvSpPr txBox="1">
                <a:spLocks noChangeArrowheads="1"/>
              </p:cNvSpPr>
              <p:nvPr/>
            </p:nvSpPr>
            <p:spPr bwMode="auto">
              <a:xfrm>
                <a:off x="4649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12</a:t>
                </a:r>
                <a:endParaRPr lang="th-TH" sz="2000" b="1">
                  <a:latin typeface="Courier New" pitchFamily="49" charset="0"/>
                </a:endParaRPr>
              </a:p>
            </p:txBody>
          </p:sp>
        </p:grpSp>
        <p:sp>
          <p:nvSpPr>
            <p:cNvPr id="35855" name="Text Box 45"/>
            <p:cNvSpPr txBox="1">
              <a:spLocks noChangeArrowheads="1"/>
            </p:cNvSpPr>
            <p:nvPr/>
          </p:nvSpPr>
          <p:spPr bwMode="auto">
            <a:xfrm>
              <a:off x="3828" y="1326"/>
              <a:ext cx="1519" cy="25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h(x) = x % 13</a:t>
              </a:r>
              <a:endParaRPr lang="th-TH" sz="2000" dirty="0">
                <a:latin typeface="Courier New" pitchFamily="49" charset="0"/>
              </a:endParaRPr>
            </a:p>
          </p:txBody>
        </p:sp>
      </p:grpSp>
      <p:sp>
        <p:nvSpPr>
          <p:cNvPr id="1134602" name="AutoShape 10"/>
          <p:cNvSpPr>
            <a:spLocks noChangeArrowheads="1"/>
          </p:cNvSpPr>
          <p:nvPr/>
        </p:nvSpPr>
        <p:spPr bwMode="auto">
          <a:xfrm>
            <a:off x="3190627" y="2833162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43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4603" name="AutoShape 11"/>
          <p:cNvSpPr>
            <a:spLocks noChangeArrowheads="1"/>
          </p:cNvSpPr>
          <p:nvPr/>
        </p:nvSpPr>
        <p:spPr bwMode="auto">
          <a:xfrm>
            <a:off x="3682752" y="2833162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43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4604" name="AutoShape 12"/>
          <p:cNvSpPr>
            <a:spLocks noChangeArrowheads="1"/>
          </p:cNvSpPr>
          <p:nvPr/>
        </p:nvSpPr>
        <p:spPr bwMode="auto">
          <a:xfrm>
            <a:off x="4201865" y="2833162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43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4605" name="AutoShape 13"/>
          <p:cNvSpPr>
            <a:spLocks noChangeArrowheads="1"/>
          </p:cNvSpPr>
          <p:nvPr/>
        </p:nvSpPr>
        <p:spPr bwMode="auto">
          <a:xfrm>
            <a:off x="4736852" y="2833162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43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4634" name="AutoShape 42"/>
          <p:cNvSpPr>
            <a:spLocks noChangeArrowheads="1"/>
          </p:cNvSpPr>
          <p:nvPr/>
        </p:nvSpPr>
        <p:spPr bwMode="auto">
          <a:xfrm>
            <a:off x="1191965" y="2876025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39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4635" name="AutoShape 43"/>
          <p:cNvSpPr>
            <a:spLocks noChangeArrowheads="1"/>
          </p:cNvSpPr>
          <p:nvPr/>
        </p:nvSpPr>
        <p:spPr bwMode="auto">
          <a:xfrm>
            <a:off x="1655515" y="2888725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39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4636" name="AutoShape 44"/>
          <p:cNvSpPr>
            <a:spLocks noChangeArrowheads="1"/>
          </p:cNvSpPr>
          <p:nvPr/>
        </p:nvSpPr>
        <p:spPr bwMode="auto">
          <a:xfrm>
            <a:off x="2176215" y="2888725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39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4633" name="AutoShape 41"/>
          <p:cNvSpPr>
            <a:spLocks noChangeArrowheads="1"/>
          </p:cNvSpPr>
          <p:nvPr/>
        </p:nvSpPr>
        <p:spPr bwMode="auto">
          <a:xfrm>
            <a:off x="5228977" y="2833162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43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1330" y="3800104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หาไม่พบ เมื่อพบช่องว่าง</a:t>
            </a:r>
            <a:endParaRPr lang="th-TH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52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34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34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34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34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34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3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34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3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34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602" grpId="0" animBg="1"/>
      <p:bldP spid="1134602" grpId="1" animBg="1"/>
      <p:bldP spid="1134603" grpId="0" animBg="1"/>
      <p:bldP spid="1134603" grpId="1" animBg="1"/>
      <p:bldP spid="1134604" grpId="0" animBg="1"/>
      <p:bldP spid="1134604" grpId="1" animBg="1"/>
      <p:bldP spid="1134605" grpId="0" animBg="1"/>
      <p:bldP spid="1134605" grpId="1" animBg="1"/>
      <p:bldP spid="1134634" grpId="0" animBg="1"/>
      <p:bldP spid="1134634" grpId="1" animBg="1"/>
      <p:bldP spid="1134635" grpId="0" animBg="1"/>
      <p:bldP spid="1134635" grpId="1" animBg="1"/>
      <p:bldP spid="1134636" grpId="0" animBg="1"/>
      <p:bldP spid="1134633" grpId="0" animBg="1"/>
      <p:bldP spid="1134633" grpId="1" animBg="1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smtClean="0"/>
              <a:t>Probing : </a:t>
            </a:r>
            <a:r>
              <a:rPr lang="th-TH" dirty="0" smtClean="0"/>
              <a:t>ลบ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1136683" name="AutoShape 43"/>
          <p:cNvSpPr>
            <a:spLocks noChangeArrowheads="1"/>
          </p:cNvSpPr>
          <p:nvPr/>
        </p:nvSpPr>
        <p:spPr bwMode="auto">
          <a:xfrm>
            <a:off x="3191246" y="2759735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pitchFamily="49" charset="0"/>
              </a:rPr>
              <a:t>43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1136684" name="AutoShape 44"/>
          <p:cNvSpPr>
            <a:spLocks noChangeArrowheads="1"/>
          </p:cNvSpPr>
          <p:nvPr/>
        </p:nvSpPr>
        <p:spPr bwMode="auto">
          <a:xfrm>
            <a:off x="3683371" y="2759735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43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6685" name="AutoShape 45"/>
          <p:cNvSpPr>
            <a:spLocks noChangeArrowheads="1"/>
          </p:cNvSpPr>
          <p:nvPr/>
        </p:nvSpPr>
        <p:spPr bwMode="auto">
          <a:xfrm>
            <a:off x="4202484" y="2759735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43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6686" name="AutoShape 46"/>
          <p:cNvSpPr>
            <a:spLocks noChangeArrowheads="1"/>
          </p:cNvSpPr>
          <p:nvPr/>
        </p:nvSpPr>
        <p:spPr bwMode="auto">
          <a:xfrm>
            <a:off x="4737471" y="2759735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pitchFamily="49" charset="0"/>
              </a:rPr>
              <a:t>43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1136687" name="Text Box 47"/>
          <p:cNvSpPr txBox="1">
            <a:spLocks noChangeArrowheads="1"/>
          </p:cNvSpPr>
          <p:nvPr/>
        </p:nvSpPr>
        <p:spPr bwMode="auto">
          <a:xfrm>
            <a:off x="6174121" y="2839685"/>
            <a:ext cx="2411413" cy="3968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h(x) = x % 13</a:t>
            </a:r>
            <a:endParaRPr lang="th-TH" sz="2000" dirty="0">
              <a:latin typeface="Courier New" pitchFamily="49" charset="0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271959" y="1921535"/>
            <a:ext cx="6554787" cy="792163"/>
            <a:chOff x="838" y="2704"/>
            <a:chExt cx="4129" cy="499"/>
          </a:xfrm>
        </p:grpSpPr>
        <p:sp>
          <p:nvSpPr>
            <p:cNvPr id="36876" name="Rectangle 49"/>
            <p:cNvSpPr>
              <a:spLocks noChangeArrowheads="1"/>
            </p:cNvSpPr>
            <p:nvPr/>
          </p:nvSpPr>
          <p:spPr bwMode="auto">
            <a:xfrm>
              <a:off x="838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26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77" name="Rectangle 50"/>
            <p:cNvSpPr>
              <a:spLocks noChangeArrowheads="1"/>
            </p:cNvSpPr>
            <p:nvPr/>
          </p:nvSpPr>
          <p:spPr bwMode="auto">
            <a:xfrm>
              <a:off x="115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24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78" name="Rectangle 51"/>
            <p:cNvSpPr>
              <a:spLocks noChangeArrowheads="1"/>
            </p:cNvSpPr>
            <p:nvPr/>
          </p:nvSpPr>
          <p:spPr bwMode="auto">
            <a:xfrm>
              <a:off x="1473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52"/>
            <p:cNvSpPr>
              <a:spLocks noChangeArrowheads="1"/>
            </p:cNvSpPr>
            <p:nvPr/>
          </p:nvSpPr>
          <p:spPr bwMode="auto">
            <a:xfrm>
              <a:off x="179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53"/>
            <p:cNvSpPr>
              <a:spLocks noChangeArrowheads="1"/>
            </p:cNvSpPr>
            <p:nvPr/>
          </p:nvSpPr>
          <p:spPr bwMode="auto">
            <a:xfrm>
              <a:off x="2108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17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81" name="Rectangle 54"/>
            <p:cNvSpPr>
              <a:spLocks noChangeArrowheads="1"/>
            </p:cNvSpPr>
            <p:nvPr/>
          </p:nvSpPr>
          <p:spPr bwMode="auto">
            <a:xfrm>
              <a:off x="242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4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82" name="Rectangle 55"/>
            <p:cNvSpPr>
              <a:spLocks noChangeArrowheads="1"/>
            </p:cNvSpPr>
            <p:nvPr/>
          </p:nvSpPr>
          <p:spPr bwMode="auto">
            <a:xfrm>
              <a:off x="2743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32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83" name="Rectangle 56"/>
            <p:cNvSpPr>
              <a:spLocks noChangeArrowheads="1"/>
            </p:cNvSpPr>
            <p:nvPr/>
          </p:nvSpPr>
          <p:spPr bwMode="auto">
            <a:xfrm>
              <a:off x="306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36884" name="Rectangle 57"/>
            <p:cNvSpPr>
              <a:spLocks noChangeArrowheads="1"/>
            </p:cNvSpPr>
            <p:nvPr/>
          </p:nvSpPr>
          <p:spPr bwMode="auto">
            <a:xfrm>
              <a:off x="3379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43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85" name="Rectangle 58"/>
            <p:cNvSpPr>
              <a:spLocks noChangeArrowheads="1"/>
            </p:cNvSpPr>
            <p:nvPr/>
          </p:nvSpPr>
          <p:spPr bwMode="auto">
            <a:xfrm>
              <a:off x="369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59"/>
            <p:cNvSpPr>
              <a:spLocks noChangeArrowheads="1"/>
            </p:cNvSpPr>
            <p:nvPr/>
          </p:nvSpPr>
          <p:spPr bwMode="auto">
            <a:xfrm>
              <a:off x="4014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60"/>
            <p:cNvSpPr>
              <a:spLocks noChangeArrowheads="1"/>
            </p:cNvSpPr>
            <p:nvPr/>
          </p:nvSpPr>
          <p:spPr bwMode="auto">
            <a:xfrm>
              <a:off x="433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88" name="Rectangle 61"/>
            <p:cNvSpPr>
              <a:spLocks noChangeArrowheads="1"/>
            </p:cNvSpPr>
            <p:nvPr/>
          </p:nvSpPr>
          <p:spPr bwMode="auto">
            <a:xfrm>
              <a:off x="4649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12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89" name="Text Box 62"/>
            <p:cNvSpPr txBox="1">
              <a:spLocks noChangeArrowheads="1"/>
            </p:cNvSpPr>
            <p:nvPr/>
          </p:nvSpPr>
          <p:spPr bwMode="auto">
            <a:xfrm>
              <a:off x="838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0" name="Text Box 63"/>
            <p:cNvSpPr txBox="1">
              <a:spLocks noChangeArrowheads="1"/>
            </p:cNvSpPr>
            <p:nvPr/>
          </p:nvSpPr>
          <p:spPr bwMode="auto">
            <a:xfrm>
              <a:off x="1156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1" name="Text Box 64"/>
            <p:cNvSpPr txBox="1">
              <a:spLocks noChangeArrowheads="1"/>
            </p:cNvSpPr>
            <p:nvPr/>
          </p:nvSpPr>
          <p:spPr bwMode="auto">
            <a:xfrm>
              <a:off x="1473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2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2" name="Text Box 65"/>
            <p:cNvSpPr txBox="1">
              <a:spLocks noChangeArrowheads="1"/>
            </p:cNvSpPr>
            <p:nvPr/>
          </p:nvSpPr>
          <p:spPr bwMode="auto">
            <a:xfrm>
              <a:off x="1791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3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3" name="Text Box 66"/>
            <p:cNvSpPr txBox="1">
              <a:spLocks noChangeArrowheads="1"/>
            </p:cNvSpPr>
            <p:nvPr/>
          </p:nvSpPr>
          <p:spPr bwMode="auto">
            <a:xfrm>
              <a:off x="2108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4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4" name="Text Box 67"/>
            <p:cNvSpPr txBox="1">
              <a:spLocks noChangeArrowheads="1"/>
            </p:cNvSpPr>
            <p:nvPr/>
          </p:nvSpPr>
          <p:spPr bwMode="auto">
            <a:xfrm>
              <a:off x="2426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5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5" name="Text Box 68"/>
            <p:cNvSpPr txBox="1">
              <a:spLocks noChangeArrowheads="1"/>
            </p:cNvSpPr>
            <p:nvPr/>
          </p:nvSpPr>
          <p:spPr bwMode="auto">
            <a:xfrm>
              <a:off x="2743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6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6" name="Text Box 69"/>
            <p:cNvSpPr txBox="1">
              <a:spLocks noChangeArrowheads="1"/>
            </p:cNvSpPr>
            <p:nvPr/>
          </p:nvSpPr>
          <p:spPr bwMode="auto">
            <a:xfrm>
              <a:off x="3061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7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7" name="Text Box 70"/>
            <p:cNvSpPr txBox="1">
              <a:spLocks noChangeArrowheads="1"/>
            </p:cNvSpPr>
            <p:nvPr/>
          </p:nvSpPr>
          <p:spPr bwMode="auto">
            <a:xfrm>
              <a:off x="3378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8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8" name="Text Box 71"/>
            <p:cNvSpPr txBox="1">
              <a:spLocks noChangeArrowheads="1"/>
            </p:cNvSpPr>
            <p:nvPr/>
          </p:nvSpPr>
          <p:spPr bwMode="auto">
            <a:xfrm>
              <a:off x="3696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9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9" name="Text Box 72"/>
            <p:cNvSpPr txBox="1">
              <a:spLocks noChangeArrowheads="1"/>
            </p:cNvSpPr>
            <p:nvPr/>
          </p:nvSpPr>
          <p:spPr bwMode="auto">
            <a:xfrm>
              <a:off x="4013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10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900" name="Text Box 73"/>
            <p:cNvSpPr txBox="1">
              <a:spLocks noChangeArrowheads="1"/>
            </p:cNvSpPr>
            <p:nvPr/>
          </p:nvSpPr>
          <p:spPr bwMode="auto">
            <a:xfrm>
              <a:off x="4331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901" name="Text Box 74"/>
            <p:cNvSpPr txBox="1">
              <a:spLocks noChangeArrowheads="1"/>
            </p:cNvSpPr>
            <p:nvPr/>
          </p:nvSpPr>
          <p:spPr bwMode="auto">
            <a:xfrm>
              <a:off x="4649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12</a:t>
              </a:r>
              <a:endParaRPr lang="th-TH" sz="2000" b="1">
                <a:latin typeface="Courier New" pitchFamily="49" charset="0"/>
              </a:endParaRPr>
            </a:p>
          </p:txBody>
        </p:sp>
      </p:grpSp>
      <p:sp>
        <p:nvSpPr>
          <p:cNvPr id="1136677" name="Text Box 37"/>
          <p:cNvSpPr txBox="1">
            <a:spLocks noChangeArrowheads="1"/>
          </p:cNvSpPr>
          <p:nvPr/>
        </p:nvSpPr>
        <p:spPr bwMode="auto">
          <a:xfrm>
            <a:off x="4881934" y="2304123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7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36" name="AutoShape 46"/>
          <p:cNvSpPr>
            <a:spLocks noChangeArrowheads="1"/>
          </p:cNvSpPr>
          <p:nvPr/>
        </p:nvSpPr>
        <p:spPr bwMode="auto">
          <a:xfrm>
            <a:off x="4737470" y="2746087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8994" y="3787912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ไม่พบ </a:t>
            </a: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43 </a:t>
            </a:r>
            <a:r>
              <a:rPr lang="th-TH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เพราะจบการค้นที่ช่องว่าง</a:t>
            </a:r>
          </a:p>
          <a:p>
            <a:r>
              <a:rPr lang="th-TH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ทั้งๆ ที่มี </a:t>
            </a: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43 </a:t>
            </a:r>
            <a:r>
              <a:rPr lang="th-TH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อยู่ </a:t>
            </a:r>
            <a:endParaRPr lang="th-TH" sz="2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1366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1366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366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36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3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36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3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36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3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36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3" grpId="0" animBg="1"/>
      <p:bldP spid="1136683" grpId="1" animBg="1"/>
      <p:bldP spid="1136684" grpId="0" animBg="1"/>
      <p:bldP spid="1136684" grpId="1" animBg="1"/>
      <p:bldP spid="1136685" grpId="0" animBg="1"/>
      <p:bldP spid="1136685" grpId="1" animBg="1"/>
      <p:bldP spid="1136686" grpId="0" animBg="1"/>
      <p:bldP spid="1136677" grpId="1"/>
      <p:bldP spid="36" grpId="0" animBg="1"/>
      <p:bldP spid="36" grpId="1" animBg="1"/>
      <p:bldP spid="3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smtClean="0"/>
              <a:t>Probing : </a:t>
            </a:r>
            <a:r>
              <a:rPr lang="th-TH" dirty="0" smtClean="0"/>
              <a:t>ลบ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1136683" name="AutoShape 43"/>
          <p:cNvSpPr>
            <a:spLocks noChangeArrowheads="1"/>
          </p:cNvSpPr>
          <p:nvPr/>
        </p:nvSpPr>
        <p:spPr bwMode="auto">
          <a:xfrm>
            <a:off x="3191246" y="2759735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pitchFamily="49" charset="0"/>
              </a:rPr>
              <a:t>43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1136684" name="AutoShape 44"/>
          <p:cNvSpPr>
            <a:spLocks noChangeArrowheads="1"/>
          </p:cNvSpPr>
          <p:nvPr/>
        </p:nvSpPr>
        <p:spPr bwMode="auto">
          <a:xfrm>
            <a:off x="3683371" y="2759735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43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6685" name="AutoShape 45"/>
          <p:cNvSpPr>
            <a:spLocks noChangeArrowheads="1"/>
          </p:cNvSpPr>
          <p:nvPr/>
        </p:nvSpPr>
        <p:spPr bwMode="auto">
          <a:xfrm>
            <a:off x="4202484" y="2759735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43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36686" name="AutoShape 46"/>
          <p:cNvSpPr>
            <a:spLocks noChangeArrowheads="1"/>
          </p:cNvSpPr>
          <p:nvPr/>
        </p:nvSpPr>
        <p:spPr bwMode="auto">
          <a:xfrm>
            <a:off x="4737471" y="2759735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pitchFamily="49" charset="0"/>
              </a:rPr>
              <a:t>43</a:t>
            </a:r>
            <a:endParaRPr lang="th-TH" sz="2000" b="1" dirty="0">
              <a:latin typeface="Courier New" pitchFamily="49" charset="0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271959" y="1921535"/>
            <a:ext cx="6554787" cy="792163"/>
            <a:chOff x="838" y="2704"/>
            <a:chExt cx="4129" cy="499"/>
          </a:xfrm>
        </p:grpSpPr>
        <p:sp>
          <p:nvSpPr>
            <p:cNvPr id="36876" name="Rectangle 49"/>
            <p:cNvSpPr>
              <a:spLocks noChangeArrowheads="1"/>
            </p:cNvSpPr>
            <p:nvPr/>
          </p:nvSpPr>
          <p:spPr bwMode="auto">
            <a:xfrm>
              <a:off x="838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26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77" name="Rectangle 50"/>
            <p:cNvSpPr>
              <a:spLocks noChangeArrowheads="1"/>
            </p:cNvSpPr>
            <p:nvPr/>
          </p:nvSpPr>
          <p:spPr bwMode="auto">
            <a:xfrm>
              <a:off x="115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24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78" name="Rectangle 51"/>
            <p:cNvSpPr>
              <a:spLocks noChangeArrowheads="1"/>
            </p:cNvSpPr>
            <p:nvPr/>
          </p:nvSpPr>
          <p:spPr bwMode="auto">
            <a:xfrm>
              <a:off x="1473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52"/>
            <p:cNvSpPr>
              <a:spLocks noChangeArrowheads="1"/>
            </p:cNvSpPr>
            <p:nvPr/>
          </p:nvSpPr>
          <p:spPr bwMode="auto">
            <a:xfrm>
              <a:off x="179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53"/>
            <p:cNvSpPr>
              <a:spLocks noChangeArrowheads="1"/>
            </p:cNvSpPr>
            <p:nvPr/>
          </p:nvSpPr>
          <p:spPr bwMode="auto">
            <a:xfrm>
              <a:off x="2108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17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81" name="Rectangle 54"/>
            <p:cNvSpPr>
              <a:spLocks noChangeArrowheads="1"/>
            </p:cNvSpPr>
            <p:nvPr/>
          </p:nvSpPr>
          <p:spPr bwMode="auto">
            <a:xfrm>
              <a:off x="242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4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82" name="Rectangle 55"/>
            <p:cNvSpPr>
              <a:spLocks noChangeArrowheads="1"/>
            </p:cNvSpPr>
            <p:nvPr/>
          </p:nvSpPr>
          <p:spPr bwMode="auto">
            <a:xfrm>
              <a:off x="2743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32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83" name="Rectangle 56"/>
            <p:cNvSpPr>
              <a:spLocks noChangeArrowheads="1"/>
            </p:cNvSpPr>
            <p:nvPr/>
          </p:nvSpPr>
          <p:spPr bwMode="auto">
            <a:xfrm>
              <a:off x="306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36884" name="Rectangle 57"/>
            <p:cNvSpPr>
              <a:spLocks noChangeArrowheads="1"/>
            </p:cNvSpPr>
            <p:nvPr/>
          </p:nvSpPr>
          <p:spPr bwMode="auto">
            <a:xfrm>
              <a:off x="3379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43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85" name="Rectangle 58"/>
            <p:cNvSpPr>
              <a:spLocks noChangeArrowheads="1"/>
            </p:cNvSpPr>
            <p:nvPr/>
          </p:nvSpPr>
          <p:spPr bwMode="auto">
            <a:xfrm>
              <a:off x="369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59"/>
            <p:cNvSpPr>
              <a:spLocks noChangeArrowheads="1"/>
            </p:cNvSpPr>
            <p:nvPr/>
          </p:nvSpPr>
          <p:spPr bwMode="auto">
            <a:xfrm>
              <a:off x="4014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60"/>
            <p:cNvSpPr>
              <a:spLocks noChangeArrowheads="1"/>
            </p:cNvSpPr>
            <p:nvPr/>
          </p:nvSpPr>
          <p:spPr bwMode="auto">
            <a:xfrm>
              <a:off x="433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88" name="Rectangle 61"/>
            <p:cNvSpPr>
              <a:spLocks noChangeArrowheads="1"/>
            </p:cNvSpPr>
            <p:nvPr/>
          </p:nvSpPr>
          <p:spPr bwMode="auto">
            <a:xfrm>
              <a:off x="4649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12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89" name="Text Box 62"/>
            <p:cNvSpPr txBox="1">
              <a:spLocks noChangeArrowheads="1"/>
            </p:cNvSpPr>
            <p:nvPr/>
          </p:nvSpPr>
          <p:spPr bwMode="auto">
            <a:xfrm>
              <a:off x="838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0" name="Text Box 63"/>
            <p:cNvSpPr txBox="1">
              <a:spLocks noChangeArrowheads="1"/>
            </p:cNvSpPr>
            <p:nvPr/>
          </p:nvSpPr>
          <p:spPr bwMode="auto">
            <a:xfrm>
              <a:off x="1156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1" name="Text Box 64"/>
            <p:cNvSpPr txBox="1">
              <a:spLocks noChangeArrowheads="1"/>
            </p:cNvSpPr>
            <p:nvPr/>
          </p:nvSpPr>
          <p:spPr bwMode="auto">
            <a:xfrm>
              <a:off x="1473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2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2" name="Text Box 65"/>
            <p:cNvSpPr txBox="1">
              <a:spLocks noChangeArrowheads="1"/>
            </p:cNvSpPr>
            <p:nvPr/>
          </p:nvSpPr>
          <p:spPr bwMode="auto">
            <a:xfrm>
              <a:off x="1791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3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3" name="Text Box 66"/>
            <p:cNvSpPr txBox="1">
              <a:spLocks noChangeArrowheads="1"/>
            </p:cNvSpPr>
            <p:nvPr/>
          </p:nvSpPr>
          <p:spPr bwMode="auto">
            <a:xfrm>
              <a:off x="2108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4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4" name="Text Box 67"/>
            <p:cNvSpPr txBox="1">
              <a:spLocks noChangeArrowheads="1"/>
            </p:cNvSpPr>
            <p:nvPr/>
          </p:nvSpPr>
          <p:spPr bwMode="auto">
            <a:xfrm>
              <a:off x="2426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5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5" name="Text Box 68"/>
            <p:cNvSpPr txBox="1">
              <a:spLocks noChangeArrowheads="1"/>
            </p:cNvSpPr>
            <p:nvPr/>
          </p:nvSpPr>
          <p:spPr bwMode="auto">
            <a:xfrm>
              <a:off x="2743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6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6" name="Text Box 69"/>
            <p:cNvSpPr txBox="1">
              <a:spLocks noChangeArrowheads="1"/>
            </p:cNvSpPr>
            <p:nvPr/>
          </p:nvSpPr>
          <p:spPr bwMode="auto">
            <a:xfrm>
              <a:off x="3061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7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7" name="Text Box 70"/>
            <p:cNvSpPr txBox="1">
              <a:spLocks noChangeArrowheads="1"/>
            </p:cNvSpPr>
            <p:nvPr/>
          </p:nvSpPr>
          <p:spPr bwMode="auto">
            <a:xfrm>
              <a:off x="3378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8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8" name="Text Box 71"/>
            <p:cNvSpPr txBox="1">
              <a:spLocks noChangeArrowheads="1"/>
            </p:cNvSpPr>
            <p:nvPr/>
          </p:nvSpPr>
          <p:spPr bwMode="auto">
            <a:xfrm>
              <a:off x="3696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9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899" name="Text Box 72"/>
            <p:cNvSpPr txBox="1">
              <a:spLocks noChangeArrowheads="1"/>
            </p:cNvSpPr>
            <p:nvPr/>
          </p:nvSpPr>
          <p:spPr bwMode="auto">
            <a:xfrm>
              <a:off x="4013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10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900" name="Text Box 73"/>
            <p:cNvSpPr txBox="1">
              <a:spLocks noChangeArrowheads="1"/>
            </p:cNvSpPr>
            <p:nvPr/>
          </p:nvSpPr>
          <p:spPr bwMode="auto">
            <a:xfrm>
              <a:off x="4331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6901" name="Text Box 74"/>
            <p:cNvSpPr txBox="1">
              <a:spLocks noChangeArrowheads="1"/>
            </p:cNvSpPr>
            <p:nvPr/>
          </p:nvSpPr>
          <p:spPr bwMode="auto">
            <a:xfrm>
              <a:off x="4649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12</a:t>
              </a:r>
              <a:endParaRPr lang="th-TH" sz="2000" b="1">
                <a:latin typeface="Courier New" pitchFamily="49" charset="0"/>
              </a:endParaRPr>
            </a:p>
          </p:txBody>
        </p:sp>
      </p:grpSp>
      <p:sp>
        <p:nvSpPr>
          <p:cNvPr id="1136677" name="Text Box 37"/>
          <p:cNvSpPr txBox="1">
            <a:spLocks noChangeArrowheads="1"/>
          </p:cNvSpPr>
          <p:nvPr/>
        </p:nvSpPr>
        <p:spPr bwMode="auto">
          <a:xfrm>
            <a:off x="4881934" y="2304123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7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36" name="AutoShape 46"/>
          <p:cNvSpPr>
            <a:spLocks noChangeArrowheads="1"/>
          </p:cNvSpPr>
          <p:nvPr/>
        </p:nvSpPr>
        <p:spPr bwMode="auto">
          <a:xfrm>
            <a:off x="4737470" y="2746087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Courier New" pitchFamily="49" charset="0"/>
              </a:rPr>
              <a:t>7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37" name="Rectangle 111"/>
          <p:cNvSpPr>
            <a:spLocks noChangeArrowheads="1"/>
          </p:cNvSpPr>
          <p:nvPr/>
        </p:nvSpPr>
        <p:spPr bwMode="auto">
          <a:xfrm>
            <a:off x="4800357" y="2280150"/>
            <a:ext cx="504825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pitchFamily="49" charset="0"/>
                <a:sym typeface="Wingdings"/>
              </a:rPr>
              <a:t>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" name="AutoShape 45"/>
          <p:cNvSpPr>
            <a:spLocks noChangeArrowheads="1"/>
          </p:cNvSpPr>
          <p:nvPr/>
        </p:nvSpPr>
        <p:spPr bwMode="auto">
          <a:xfrm>
            <a:off x="5198770" y="2746087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pitchFamily="49" charset="0"/>
              </a:rPr>
              <a:t>43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39" name="Rectangle 111"/>
          <p:cNvSpPr>
            <a:spLocks noChangeArrowheads="1"/>
          </p:cNvSpPr>
          <p:nvPr/>
        </p:nvSpPr>
        <p:spPr bwMode="auto">
          <a:xfrm>
            <a:off x="5305324" y="2280150"/>
            <a:ext cx="504825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pitchFamily="49" charset="0"/>
                <a:sym typeface="Wingdings"/>
              </a:rPr>
              <a:t>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0" name="Text Box 47"/>
          <p:cNvSpPr txBox="1">
            <a:spLocks noChangeArrowheads="1"/>
          </p:cNvSpPr>
          <p:nvPr/>
        </p:nvSpPr>
        <p:spPr bwMode="auto">
          <a:xfrm>
            <a:off x="6174121" y="2839685"/>
            <a:ext cx="2411413" cy="3968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h(x) = x % 13</a:t>
            </a:r>
            <a:endParaRPr lang="th-TH" sz="2000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13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36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36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36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36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36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3" grpId="0" animBg="1"/>
      <p:bldP spid="1136683" grpId="1" animBg="1"/>
      <p:bldP spid="1136684" grpId="0" animBg="1"/>
      <p:bldP spid="1136684" grpId="1" animBg="1"/>
      <p:bldP spid="1136685" grpId="0" animBg="1"/>
      <p:bldP spid="1136685" grpId="1" animBg="1"/>
      <p:bldP spid="1136686" grpId="0" animBg="1"/>
      <p:bldP spid="1136686" grpId="1" animBg="1"/>
      <p:bldP spid="1136677" grpId="1"/>
      <p:bldP spid="36" grpId="0" animBg="1"/>
      <p:bldP spid="36" grpId="1" animBg="1"/>
      <p:bldP spid="37" grpId="0" animBg="1"/>
      <p:bldP spid="38" grpId="0" animBg="1"/>
      <p:bldP spid="38" grpId="1" animBg="1"/>
      <p:bldP spid="3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Tahoma" pitchFamily="34" charset="0"/>
              </a:rPr>
              <a:t>สถานะของช่องเก็บข้อมูล </a:t>
            </a:r>
            <a:r>
              <a:rPr lang="en-US" dirty="0" smtClean="0">
                <a:cs typeface="Tahoma" pitchFamily="34" charset="0"/>
              </a:rPr>
              <a:t>(bucket)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7772400" cy="2011362"/>
          </a:xfrm>
        </p:spPr>
        <p:txBody>
          <a:bodyPr/>
          <a:lstStyle/>
          <a:p>
            <a:pPr>
              <a:defRPr/>
            </a:pPr>
            <a:r>
              <a:rPr lang="th-TH" dirty="0" smtClean="0">
                <a:cs typeface="Tahoma" pitchFamily="34" charset="0"/>
              </a:rPr>
              <a:t>แต่ละช่องมี </a:t>
            </a:r>
            <a:r>
              <a:rPr lang="en-US" dirty="0" smtClean="0">
                <a:cs typeface="Tahoma" pitchFamily="34" charset="0"/>
              </a:rPr>
              <a:t>3 </a:t>
            </a:r>
            <a:r>
              <a:rPr lang="th-TH" dirty="0" smtClean="0">
                <a:cs typeface="Tahoma" pitchFamily="34" charset="0"/>
              </a:rPr>
              <a:t>สถานะ</a:t>
            </a:r>
          </a:p>
          <a:p>
            <a:pPr lvl="1">
              <a:defRPr/>
            </a:pPr>
            <a:r>
              <a:rPr lang="en-US" dirty="0" smtClean="0">
                <a:cs typeface="Tahoma" pitchFamily="34" charset="0"/>
              </a:rPr>
              <a:t>0 : empty	: </a:t>
            </a:r>
            <a:r>
              <a:rPr lang="th-TH" dirty="0" smtClean="0">
                <a:cs typeface="Tahoma" pitchFamily="34" charset="0"/>
              </a:rPr>
              <a:t>ช่องว่าง ๆ ไม่เคยมีข้อมูลมาเก็บเลย</a:t>
            </a:r>
            <a:endParaRPr lang="th-TH" dirty="0" smtClean="0">
              <a:solidFill>
                <a:srgbClr val="FF0000"/>
              </a:solidFill>
              <a:cs typeface="Tahoma" pitchFamily="34" charset="0"/>
            </a:endParaRPr>
          </a:p>
          <a:p>
            <a:pPr lvl="1">
              <a:defRPr/>
            </a:pPr>
            <a:r>
              <a:rPr lang="en-US" dirty="0" smtClean="0">
                <a:cs typeface="Tahoma" pitchFamily="34" charset="0"/>
              </a:rPr>
              <a:t>1 : deleted 	: </a:t>
            </a:r>
            <a:r>
              <a:rPr lang="th-TH" dirty="0" smtClean="0">
                <a:cs typeface="Tahoma" pitchFamily="34" charset="0"/>
              </a:rPr>
              <a:t>ช่องที่เก็บข้อมูลที่ถูกลบไปแล้ว</a:t>
            </a:r>
          </a:p>
          <a:p>
            <a:pPr lvl="1">
              <a:defRPr/>
            </a:pPr>
            <a:r>
              <a:rPr lang="en-US" dirty="0" smtClean="0">
                <a:cs typeface="Tahoma" pitchFamily="34" charset="0"/>
              </a:rPr>
              <a:t>2 : data		: </a:t>
            </a:r>
            <a:r>
              <a:rPr lang="th-TH" dirty="0" smtClean="0">
                <a:cs typeface="Tahoma" pitchFamily="34" charset="0"/>
              </a:rPr>
              <a:t>ช่องที่มีข้อมูลเก็บอยู่</a:t>
            </a:r>
          </a:p>
        </p:txBody>
      </p:sp>
      <p:grpSp>
        <p:nvGrpSpPr>
          <p:cNvPr id="2" name="Group 147"/>
          <p:cNvGrpSpPr>
            <a:grpSpLocks/>
          </p:cNvGrpSpPr>
          <p:nvPr/>
        </p:nvGrpSpPr>
        <p:grpSpPr bwMode="auto">
          <a:xfrm>
            <a:off x="2363788" y="3693859"/>
            <a:ext cx="4346575" cy="295275"/>
            <a:chOff x="1489" y="2464"/>
            <a:chExt cx="2738" cy="186"/>
          </a:xfrm>
        </p:grpSpPr>
        <p:sp>
          <p:nvSpPr>
            <p:cNvPr id="37941" name="AutoShape 143"/>
            <p:cNvSpPr>
              <a:spLocks noChangeArrowheads="1"/>
            </p:cNvSpPr>
            <p:nvPr/>
          </p:nvSpPr>
          <p:spPr bwMode="auto">
            <a:xfrm>
              <a:off x="1489" y="2464"/>
              <a:ext cx="213" cy="18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2" name="AutoShape 144"/>
            <p:cNvSpPr>
              <a:spLocks noChangeArrowheads="1"/>
            </p:cNvSpPr>
            <p:nvPr/>
          </p:nvSpPr>
          <p:spPr bwMode="auto">
            <a:xfrm>
              <a:off x="1799" y="2464"/>
              <a:ext cx="213" cy="18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3" name="AutoShape 145"/>
            <p:cNvSpPr>
              <a:spLocks noChangeArrowheads="1"/>
            </p:cNvSpPr>
            <p:nvPr/>
          </p:nvSpPr>
          <p:spPr bwMode="auto">
            <a:xfrm>
              <a:off x="3704" y="2464"/>
              <a:ext cx="213" cy="18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4" name="AutoShape 146"/>
            <p:cNvSpPr>
              <a:spLocks noChangeArrowheads="1"/>
            </p:cNvSpPr>
            <p:nvPr/>
          </p:nvSpPr>
          <p:spPr bwMode="auto">
            <a:xfrm>
              <a:off x="4014" y="2464"/>
              <a:ext cx="213" cy="18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61"/>
          <p:cNvGrpSpPr>
            <a:grpSpLocks/>
          </p:cNvGrpSpPr>
          <p:nvPr/>
        </p:nvGrpSpPr>
        <p:grpSpPr bwMode="auto">
          <a:xfrm>
            <a:off x="4860452" y="3681984"/>
            <a:ext cx="873125" cy="295275"/>
            <a:chOff x="2755" y="2464"/>
            <a:chExt cx="550" cy="186"/>
          </a:xfrm>
        </p:grpSpPr>
        <p:sp>
          <p:nvSpPr>
            <p:cNvPr id="37939" name="AutoShape 151"/>
            <p:cNvSpPr>
              <a:spLocks noChangeArrowheads="1"/>
            </p:cNvSpPr>
            <p:nvPr/>
          </p:nvSpPr>
          <p:spPr bwMode="auto">
            <a:xfrm>
              <a:off x="3092" y="2464"/>
              <a:ext cx="213" cy="18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0" name="AutoShape 153"/>
            <p:cNvSpPr>
              <a:spLocks noChangeArrowheads="1"/>
            </p:cNvSpPr>
            <p:nvPr/>
          </p:nvSpPr>
          <p:spPr bwMode="auto">
            <a:xfrm>
              <a:off x="2755" y="2464"/>
              <a:ext cx="213" cy="18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62"/>
          <p:cNvGrpSpPr>
            <a:grpSpLocks/>
          </p:cNvGrpSpPr>
          <p:nvPr/>
        </p:nvGrpSpPr>
        <p:grpSpPr bwMode="auto">
          <a:xfrm>
            <a:off x="1392238" y="3665284"/>
            <a:ext cx="6357937" cy="323850"/>
            <a:chOff x="877" y="2446"/>
            <a:chExt cx="4005" cy="204"/>
          </a:xfrm>
        </p:grpSpPr>
        <p:sp>
          <p:nvSpPr>
            <p:cNvPr id="37932" name="AutoShape 149"/>
            <p:cNvSpPr>
              <a:spLocks noChangeArrowheads="1"/>
            </p:cNvSpPr>
            <p:nvPr/>
          </p:nvSpPr>
          <p:spPr bwMode="auto">
            <a:xfrm>
              <a:off x="877" y="2464"/>
              <a:ext cx="213" cy="18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3" name="AutoShape 150"/>
            <p:cNvSpPr>
              <a:spLocks noChangeArrowheads="1"/>
            </p:cNvSpPr>
            <p:nvPr/>
          </p:nvSpPr>
          <p:spPr bwMode="auto">
            <a:xfrm>
              <a:off x="1187" y="2464"/>
              <a:ext cx="213" cy="18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4" name="AutoShape 152"/>
            <p:cNvSpPr>
              <a:spLocks noChangeArrowheads="1"/>
            </p:cNvSpPr>
            <p:nvPr/>
          </p:nvSpPr>
          <p:spPr bwMode="auto">
            <a:xfrm>
              <a:off x="2744" y="2463"/>
              <a:ext cx="213" cy="18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5" name="AutoShape 154"/>
            <p:cNvSpPr>
              <a:spLocks noChangeArrowheads="1"/>
            </p:cNvSpPr>
            <p:nvPr/>
          </p:nvSpPr>
          <p:spPr bwMode="auto">
            <a:xfrm>
              <a:off x="2427" y="2464"/>
              <a:ext cx="213" cy="18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6" name="AutoShape 155"/>
            <p:cNvSpPr>
              <a:spLocks noChangeArrowheads="1"/>
            </p:cNvSpPr>
            <p:nvPr/>
          </p:nvSpPr>
          <p:spPr bwMode="auto">
            <a:xfrm>
              <a:off x="2125" y="2464"/>
              <a:ext cx="213" cy="18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7" name="AutoShape 156"/>
            <p:cNvSpPr>
              <a:spLocks noChangeArrowheads="1"/>
            </p:cNvSpPr>
            <p:nvPr/>
          </p:nvSpPr>
          <p:spPr bwMode="auto">
            <a:xfrm>
              <a:off x="4669" y="2446"/>
              <a:ext cx="213" cy="18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8" name="AutoShape 157"/>
            <p:cNvSpPr>
              <a:spLocks noChangeArrowheads="1"/>
            </p:cNvSpPr>
            <p:nvPr/>
          </p:nvSpPr>
          <p:spPr bwMode="auto">
            <a:xfrm>
              <a:off x="4367" y="2454"/>
              <a:ext cx="213" cy="18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03" name="Group 103"/>
          <p:cNvGrpSpPr>
            <a:grpSpLocks/>
          </p:cNvGrpSpPr>
          <p:nvPr/>
        </p:nvGrpSpPr>
        <p:grpSpPr bwMode="auto">
          <a:xfrm>
            <a:off x="1262063" y="2784221"/>
            <a:ext cx="6554787" cy="792163"/>
            <a:chOff x="838" y="2704"/>
            <a:chExt cx="4129" cy="499"/>
          </a:xfrm>
        </p:grpSpPr>
        <p:sp>
          <p:nvSpPr>
            <p:cNvPr id="37906" name="Rectangle 104"/>
            <p:cNvSpPr>
              <a:spLocks noChangeArrowheads="1"/>
            </p:cNvSpPr>
            <p:nvPr/>
          </p:nvSpPr>
          <p:spPr bwMode="auto">
            <a:xfrm>
              <a:off x="838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26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07" name="Rectangle 105"/>
            <p:cNvSpPr>
              <a:spLocks noChangeArrowheads="1"/>
            </p:cNvSpPr>
            <p:nvPr/>
          </p:nvSpPr>
          <p:spPr bwMode="auto">
            <a:xfrm>
              <a:off x="115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24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08" name="Rectangle 106"/>
            <p:cNvSpPr>
              <a:spLocks noChangeArrowheads="1"/>
            </p:cNvSpPr>
            <p:nvPr/>
          </p:nvSpPr>
          <p:spPr bwMode="auto">
            <a:xfrm>
              <a:off x="1473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9" name="Rectangle 107"/>
            <p:cNvSpPr>
              <a:spLocks noChangeArrowheads="1"/>
            </p:cNvSpPr>
            <p:nvPr/>
          </p:nvSpPr>
          <p:spPr bwMode="auto">
            <a:xfrm>
              <a:off x="179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Rectangle 108"/>
            <p:cNvSpPr>
              <a:spLocks noChangeArrowheads="1"/>
            </p:cNvSpPr>
            <p:nvPr/>
          </p:nvSpPr>
          <p:spPr bwMode="auto">
            <a:xfrm>
              <a:off x="2108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17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11" name="Rectangle 109"/>
            <p:cNvSpPr>
              <a:spLocks noChangeArrowheads="1"/>
            </p:cNvSpPr>
            <p:nvPr/>
          </p:nvSpPr>
          <p:spPr bwMode="auto">
            <a:xfrm>
              <a:off x="242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4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12" name="Rectangle 110"/>
            <p:cNvSpPr>
              <a:spLocks noChangeArrowheads="1"/>
            </p:cNvSpPr>
            <p:nvPr/>
          </p:nvSpPr>
          <p:spPr bwMode="auto">
            <a:xfrm>
              <a:off x="2743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latin typeface="Courier New" pitchFamily="49" charset="0"/>
                </a:rPr>
                <a:t>32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37913" name="Rectangle 111"/>
            <p:cNvSpPr>
              <a:spLocks noChangeArrowheads="1"/>
            </p:cNvSpPr>
            <p:nvPr/>
          </p:nvSpPr>
          <p:spPr bwMode="auto">
            <a:xfrm>
              <a:off x="306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latin typeface="Courier New" pitchFamily="49" charset="0"/>
                  <a:sym typeface="Wingdings"/>
                </a:rPr>
                <a:t>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37914" name="Rectangle 112"/>
            <p:cNvSpPr>
              <a:spLocks noChangeArrowheads="1"/>
            </p:cNvSpPr>
            <p:nvPr/>
          </p:nvSpPr>
          <p:spPr bwMode="auto">
            <a:xfrm>
              <a:off x="3379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latin typeface="Courier New" pitchFamily="49" charset="0"/>
                  <a:sym typeface="Wingdings"/>
                </a:rPr>
                <a:t>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37915" name="Rectangle 113"/>
            <p:cNvSpPr>
              <a:spLocks noChangeArrowheads="1"/>
            </p:cNvSpPr>
            <p:nvPr/>
          </p:nvSpPr>
          <p:spPr bwMode="auto">
            <a:xfrm>
              <a:off x="369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Rectangle 114"/>
            <p:cNvSpPr>
              <a:spLocks noChangeArrowheads="1"/>
            </p:cNvSpPr>
            <p:nvPr/>
          </p:nvSpPr>
          <p:spPr bwMode="auto">
            <a:xfrm>
              <a:off x="4014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7" name="Rectangle 115"/>
            <p:cNvSpPr>
              <a:spLocks noChangeArrowheads="1"/>
            </p:cNvSpPr>
            <p:nvPr/>
          </p:nvSpPr>
          <p:spPr bwMode="auto">
            <a:xfrm>
              <a:off x="433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18" name="Rectangle 116"/>
            <p:cNvSpPr>
              <a:spLocks noChangeArrowheads="1"/>
            </p:cNvSpPr>
            <p:nvPr/>
          </p:nvSpPr>
          <p:spPr bwMode="auto">
            <a:xfrm>
              <a:off x="4649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12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19" name="Text Box 117"/>
            <p:cNvSpPr txBox="1">
              <a:spLocks noChangeArrowheads="1"/>
            </p:cNvSpPr>
            <p:nvPr/>
          </p:nvSpPr>
          <p:spPr bwMode="auto">
            <a:xfrm>
              <a:off x="838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20" name="Text Box 118"/>
            <p:cNvSpPr txBox="1">
              <a:spLocks noChangeArrowheads="1"/>
            </p:cNvSpPr>
            <p:nvPr/>
          </p:nvSpPr>
          <p:spPr bwMode="auto">
            <a:xfrm>
              <a:off x="1156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21" name="Text Box 119"/>
            <p:cNvSpPr txBox="1">
              <a:spLocks noChangeArrowheads="1"/>
            </p:cNvSpPr>
            <p:nvPr/>
          </p:nvSpPr>
          <p:spPr bwMode="auto">
            <a:xfrm>
              <a:off x="1473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2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22" name="Text Box 120"/>
            <p:cNvSpPr txBox="1">
              <a:spLocks noChangeArrowheads="1"/>
            </p:cNvSpPr>
            <p:nvPr/>
          </p:nvSpPr>
          <p:spPr bwMode="auto">
            <a:xfrm>
              <a:off x="1791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3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23" name="Text Box 121"/>
            <p:cNvSpPr txBox="1">
              <a:spLocks noChangeArrowheads="1"/>
            </p:cNvSpPr>
            <p:nvPr/>
          </p:nvSpPr>
          <p:spPr bwMode="auto">
            <a:xfrm>
              <a:off x="2108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4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24" name="Text Box 122"/>
            <p:cNvSpPr txBox="1">
              <a:spLocks noChangeArrowheads="1"/>
            </p:cNvSpPr>
            <p:nvPr/>
          </p:nvSpPr>
          <p:spPr bwMode="auto">
            <a:xfrm>
              <a:off x="2426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5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25" name="Text Box 123"/>
            <p:cNvSpPr txBox="1">
              <a:spLocks noChangeArrowheads="1"/>
            </p:cNvSpPr>
            <p:nvPr/>
          </p:nvSpPr>
          <p:spPr bwMode="auto">
            <a:xfrm>
              <a:off x="2743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6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26" name="Text Box 124"/>
            <p:cNvSpPr txBox="1">
              <a:spLocks noChangeArrowheads="1"/>
            </p:cNvSpPr>
            <p:nvPr/>
          </p:nvSpPr>
          <p:spPr bwMode="auto">
            <a:xfrm>
              <a:off x="3061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7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27" name="Text Box 125"/>
            <p:cNvSpPr txBox="1">
              <a:spLocks noChangeArrowheads="1"/>
            </p:cNvSpPr>
            <p:nvPr/>
          </p:nvSpPr>
          <p:spPr bwMode="auto">
            <a:xfrm>
              <a:off x="3378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8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28" name="Text Box 126"/>
            <p:cNvSpPr txBox="1">
              <a:spLocks noChangeArrowheads="1"/>
            </p:cNvSpPr>
            <p:nvPr/>
          </p:nvSpPr>
          <p:spPr bwMode="auto">
            <a:xfrm>
              <a:off x="3696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9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29" name="Text Box 127"/>
            <p:cNvSpPr txBox="1">
              <a:spLocks noChangeArrowheads="1"/>
            </p:cNvSpPr>
            <p:nvPr/>
          </p:nvSpPr>
          <p:spPr bwMode="auto">
            <a:xfrm>
              <a:off x="4013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10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30" name="Text Box 128"/>
            <p:cNvSpPr txBox="1">
              <a:spLocks noChangeArrowheads="1"/>
            </p:cNvSpPr>
            <p:nvPr/>
          </p:nvSpPr>
          <p:spPr bwMode="auto">
            <a:xfrm>
              <a:off x="4331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37931" name="Text Box 129"/>
            <p:cNvSpPr txBox="1">
              <a:spLocks noChangeArrowheads="1"/>
            </p:cNvSpPr>
            <p:nvPr/>
          </p:nvSpPr>
          <p:spPr bwMode="auto">
            <a:xfrm>
              <a:off x="4649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12</a:t>
              </a:r>
              <a:endParaRPr lang="th-TH" sz="2000" b="1">
                <a:latin typeface="Courier New" pitchFamily="49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3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3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15" grpId="0" uiExpand="1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ข้อมูลที่เก็บในตาราง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534389" y="1650672"/>
            <a:ext cx="8075218" cy="50013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template &lt;...&gt;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protected: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typedef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pair&lt;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KeyT,MappedT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1900" b="1" dirty="0" err="1">
                <a:solidFill>
                  <a:srgbClr val="00B0F0"/>
                </a:solidFill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1900" b="1" dirty="0" err="1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1900" b="1" dirty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public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: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solidFill>
                  <a:srgbClr val="00B0F0"/>
                </a:solidFill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1900" b="1" dirty="0">
                <a:solidFill>
                  <a:srgbClr val="00B0F0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rgbClr val="00B0F0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   value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unsigned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char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status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ts val="120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bool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available()  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{ return status &lt;  2; }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bool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empty()        { return status == 0; }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bool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has_data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()     { return status == 2; }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void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mark_deleted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() { status = 1; }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void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mark_empty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()   { status = 0; }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void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mark_data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()    { status = 2; }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  <a:endParaRPr lang="th-TH" sz="19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vector&lt;</a:t>
            </a:r>
            <a:r>
              <a:rPr lang="en-US" sz="1900" b="1" dirty="0" err="1" smtClean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1900" b="1" dirty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1900" b="1" dirty="0" err="1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1900" b="1" dirty="0">
                <a:solidFill>
                  <a:schemeClr val="accent6"/>
                </a:solidFill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  <a:endParaRPr lang="en-US" sz="1900" b="1" dirty="0" smtClean="0">
              <a:solidFill>
                <a:schemeClr val="accent6"/>
              </a:solidFill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grpSp>
        <p:nvGrpSpPr>
          <p:cNvPr id="40" name="Group 103"/>
          <p:cNvGrpSpPr>
            <a:grpSpLocks/>
          </p:cNvGrpSpPr>
          <p:nvPr/>
        </p:nvGrpSpPr>
        <p:grpSpPr bwMode="auto">
          <a:xfrm>
            <a:off x="1285812" y="843204"/>
            <a:ext cx="7691938" cy="714375"/>
            <a:chOff x="838" y="2753"/>
            <a:chExt cx="4129" cy="450"/>
          </a:xfrm>
        </p:grpSpPr>
        <p:sp>
          <p:nvSpPr>
            <p:cNvPr id="48" name="Rectangle 104"/>
            <p:cNvSpPr>
              <a:spLocks noChangeArrowheads="1"/>
            </p:cNvSpPr>
            <p:nvPr/>
          </p:nvSpPr>
          <p:spPr bwMode="auto">
            <a:xfrm>
              <a:off x="838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1800" b="1" dirty="0" smtClean="0">
                  <a:solidFill>
                    <a:srgbClr val="00B0F0"/>
                  </a:solidFill>
                  <a:latin typeface="Courier New" pitchFamily="49" charset="0"/>
                </a:rPr>
                <a:t>26,?</a:t>
              </a:r>
              <a:endParaRPr lang="th-TH" sz="18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49" name="Rectangle 105"/>
            <p:cNvSpPr>
              <a:spLocks noChangeArrowheads="1"/>
            </p:cNvSpPr>
            <p:nvPr/>
          </p:nvSpPr>
          <p:spPr bwMode="auto">
            <a:xfrm>
              <a:off x="115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1800" b="1" dirty="0" smtClean="0">
                  <a:solidFill>
                    <a:srgbClr val="00B0F0"/>
                  </a:solidFill>
                  <a:latin typeface="Courier New" pitchFamily="49" charset="0"/>
                </a:rPr>
                <a:t>24,?</a:t>
              </a:r>
              <a:endParaRPr lang="th-TH" sz="18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50" name="Rectangle 106"/>
            <p:cNvSpPr>
              <a:spLocks noChangeArrowheads="1"/>
            </p:cNvSpPr>
            <p:nvPr/>
          </p:nvSpPr>
          <p:spPr bwMode="auto">
            <a:xfrm>
              <a:off x="1473" y="2931"/>
              <a:ext cx="318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07"/>
            <p:cNvSpPr>
              <a:spLocks noChangeArrowheads="1"/>
            </p:cNvSpPr>
            <p:nvPr/>
          </p:nvSpPr>
          <p:spPr bwMode="auto">
            <a:xfrm>
              <a:off x="1791" y="2931"/>
              <a:ext cx="318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08"/>
            <p:cNvSpPr>
              <a:spLocks noChangeArrowheads="1"/>
            </p:cNvSpPr>
            <p:nvPr/>
          </p:nvSpPr>
          <p:spPr bwMode="auto">
            <a:xfrm>
              <a:off x="2108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1800" b="1" dirty="0" smtClean="0">
                  <a:solidFill>
                    <a:srgbClr val="00B0F0"/>
                  </a:solidFill>
                  <a:latin typeface="Courier New" pitchFamily="49" charset="0"/>
                </a:rPr>
                <a:t>17,?</a:t>
              </a:r>
              <a:endParaRPr lang="th-TH" sz="18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53" name="Rectangle 109"/>
            <p:cNvSpPr>
              <a:spLocks noChangeArrowheads="1"/>
            </p:cNvSpPr>
            <p:nvPr/>
          </p:nvSpPr>
          <p:spPr bwMode="auto">
            <a:xfrm>
              <a:off x="242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1800" b="1" dirty="0" smtClean="0">
                  <a:solidFill>
                    <a:srgbClr val="00B0F0"/>
                  </a:solidFill>
                  <a:latin typeface="Courier New" pitchFamily="49" charset="0"/>
                </a:rPr>
                <a:t>4,?</a:t>
              </a:r>
              <a:endParaRPr lang="th-TH" sz="18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54" name="Rectangle 110"/>
            <p:cNvSpPr>
              <a:spLocks noChangeArrowheads="1"/>
            </p:cNvSpPr>
            <p:nvPr/>
          </p:nvSpPr>
          <p:spPr bwMode="auto">
            <a:xfrm>
              <a:off x="2743" y="2931"/>
              <a:ext cx="318" cy="2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2000" b="1" dirty="0" smtClean="0">
                  <a:latin typeface="Courier New" pitchFamily="49" charset="0"/>
                </a:rPr>
                <a:t>?,?</a:t>
              </a:r>
              <a:endParaRPr lang="th-TH" sz="2000" b="1" dirty="0">
                <a:latin typeface="Courier New" pitchFamily="49" charset="0"/>
              </a:endParaRPr>
            </a:p>
          </p:txBody>
        </p:sp>
        <p:sp>
          <p:nvSpPr>
            <p:cNvPr id="55" name="Rectangle 111"/>
            <p:cNvSpPr>
              <a:spLocks noChangeArrowheads="1"/>
            </p:cNvSpPr>
            <p:nvPr/>
          </p:nvSpPr>
          <p:spPr bwMode="auto">
            <a:xfrm>
              <a:off x="3061" y="2931"/>
              <a:ext cx="318" cy="2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2000" b="1" dirty="0" smtClean="0">
                  <a:latin typeface="Courier New" pitchFamily="49" charset="0"/>
                </a:rPr>
                <a:t>?,?</a:t>
              </a:r>
              <a:endParaRPr lang="th-TH" sz="2000" b="1" dirty="0">
                <a:latin typeface="Courier New" pitchFamily="49" charset="0"/>
              </a:endParaRPr>
            </a:p>
          </p:txBody>
        </p:sp>
        <p:sp>
          <p:nvSpPr>
            <p:cNvPr id="56" name="Rectangle 112"/>
            <p:cNvSpPr>
              <a:spLocks noChangeArrowheads="1"/>
            </p:cNvSpPr>
            <p:nvPr/>
          </p:nvSpPr>
          <p:spPr bwMode="auto">
            <a:xfrm>
              <a:off x="3379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1800" b="1" dirty="0" smtClean="0">
                  <a:solidFill>
                    <a:srgbClr val="00B0F0"/>
                  </a:solidFill>
                  <a:latin typeface="Courier New" pitchFamily="49" charset="0"/>
                </a:rPr>
                <a:t>43,?</a:t>
              </a:r>
              <a:endParaRPr lang="th-TH" sz="18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57" name="Rectangle 113"/>
            <p:cNvSpPr>
              <a:spLocks noChangeArrowheads="1"/>
            </p:cNvSpPr>
            <p:nvPr/>
          </p:nvSpPr>
          <p:spPr bwMode="auto">
            <a:xfrm>
              <a:off x="3696" y="2931"/>
              <a:ext cx="318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14"/>
            <p:cNvSpPr>
              <a:spLocks noChangeArrowheads="1"/>
            </p:cNvSpPr>
            <p:nvPr/>
          </p:nvSpPr>
          <p:spPr bwMode="auto">
            <a:xfrm>
              <a:off x="4014" y="2931"/>
              <a:ext cx="318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115"/>
            <p:cNvSpPr>
              <a:spLocks noChangeArrowheads="1"/>
            </p:cNvSpPr>
            <p:nvPr/>
          </p:nvSpPr>
          <p:spPr bwMode="auto">
            <a:xfrm>
              <a:off x="433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1800" b="1" dirty="0" smtClean="0">
                  <a:solidFill>
                    <a:srgbClr val="00B0F0"/>
                  </a:solidFill>
                  <a:latin typeface="Courier New" pitchFamily="49" charset="0"/>
                </a:rPr>
                <a:t>11,?</a:t>
              </a:r>
              <a:endParaRPr lang="th-TH" sz="18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116"/>
            <p:cNvSpPr>
              <a:spLocks noChangeArrowheads="1"/>
            </p:cNvSpPr>
            <p:nvPr/>
          </p:nvSpPr>
          <p:spPr bwMode="auto">
            <a:xfrm>
              <a:off x="4649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1800" b="1" dirty="0" smtClean="0">
                  <a:solidFill>
                    <a:srgbClr val="00B0F0"/>
                  </a:solidFill>
                  <a:latin typeface="Courier New" pitchFamily="49" charset="0"/>
                </a:rPr>
                <a:t>12,?</a:t>
              </a:r>
              <a:endParaRPr lang="th-TH" sz="18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61" name="Text Box 117"/>
            <p:cNvSpPr txBox="1">
              <a:spLocks noChangeArrowheads="1"/>
            </p:cNvSpPr>
            <p:nvPr/>
          </p:nvSpPr>
          <p:spPr bwMode="auto">
            <a:xfrm>
              <a:off x="838" y="2753"/>
              <a:ext cx="31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0</a:t>
              </a:r>
              <a:endParaRPr lang="th-TH" sz="1600" b="1" dirty="0">
                <a:latin typeface="Courier New" pitchFamily="49" charset="0"/>
              </a:endParaRPr>
            </a:p>
          </p:txBody>
        </p:sp>
        <p:sp>
          <p:nvSpPr>
            <p:cNvPr id="62" name="Text Box 118"/>
            <p:cNvSpPr txBox="1">
              <a:spLocks noChangeArrowheads="1"/>
            </p:cNvSpPr>
            <p:nvPr/>
          </p:nvSpPr>
          <p:spPr bwMode="auto">
            <a:xfrm>
              <a:off x="1156" y="2753"/>
              <a:ext cx="31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</a:rPr>
                <a:t>1</a:t>
              </a:r>
              <a:endParaRPr lang="th-TH" sz="1600" b="1">
                <a:latin typeface="Courier New" pitchFamily="49" charset="0"/>
              </a:endParaRPr>
            </a:p>
          </p:txBody>
        </p:sp>
        <p:sp>
          <p:nvSpPr>
            <p:cNvPr id="63" name="Text Box 119"/>
            <p:cNvSpPr txBox="1">
              <a:spLocks noChangeArrowheads="1"/>
            </p:cNvSpPr>
            <p:nvPr/>
          </p:nvSpPr>
          <p:spPr bwMode="auto">
            <a:xfrm>
              <a:off x="1473" y="2753"/>
              <a:ext cx="31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</a:rPr>
                <a:t>2</a:t>
              </a:r>
              <a:endParaRPr lang="th-TH" sz="1600" b="1">
                <a:latin typeface="Courier New" pitchFamily="49" charset="0"/>
              </a:endParaRPr>
            </a:p>
          </p:txBody>
        </p:sp>
        <p:sp>
          <p:nvSpPr>
            <p:cNvPr id="64" name="Text Box 120"/>
            <p:cNvSpPr txBox="1">
              <a:spLocks noChangeArrowheads="1"/>
            </p:cNvSpPr>
            <p:nvPr/>
          </p:nvSpPr>
          <p:spPr bwMode="auto">
            <a:xfrm>
              <a:off x="1791" y="2753"/>
              <a:ext cx="31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</a:rPr>
                <a:t>3</a:t>
              </a:r>
              <a:endParaRPr lang="th-TH" sz="1600" b="1">
                <a:latin typeface="Courier New" pitchFamily="49" charset="0"/>
              </a:endParaRPr>
            </a:p>
          </p:txBody>
        </p:sp>
        <p:sp>
          <p:nvSpPr>
            <p:cNvPr id="65" name="Text Box 121"/>
            <p:cNvSpPr txBox="1">
              <a:spLocks noChangeArrowheads="1"/>
            </p:cNvSpPr>
            <p:nvPr/>
          </p:nvSpPr>
          <p:spPr bwMode="auto">
            <a:xfrm>
              <a:off x="2108" y="2753"/>
              <a:ext cx="31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</a:rPr>
                <a:t>4</a:t>
              </a:r>
              <a:endParaRPr lang="th-TH" sz="1600" b="1">
                <a:latin typeface="Courier New" pitchFamily="49" charset="0"/>
              </a:endParaRPr>
            </a:p>
          </p:txBody>
        </p:sp>
        <p:sp>
          <p:nvSpPr>
            <p:cNvPr id="66" name="Text Box 122"/>
            <p:cNvSpPr txBox="1">
              <a:spLocks noChangeArrowheads="1"/>
            </p:cNvSpPr>
            <p:nvPr/>
          </p:nvSpPr>
          <p:spPr bwMode="auto">
            <a:xfrm>
              <a:off x="2426" y="2753"/>
              <a:ext cx="31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</a:rPr>
                <a:t>5</a:t>
              </a:r>
              <a:endParaRPr lang="th-TH" sz="1600" b="1">
                <a:latin typeface="Courier New" pitchFamily="49" charset="0"/>
              </a:endParaRPr>
            </a:p>
          </p:txBody>
        </p:sp>
        <p:sp>
          <p:nvSpPr>
            <p:cNvPr id="67" name="Text Box 123"/>
            <p:cNvSpPr txBox="1">
              <a:spLocks noChangeArrowheads="1"/>
            </p:cNvSpPr>
            <p:nvPr/>
          </p:nvSpPr>
          <p:spPr bwMode="auto">
            <a:xfrm>
              <a:off x="2743" y="2753"/>
              <a:ext cx="31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</a:rPr>
                <a:t>6</a:t>
              </a:r>
              <a:endParaRPr lang="th-TH" sz="1600" b="1">
                <a:latin typeface="Courier New" pitchFamily="49" charset="0"/>
              </a:endParaRPr>
            </a:p>
          </p:txBody>
        </p:sp>
        <p:sp>
          <p:nvSpPr>
            <p:cNvPr id="68" name="Text Box 124"/>
            <p:cNvSpPr txBox="1">
              <a:spLocks noChangeArrowheads="1"/>
            </p:cNvSpPr>
            <p:nvPr/>
          </p:nvSpPr>
          <p:spPr bwMode="auto">
            <a:xfrm>
              <a:off x="3061" y="2753"/>
              <a:ext cx="31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</a:rPr>
                <a:t>7</a:t>
              </a:r>
              <a:endParaRPr lang="th-TH" sz="1600" b="1">
                <a:latin typeface="Courier New" pitchFamily="49" charset="0"/>
              </a:endParaRPr>
            </a:p>
          </p:txBody>
        </p:sp>
        <p:sp>
          <p:nvSpPr>
            <p:cNvPr id="69" name="Text Box 125"/>
            <p:cNvSpPr txBox="1">
              <a:spLocks noChangeArrowheads="1"/>
            </p:cNvSpPr>
            <p:nvPr/>
          </p:nvSpPr>
          <p:spPr bwMode="auto">
            <a:xfrm>
              <a:off x="3378" y="2753"/>
              <a:ext cx="31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</a:rPr>
                <a:t>8</a:t>
              </a:r>
              <a:endParaRPr lang="th-TH" sz="1600" b="1">
                <a:latin typeface="Courier New" pitchFamily="49" charset="0"/>
              </a:endParaRPr>
            </a:p>
          </p:txBody>
        </p:sp>
        <p:sp>
          <p:nvSpPr>
            <p:cNvPr id="70" name="Text Box 126"/>
            <p:cNvSpPr txBox="1">
              <a:spLocks noChangeArrowheads="1"/>
            </p:cNvSpPr>
            <p:nvPr/>
          </p:nvSpPr>
          <p:spPr bwMode="auto">
            <a:xfrm>
              <a:off x="3696" y="2753"/>
              <a:ext cx="31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</a:rPr>
                <a:t>9</a:t>
              </a:r>
              <a:endParaRPr lang="th-TH" sz="1600" b="1">
                <a:latin typeface="Courier New" pitchFamily="49" charset="0"/>
              </a:endParaRPr>
            </a:p>
          </p:txBody>
        </p:sp>
        <p:sp>
          <p:nvSpPr>
            <p:cNvPr id="71" name="Text Box 127"/>
            <p:cNvSpPr txBox="1">
              <a:spLocks noChangeArrowheads="1"/>
            </p:cNvSpPr>
            <p:nvPr/>
          </p:nvSpPr>
          <p:spPr bwMode="auto">
            <a:xfrm>
              <a:off x="4013" y="2753"/>
              <a:ext cx="31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>
                  <a:latin typeface="Courier New" pitchFamily="49" charset="0"/>
                </a:rPr>
                <a:t>10</a:t>
              </a:r>
              <a:endParaRPr lang="th-TH" sz="1600" b="1">
                <a:latin typeface="Courier New" pitchFamily="49" charset="0"/>
              </a:endParaRPr>
            </a:p>
          </p:txBody>
        </p:sp>
        <p:sp>
          <p:nvSpPr>
            <p:cNvPr id="72" name="Text Box 128"/>
            <p:cNvSpPr txBox="1">
              <a:spLocks noChangeArrowheads="1"/>
            </p:cNvSpPr>
            <p:nvPr/>
          </p:nvSpPr>
          <p:spPr bwMode="auto">
            <a:xfrm>
              <a:off x="4331" y="2753"/>
              <a:ext cx="31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11</a:t>
              </a:r>
              <a:endParaRPr lang="th-TH" sz="1600" b="1" dirty="0">
                <a:latin typeface="Courier New" pitchFamily="49" charset="0"/>
              </a:endParaRPr>
            </a:p>
          </p:txBody>
        </p:sp>
        <p:sp>
          <p:nvSpPr>
            <p:cNvPr id="73" name="Text Box 129"/>
            <p:cNvSpPr txBox="1">
              <a:spLocks noChangeArrowheads="1"/>
            </p:cNvSpPr>
            <p:nvPr/>
          </p:nvSpPr>
          <p:spPr bwMode="auto">
            <a:xfrm>
              <a:off x="4649" y="2753"/>
              <a:ext cx="31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12</a:t>
              </a:r>
              <a:endParaRPr lang="th-TH" sz="1600" b="1" dirty="0">
                <a:latin typeface="Courier New" pitchFamily="49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 bwMode="auto">
          <a:xfrm>
            <a:off x="1045028" y="2909455"/>
            <a:ext cx="7125194" cy="3372593"/>
          </a:xfrm>
          <a:prstGeom prst="roundRect">
            <a:avLst>
              <a:gd name="adj" fmla="val 3811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999511" y="3360721"/>
            <a:ext cx="3384468" cy="403761"/>
          </a:xfrm>
          <a:prstGeom prst="wedgeRoundRectCallout">
            <a:avLst>
              <a:gd name="adj1" fmla="val -57942"/>
              <a:gd name="adj2" fmla="val 5792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0 = empty, 1 = deleted,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 2 = data</a:t>
            </a:r>
            <a:endParaRPr kumimoji="0" lang="th-TH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9" y="106878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mBuckets</a:t>
            </a:r>
            <a:endParaRPr lang="th-TH" sz="1800" b="1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4332" y="1396057"/>
            <a:ext cx="849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2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76814" y="1396057"/>
            <a:ext cx="849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875561" y="1396057"/>
            <a:ext cx="849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1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74308" y="1396057"/>
            <a:ext cx="849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73055" y="1396057"/>
            <a:ext cx="849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0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71802" y="1396057"/>
            <a:ext cx="849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0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270549" y="1396057"/>
            <a:ext cx="849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69294" y="1401081"/>
            <a:ext cx="849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83079" y="1396057"/>
            <a:ext cx="849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881826" y="1396057"/>
            <a:ext cx="849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0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80573" y="1396057"/>
            <a:ext cx="849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0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9320" y="1396057"/>
            <a:ext cx="849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</a:t>
            </a:r>
            <a:endParaRPr lang="th-TH" b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78067" y="1396057"/>
            <a:ext cx="849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 smtClean="0">
                <a:solidFill>
                  <a:srgbClr val="FF0000"/>
                </a:solidFill>
              </a:rPr>
              <a:t>2</a:t>
            </a:r>
            <a:endParaRPr lang="th-TH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2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  <p:bldP spid="41" grpId="1" uiExpand="1" build="allAtOnce"/>
      <p:bldP spid="3" grpId="0" animBg="1"/>
      <p:bldP spid="4" grpId="0" animBg="1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การเปลี่ยนสถานะของ </a:t>
            </a:r>
            <a:r>
              <a:rPr lang="en-US" dirty="0" smtClean="0"/>
              <a:t>bucket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424" y="919163"/>
            <a:ext cx="8161314" cy="4032847"/>
          </a:xfrm>
        </p:spPr>
        <p:txBody>
          <a:bodyPr/>
          <a:lstStyle/>
          <a:p>
            <a:r>
              <a:rPr lang="en-US" dirty="0" smtClean="0"/>
              <a:t>constructor		</a:t>
            </a:r>
            <a:r>
              <a:rPr lang="en-US" dirty="0" smtClean="0">
                <a:sym typeface="Wingdings" panose="05000000000000000000" pitchFamily="2" charset="2"/>
              </a:rPr>
              <a:t>	empty</a:t>
            </a:r>
            <a:endParaRPr lang="en-US" dirty="0" smtClean="0"/>
          </a:p>
          <a:p>
            <a:r>
              <a:rPr lang="en-US" dirty="0" err="1" smtClean="0"/>
              <a:t>m.insert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		</a:t>
            </a:r>
            <a:r>
              <a:rPr lang="en-US" dirty="0" smtClean="0">
                <a:sym typeface="Wingdings" panose="05000000000000000000" pitchFamily="2" charset="2"/>
              </a:rPr>
              <a:t>	</a:t>
            </a:r>
            <a:r>
              <a:rPr lang="en-US" dirty="0" err="1" smtClean="0">
                <a:sym typeface="Wingdings" panose="05000000000000000000" pitchFamily="2" charset="2"/>
              </a:rPr>
              <a:t>mark_data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m["X"] = 2			</a:t>
            </a:r>
            <a:r>
              <a:rPr lang="en-US" dirty="0" err="1" smtClean="0">
                <a:sym typeface="Wingdings" panose="05000000000000000000" pitchFamily="2" charset="2"/>
              </a:rPr>
              <a:t>mark_data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m.erase</a:t>
            </a:r>
            <a:r>
              <a:rPr lang="en-US" dirty="0" smtClean="0">
                <a:sym typeface="Wingdings" panose="05000000000000000000" pitchFamily="2" charset="2"/>
              </a:rPr>
              <a:t>("X")			</a:t>
            </a:r>
            <a:r>
              <a:rPr lang="en-US" dirty="0" err="1" smtClean="0">
                <a:sym typeface="Wingdings" panose="05000000000000000000" pitchFamily="2" charset="2"/>
              </a:rPr>
              <a:t>mark_deleted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m.clear</a:t>
            </a:r>
            <a:r>
              <a:rPr lang="en-US" dirty="0" smtClean="0">
                <a:sym typeface="Wingdings" panose="05000000000000000000" pitchFamily="2" charset="2"/>
              </a:rPr>
              <a:t>()				</a:t>
            </a:r>
            <a:r>
              <a:rPr lang="en-US" dirty="0" err="1" smtClean="0">
                <a:sym typeface="Wingdings" panose="05000000000000000000" pitchFamily="2" charset="2"/>
              </a:rPr>
              <a:t>mark_empty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m.rehash</a:t>
            </a:r>
            <a:r>
              <a:rPr lang="en-US" dirty="0" smtClean="0">
                <a:sym typeface="Wingdings" panose="05000000000000000000" pitchFamily="2" charset="2"/>
              </a:rPr>
              <a:t>(...)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clear				</a:t>
            </a:r>
            <a:r>
              <a:rPr lang="en-US" dirty="0" err="1" smtClean="0">
                <a:sym typeface="Wingdings" panose="05000000000000000000" pitchFamily="2" charset="2"/>
              </a:rPr>
              <a:t>mark_empty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insert				</a:t>
            </a:r>
            <a:r>
              <a:rPr lang="en-US" dirty="0" err="1" smtClean="0">
                <a:sym typeface="Wingdings" panose="05000000000000000000" pitchFamily="2" charset="2"/>
              </a:rPr>
              <a:t>mark_data</a:t>
            </a:r>
            <a:endParaRPr lang="en-US" dirty="0" smtClean="0">
              <a:sym typeface="Wingdings" panose="05000000000000000000" pitchFamily="2" charset="2"/>
            </a:endParaRPr>
          </a:p>
        </p:txBody>
      </p:sp>
      <p:grpSp>
        <p:nvGrpSpPr>
          <p:cNvPr id="44" name="Group 9"/>
          <p:cNvGrpSpPr>
            <a:grpSpLocks/>
          </p:cNvGrpSpPr>
          <p:nvPr/>
        </p:nvGrpSpPr>
        <p:grpSpPr bwMode="auto">
          <a:xfrm>
            <a:off x="3121382" y="5295112"/>
            <a:ext cx="3107517" cy="381294"/>
            <a:chOff x="829" y="2506"/>
            <a:chExt cx="2223" cy="272"/>
          </a:xfrm>
        </p:grpSpPr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829" y="2506"/>
              <a:ext cx="318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1147" y="2506"/>
              <a:ext cx="318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1464" y="2506"/>
              <a:ext cx="318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1782" y="2506"/>
              <a:ext cx="318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auto">
            <a:xfrm>
              <a:off x="2099" y="2506"/>
              <a:ext cx="318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2417" y="2506"/>
              <a:ext cx="318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2734" y="2506"/>
              <a:ext cx="318" cy="27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512623" y="53082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th-TH" sz="1800" b="1" dirty="0">
              <a:latin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32021" y="5308270"/>
            <a:ext cx="4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endParaRPr lang="th-TH" sz="1800" b="1" dirty="0">
              <a:latin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85111" y="52963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th-TH" sz="1800" b="1" dirty="0">
              <a:latin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33849" y="52963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th-TH" sz="1800" b="1" dirty="0">
              <a:latin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49485" y="52963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</a:t>
            </a:r>
            <a:endParaRPr lang="th-TH" sz="1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1" grpId="0" uiExpand="1"/>
      <p:bldP spid="71" grpId="1"/>
      <p:bldP spid="72" grpId="0" uiExpand="1"/>
      <p:bldP spid="72" grpId="1"/>
      <p:bldP spid="74" grpId="0" uiExpand="1"/>
      <p:bldP spid="74" grpId="1" uiExpand="1"/>
      <p:bldP spid="75" grpId="0" uiExpand="1"/>
      <p:bldP spid="75" grpId="1"/>
      <p:bldP spid="84" grpId="0" uiExpand="1"/>
      <p:bldP spid="84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มาดู </a:t>
            </a:r>
            <a:r>
              <a:rPr lang="en-US" dirty="0" smtClean="0"/>
              <a:t>iterator </a:t>
            </a:r>
            <a:r>
              <a:rPr lang="th-TH" dirty="0" smtClean="0"/>
              <a:t>กันก่อน</a:t>
            </a:r>
            <a:endParaRPr lang="th-TH" dirty="0"/>
          </a:p>
        </p:txBody>
      </p:sp>
      <p:sp>
        <p:nvSpPr>
          <p:cNvPr id="3" name="Text Box 68"/>
          <p:cNvSpPr txBox="1">
            <a:spLocks noChangeArrowheads="1"/>
          </p:cNvSpPr>
          <p:nvPr/>
        </p:nvSpPr>
        <p:spPr bwMode="auto">
          <a:xfrm>
            <a:off x="142501" y="878773"/>
            <a:ext cx="8858996" cy="595547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template &lt;...&gt;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protected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: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typedef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pair&lt;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KeyT,MappedT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{...}</a:t>
            </a:r>
          </a:p>
          <a:p>
            <a:pPr>
              <a:spcBef>
                <a:spcPts val="60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vector&lt;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BucketT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&gt;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</a:t>
            </a:r>
          </a:p>
          <a:p>
            <a:pPr>
              <a:spcBef>
                <a:spcPts val="600"/>
              </a:spcBef>
              <a:defRPr/>
            </a:pP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class </a:t>
            </a:r>
            <a:r>
              <a:rPr lang="en-US" sz="1900" b="1" dirty="0" err="1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protected: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endParaRPr lang="en-US" sz="1900" b="1" dirty="0">
              <a:solidFill>
                <a:srgbClr val="0066FF"/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public: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  ...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}</a:t>
            </a:r>
          </a:p>
          <a:p>
            <a:pPr>
              <a:spcBef>
                <a:spcPts val="60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public: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typedef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iterator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  <a:endParaRPr lang="en-US" sz="19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iterator begin() {...}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iterator end()   {...}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91886" y="3146956"/>
            <a:ext cx="5058888" cy="2125686"/>
          </a:xfrm>
          <a:prstGeom prst="roundRect">
            <a:avLst>
              <a:gd name="adj" fmla="val 716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5223315" y="1043746"/>
            <a:ext cx="3552047" cy="381294"/>
            <a:chOff x="829" y="2506"/>
            <a:chExt cx="2541" cy="272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829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1147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sym typeface="Wingdings"/>
                </a:rPr>
                <a:t>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464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sym typeface="Wingdings"/>
                </a:rPr>
                <a:t>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782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099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2417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734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052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Up Arrow 69"/>
          <p:cNvSpPr/>
          <p:nvPr/>
        </p:nvSpPr>
        <p:spPr bwMode="auto">
          <a:xfrm>
            <a:off x="8704608" y="1472542"/>
            <a:ext cx="368135" cy="344384"/>
          </a:xfrm>
          <a:prstGeom prst="upArrow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71" name="Up Arrow 70"/>
          <p:cNvSpPr/>
          <p:nvPr/>
        </p:nvSpPr>
        <p:spPr bwMode="auto">
          <a:xfrm>
            <a:off x="5284514" y="1472542"/>
            <a:ext cx="368135" cy="344384"/>
          </a:xfrm>
          <a:prstGeom prst="upArrow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391885" y="2125682"/>
            <a:ext cx="3705102" cy="380012"/>
          </a:xfrm>
          <a:prstGeom prst="roundRect">
            <a:avLst>
              <a:gd name="adj" fmla="val 2591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54491" y="100940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mBuckets</a:t>
            </a:r>
            <a:endParaRPr lang="th-TH" sz="1800" b="1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3966358" y="1935678"/>
            <a:ext cx="2033921" cy="4156816"/>
          </a:xfrm>
          <a:custGeom>
            <a:avLst/>
            <a:gdLst>
              <a:gd name="connsiteX0" fmla="*/ 0 w 2033921"/>
              <a:gd name="connsiteY0" fmla="*/ 4132613 h 4156816"/>
              <a:gd name="connsiteX1" fmla="*/ 1460665 w 2033921"/>
              <a:gd name="connsiteY1" fmla="*/ 3930732 h 4156816"/>
              <a:gd name="connsiteX2" fmla="*/ 2030681 w 2033921"/>
              <a:gd name="connsiteY2" fmla="*/ 2493818 h 4156816"/>
              <a:gd name="connsiteX3" fmla="*/ 1650671 w 2033921"/>
              <a:gd name="connsiteY3" fmla="*/ 0 h 41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3921" h="4156816">
                <a:moveTo>
                  <a:pt x="0" y="4132613"/>
                </a:moveTo>
                <a:cubicBezTo>
                  <a:pt x="561109" y="4168239"/>
                  <a:pt x="1122218" y="4203865"/>
                  <a:pt x="1460665" y="3930732"/>
                </a:cubicBezTo>
                <a:cubicBezTo>
                  <a:pt x="1799112" y="3657599"/>
                  <a:pt x="1999013" y="3148940"/>
                  <a:pt x="2030681" y="2493818"/>
                </a:cubicBezTo>
                <a:cubicBezTo>
                  <a:pt x="2062349" y="1838696"/>
                  <a:pt x="1856510" y="919348"/>
                  <a:pt x="1650671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3990109" y="1935678"/>
            <a:ext cx="4797631" cy="4449069"/>
          </a:xfrm>
          <a:custGeom>
            <a:avLst/>
            <a:gdLst>
              <a:gd name="connsiteX0" fmla="*/ 0 w 4797631"/>
              <a:gd name="connsiteY0" fmla="*/ 4405745 h 4449069"/>
              <a:gd name="connsiteX1" fmla="*/ 1116281 w 4797631"/>
              <a:gd name="connsiteY1" fmla="*/ 4429496 h 4449069"/>
              <a:gd name="connsiteX2" fmla="*/ 2256312 w 4797631"/>
              <a:gd name="connsiteY2" fmla="*/ 4156364 h 4449069"/>
              <a:gd name="connsiteX3" fmla="*/ 3408218 w 4797631"/>
              <a:gd name="connsiteY3" fmla="*/ 2790701 h 4449069"/>
              <a:gd name="connsiteX4" fmla="*/ 4797631 w 4797631"/>
              <a:gd name="connsiteY4" fmla="*/ 0 h 444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7631" h="4449069">
                <a:moveTo>
                  <a:pt x="0" y="4405745"/>
                </a:moveTo>
                <a:cubicBezTo>
                  <a:pt x="370114" y="4438402"/>
                  <a:pt x="740229" y="4471060"/>
                  <a:pt x="1116281" y="4429496"/>
                </a:cubicBezTo>
                <a:cubicBezTo>
                  <a:pt x="1492333" y="4387932"/>
                  <a:pt x="1874323" y="4429497"/>
                  <a:pt x="2256312" y="4156364"/>
                </a:cubicBezTo>
                <a:cubicBezTo>
                  <a:pt x="2638302" y="3883231"/>
                  <a:pt x="2984665" y="3483428"/>
                  <a:pt x="3408218" y="2790701"/>
                </a:cubicBezTo>
                <a:cubicBezTo>
                  <a:pt x="3831771" y="2097974"/>
                  <a:pt x="4314701" y="1048987"/>
                  <a:pt x="4797631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4061361" y="1935678"/>
            <a:ext cx="2731325" cy="4212976"/>
          </a:xfrm>
          <a:custGeom>
            <a:avLst/>
            <a:gdLst>
              <a:gd name="connsiteX0" fmla="*/ 0 w 2731325"/>
              <a:gd name="connsiteY0" fmla="*/ 4156364 h 4212976"/>
              <a:gd name="connsiteX1" fmla="*/ 1496291 w 2731325"/>
              <a:gd name="connsiteY1" fmla="*/ 4073236 h 4212976"/>
              <a:gd name="connsiteX2" fmla="*/ 2386940 w 2731325"/>
              <a:gd name="connsiteY2" fmla="*/ 2945080 h 4212976"/>
              <a:gd name="connsiteX3" fmla="*/ 2731325 w 2731325"/>
              <a:gd name="connsiteY3" fmla="*/ 0 h 421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1325" h="4212976">
                <a:moveTo>
                  <a:pt x="0" y="4156364"/>
                </a:moveTo>
                <a:cubicBezTo>
                  <a:pt x="549234" y="4215740"/>
                  <a:pt x="1098468" y="4275117"/>
                  <a:pt x="1496291" y="4073236"/>
                </a:cubicBezTo>
                <a:cubicBezTo>
                  <a:pt x="1894114" y="3871355"/>
                  <a:pt x="2181101" y="3623953"/>
                  <a:pt x="2386940" y="2945080"/>
                </a:cubicBezTo>
                <a:cubicBezTo>
                  <a:pt x="2592779" y="2266207"/>
                  <a:pt x="2662052" y="1133103"/>
                  <a:pt x="2731325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9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947E-6 L 0.14358 -2.96947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0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0" grpId="0" animBg="1"/>
      <p:bldP spid="71" grpId="0" animBg="1"/>
      <p:bldP spid="71" grpId="1" animBg="1"/>
      <p:bldP spid="72" grpId="0" animBg="1"/>
      <p:bldP spid="73" grpId="0"/>
      <p:bldP spid="74" grpId="0" animBg="1"/>
      <p:bldP spid="74" grpId="1" animBg="1"/>
      <p:bldP spid="75" grpId="0" animBg="1"/>
      <p:bldP spid="7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มาดู </a:t>
            </a:r>
            <a:r>
              <a:rPr lang="en-US" dirty="0" smtClean="0"/>
              <a:t>iterator </a:t>
            </a:r>
            <a:r>
              <a:rPr lang="th-TH" dirty="0" smtClean="0"/>
              <a:t>กันก่อน</a:t>
            </a:r>
            <a:endParaRPr lang="th-TH" dirty="0"/>
          </a:p>
        </p:txBody>
      </p:sp>
      <p:sp>
        <p:nvSpPr>
          <p:cNvPr id="3" name="Text Box 68"/>
          <p:cNvSpPr txBox="1">
            <a:spLocks noChangeArrowheads="1"/>
          </p:cNvSpPr>
          <p:nvPr/>
        </p:nvSpPr>
        <p:spPr bwMode="auto">
          <a:xfrm>
            <a:off x="-4" y="-6264"/>
            <a:ext cx="9144004" cy="677262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lnSpc>
                <a:spcPct val="60000"/>
              </a:lnSpc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...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typedef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typename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vector&lt;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BucketT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&gt;::iterator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BucketIterator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class </a:t>
            </a:r>
            <a:r>
              <a:rPr lang="en-US" sz="1900" b="1" dirty="0" err="1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protected: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mEndBucketItr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void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to_next_data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() {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while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!=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mEndBucketItr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&amp;&amp;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!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-&gt;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has_data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() ) {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++;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public: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bucket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endBucket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) :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(bucket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),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mEndBucketItr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endBucket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to_next_data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}      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}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public: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iterator begin() {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return iterator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mBuckets.begin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(),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mBuckets.end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() );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}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78136" y="825324"/>
            <a:ext cx="8253347" cy="4922331"/>
          </a:xfrm>
          <a:prstGeom prst="roundRect">
            <a:avLst>
              <a:gd name="adj" fmla="val 317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70" name="Up Arrow 69"/>
          <p:cNvSpPr/>
          <p:nvPr/>
        </p:nvSpPr>
        <p:spPr bwMode="auto">
          <a:xfrm>
            <a:off x="8514606" y="5866434"/>
            <a:ext cx="368135" cy="34438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71" name="Up Arrow 70"/>
          <p:cNvSpPr/>
          <p:nvPr/>
        </p:nvSpPr>
        <p:spPr bwMode="auto">
          <a:xfrm>
            <a:off x="5094512" y="5866434"/>
            <a:ext cx="368135" cy="344384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63864" y="50826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mBuckets</a:t>
            </a:r>
            <a:endParaRPr lang="th-TH" sz="1800" b="1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5033313" y="5437638"/>
            <a:ext cx="3552047" cy="381294"/>
            <a:chOff x="829" y="2506"/>
            <a:chExt cx="2541" cy="272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829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1147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sym typeface="Wingdings"/>
                </a:rPr>
                <a:t>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464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sym typeface="Wingdings"/>
                </a:rPr>
                <a:t>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782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099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2417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734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052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ounded Rectangle 22"/>
          <p:cNvSpPr/>
          <p:nvPr/>
        </p:nvSpPr>
        <p:spPr bwMode="auto">
          <a:xfrm>
            <a:off x="3051395" y="1396381"/>
            <a:ext cx="2142246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3051395" y="1717015"/>
            <a:ext cx="2142246" cy="318438"/>
          </a:xfrm>
          <a:prstGeom prst="roundRect">
            <a:avLst/>
          </a:prstGeom>
          <a:solidFill>
            <a:srgbClr val="00B05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388849" y="2857046"/>
            <a:ext cx="2316252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291374" y="2275156"/>
            <a:ext cx="2031244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4773317" y="2275156"/>
            <a:ext cx="2054995" cy="318438"/>
          </a:xfrm>
          <a:prstGeom prst="roundRect">
            <a:avLst/>
          </a:prstGeom>
          <a:solidFill>
            <a:srgbClr val="00B05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127592" y="4602719"/>
            <a:ext cx="2031244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4428933" y="4614595"/>
            <a:ext cx="2054995" cy="318438"/>
          </a:xfrm>
          <a:prstGeom prst="roundRect">
            <a:avLst/>
          </a:prstGeom>
          <a:solidFill>
            <a:srgbClr val="00B05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86772E-7 L 0.1434 2.86772E-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0" grpId="0" animBg="1"/>
      <p:bldP spid="71" grpId="0" animBg="1"/>
      <p:bldP spid="71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++it </a:t>
            </a:r>
            <a:r>
              <a:rPr lang="en-US" dirty="0" smtClean="0"/>
              <a:t> </a:t>
            </a:r>
            <a:r>
              <a:rPr lang="th-TH" dirty="0" smtClean="0"/>
              <a:t>กับ</a:t>
            </a:r>
            <a:r>
              <a:rPr lang="en-US" dirty="0" smtClean="0"/>
              <a:t> </a:t>
            </a:r>
            <a:r>
              <a:rPr lang="th-TH" dirty="0" smtClean="0"/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endParaRPr lang="th-TH" dirty="0"/>
          </a:p>
        </p:txBody>
      </p:sp>
      <p:sp>
        <p:nvSpPr>
          <p:cNvPr id="3" name="Text Box 68"/>
          <p:cNvSpPr txBox="1">
            <a:spLocks noChangeArrowheads="1"/>
          </p:cNvSpPr>
          <p:nvPr/>
        </p:nvSpPr>
        <p:spPr bwMode="auto">
          <a:xfrm>
            <a:off x="427508" y="908136"/>
            <a:ext cx="8348357" cy="526297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class </a:t>
            </a:r>
            <a:r>
              <a:rPr lang="en-US" sz="1900" b="1" dirty="0" err="1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protected: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19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mEndBucketItr</a:t>
            </a:r>
            <a:r>
              <a:rPr lang="en-US" sz="19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void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to_next_data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{...}</a:t>
            </a:r>
            <a:endParaRPr lang="th-TH" sz="19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public: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...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operator++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{    // ++it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++;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to_next_data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return (*this);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}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operator++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)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{ // it++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tmp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(*this);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operator++();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tmp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}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5" name="Up Arrow 4"/>
          <p:cNvSpPr/>
          <p:nvPr/>
        </p:nvSpPr>
        <p:spPr bwMode="auto">
          <a:xfrm>
            <a:off x="5094511" y="6388948"/>
            <a:ext cx="368135" cy="344384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9453" y="560518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mBuckets</a:t>
            </a:r>
            <a:endParaRPr lang="th-TH" sz="1800" b="1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3738902" y="5960152"/>
            <a:ext cx="3552047" cy="381294"/>
            <a:chOff x="829" y="2506"/>
            <a:chExt cx="2541" cy="272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829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147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sym typeface="Wingdings"/>
                </a:rPr>
                <a:t>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464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sym typeface="Wingdings"/>
                </a:rPr>
                <a:t>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782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099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417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2734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3052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ounded Rectangle 15"/>
          <p:cNvSpPr/>
          <p:nvPr/>
        </p:nvSpPr>
        <p:spPr bwMode="auto">
          <a:xfrm>
            <a:off x="3336405" y="1479508"/>
            <a:ext cx="2142246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436349" y="3498313"/>
            <a:ext cx="2316252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7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 smtClean="0"/>
              <a:t> </a:t>
            </a:r>
            <a:r>
              <a:rPr lang="th-TH" dirty="0" smtClean="0"/>
              <a:t>กับ</a:t>
            </a:r>
            <a:r>
              <a:rPr lang="en-US" dirty="0" smtClean="0"/>
              <a:t> </a:t>
            </a:r>
            <a:r>
              <a:rPr lang="th-TH" dirty="0" smtClean="0"/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it-&gt;</a:t>
            </a:r>
            <a:endParaRPr lang="th-TH" dirty="0"/>
          </a:p>
        </p:txBody>
      </p:sp>
      <p:sp>
        <p:nvSpPr>
          <p:cNvPr id="3" name="Text Box 68"/>
          <p:cNvSpPr txBox="1">
            <a:spLocks noChangeArrowheads="1"/>
          </p:cNvSpPr>
          <p:nvPr/>
        </p:nvSpPr>
        <p:spPr bwMode="auto">
          <a:xfrm>
            <a:off x="427508" y="908136"/>
            <a:ext cx="8467110" cy="467820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class </a:t>
            </a:r>
            <a:r>
              <a:rPr lang="en-US" sz="1900" b="1" dirty="0" err="1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protected: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19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mEndBucketItr</a:t>
            </a:r>
            <a:r>
              <a:rPr lang="en-US" sz="19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  void </a:t>
            </a:r>
            <a:r>
              <a:rPr lang="en-US" sz="1900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to_next_data</a:t>
            </a:r>
            <a:r>
              <a:rPr lang="en-US" sz="19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19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{...}</a:t>
            </a:r>
            <a:endParaRPr lang="th-TH" sz="1900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public: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...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&amp;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operator*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() {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-&gt;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value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ts val="0"/>
              </a:spcBef>
              <a:defRPr/>
            </a:pP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*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operator-&gt;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() {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&amp;(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-&gt;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value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ts val="0"/>
              </a:spcBef>
              <a:defRPr/>
            </a:pP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17" name="Up Arrow 16"/>
          <p:cNvSpPr/>
          <p:nvPr/>
        </p:nvSpPr>
        <p:spPr bwMode="auto">
          <a:xfrm>
            <a:off x="6353295" y="6377072"/>
            <a:ext cx="368135" cy="344384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4997686" y="5948276"/>
            <a:ext cx="3552047" cy="381294"/>
            <a:chOff x="829" y="2506"/>
            <a:chExt cx="2541" cy="272"/>
          </a:xfrm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829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1147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sym typeface="Wingdings"/>
                </a:rPr>
                <a:t>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1464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sym typeface="Wingdings"/>
                </a:rPr>
                <a:t>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782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2099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2417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2734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3052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Rounded Rectangle 27"/>
          <p:cNvSpPr/>
          <p:nvPr/>
        </p:nvSpPr>
        <p:spPr bwMode="auto">
          <a:xfrm>
            <a:off x="3336405" y="1479508"/>
            <a:ext cx="2142246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505693" y="3522064"/>
            <a:ext cx="1888177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790129" y="4673971"/>
            <a:ext cx="1960001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1116270" y="5391392"/>
            <a:ext cx="3336966" cy="135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value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unsigned 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char status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ts val="120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  <a:endParaRPr lang="th-TH" sz="18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4263242" y="5286259"/>
            <a:ext cx="2280062" cy="592027"/>
          </a:xfrm>
          <a:custGeom>
            <a:avLst/>
            <a:gdLst>
              <a:gd name="connsiteX0" fmla="*/ 0 w 3182587"/>
              <a:gd name="connsiteY0" fmla="*/ 544525 h 592027"/>
              <a:gd name="connsiteX1" fmla="*/ 1306286 w 3182587"/>
              <a:gd name="connsiteY1" fmla="*/ 69512 h 592027"/>
              <a:gd name="connsiteX2" fmla="*/ 2505693 w 3182587"/>
              <a:gd name="connsiteY2" fmla="*/ 57637 h 592027"/>
              <a:gd name="connsiteX3" fmla="*/ 3182587 w 3182587"/>
              <a:gd name="connsiteY3" fmla="*/ 592027 h 59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2587" h="592027">
                <a:moveTo>
                  <a:pt x="0" y="544525"/>
                </a:moveTo>
                <a:cubicBezTo>
                  <a:pt x="444335" y="347592"/>
                  <a:pt x="888670" y="150660"/>
                  <a:pt x="1306286" y="69512"/>
                </a:cubicBezTo>
                <a:cubicBezTo>
                  <a:pt x="1723902" y="-11636"/>
                  <a:pt x="2192976" y="-29449"/>
                  <a:pt x="2505693" y="57637"/>
                </a:cubicBezTo>
                <a:cubicBezTo>
                  <a:pt x="2818410" y="144723"/>
                  <a:pt x="3000498" y="368375"/>
                  <a:pt x="3182587" y="59202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15793" y="3289449"/>
            <a:ext cx="268382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it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m.begin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*it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).second = 78;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03919" y="4512609"/>
            <a:ext cx="268382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it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m.begin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it-&gt;</a:t>
            </a:r>
            <a:r>
              <a:rPr lang="en-US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second = 78;</a:t>
            </a:r>
          </a:p>
        </p:txBody>
      </p:sp>
    </p:spTree>
    <p:extLst>
      <p:ext uri="{BB962C8B-B14F-4D97-AF65-F5344CB8AC3E}">
        <p14:creationId xmlns:p14="http://schemas.microsoft.com/office/powerpoint/2010/main" val="105812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การกระจายของข้อมูล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ขึ้นกับ</a:t>
            </a:r>
          </a:p>
          <a:p>
            <a:pPr lvl="1">
              <a:defRPr/>
            </a:pPr>
            <a:r>
              <a:rPr lang="en-US" smtClean="0"/>
              <a:t>x 	: </a:t>
            </a:r>
            <a:r>
              <a:rPr lang="th-TH" smtClean="0"/>
              <a:t>คีย์ของข้อมูล</a:t>
            </a:r>
          </a:p>
          <a:p>
            <a:pPr lvl="1">
              <a:defRPr/>
            </a:pPr>
            <a:r>
              <a:rPr lang="en-US" smtClean="0"/>
              <a:t>h(x) 	: </a:t>
            </a:r>
            <a:r>
              <a:rPr lang="th-TH" smtClean="0"/>
              <a:t>ฟังก์ชันการแปลงคีย์เป็นเลขที่ช่องของตาราง</a:t>
            </a:r>
          </a:p>
          <a:p>
            <a:pPr>
              <a:defRPr/>
            </a:pPr>
            <a:r>
              <a:rPr lang="th-TH" smtClean="0"/>
              <a:t>ถ้ากลุ่มข้อมูลมีคีย์ </a:t>
            </a:r>
            <a:r>
              <a:rPr lang="en-US" smtClean="0"/>
              <a:t>x </a:t>
            </a:r>
            <a:r>
              <a:rPr lang="th-TH" smtClean="0"/>
              <a:t>ที่มีค่ากระจายอยู่แล้ว</a:t>
            </a:r>
          </a:p>
          <a:p>
            <a:pPr lvl="1">
              <a:defRPr/>
            </a:pPr>
            <a:r>
              <a:rPr lang="th-TH" smtClean="0"/>
              <a:t>ถ้าใช้ตาราง </a:t>
            </a:r>
            <a:r>
              <a:rPr lang="en-US" smtClean="0"/>
              <a:t>100 </a:t>
            </a:r>
            <a:r>
              <a:rPr lang="th-TH" smtClean="0"/>
              <a:t>ช่อง</a:t>
            </a:r>
            <a:r>
              <a:rPr lang="en-US" smtClean="0"/>
              <a:t>, </a:t>
            </a:r>
            <a:r>
              <a:rPr lang="th-TH" smtClean="0"/>
              <a:t>ก็ให้ </a:t>
            </a:r>
            <a:r>
              <a:rPr lang="en-US" smtClean="0"/>
              <a:t>h(x) = x % 100</a:t>
            </a:r>
          </a:p>
          <a:p>
            <a:pPr lvl="1">
              <a:defRPr/>
            </a:pPr>
            <a:r>
              <a:rPr lang="th-TH" smtClean="0"/>
              <a:t>ถ้าใช้ตาราง </a:t>
            </a:r>
            <a:r>
              <a:rPr lang="en-US" smtClean="0"/>
              <a:t>2</a:t>
            </a:r>
            <a:r>
              <a:rPr lang="en-US" baseline="30000" smtClean="0"/>
              <a:t>k</a:t>
            </a:r>
            <a:r>
              <a:rPr lang="en-US" smtClean="0"/>
              <a:t> </a:t>
            </a:r>
            <a:r>
              <a:rPr lang="th-TH" smtClean="0"/>
              <a:t>ช่อง</a:t>
            </a:r>
            <a:r>
              <a:rPr lang="en-US" smtClean="0"/>
              <a:t>, </a:t>
            </a:r>
            <a:r>
              <a:rPr lang="th-TH" smtClean="0"/>
              <a:t>ก็ให้ </a:t>
            </a:r>
            <a:r>
              <a:rPr lang="en-US" smtClean="0"/>
              <a:t>h(x) = k </a:t>
            </a:r>
            <a:r>
              <a:rPr lang="th-TH" smtClean="0"/>
              <a:t>บิตทางขวาของ </a:t>
            </a:r>
            <a:r>
              <a:rPr lang="en-US" smtClean="0"/>
              <a:t>x</a:t>
            </a:r>
          </a:p>
          <a:p>
            <a:pPr>
              <a:defRPr/>
            </a:pPr>
            <a:r>
              <a:rPr lang="th-TH" smtClean="0"/>
              <a:t>ถ้ากลุ่มข้อมูลมีคีย์ที่มีค่าเป็นระเบียบ</a:t>
            </a:r>
          </a:p>
          <a:p>
            <a:pPr lvl="1">
              <a:defRPr/>
            </a:pPr>
            <a:r>
              <a:rPr lang="th-TH" smtClean="0"/>
              <a:t>รหัสนักศึกษา</a:t>
            </a:r>
            <a:r>
              <a:rPr lang="en-US" smtClean="0"/>
              <a:t>, </a:t>
            </a:r>
            <a:r>
              <a:rPr lang="th-TH" smtClean="0"/>
              <a:t>รหัสประจำตัวบัตรประชาชน</a:t>
            </a:r>
            <a:r>
              <a:rPr lang="en-US" smtClean="0"/>
              <a:t>, ...</a:t>
            </a:r>
          </a:p>
          <a:p>
            <a:pPr lvl="1">
              <a:defRPr/>
            </a:pPr>
            <a:r>
              <a:rPr lang="th-TH" smtClean="0"/>
              <a:t>ต้องออกแบบ </a:t>
            </a:r>
            <a:r>
              <a:rPr lang="en-US" smtClean="0"/>
              <a:t>h(x) </a:t>
            </a:r>
            <a:r>
              <a:rPr lang="th-TH" smtClean="0"/>
              <a:t>ให้ทำ </a:t>
            </a:r>
            <a:r>
              <a:rPr lang="en-US" smtClean="0"/>
              <a:t>x </a:t>
            </a:r>
            <a:r>
              <a:rPr lang="th-TH" smtClean="0"/>
              <a:t>ที่มีระเบียบให้ </a:t>
            </a:r>
            <a:r>
              <a:rPr lang="en-US" smtClean="0"/>
              <a:t>"</a:t>
            </a:r>
            <a:r>
              <a:rPr lang="th-TH" smtClean="0"/>
              <a:t>เละ</a:t>
            </a:r>
            <a:r>
              <a:rPr lang="en-US" smtClean="0"/>
              <a:t>"</a:t>
            </a:r>
            <a:endParaRPr lang="th-TH" smtClean="0"/>
          </a:p>
          <a:p>
            <a:pPr lvl="1">
              <a:defRPr/>
            </a:pPr>
            <a:r>
              <a:rPr lang="th-TH" smtClean="0"/>
              <a:t>เรียก </a:t>
            </a:r>
            <a:r>
              <a:rPr lang="en-US" smtClean="0"/>
              <a:t>h(x) </a:t>
            </a:r>
            <a:r>
              <a:rPr lang="th-TH" smtClean="0"/>
              <a:t>ว่าฟังก์ชันแฮช  </a:t>
            </a:r>
            <a:r>
              <a:rPr lang="en-US" smtClean="0"/>
              <a:t>(Hash function)</a:t>
            </a:r>
            <a:endParaRPr lang="th-TH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36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smtClean="0"/>
              <a:t> </a:t>
            </a:r>
            <a:r>
              <a:rPr lang="th-TH" dirty="0" smtClean="0"/>
              <a:t>กับ</a:t>
            </a:r>
            <a:r>
              <a:rPr lang="en-US" dirty="0" smtClean="0"/>
              <a:t> </a:t>
            </a:r>
            <a:r>
              <a:rPr lang="th-TH" dirty="0" smtClean="0"/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endParaRPr lang="th-TH" dirty="0"/>
          </a:p>
        </p:txBody>
      </p:sp>
      <p:sp>
        <p:nvSpPr>
          <p:cNvPr id="3" name="Text Box 68"/>
          <p:cNvSpPr txBox="1">
            <a:spLocks noChangeArrowheads="1"/>
          </p:cNvSpPr>
          <p:nvPr/>
        </p:nvSpPr>
        <p:spPr bwMode="auto">
          <a:xfrm>
            <a:off x="427508" y="908136"/>
            <a:ext cx="8348357" cy="467820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class </a:t>
            </a:r>
            <a:r>
              <a:rPr lang="en-US" sz="1900" b="1" dirty="0" err="1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protected: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19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mEndBucketItr</a:t>
            </a:r>
            <a:r>
              <a:rPr lang="en-US" sz="19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    void </a:t>
            </a:r>
            <a:r>
              <a:rPr lang="en-US" sz="1900" b="1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to_next_data</a:t>
            </a:r>
            <a:r>
              <a:rPr lang="en-US" sz="1900" b="1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19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ea typeface="+mn-ea"/>
                <a:cs typeface="Angsana New" pitchFamily="18" charset="-34"/>
              </a:rPr>
              <a:t>{...}</a:t>
            </a:r>
            <a:endParaRPr lang="th-TH" sz="1900" b="1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public: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rgbClr val="0066FF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...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bool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operator!=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&amp;other) {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!=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other.mCurBucketItr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ts val="0"/>
              </a:spcBef>
              <a:defRPr/>
            </a:pP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bool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operator==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&amp;other) {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return (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mCurBucketItr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==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other.mCurBucketItr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}</a:t>
            </a:r>
          </a:p>
          <a:p>
            <a:pPr>
              <a:spcBef>
                <a:spcPts val="0"/>
              </a:spcBef>
              <a:defRPr/>
            </a:pP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17" name="Up Arrow 16"/>
          <p:cNvSpPr/>
          <p:nvPr/>
        </p:nvSpPr>
        <p:spPr bwMode="auto">
          <a:xfrm>
            <a:off x="5094511" y="6388948"/>
            <a:ext cx="368135" cy="344384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69453" y="560518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mBuckets</a:t>
            </a:r>
            <a:endParaRPr lang="th-TH" sz="1800" b="1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3738902" y="5960152"/>
            <a:ext cx="3552047" cy="381294"/>
            <a:chOff x="829" y="2506"/>
            <a:chExt cx="2541" cy="272"/>
          </a:xfrm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829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1147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sym typeface="Wingdings"/>
                </a:rPr>
                <a:t>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1464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sym typeface="Wingdings"/>
                </a:rPr>
                <a:t>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782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2099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2417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2734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3052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Rounded Rectangle 27"/>
          <p:cNvSpPr/>
          <p:nvPr/>
        </p:nvSpPr>
        <p:spPr bwMode="auto">
          <a:xfrm>
            <a:off x="3336405" y="1479508"/>
            <a:ext cx="2142246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623872" y="3522064"/>
            <a:ext cx="1948124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5937089" y="3510187"/>
            <a:ext cx="1948124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2611997" y="4697722"/>
            <a:ext cx="1948124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925214" y="4685845"/>
            <a:ext cx="1948124" cy="318438"/>
          </a:xfrm>
          <a:prstGeom prst="roundRect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 animBg="1"/>
      <p:bldP spid="34" grpId="0" animBg="1"/>
      <p:bldP spid="35" grpId="0" animBg="1"/>
      <p:bldP spid="3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unordered_map</a:t>
            </a:r>
            <a:r>
              <a:rPr lang="en-US" dirty="0" smtClean="0"/>
              <a:t> (linear probing)</a:t>
            </a:r>
            <a:endParaRPr lang="th-TH" dirty="0"/>
          </a:p>
        </p:txBody>
      </p:sp>
      <p:sp>
        <p:nvSpPr>
          <p:cNvPr id="3" name="Text Box 68"/>
          <p:cNvSpPr txBox="1">
            <a:spLocks noChangeArrowheads="1"/>
          </p:cNvSpPr>
          <p:nvPr/>
        </p:nvSpPr>
        <p:spPr bwMode="auto">
          <a:xfrm>
            <a:off x="142500" y="819398"/>
            <a:ext cx="8847121" cy="5940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template &lt;...&gt;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protected: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typedef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pair&lt;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KeyT,MappedT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class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{...}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class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hashtable_iterator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{...}</a:t>
            </a:r>
          </a:p>
          <a:p>
            <a:pPr>
              <a:spcBef>
                <a:spcPts val="0"/>
              </a:spcBef>
              <a:defRPr/>
            </a:pPr>
            <a:endParaRPr lang="en-US" sz="19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    vector&lt;</a:t>
            </a:r>
            <a:r>
              <a:rPr lang="en-US" sz="1900" b="1" dirty="0" err="1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BucketT</a:t>
            </a:r>
            <a:r>
              <a:rPr lang="en-US" sz="1900" b="1" dirty="0">
                <a:latin typeface="Courier New" pitchFamily="49" charset="0"/>
                <a:ea typeface="+mn-ea"/>
                <a:cs typeface="Tahoma" panose="020B0604030504040204" pitchFamily="34" charset="0"/>
              </a:rPr>
              <a:t>&gt; </a:t>
            </a:r>
            <a:r>
              <a:rPr lang="en-US" sz="1900" b="1" dirty="0" err="1">
                <a:latin typeface="Courier New" pitchFamily="49" charset="0"/>
                <a:ea typeface="+mn-ea"/>
                <a:cs typeface="Tahoma" panose="020B0604030504040204" pitchFamily="34" charset="0"/>
              </a:rPr>
              <a:t>mBuckets</a:t>
            </a:r>
            <a:r>
              <a:rPr lang="en-US" sz="1900" b="1" dirty="0">
                <a:latin typeface="Courier New" pitchFamily="49" charset="0"/>
                <a:ea typeface="+mn-ea"/>
                <a:cs typeface="Tahoma" panose="020B0604030504040204" pitchFamily="34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Tahoma" panose="020B0604030504040204" pitchFamily="34" charset="0"/>
              </a:rPr>
              <a:t>    </a:t>
            </a:r>
            <a:r>
              <a:rPr lang="en-US" sz="1900" b="1" dirty="0" err="1">
                <a:latin typeface="Courier New" pitchFamily="49" charset="0"/>
                <a:ea typeface="+mn-ea"/>
                <a:cs typeface="Tahoma" panose="020B0604030504040204" pitchFamily="34" charset="0"/>
              </a:rPr>
              <a:t>size_t</a:t>
            </a:r>
            <a:r>
              <a:rPr lang="en-US" sz="1900" b="1" dirty="0">
                <a:latin typeface="Courier New" pitchFamily="49" charset="0"/>
                <a:ea typeface="+mn-ea"/>
                <a:cs typeface="Tahoma" panose="020B0604030504040204" pitchFamily="34" charset="0"/>
              </a:rPr>
              <a:t>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mSize</a:t>
            </a:r>
            <a:r>
              <a:rPr lang="en-US" sz="1900" b="1" dirty="0">
                <a:latin typeface="Courier New" pitchFamily="49" charset="0"/>
                <a:ea typeface="+mn-ea"/>
                <a:cs typeface="Tahoma" panose="020B0604030504040204" pitchFamily="34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Tahoma" panose="020B0604030504040204" pitchFamily="34" charset="0"/>
              </a:rPr>
              <a:t>    </a:t>
            </a:r>
            <a:r>
              <a:rPr lang="en-US" sz="1900" b="1" dirty="0" err="1">
                <a:latin typeface="Courier New" pitchFamily="49" charset="0"/>
                <a:ea typeface="+mn-ea"/>
                <a:cs typeface="Tahoma" panose="020B0604030504040204" pitchFamily="34" charset="0"/>
              </a:rPr>
              <a:t>HasherT</a:t>
            </a:r>
            <a:r>
              <a:rPr lang="en-US" sz="1900" b="1" dirty="0">
                <a:latin typeface="Courier New" pitchFamily="49" charset="0"/>
                <a:ea typeface="+mn-ea"/>
                <a:cs typeface="Tahoma" panose="020B0604030504040204" pitchFamily="34" charset="0"/>
              </a:rPr>
              <a:t>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mHasher</a:t>
            </a:r>
            <a:r>
              <a:rPr lang="en-US" sz="1900" b="1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;        // </a:t>
            </a:r>
            <a:r>
              <a:rPr lang="th-TH" sz="1600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ใช้ใน</a:t>
            </a:r>
            <a:r>
              <a:rPr lang="th-TH" sz="1800" b="1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hash_to_bucket</a:t>
            </a:r>
            <a:endParaRPr lang="en-US" sz="1900" b="1" dirty="0">
              <a:latin typeface="Courier New" pitchFamily="49" charset="0"/>
              <a:ea typeface="+mn-ea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Tahoma" panose="020B0604030504040204" pitchFamily="34" charset="0"/>
              </a:rPr>
              <a:t>    </a:t>
            </a:r>
            <a:r>
              <a:rPr lang="en-US" sz="1900" b="1" dirty="0" err="1">
                <a:latin typeface="Courier New" pitchFamily="49" charset="0"/>
                <a:ea typeface="+mn-ea"/>
                <a:cs typeface="Tahoma" panose="020B0604030504040204" pitchFamily="34" charset="0"/>
              </a:rPr>
              <a:t>EqualT</a:t>
            </a:r>
            <a:r>
              <a:rPr lang="en-US" sz="1900" b="1" dirty="0">
                <a:latin typeface="Courier New" pitchFamily="49" charset="0"/>
                <a:ea typeface="+mn-ea"/>
                <a:cs typeface="Tahoma" panose="020B0604030504040204" pitchFamily="34" charset="0"/>
              </a:rPr>
              <a:t>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mEqual</a:t>
            </a:r>
            <a:r>
              <a:rPr lang="en-US" sz="1900" b="1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;         // </a:t>
            </a:r>
            <a:r>
              <a:rPr lang="th-TH" sz="1600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ใช้ใน</a:t>
            </a:r>
            <a:r>
              <a:rPr lang="th-TH" sz="1800" b="1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find_position</a:t>
            </a:r>
            <a:endParaRPr lang="en-US" sz="1900" b="1" dirty="0">
              <a:latin typeface="Courier New" pitchFamily="49" charset="0"/>
              <a:ea typeface="+mn-ea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Tahoma" panose="020B0604030504040204" pitchFamily="34" charset="0"/>
              </a:rPr>
              <a:t>    float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mMaxLoadFactor</a:t>
            </a:r>
            <a:r>
              <a:rPr lang="en-US" sz="1900" b="1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; // </a:t>
            </a:r>
            <a:r>
              <a:rPr lang="th-TH" sz="1600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ใช้ใน</a:t>
            </a:r>
            <a:r>
              <a:rPr lang="th-TH" sz="1800" b="1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insert_to_position</a:t>
            </a:r>
            <a:endParaRPr lang="en-US" sz="1900" b="1" dirty="0">
              <a:latin typeface="Courier New" pitchFamily="49" charset="0"/>
              <a:ea typeface="+mn-ea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Tahoma" panose="020B0604030504040204" pitchFamily="34" charset="0"/>
              </a:rPr>
              <a:t>    </a:t>
            </a:r>
            <a:r>
              <a:rPr lang="en-US" sz="1900" b="1" dirty="0" err="1">
                <a:latin typeface="Courier New" pitchFamily="49" charset="0"/>
                <a:ea typeface="+mn-ea"/>
                <a:cs typeface="Tahoma" panose="020B0604030504040204" pitchFamily="34" charset="0"/>
              </a:rPr>
              <a:t>size_t</a:t>
            </a:r>
            <a:r>
              <a:rPr lang="en-US" sz="1900" b="1" dirty="0">
                <a:latin typeface="Courier New" pitchFamily="49" charset="0"/>
                <a:ea typeface="+mn-ea"/>
                <a:cs typeface="Tahoma" panose="020B0604030504040204" pitchFamily="34" charset="0"/>
              </a:rPr>
              <a:t>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mUsed</a:t>
            </a:r>
            <a:r>
              <a:rPr lang="en-US" sz="1900" b="1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;         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// </a:t>
            </a:r>
            <a:r>
              <a:rPr lang="en-US" sz="1600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#</a:t>
            </a:r>
            <a:r>
              <a:rPr lang="th-TH" sz="1800" b="1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data + </a:t>
            </a:r>
            <a:r>
              <a:rPr lang="en-US" sz="1600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#</a:t>
            </a:r>
            <a:r>
              <a:rPr lang="th-TH" sz="1800" b="1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anose="020B0604030504040204" pitchFamily="34" charset="0"/>
              </a:rPr>
              <a:t>deleted</a:t>
            </a:r>
            <a:endParaRPr lang="en-US" sz="1900" b="1" dirty="0">
              <a:latin typeface="Courier New" pitchFamily="49" charset="0"/>
              <a:ea typeface="+mn-ea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en-US" sz="19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hash_to_bucket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KeyT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&amp; key)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return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mHasher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(key) %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mBuckets.size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  }</a:t>
            </a:r>
            <a:endParaRPr lang="en-US" sz="19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find_position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&amp; key)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{...}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insert_to_position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,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)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{...}</a:t>
            </a:r>
          </a:p>
        </p:txBody>
      </p: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5247069" y="1020017"/>
            <a:ext cx="3552047" cy="381294"/>
            <a:chOff x="829" y="2506"/>
            <a:chExt cx="2541" cy="272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829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1147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sym typeface="Wingdings"/>
                </a:rPr>
                <a:t>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1464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sym typeface="Wingdings"/>
                </a:rPr>
                <a:t>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1782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099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2417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2734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3052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524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smtClean="0"/>
              <a:t>Probing</a:t>
            </a:r>
            <a:r>
              <a:rPr lang="th-TH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find_position</a:t>
            </a:r>
            <a:endParaRPr lang="th-TH" dirty="0" smtClean="0">
              <a:cs typeface="Tahoma" pitchFamily="34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25425" y="878701"/>
            <a:ext cx="8623300" cy="1341438"/>
            <a:chOff x="142" y="748"/>
            <a:chExt cx="5432" cy="845"/>
          </a:xfrm>
        </p:grpSpPr>
        <p:sp>
          <p:nvSpPr>
            <p:cNvPr id="35853" name="AutoShape 9"/>
            <p:cNvSpPr>
              <a:spLocks noChangeArrowheads="1"/>
            </p:cNvSpPr>
            <p:nvPr/>
          </p:nvSpPr>
          <p:spPr bwMode="auto">
            <a:xfrm>
              <a:off x="142" y="763"/>
              <a:ext cx="5432" cy="83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4" name="Group 14"/>
            <p:cNvGrpSpPr>
              <a:grpSpLocks/>
            </p:cNvGrpSpPr>
            <p:nvPr/>
          </p:nvGrpSpPr>
          <p:grpSpPr bwMode="auto">
            <a:xfrm>
              <a:off x="741" y="748"/>
              <a:ext cx="4129" cy="499"/>
              <a:chOff x="838" y="2704"/>
              <a:chExt cx="4129" cy="499"/>
            </a:xfrm>
          </p:grpSpPr>
          <p:sp>
            <p:nvSpPr>
              <p:cNvPr id="35856" name="Rectangle 15"/>
              <p:cNvSpPr>
                <a:spLocks noChangeArrowheads="1"/>
              </p:cNvSpPr>
              <p:nvPr/>
            </p:nvSpPr>
            <p:spPr bwMode="auto">
              <a:xfrm>
                <a:off x="838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26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57" name="Rectangle 16"/>
              <p:cNvSpPr>
                <a:spLocks noChangeArrowheads="1"/>
              </p:cNvSpPr>
              <p:nvPr/>
            </p:nvSpPr>
            <p:spPr bwMode="auto">
              <a:xfrm>
                <a:off x="1156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24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58" name="Rectangle 17"/>
              <p:cNvSpPr>
                <a:spLocks noChangeArrowheads="1"/>
              </p:cNvSpPr>
              <p:nvPr/>
            </p:nvSpPr>
            <p:spPr bwMode="auto">
              <a:xfrm>
                <a:off x="1473" y="2931"/>
                <a:ext cx="318" cy="27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9" name="Rectangle 18"/>
              <p:cNvSpPr>
                <a:spLocks noChangeArrowheads="1"/>
              </p:cNvSpPr>
              <p:nvPr/>
            </p:nvSpPr>
            <p:spPr bwMode="auto">
              <a:xfrm>
                <a:off x="1791" y="2931"/>
                <a:ext cx="318" cy="27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0" name="Rectangle 19"/>
              <p:cNvSpPr>
                <a:spLocks noChangeArrowheads="1"/>
              </p:cNvSpPr>
              <p:nvPr/>
            </p:nvSpPr>
            <p:spPr bwMode="auto">
              <a:xfrm>
                <a:off x="2108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17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61" name="Rectangle 20"/>
              <p:cNvSpPr>
                <a:spLocks noChangeArrowheads="1"/>
              </p:cNvSpPr>
              <p:nvPr/>
            </p:nvSpPr>
            <p:spPr bwMode="auto">
              <a:xfrm>
                <a:off x="2426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4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62" name="Rectangle 21"/>
              <p:cNvSpPr>
                <a:spLocks noChangeArrowheads="1"/>
              </p:cNvSpPr>
              <p:nvPr/>
            </p:nvSpPr>
            <p:spPr bwMode="auto">
              <a:xfrm>
                <a:off x="2743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32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63" name="Rectangle 22"/>
              <p:cNvSpPr>
                <a:spLocks noChangeArrowheads="1"/>
              </p:cNvSpPr>
              <p:nvPr/>
            </p:nvSpPr>
            <p:spPr bwMode="auto">
              <a:xfrm>
                <a:off x="3061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7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64" name="Rectangle 23"/>
              <p:cNvSpPr>
                <a:spLocks noChangeArrowheads="1"/>
              </p:cNvSpPr>
              <p:nvPr/>
            </p:nvSpPr>
            <p:spPr bwMode="auto">
              <a:xfrm>
                <a:off x="3379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urier New" pitchFamily="49" charset="0"/>
                  </a:rPr>
                  <a:t>43</a:t>
                </a:r>
                <a:endParaRPr lang="th-TH" sz="2000" b="1" dirty="0">
                  <a:latin typeface="Courier New" pitchFamily="49" charset="0"/>
                </a:endParaRPr>
              </a:p>
            </p:txBody>
          </p:sp>
          <p:sp>
            <p:nvSpPr>
              <p:cNvPr id="35865" name="Rectangle 24"/>
              <p:cNvSpPr>
                <a:spLocks noChangeArrowheads="1"/>
              </p:cNvSpPr>
              <p:nvPr/>
            </p:nvSpPr>
            <p:spPr bwMode="auto">
              <a:xfrm>
                <a:off x="3696" y="2931"/>
                <a:ext cx="318" cy="27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6" name="Rectangle 25"/>
              <p:cNvSpPr>
                <a:spLocks noChangeArrowheads="1"/>
              </p:cNvSpPr>
              <p:nvPr/>
            </p:nvSpPr>
            <p:spPr bwMode="auto">
              <a:xfrm>
                <a:off x="4014" y="2931"/>
                <a:ext cx="318" cy="27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7" name="Rectangle 26"/>
              <p:cNvSpPr>
                <a:spLocks noChangeArrowheads="1"/>
              </p:cNvSpPr>
              <p:nvPr/>
            </p:nvSpPr>
            <p:spPr bwMode="auto">
              <a:xfrm>
                <a:off x="4331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11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68" name="Rectangle 27"/>
              <p:cNvSpPr>
                <a:spLocks noChangeArrowheads="1"/>
              </p:cNvSpPr>
              <p:nvPr/>
            </p:nvSpPr>
            <p:spPr bwMode="auto">
              <a:xfrm>
                <a:off x="4649" y="2931"/>
                <a:ext cx="318" cy="27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12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69" name="Text Box 28"/>
              <p:cNvSpPr txBox="1">
                <a:spLocks noChangeArrowheads="1"/>
              </p:cNvSpPr>
              <p:nvPr/>
            </p:nvSpPr>
            <p:spPr bwMode="auto">
              <a:xfrm>
                <a:off x="838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0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0" name="Text Box 29"/>
              <p:cNvSpPr txBox="1">
                <a:spLocks noChangeArrowheads="1"/>
              </p:cNvSpPr>
              <p:nvPr/>
            </p:nvSpPr>
            <p:spPr bwMode="auto">
              <a:xfrm>
                <a:off x="1156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1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1" name="Text Box 30"/>
              <p:cNvSpPr txBox="1">
                <a:spLocks noChangeArrowheads="1"/>
              </p:cNvSpPr>
              <p:nvPr/>
            </p:nvSpPr>
            <p:spPr bwMode="auto">
              <a:xfrm>
                <a:off x="1473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2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2" name="Text Box 31"/>
              <p:cNvSpPr txBox="1">
                <a:spLocks noChangeArrowheads="1"/>
              </p:cNvSpPr>
              <p:nvPr/>
            </p:nvSpPr>
            <p:spPr bwMode="auto">
              <a:xfrm>
                <a:off x="1791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3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3" name="Text Box 32"/>
              <p:cNvSpPr txBox="1">
                <a:spLocks noChangeArrowheads="1"/>
              </p:cNvSpPr>
              <p:nvPr/>
            </p:nvSpPr>
            <p:spPr bwMode="auto">
              <a:xfrm>
                <a:off x="2108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4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4" name="Text Box 33"/>
              <p:cNvSpPr txBox="1">
                <a:spLocks noChangeArrowheads="1"/>
              </p:cNvSpPr>
              <p:nvPr/>
            </p:nvSpPr>
            <p:spPr bwMode="auto">
              <a:xfrm>
                <a:off x="2426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5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5" name="Text Box 34"/>
              <p:cNvSpPr txBox="1">
                <a:spLocks noChangeArrowheads="1"/>
              </p:cNvSpPr>
              <p:nvPr/>
            </p:nvSpPr>
            <p:spPr bwMode="auto">
              <a:xfrm>
                <a:off x="2743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6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6" name="Text Box 35"/>
              <p:cNvSpPr txBox="1">
                <a:spLocks noChangeArrowheads="1"/>
              </p:cNvSpPr>
              <p:nvPr/>
            </p:nvSpPr>
            <p:spPr bwMode="auto">
              <a:xfrm>
                <a:off x="3061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7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7" name="Text Box 36"/>
              <p:cNvSpPr txBox="1">
                <a:spLocks noChangeArrowheads="1"/>
              </p:cNvSpPr>
              <p:nvPr/>
            </p:nvSpPr>
            <p:spPr bwMode="auto">
              <a:xfrm>
                <a:off x="3378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8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8" name="Text Box 37"/>
              <p:cNvSpPr txBox="1">
                <a:spLocks noChangeArrowheads="1"/>
              </p:cNvSpPr>
              <p:nvPr/>
            </p:nvSpPr>
            <p:spPr bwMode="auto">
              <a:xfrm>
                <a:off x="3696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9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79" name="Text Box 38"/>
              <p:cNvSpPr txBox="1">
                <a:spLocks noChangeArrowheads="1"/>
              </p:cNvSpPr>
              <p:nvPr/>
            </p:nvSpPr>
            <p:spPr bwMode="auto">
              <a:xfrm>
                <a:off x="4013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10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80" name="Text Box 39"/>
              <p:cNvSpPr txBox="1">
                <a:spLocks noChangeArrowheads="1"/>
              </p:cNvSpPr>
              <p:nvPr/>
            </p:nvSpPr>
            <p:spPr bwMode="auto">
              <a:xfrm>
                <a:off x="4331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11</a:t>
                </a:r>
                <a:endParaRPr lang="th-TH" sz="2000" b="1">
                  <a:latin typeface="Courier New" pitchFamily="49" charset="0"/>
                </a:endParaRPr>
              </a:p>
            </p:txBody>
          </p:sp>
          <p:sp>
            <p:nvSpPr>
              <p:cNvPr id="35881" name="Text Box 40"/>
              <p:cNvSpPr txBox="1">
                <a:spLocks noChangeArrowheads="1"/>
              </p:cNvSpPr>
              <p:nvPr/>
            </p:nvSpPr>
            <p:spPr bwMode="auto">
              <a:xfrm>
                <a:off x="4649" y="2704"/>
                <a:ext cx="3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12</a:t>
                </a:r>
                <a:endParaRPr lang="th-TH" sz="2000" b="1">
                  <a:latin typeface="Courier New" pitchFamily="49" charset="0"/>
                </a:endParaRPr>
              </a:p>
            </p:txBody>
          </p:sp>
        </p:grpSp>
        <p:sp>
          <p:nvSpPr>
            <p:cNvPr id="35855" name="Text Box 45"/>
            <p:cNvSpPr txBox="1">
              <a:spLocks noChangeArrowheads="1"/>
            </p:cNvSpPr>
            <p:nvPr/>
          </p:nvSpPr>
          <p:spPr bwMode="auto">
            <a:xfrm>
              <a:off x="3856" y="1319"/>
              <a:ext cx="1519" cy="25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h(x) = x % 13</a:t>
              </a:r>
              <a:endParaRPr lang="th-TH" sz="2000">
                <a:latin typeface="Courier New" pitchFamily="49" charset="0"/>
              </a:endParaRPr>
            </a:p>
          </p:txBody>
        </p:sp>
      </p:grpSp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498766" y="2327562"/>
            <a:ext cx="8075218" cy="447814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Angsana New" pitchFamily="18" charset="-34"/>
              </a:rPr>
              <a:t> class </a:t>
            </a:r>
            <a:r>
              <a:rPr lang="en-US" sz="1900" b="1" dirty="0" err="1">
                <a:solidFill>
                  <a:srgbClr val="0070C0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1900" b="1" dirty="0">
                <a:solidFill>
                  <a:srgbClr val="0070C0"/>
                </a:solidFill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solidFill>
                  <a:srgbClr val="0070C0"/>
                </a:solidFill>
                <a:latin typeface="Courier New" pitchFamily="49" charset="0"/>
                <a:cs typeface="Angsana New" pitchFamily="18" charset="-34"/>
              </a:rPr>
              <a:t>   pair&lt;</a:t>
            </a:r>
            <a:r>
              <a:rPr lang="en-US" sz="1900" b="1" dirty="0" err="1" smtClean="0">
                <a:solidFill>
                  <a:srgbClr val="0070C0"/>
                </a:solidFill>
                <a:latin typeface="Courier New" pitchFamily="49" charset="0"/>
                <a:cs typeface="Angsana New" pitchFamily="18" charset="-34"/>
              </a:rPr>
              <a:t>KeyT,MappedT</a:t>
            </a:r>
            <a:r>
              <a:rPr lang="en-US" sz="1900" b="1" dirty="0">
                <a:solidFill>
                  <a:srgbClr val="0070C0"/>
                </a:solidFill>
                <a:latin typeface="Courier New" pitchFamily="49" charset="0"/>
                <a:cs typeface="Angsana New" pitchFamily="18" charset="-34"/>
              </a:rPr>
              <a:t>&gt;</a:t>
            </a:r>
            <a:r>
              <a:rPr lang="en-US" sz="19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>
                <a:solidFill>
                  <a:srgbClr val="0070C0"/>
                </a:solidFill>
                <a:latin typeface="Courier New" pitchFamily="49" charset="0"/>
                <a:ea typeface="+mn-ea"/>
                <a:cs typeface="Angsana New" pitchFamily="18" charset="-34"/>
              </a:rPr>
              <a:t>value;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Angsana New" pitchFamily="18" charset="-34"/>
              </a:rPr>
              <a:t>   unsigned </a:t>
            </a:r>
            <a:r>
              <a:rPr lang="en-US" sz="1900" b="1" dirty="0">
                <a:solidFill>
                  <a:srgbClr val="0070C0"/>
                </a:solidFill>
                <a:latin typeface="Courier New" pitchFamily="49" charset="0"/>
                <a:ea typeface="+mn-ea"/>
                <a:cs typeface="Angsana New" pitchFamily="18" charset="-34"/>
              </a:rPr>
              <a:t>char </a:t>
            </a:r>
            <a:r>
              <a:rPr lang="en-US" sz="19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 status;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solidFill>
                  <a:srgbClr val="0070C0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solidFill>
                  <a:srgbClr val="0070C0"/>
                </a:solidFill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vector&lt;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find_position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&amp; key)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hash_to_bucket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(key);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 =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;</a:t>
            </a:r>
            <a:endParaRPr lang="en-US" sz="19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9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while ( !</a:t>
            </a:r>
            <a:r>
              <a:rPr lang="en-US" sz="1900" b="1" dirty="0" err="1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900" b="1" dirty="0" err="1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].empty() &amp;&amp;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           !</a:t>
            </a:r>
            <a:r>
              <a:rPr lang="en-US" sz="1900" b="1" dirty="0" err="1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mEqual</a:t>
            </a:r>
            <a:r>
              <a:rPr lang="en-US" sz="1900" b="1" dirty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900" b="1" dirty="0" err="1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].</a:t>
            </a:r>
            <a:r>
              <a:rPr lang="en-US" sz="1900" b="1" dirty="0" err="1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value.first</a:t>
            </a:r>
            <a:r>
              <a:rPr lang="en-US" sz="19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, key) ) </a:t>
            </a:r>
            <a:r>
              <a:rPr lang="en-US" sz="1900" b="1" dirty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900" b="1" dirty="0" err="1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 + 1) % </a:t>
            </a:r>
            <a:r>
              <a:rPr lang="en-US" sz="1900" b="1" dirty="0" err="1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mBuckets.size</a:t>
            </a:r>
            <a:r>
              <a:rPr lang="en-US" sz="19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();</a:t>
            </a:r>
            <a:endParaRPr lang="en-US" sz="1900" b="1" dirty="0">
              <a:solidFill>
                <a:schemeClr val="accent2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solidFill>
                  <a:schemeClr val="accent2"/>
                </a:solidFill>
                <a:latin typeface="Courier New" pitchFamily="49" charset="0"/>
                <a:cs typeface="Angsana New" pitchFamily="18" charset="-34"/>
              </a:rPr>
              <a:t> }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return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3408202" y="4381995"/>
            <a:ext cx="2113813" cy="341298"/>
          </a:xfrm>
          <a:prstGeom prst="roundRect">
            <a:avLst/>
          </a:prstGeom>
          <a:solidFill>
            <a:srgbClr val="FFC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2150650" y="4963886"/>
            <a:ext cx="2931988" cy="341298"/>
          </a:xfrm>
          <a:prstGeom prst="roundRect">
            <a:avLst/>
          </a:prstGeom>
          <a:solidFill>
            <a:srgbClr val="FFC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161310" y="5248893"/>
            <a:ext cx="1068778" cy="341298"/>
          </a:xfrm>
          <a:prstGeom prst="roundRect">
            <a:avLst/>
          </a:prstGeom>
          <a:solidFill>
            <a:srgbClr val="FFC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1258779" y="5545776"/>
            <a:ext cx="2208816" cy="341298"/>
          </a:xfrm>
          <a:prstGeom prst="roundRect">
            <a:avLst/>
          </a:prstGeom>
          <a:solidFill>
            <a:srgbClr val="FFC000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134602" name="AutoShape 10"/>
          <p:cNvSpPr>
            <a:spLocks noChangeArrowheads="1"/>
          </p:cNvSpPr>
          <p:nvPr/>
        </p:nvSpPr>
        <p:spPr bwMode="auto">
          <a:xfrm>
            <a:off x="3095625" y="1788150"/>
            <a:ext cx="730250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pitchFamily="49" charset="0"/>
              </a:rPr>
              <a:t>43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8151" y="6273479"/>
            <a:ext cx="4875053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sz="2000" dirty="0" smtClean="0"/>
              <a:t>ต้องมั่นใจว่า จะพบ </a:t>
            </a:r>
            <a:r>
              <a:rPr lang="en-US" sz="2000" dirty="0" smtClean="0"/>
              <a:t>empty() </a:t>
            </a:r>
            <a:r>
              <a:rPr lang="th-TH" sz="2000" dirty="0" smtClean="0"/>
              <a:t>หรือไม่ก็ พบ </a:t>
            </a:r>
            <a:r>
              <a:rPr lang="en-US" sz="2000" dirty="0" smtClean="0"/>
              <a:t>key</a:t>
            </a:r>
            <a:endParaRPr lang="th-TH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03272" y="2428699"/>
                <a:ext cx="3040083" cy="101765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th-TH" sz="2000" b="0" i="0" dirty="0" smtClean="0">
                        <a:latin typeface="Times New Roman" panose="02020603050405020304" pitchFamily="18" charset="0"/>
                        <a:sym typeface="Symbol"/>
                      </a:rPr>
                      <m:t>ถ้า  </m:t>
                    </m:r>
                    <m:r>
                      <m:rPr>
                        <m:nor/>
                      </m:rPr>
                      <a:rPr lang="th-TH" sz="2000" dirty="0" smtClean="0">
                        <a:latin typeface="Times New Roman" panose="02020603050405020304" pitchFamily="18" charset="0"/>
                        <a:sym typeface="Symbol"/>
                      </a:rPr>
                      <m:t>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𝑚𝑈𝑠𝑒𝑑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𝑏𝑢𝑐𝑘𝑒𝑡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𝑐𝑜𝑢𝑛𝑡</m:t>
                        </m:r>
                      </m:den>
                    </m:f>
                  </m:oMath>
                </a14:m>
                <a:r>
                  <a:rPr lang="en-US" sz="2000" dirty="0" smtClean="0"/>
                  <a:t>  &lt;  1</a:t>
                </a:r>
              </a:p>
              <a:p>
                <a:pPr>
                  <a:spcBef>
                    <a:spcPts val="1200"/>
                  </a:spcBef>
                </a:pPr>
                <a:r>
                  <a:rPr lang="th-TH" sz="2000" dirty="0" smtClean="0"/>
                  <a:t>ต้องมีช่องว่างแน่ๆ</a:t>
                </a:r>
                <a:endParaRPr lang="th-TH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272" y="2428699"/>
                <a:ext cx="3040083" cy="10176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6628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18131E-6 L 0.05382 -4.18131E-6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82 -4.18131E-6 L 0.11163 -4.18131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63 -4.18131E-6 L 0.16684 -4.18131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84 -4.18131E-6 L 0.22084 -4.18131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1134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  <p:bldP spid="42" grpId="0" animBg="1"/>
      <p:bldP spid="42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1134602" grpId="0" animBg="1"/>
      <p:bldP spid="1134602" grpId="1" animBg="1"/>
      <p:bldP spid="1134602" grpId="2" animBg="1"/>
      <p:bldP spid="1134602" grpId="3" animBg="1"/>
      <p:bldP spid="1134602" grpId="4" animBg="1"/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0" y="605625"/>
            <a:ext cx="9144000" cy="63248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lnSpc>
                <a:spcPct val="60000"/>
              </a:lnSpc>
              <a:spcBef>
                <a:spcPct val="0"/>
              </a:spcBef>
              <a:defRPr/>
            </a:pP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insert_to_position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,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){</a:t>
            </a:r>
            <a:endParaRPr lang="en-US" sz="18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+mn-ea"/>
                <a:cs typeface="Angsana New" pitchFamily="18" charset="-34"/>
              </a:rPr>
              <a:t>  if 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ea typeface="+mn-ea"/>
                <a:cs typeface="Angsana New" pitchFamily="18" charset="-34"/>
              </a:rPr>
              <a:t>load_factor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ea typeface="+mn-ea"/>
                <a:cs typeface="Angsana New" pitchFamily="18" charset="-34"/>
              </a:rPr>
              <a:t>() &gt; </a:t>
            </a:r>
            <a:r>
              <a:rPr lang="en-US" sz="1800" b="1" dirty="0" err="1">
                <a:solidFill>
                  <a:srgbClr val="00B0F0"/>
                </a:solidFill>
                <a:latin typeface="Courier New" pitchFamily="49" charset="0"/>
                <a:ea typeface="+mn-ea"/>
                <a:cs typeface="Angsana New" pitchFamily="18" charset="-34"/>
              </a:rPr>
              <a:t>max_load_factor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ea typeface="+mn-ea"/>
                <a:cs typeface="Angsana New" pitchFamily="18" charset="-34"/>
              </a:rPr>
              <a:t>()) {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rehash(2*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bucket_count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());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 =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find_position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val.first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lnSpc>
                <a:spcPct val="60000"/>
              </a:lnSpc>
              <a:spcBef>
                <a:spcPct val="0"/>
              </a:spcBef>
              <a:defRPr/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  <a:endParaRPr lang="en-US" sz="1800" b="1" dirty="0">
              <a:solidFill>
                <a:srgbClr val="00B0F0"/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].value 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val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 if 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[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].empty())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mUsed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[</a:t>
            </a: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].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mark_data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 return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mBuckets.begin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()+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pair&lt;</a:t>
            </a: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iterator,bool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insert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&amp;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pair&lt;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iterator,bool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&gt; result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 = 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find_position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val.first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if 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[</a:t>
            </a:r>
            <a:r>
              <a:rPr lang="en-US" sz="1800" b="1" dirty="0" err="1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].available()) 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BucketIterator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 it =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insert_to_position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,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result.first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 = iterator(it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,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mBuckets.end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());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result.second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 = true;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} </a:t>
            </a:r>
            <a:r>
              <a:rPr lang="en-US" sz="1800" b="1" dirty="0">
                <a:latin typeface="Courier New" pitchFamily="49" charset="0"/>
                <a:ea typeface="+mn-ea"/>
                <a:cs typeface="Angsana New" pitchFamily="18" charset="-34"/>
              </a:rPr>
              <a:t>else {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result.first</a:t>
            </a: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 = iterator(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mBuckets.begin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()+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pos,mBuckets.end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());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800" b="1" dirty="0" err="1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result.second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ea typeface="+mn-ea"/>
                <a:cs typeface="Angsana New" pitchFamily="18" charset="-34"/>
              </a:rPr>
              <a:t> = false;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return result</a:t>
            </a: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lnSpc>
                <a:spcPct val="30000"/>
              </a:lnSpc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18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3431969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4240068" y="1555670"/>
            <a:ext cx="4951432" cy="759512"/>
            <a:chOff x="4043867" y="1911929"/>
            <a:chExt cx="4951432" cy="759512"/>
          </a:xfrm>
        </p:grpSpPr>
        <p:grpSp>
          <p:nvGrpSpPr>
            <p:cNvPr id="61" name="Group 60"/>
            <p:cNvGrpSpPr/>
            <p:nvPr/>
          </p:nvGrpSpPr>
          <p:grpSpPr>
            <a:xfrm>
              <a:off x="4043867" y="2279186"/>
              <a:ext cx="4951432" cy="392255"/>
              <a:chOff x="1099198" y="5550654"/>
              <a:chExt cx="6229723" cy="493523"/>
            </a:xfrm>
          </p:grpSpPr>
          <p:sp>
            <p:nvSpPr>
              <p:cNvPr id="62" name="Rectangle 111"/>
              <p:cNvSpPr>
                <a:spLocks noChangeArrowheads="1"/>
              </p:cNvSpPr>
              <p:nvPr/>
            </p:nvSpPr>
            <p:spPr bwMode="auto">
              <a:xfrm>
                <a:off x="1216548" y="5567150"/>
                <a:ext cx="1000289" cy="431800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50000"/>
                  </a:lnSpc>
                  <a:spcBef>
                    <a:spcPts val="0"/>
                  </a:spcBef>
                </a:pPr>
                <a:endParaRPr lang="th-TH" sz="1600" b="1" dirty="0">
                  <a:solidFill>
                    <a:srgbClr val="00B0F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/>
            </p:nvSpPr>
            <p:spPr bwMode="auto">
              <a:xfrm>
                <a:off x="6328632" y="5567151"/>
                <a:ext cx="1000289" cy="431800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>
                  <a:lnSpc>
                    <a:spcPct val="50000"/>
                  </a:lnSpc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</a:rPr>
                  <a:t>...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64" name="Rectangle 107"/>
              <p:cNvSpPr>
                <a:spLocks noChangeArrowheads="1"/>
              </p:cNvSpPr>
              <p:nvPr/>
            </p:nvSpPr>
            <p:spPr bwMode="auto">
              <a:xfrm>
                <a:off x="1676015" y="5567151"/>
                <a:ext cx="1000289" cy="431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dirty="0" smtClean="0">
                    <a:sym typeface="Wingdings"/>
                  </a:rPr>
                  <a:t></a:t>
                </a:r>
                <a:endParaRPr lang="en-US" sz="1100" dirty="0"/>
              </a:p>
            </p:txBody>
          </p:sp>
          <p:sp>
            <p:nvSpPr>
              <p:cNvPr id="65" name="Rectangle 108"/>
              <p:cNvSpPr>
                <a:spLocks noChangeArrowheads="1"/>
              </p:cNvSpPr>
              <p:nvPr/>
            </p:nvSpPr>
            <p:spPr bwMode="auto">
              <a:xfrm>
                <a:off x="2673158" y="5567151"/>
                <a:ext cx="1000289" cy="4318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50000"/>
                  </a:lnSpc>
                  <a:spcBef>
                    <a:spcPts val="0"/>
                  </a:spcBef>
                </a:pPr>
                <a:endParaRPr lang="th-TH" b="1" dirty="0">
                  <a:solidFill>
                    <a:srgbClr val="00B0F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6" name="Rectangle 111"/>
              <p:cNvSpPr>
                <a:spLocks noChangeArrowheads="1"/>
              </p:cNvSpPr>
              <p:nvPr/>
            </p:nvSpPr>
            <p:spPr bwMode="auto">
              <a:xfrm>
                <a:off x="4670954" y="5567151"/>
                <a:ext cx="1000289" cy="4318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50000"/>
                  </a:lnSpc>
                  <a:spcBef>
                    <a:spcPts val="0"/>
                  </a:spcBef>
                </a:pPr>
                <a:endParaRPr lang="th-TH" sz="1600" b="1" dirty="0">
                  <a:solidFill>
                    <a:srgbClr val="00B0F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67" name="Rectangle 112"/>
              <p:cNvSpPr>
                <a:spLocks noChangeArrowheads="1"/>
              </p:cNvSpPr>
              <p:nvPr/>
            </p:nvSpPr>
            <p:spPr bwMode="auto">
              <a:xfrm>
                <a:off x="5671242" y="5567151"/>
                <a:ext cx="1000289" cy="4318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50000"/>
                  </a:lnSpc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</a:rPr>
                  <a:t>BC,12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558902" y="5837429"/>
                <a:ext cx="90061" cy="169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0000"/>
                    </a:solidFill>
                  </a:rPr>
                  <a:t>0</a:t>
                </a:r>
                <a:endParaRPr lang="th-TH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546150" y="5837429"/>
                <a:ext cx="90061" cy="169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0000"/>
                    </a:solidFill>
                  </a:rPr>
                  <a:t>2</a:t>
                </a:r>
                <a:endParaRPr lang="th-TH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503832" y="5837429"/>
                <a:ext cx="79" cy="20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th-TH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514832" y="5837428"/>
                <a:ext cx="92775" cy="174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0000"/>
                    </a:solidFill>
                  </a:rPr>
                  <a:t>1</a:t>
                </a:r>
                <a:endParaRPr lang="th-TH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525830" y="5837429"/>
                <a:ext cx="90061" cy="169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0000"/>
                    </a:solidFill>
                  </a:rPr>
                  <a:t>0</a:t>
                </a:r>
                <a:endParaRPr lang="th-TH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Rectangle 111"/>
              <p:cNvSpPr>
                <a:spLocks noChangeArrowheads="1"/>
              </p:cNvSpPr>
              <p:nvPr/>
            </p:nvSpPr>
            <p:spPr bwMode="auto">
              <a:xfrm>
                <a:off x="3670990" y="5567151"/>
                <a:ext cx="1000289" cy="431800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50000"/>
                  </a:lnSpc>
                  <a:spcBef>
                    <a:spcPts val="0"/>
                  </a:spcBef>
                </a:pPr>
                <a:endParaRPr lang="th-TH" sz="1600" b="1" dirty="0">
                  <a:solidFill>
                    <a:srgbClr val="00B0F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auto">
              <a:xfrm>
                <a:off x="1099198" y="5550654"/>
                <a:ext cx="342232" cy="468082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50000"/>
                  </a:lnSpc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</a:rPr>
                  <a:t>..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75" name="Rectangle 111"/>
              <p:cNvSpPr>
                <a:spLocks noChangeArrowheads="1"/>
              </p:cNvSpPr>
              <p:nvPr/>
            </p:nvSpPr>
            <p:spPr bwMode="auto">
              <a:xfrm>
                <a:off x="4026569" y="5558865"/>
                <a:ext cx="342233" cy="476285"/>
              </a:xfrm>
              <a:prstGeom prst="rect">
                <a:avLst/>
              </a:prstGeom>
              <a:solidFill>
                <a:schemeClr val="accent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50000"/>
                  </a:lnSpc>
                  <a:spcBef>
                    <a:spcPts val="0"/>
                  </a:spcBef>
                </a:pPr>
                <a:r>
                  <a:rPr lang="en-US" sz="1600" b="1" dirty="0" smtClean="0">
                    <a:latin typeface="Courier New" pitchFamily="49" charset="0"/>
                  </a:rPr>
                  <a:t>...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415150" y="191192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</a:t>
              </a:r>
              <a:endParaRPr lang="th-TH" sz="18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435620" y="956361"/>
            <a:ext cx="795037" cy="243048"/>
            <a:chOff x="5224337" y="2238895"/>
            <a:chExt cx="795037" cy="384095"/>
          </a:xfrm>
        </p:grpSpPr>
        <p:sp>
          <p:nvSpPr>
            <p:cNvPr id="96" name="Rectangle 108"/>
            <p:cNvSpPr>
              <a:spLocks noChangeArrowheads="1"/>
            </p:cNvSpPr>
            <p:nvPr/>
          </p:nvSpPr>
          <p:spPr bwMode="auto">
            <a:xfrm>
              <a:off x="5224337" y="2238895"/>
              <a:ext cx="795037" cy="34319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YZ,9</a:t>
              </a:r>
              <a:endParaRPr lang="th-TH" sz="16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902047" y="2453713"/>
              <a:ext cx="6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th-TH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6139247" y="2142912"/>
            <a:ext cx="131544" cy="1384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2</a:t>
            </a:r>
            <a:endParaRPr lang="th-TH" sz="11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95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162 L -0.10277 0.1426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7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  <p:bldP spid="10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th-TH" dirty="0" smtClean="0"/>
              <a:t>ใช้ </a:t>
            </a:r>
            <a:r>
              <a:rPr lang="en-US" dirty="0" smtClean="0"/>
              <a:t>#deleted + #data </a:t>
            </a:r>
            <a:r>
              <a:rPr lang="th-TH" dirty="0" smtClean="0"/>
              <a:t>คำนวณ </a:t>
            </a:r>
            <a:r>
              <a:rPr lang="en-US" dirty="0" smtClean="0"/>
              <a:t>load factor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208946" y="838481"/>
            <a:ext cx="8726710" cy="5940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...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 smtClean="0">
                <a:latin typeface="Courier New" pitchFamily="49" charset="0"/>
                <a:cs typeface="Tahoma" panose="020B0604030504040204" pitchFamily="34" charset="0"/>
              </a:rPr>
              <a:t>   vector&lt;</a:t>
            </a:r>
            <a:r>
              <a:rPr lang="en-US" sz="2000" b="1" dirty="0" err="1" smtClean="0">
                <a:latin typeface="Courier New" pitchFamily="49" charset="0"/>
                <a:cs typeface="Tahoma" panose="020B0604030504040204" pitchFamily="34" charset="0"/>
              </a:rPr>
              <a:t>BucketT</a:t>
            </a:r>
            <a:r>
              <a:rPr lang="en-US" sz="2000" b="1" dirty="0">
                <a:latin typeface="Courier New" pitchFamily="49" charset="0"/>
                <a:cs typeface="Tahoma" panose="020B0604030504040204" pitchFamily="34" charset="0"/>
              </a:rPr>
              <a:t>&gt; </a:t>
            </a:r>
            <a:r>
              <a:rPr lang="en-US" sz="2000" b="1" dirty="0" err="1">
                <a:latin typeface="Courier New" pitchFamily="49" charset="0"/>
                <a:cs typeface="Tahoma" panose="020B0604030504040204" pitchFamily="34" charset="0"/>
              </a:rPr>
              <a:t>mBuckets</a:t>
            </a:r>
            <a:r>
              <a:rPr lang="en-US" sz="2000" b="1" dirty="0">
                <a:latin typeface="Courier New" pitchFamily="49" charset="0"/>
                <a:cs typeface="Tahoma" panose="020B0604030504040204" pitchFamily="34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latin typeface="Courier New" pitchFamily="49" charset="0"/>
                <a:cs typeface="Tahoma" panose="020B0604030504040204" pitchFamily="34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Tahoma" panose="020B0604030504040204" pitchFamily="34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Tahoma" panose="020B0604030504040204" pitchFamily="34" charset="0"/>
              </a:rPr>
              <a:t>          </a:t>
            </a:r>
            <a:r>
              <a:rPr lang="en-US" sz="2000" b="1" dirty="0" err="1">
                <a:latin typeface="Courier New" pitchFamily="49" charset="0"/>
                <a:cs typeface="Tahoma" panose="020B0604030504040204" pitchFamily="34" charset="0"/>
              </a:rPr>
              <a:t>mSize</a:t>
            </a:r>
            <a:r>
              <a:rPr lang="en-US" sz="2000" b="1" dirty="0">
                <a:latin typeface="Courier New" pitchFamily="49" charset="0"/>
                <a:cs typeface="Tahoma" panose="020B0604030504040204" pitchFamily="34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latin typeface="Courier New" pitchFamily="49" charset="0"/>
                <a:cs typeface="Tahoma" panose="020B0604030504040204" pitchFamily="34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Tahoma" panose="020B0604030504040204" pitchFamily="34" charset="0"/>
              </a:rPr>
              <a:t>HasherT</a:t>
            </a:r>
            <a:r>
              <a:rPr lang="en-US" sz="2000" b="1" dirty="0" smtClean="0">
                <a:latin typeface="Courier New" pitchFamily="49" charset="0"/>
                <a:cs typeface="Tahoma" panose="020B0604030504040204" pitchFamily="34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Tahoma" panose="020B0604030504040204" pitchFamily="34" charset="0"/>
              </a:rPr>
              <a:t>mHasher</a:t>
            </a:r>
            <a:r>
              <a:rPr lang="en-US" sz="2000" b="1" dirty="0" smtClean="0">
                <a:latin typeface="Courier New" pitchFamily="49" charset="0"/>
                <a:cs typeface="Tahoma" panose="020B0604030504040204" pitchFamily="34" charset="0"/>
              </a:rPr>
              <a:t>;</a:t>
            </a:r>
            <a:endParaRPr lang="en-US" sz="2000" b="1" dirty="0">
              <a:latin typeface="Courier New" pitchFamily="49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latin typeface="Courier New" pitchFamily="49" charset="0"/>
                <a:cs typeface="Tahoma" panose="020B0604030504040204" pitchFamily="34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Tahoma" panose="020B0604030504040204" pitchFamily="34" charset="0"/>
              </a:rPr>
              <a:t>EqualT</a:t>
            </a:r>
            <a:r>
              <a:rPr lang="en-US" sz="2000" b="1" dirty="0" smtClean="0">
                <a:latin typeface="Courier New" pitchFamily="49" charset="0"/>
                <a:cs typeface="Tahoma" panose="020B0604030504040204" pitchFamily="34" charset="0"/>
              </a:rPr>
              <a:t>          </a:t>
            </a:r>
            <a:r>
              <a:rPr lang="en-US" sz="2000" b="1" dirty="0" err="1">
                <a:latin typeface="Courier New" pitchFamily="49" charset="0"/>
                <a:cs typeface="Tahoma" panose="020B0604030504040204" pitchFamily="34" charset="0"/>
              </a:rPr>
              <a:t>mEqual</a:t>
            </a:r>
            <a:r>
              <a:rPr lang="en-US" sz="2000" b="1" dirty="0" smtClean="0">
                <a:latin typeface="Courier New" pitchFamily="49" charset="0"/>
                <a:cs typeface="Tahoma" panose="020B0604030504040204" pitchFamily="34" charset="0"/>
              </a:rPr>
              <a:t>;</a:t>
            </a:r>
            <a:endParaRPr lang="en-US" sz="2000" b="1" dirty="0">
              <a:latin typeface="Courier New" pitchFamily="49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latin typeface="Courier New" pitchFamily="49" charset="0"/>
                <a:cs typeface="Tahoma" panose="020B0604030504040204" pitchFamily="34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Tahoma" panose="020B0604030504040204" pitchFamily="34" charset="0"/>
              </a:rPr>
              <a:t>float           </a:t>
            </a:r>
            <a:r>
              <a:rPr lang="en-US" sz="2000" b="1" dirty="0" err="1">
                <a:latin typeface="Courier New" pitchFamily="49" charset="0"/>
                <a:cs typeface="Tahoma" panose="020B0604030504040204" pitchFamily="34" charset="0"/>
              </a:rPr>
              <a:t>mMaxLoadFactor</a:t>
            </a:r>
            <a:r>
              <a:rPr lang="en-US" sz="2000" b="1" dirty="0" smtClean="0">
                <a:latin typeface="Courier New" pitchFamily="49" charset="0"/>
                <a:cs typeface="Tahoma" panose="020B0604030504040204" pitchFamily="34" charset="0"/>
              </a:rPr>
              <a:t>;</a:t>
            </a:r>
            <a:endParaRPr lang="en-US" sz="2000" b="1" dirty="0">
              <a:latin typeface="Courier New" pitchFamily="49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latin typeface="Courier New" pitchFamily="49" charset="0"/>
                <a:cs typeface="Tahoma" panose="020B0604030504040204" pitchFamily="34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Tahoma" panose="020B0604030504040204" pitchFamily="34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Tahoma" panose="020B0604030504040204" pitchFamily="34" charset="0"/>
              </a:rPr>
              <a:t>          </a:t>
            </a:r>
            <a:r>
              <a:rPr lang="en-US" sz="2000" b="1" dirty="0" err="1">
                <a:latin typeface="Courier New" pitchFamily="49" charset="0"/>
                <a:cs typeface="Tahoma" panose="020B0604030504040204" pitchFamily="34" charset="0"/>
              </a:rPr>
              <a:t>mUsed</a:t>
            </a:r>
            <a:r>
              <a:rPr lang="en-US" sz="2000" b="1" dirty="0">
                <a:latin typeface="Courier New" pitchFamily="49" charset="0"/>
                <a:cs typeface="Tahoma" panose="020B0604030504040204" pitchFamily="34" charset="0"/>
              </a:rPr>
              <a:t>;          // </a:t>
            </a:r>
            <a:r>
              <a:rPr lang="en-US" sz="1800" dirty="0">
                <a:latin typeface="Courier New" pitchFamily="49" charset="0"/>
                <a:cs typeface="Tahoma" panose="020B0604030504040204" pitchFamily="34" charset="0"/>
              </a:rPr>
              <a:t>#</a:t>
            </a:r>
            <a:r>
              <a:rPr lang="th-TH" sz="2000" b="1" dirty="0">
                <a:latin typeface="Courier New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latin typeface="Courier New" pitchFamily="49" charset="0"/>
                <a:cs typeface="Tahoma" panose="020B0604030504040204" pitchFamily="34" charset="0"/>
              </a:rPr>
              <a:t>data + </a:t>
            </a:r>
            <a:r>
              <a:rPr lang="en-US" sz="1800" dirty="0">
                <a:latin typeface="Courier New" pitchFamily="49" charset="0"/>
                <a:cs typeface="Tahoma" panose="020B0604030504040204" pitchFamily="34" charset="0"/>
              </a:rPr>
              <a:t>#</a:t>
            </a:r>
            <a:r>
              <a:rPr lang="th-TH" sz="2000" b="1" dirty="0">
                <a:latin typeface="Courier New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Tahoma" panose="020B0604030504040204" pitchFamily="34" charset="0"/>
              </a:rPr>
              <a:t>deleted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latin typeface="Courier New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Tahoma" panose="020B0604030504040204" pitchFamily="34" charset="0"/>
              </a:rPr>
              <a:t>public: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float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load_factor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return (float)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mUsed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/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mBuckets.size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float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max_load_factor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return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void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max_load_factor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= z;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rehash(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bucket_count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7162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[ ]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261256" y="1045010"/>
            <a:ext cx="8597736" cy="22467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MappedT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&amp; operator[](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&amp; key)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find_position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(key);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if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[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].available())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 </a:t>
            </a:r>
            <a:r>
              <a:rPr lang="en-US" sz="2000" b="1" dirty="0" smtClean="0">
                <a:solidFill>
                  <a:srgbClr val="00B0F0"/>
                </a:solidFill>
                <a:latin typeface="Courier New" pitchFamily="49" charset="0"/>
                <a:ea typeface="+mn-ea"/>
                <a:cs typeface="Angsana New" pitchFamily="18" charset="-34"/>
              </a:rPr>
              <a:t>// </a:t>
            </a:r>
            <a:r>
              <a:rPr lang="th-TH" sz="1800" dirty="0" smtClean="0">
                <a:solidFill>
                  <a:srgbClr val="00B0F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ไม่มีข้อมูล</a:t>
            </a:r>
            <a:endParaRPr lang="en-US" sz="2000" dirty="0">
              <a:solidFill>
                <a:srgbClr val="00B0F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insert_to_position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make_pair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(key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MappedT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())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[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].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value.second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973776" y="3526953"/>
            <a:ext cx="7065819" cy="1631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CP::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unordered_map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&lt;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string,int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&gt; m;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m["ABC"] = 123;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cout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m.size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() &lt;&lt;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endl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;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// 1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cout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&lt;&lt; m["ABC"] &lt;&lt; "," &lt;&lt; m["XYZ"] &lt;&lt;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endl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cout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m.size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() &lt;&lt;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endl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;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// 2</a:t>
            </a:r>
          </a:p>
        </p:txBody>
      </p:sp>
      <p:grpSp>
        <p:nvGrpSpPr>
          <p:cNvPr id="35841" name="Group 35840"/>
          <p:cNvGrpSpPr/>
          <p:nvPr/>
        </p:nvGrpSpPr>
        <p:grpSpPr>
          <a:xfrm>
            <a:off x="1214538" y="5387607"/>
            <a:ext cx="6475664" cy="651840"/>
            <a:chOff x="994611" y="5428118"/>
            <a:chExt cx="6475664" cy="651840"/>
          </a:xfrm>
        </p:grpSpPr>
        <p:sp>
          <p:nvSpPr>
            <p:cNvPr id="52" name="Rectangle 111"/>
            <p:cNvSpPr>
              <a:spLocks noChangeArrowheads="1"/>
            </p:cNvSpPr>
            <p:nvPr/>
          </p:nvSpPr>
          <p:spPr bwMode="auto">
            <a:xfrm>
              <a:off x="1216548" y="5567150"/>
              <a:ext cx="1000289" cy="4318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20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/>
          </p:nvSpPr>
          <p:spPr bwMode="auto">
            <a:xfrm>
              <a:off x="6328632" y="5567151"/>
              <a:ext cx="1000289" cy="4318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20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107"/>
            <p:cNvSpPr>
              <a:spLocks noChangeArrowheads="1"/>
            </p:cNvSpPr>
            <p:nvPr/>
          </p:nvSpPr>
          <p:spPr bwMode="auto">
            <a:xfrm>
              <a:off x="1676015" y="5567151"/>
              <a:ext cx="1000289" cy="4318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8"/>
            <p:cNvSpPr>
              <a:spLocks noChangeArrowheads="1"/>
            </p:cNvSpPr>
            <p:nvPr/>
          </p:nvSpPr>
          <p:spPr bwMode="auto">
            <a:xfrm>
              <a:off x="2673158" y="5567151"/>
              <a:ext cx="1000289" cy="4318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18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14" name="Rectangle 111"/>
            <p:cNvSpPr>
              <a:spLocks noChangeArrowheads="1"/>
            </p:cNvSpPr>
            <p:nvPr/>
          </p:nvSpPr>
          <p:spPr bwMode="auto">
            <a:xfrm>
              <a:off x="4670954" y="5567151"/>
              <a:ext cx="1000289" cy="4318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20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112"/>
            <p:cNvSpPr>
              <a:spLocks noChangeArrowheads="1"/>
            </p:cNvSpPr>
            <p:nvPr/>
          </p:nvSpPr>
          <p:spPr bwMode="auto">
            <a:xfrm>
              <a:off x="5671242" y="5567151"/>
              <a:ext cx="1000289" cy="4318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18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58902" y="5837429"/>
              <a:ext cx="84960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0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46150" y="5837429"/>
              <a:ext cx="84960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0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03831" y="5837429"/>
              <a:ext cx="6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14832" y="5837429"/>
              <a:ext cx="14345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0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25831" y="5837429"/>
              <a:ext cx="84960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0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111"/>
            <p:cNvSpPr>
              <a:spLocks noChangeArrowheads="1"/>
            </p:cNvSpPr>
            <p:nvPr/>
          </p:nvSpPr>
          <p:spPr bwMode="auto">
            <a:xfrm>
              <a:off x="3670990" y="5567151"/>
              <a:ext cx="1000289" cy="4318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20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/>
          </p:nvSpPr>
          <p:spPr bwMode="auto">
            <a:xfrm>
              <a:off x="994611" y="5438812"/>
              <a:ext cx="342232" cy="64114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2000" b="1" dirty="0" smtClean="0">
                  <a:latin typeface="Courier New" pitchFamily="49" charset="0"/>
                </a:rPr>
                <a:t>...</a:t>
              </a:r>
              <a:endParaRPr lang="th-TH" sz="2000" b="1" dirty="0">
                <a:latin typeface="Courier New" pitchFamily="49" charset="0"/>
              </a:endParaRPr>
            </a:p>
          </p:txBody>
        </p:sp>
        <p:sp>
          <p:nvSpPr>
            <p:cNvPr id="54" name="Rectangle 111"/>
            <p:cNvSpPr>
              <a:spLocks noChangeArrowheads="1"/>
            </p:cNvSpPr>
            <p:nvPr/>
          </p:nvSpPr>
          <p:spPr bwMode="auto">
            <a:xfrm>
              <a:off x="4026569" y="5428118"/>
              <a:ext cx="342232" cy="64114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2000" b="1" dirty="0" smtClean="0">
                  <a:latin typeface="Courier New" pitchFamily="49" charset="0"/>
                </a:rPr>
                <a:t>...</a:t>
              </a:r>
              <a:endParaRPr lang="th-TH" sz="2000" b="1" dirty="0">
                <a:latin typeface="Courier New" pitchFamily="49" charset="0"/>
              </a:endParaRPr>
            </a:p>
          </p:txBody>
        </p:sp>
        <p:sp>
          <p:nvSpPr>
            <p:cNvPr id="55" name="Rectangle 111"/>
            <p:cNvSpPr>
              <a:spLocks noChangeArrowheads="1"/>
            </p:cNvSpPr>
            <p:nvPr/>
          </p:nvSpPr>
          <p:spPr bwMode="auto">
            <a:xfrm>
              <a:off x="7128043" y="5433474"/>
              <a:ext cx="342232" cy="64114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2000" b="1" dirty="0" smtClean="0">
                  <a:latin typeface="Courier New" pitchFamily="49" charset="0"/>
                </a:rPr>
                <a:t>...</a:t>
              </a:r>
              <a:endParaRPr lang="th-TH" sz="2000" b="1" dirty="0">
                <a:latin typeface="Courier New" pitchFamily="49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214538" y="5387607"/>
            <a:ext cx="6475664" cy="651840"/>
            <a:chOff x="994611" y="5428118"/>
            <a:chExt cx="6475664" cy="651840"/>
          </a:xfrm>
        </p:grpSpPr>
        <p:sp>
          <p:nvSpPr>
            <p:cNvPr id="58" name="Rectangle 111"/>
            <p:cNvSpPr>
              <a:spLocks noChangeArrowheads="1"/>
            </p:cNvSpPr>
            <p:nvPr/>
          </p:nvSpPr>
          <p:spPr bwMode="auto">
            <a:xfrm>
              <a:off x="1216548" y="5567150"/>
              <a:ext cx="1000289" cy="4318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20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59" name="Rectangle 111"/>
            <p:cNvSpPr>
              <a:spLocks noChangeArrowheads="1"/>
            </p:cNvSpPr>
            <p:nvPr/>
          </p:nvSpPr>
          <p:spPr bwMode="auto">
            <a:xfrm>
              <a:off x="6328632" y="5567151"/>
              <a:ext cx="1000289" cy="4318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20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auto">
            <a:xfrm>
              <a:off x="1676015" y="5567151"/>
              <a:ext cx="1000289" cy="4318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auto">
            <a:xfrm>
              <a:off x="2673158" y="5567151"/>
              <a:ext cx="1000289" cy="4318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18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auto">
            <a:xfrm>
              <a:off x="4670954" y="5567151"/>
              <a:ext cx="1000289" cy="4318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20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auto">
            <a:xfrm>
              <a:off x="5671242" y="5567151"/>
              <a:ext cx="1000289" cy="431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1800" b="1" dirty="0" smtClean="0">
                  <a:solidFill>
                    <a:srgbClr val="00B0F0"/>
                  </a:solidFill>
                  <a:latin typeface="Courier New" pitchFamily="49" charset="0"/>
                </a:rPr>
                <a:t>ABC,123</a:t>
              </a:r>
              <a:endParaRPr lang="th-TH" sz="18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58902" y="5837429"/>
              <a:ext cx="84960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0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546150" y="5837429"/>
              <a:ext cx="14345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2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03831" y="5837429"/>
              <a:ext cx="6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14832" y="5837429"/>
              <a:ext cx="14345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0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25831" y="5837429"/>
              <a:ext cx="84960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0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auto">
            <a:xfrm>
              <a:off x="3670990" y="5567151"/>
              <a:ext cx="1000289" cy="4318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20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auto">
            <a:xfrm>
              <a:off x="994611" y="5438812"/>
              <a:ext cx="342232" cy="64114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2000" b="1" dirty="0" smtClean="0">
                  <a:latin typeface="Courier New" pitchFamily="49" charset="0"/>
                </a:rPr>
                <a:t>...</a:t>
              </a:r>
              <a:endParaRPr lang="th-TH" sz="2000" b="1" dirty="0">
                <a:latin typeface="Courier New" pitchFamily="49" charset="0"/>
              </a:endParaRPr>
            </a:p>
          </p:txBody>
        </p:sp>
        <p:sp>
          <p:nvSpPr>
            <p:cNvPr id="71" name="Rectangle 111"/>
            <p:cNvSpPr>
              <a:spLocks noChangeArrowheads="1"/>
            </p:cNvSpPr>
            <p:nvPr/>
          </p:nvSpPr>
          <p:spPr bwMode="auto">
            <a:xfrm>
              <a:off x="4026569" y="5428118"/>
              <a:ext cx="342232" cy="64114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2000" b="1" dirty="0" smtClean="0">
                  <a:latin typeface="Courier New" pitchFamily="49" charset="0"/>
                </a:rPr>
                <a:t>...</a:t>
              </a:r>
              <a:endParaRPr lang="th-TH" sz="2000" b="1" dirty="0">
                <a:latin typeface="Courier New" pitchFamily="49" charset="0"/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auto">
            <a:xfrm>
              <a:off x="7128043" y="5433474"/>
              <a:ext cx="342232" cy="64114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2000" b="1" dirty="0" smtClean="0">
                  <a:latin typeface="Courier New" pitchFamily="49" charset="0"/>
                </a:rPr>
                <a:t>...</a:t>
              </a:r>
              <a:endParaRPr lang="th-TH" sz="2000" b="1" dirty="0">
                <a:latin typeface="Courier New" pitchFamily="49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214538" y="5387607"/>
            <a:ext cx="6475664" cy="651840"/>
            <a:chOff x="994611" y="5428118"/>
            <a:chExt cx="6475664" cy="651840"/>
          </a:xfrm>
        </p:grpSpPr>
        <p:sp>
          <p:nvSpPr>
            <p:cNvPr id="74" name="Rectangle 111"/>
            <p:cNvSpPr>
              <a:spLocks noChangeArrowheads="1"/>
            </p:cNvSpPr>
            <p:nvPr/>
          </p:nvSpPr>
          <p:spPr bwMode="auto">
            <a:xfrm>
              <a:off x="1216548" y="5567150"/>
              <a:ext cx="1000289" cy="4318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20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auto">
            <a:xfrm>
              <a:off x="6328632" y="5567151"/>
              <a:ext cx="1000289" cy="4318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20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76" name="Rectangle 107"/>
            <p:cNvSpPr>
              <a:spLocks noChangeArrowheads="1"/>
            </p:cNvSpPr>
            <p:nvPr/>
          </p:nvSpPr>
          <p:spPr bwMode="auto">
            <a:xfrm>
              <a:off x="1676015" y="5567151"/>
              <a:ext cx="1000289" cy="4318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108"/>
            <p:cNvSpPr>
              <a:spLocks noChangeArrowheads="1"/>
            </p:cNvSpPr>
            <p:nvPr/>
          </p:nvSpPr>
          <p:spPr bwMode="auto">
            <a:xfrm>
              <a:off x="2673158" y="5567151"/>
              <a:ext cx="1000289" cy="431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1800" b="1" dirty="0" smtClean="0">
                  <a:solidFill>
                    <a:srgbClr val="00B0F0"/>
                  </a:solidFill>
                  <a:latin typeface="Courier New" pitchFamily="49" charset="0"/>
                </a:rPr>
                <a:t>XYZ,0</a:t>
              </a:r>
              <a:endParaRPr lang="th-TH" sz="18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auto">
            <a:xfrm>
              <a:off x="4670954" y="5567151"/>
              <a:ext cx="1000289" cy="4318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20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auto">
            <a:xfrm>
              <a:off x="5671242" y="5567151"/>
              <a:ext cx="1000289" cy="431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1800" b="1" dirty="0" smtClean="0">
                  <a:solidFill>
                    <a:srgbClr val="00B0F0"/>
                  </a:solidFill>
                  <a:latin typeface="Courier New" pitchFamily="49" charset="0"/>
                </a:rPr>
                <a:t>ABC,123</a:t>
              </a:r>
              <a:endParaRPr lang="th-TH" sz="18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58902" y="5837429"/>
              <a:ext cx="84960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0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46150" y="5837429"/>
              <a:ext cx="14345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2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503831" y="5837429"/>
              <a:ext cx="6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14832" y="5837429"/>
              <a:ext cx="14345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0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25831" y="5837429"/>
              <a:ext cx="14345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2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auto">
            <a:xfrm>
              <a:off x="3670990" y="5567151"/>
              <a:ext cx="1000289" cy="4318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20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auto">
            <a:xfrm>
              <a:off x="994611" y="5438812"/>
              <a:ext cx="342232" cy="64114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2000" b="1" dirty="0" smtClean="0">
                  <a:latin typeface="Courier New" pitchFamily="49" charset="0"/>
                </a:rPr>
                <a:t>...</a:t>
              </a:r>
              <a:endParaRPr lang="th-TH" sz="2000" b="1" dirty="0">
                <a:latin typeface="Courier New" pitchFamily="49" charset="0"/>
              </a:endParaRP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auto">
            <a:xfrm>
              <a:off x="4026569" y="5428118"/>
              <a:ext cx="342232" cy="64114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2000" b="1" dirty="0" smtClean="0">
                  <a:latin typeface="Courier New" pitchFamily="49" charset="0"/>
                </a:rPr>
                <a:t>...</a:t>
              </a:r>
              <a:endParaRPr lang="th-TH" sz="2000" b="1" dirty="0">
                <a:latin typeface="Courier New" pitchFamily="49" charset="0"/>
              </a:endParaRP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auto">
            <a:xfrm>
              <a:off x="7128043" y="5433474"/>
              <a:ext cx="342232" cy="64114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2000" b="1" dirty="0" smtClean="0">
                  <a:latin typeface="Courier New" pitchFamily="49" charset="0"/>
                </a:rPr>
                <a:t>...</a:t>
              </a:r>
              <a:endParaRPr lang="th-TH" sz="2000" b="1" dirty="0">
                <a:latin typeface="Courier New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0781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  <p:bldP spid="5" grpId="0" uiExpand="1" build="p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163782" y="973773"/>
            <a:ext cx="6816436" cy="31700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erase(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&amp; key)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find_position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(key);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if (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[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].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has_data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 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[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].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mark_deleted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--;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1;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 else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0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erase</a:t>
            </a:r>
            <a:endParaRPr lang="th-TH" dirty="0"/>
          </a:p>
        </p:txBody>
      </p:sp>
      <p:grpSp>
        <p:nvGrpSpPr>
          <p:cNvPr id="22" name="Group 21"/>
          <p:cNvGrpSpPr/>
          <p:nvPr/>
        </p:nvGrpSpPr>
        <p:grpSpPr>
          <a:xfrm>
            <a:off x="1309541" y="4556334"/>
            <a:ext cx="6475664" cy="651840"/>
            <a:chOff x="994611" y="5428118"/>
            <a:chExt cx="6475664" cy="651840"/>
          </a:xfrm>
        </p:grpSpPr>
        <p:sp>
          <p:nvSpPr>
            <p:cNvPr id="23" name="Rectangle 111"/>
            <p:cNvSpPr>
              <a:spLocks noChangeArrowheads="1"/>
            </p:cNvSpPr>
            <p:nvPr/>
          </p:nvSpPr>
          <p:spPr bwMode="auto">
            <a:xfrm>
              <a:off x="1216548" y="5567150"/>
              <a:ext cx="1000289" cy="4318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20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auto">
            <a:xfrm>
              <a:off x="6328632" y="5567151"/>
              <a:ext cx="1000289" cy="4318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20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25" name="Rectangle 107"/>
            <p:cNvSpPr>
              <a:spLocks noChangeArrowheads="1"/>
            </p:cNvSpPr>
            <p:nvPr/>
          </p:nvSpPr>
          <p:spPr bwMode="auto">
            <a:xfrm>
              <a:off x="1676015" y="5567151"/>
              <a:ext cx="1000289" cy="4318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08"/>
            <p:cNvSpPr>
              <a:spLocks noChangeArrowheads="1"/>
            </p:cNvSpPr>
            <p:nvPr/>
          </p:nvSpPr>
          <p:spPr bwMode="auto">
            <a:xfrm>
              <a:off x="2673158" y="5567151"/>
              <a:ext cx="1000289" cy="431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1800" b="1" dirty="0" smtClean="0">
                  <a:solidFill>
                    <a:srgbClr val="00B0F0"/>
                  </a:solidFill>
                  <a:latin typeface="Courier New" pitchFamily="49" charset="0"/>
                </a:rPr>
                <a:t>X,9</a:t>
              </a:r>
              <a:endParaRPr lang="th-TH" sz="18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27" name="Rectangle 111"/>
            <p:cNvSpPr>
              <a:spLocks noChangeArrowheads="1"/>
            </p:cNvSpPr>
            <p:nvPr/>
          </p:nvSpPr>
          <p:spPr bwMode="auto">
            <a:xfrm>
              <a:off x="4670954" y="5567151"/>
              <a:ext cx="1000289" cy="4318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20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28" name="Rectangle 112"/>
            <p:cNvSpPr>
              <a:spLocks noChangeArrowheads="1"/>
            </p:cNvSpPr>
            <p:nvPr/>
          </p:nvSpPr>
          <p:spPr bwMode="auto">
            <a:xfrm>
              <a:off x="5671242" y="5567151"/>
              <a:ext cx="1000289" cy="431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1800" b="1" dirty="0" smtClean="0">
                  <a:solidFill>
                    <a:srgbClr val="00B0F0"/>
                  </a:solidFill>
                  <a:latin typeface="Courier New" pitchFamily="49" charset="0"/>
                </a:rPr>
                <a:t>ABC,123</a:t>
              </a:r>
              <a:endParaRPr lang="th-TH" sz="18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58902" y="5837429"/>
              <a:ext cx="84960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0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46150" y="5837429"/>
              <a:ext cx="14345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2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03831" y="5837429"/>
              <a:ext cx="6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14832" y="5837429"/>
              <a:ext cx="14345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0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25831" y="5837429"/>
              <a:ext cx="14345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2</a:t>
              </a:r>
              <a:endParaRPr lang="th-TH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111"/>
            <p:cNvSpPr>
              <a:spLocks noChangeArrowheads="1"/>
            </p:cNvSpPr>
            <p:nvPr/>
          </p:nvSpPr>
          <p:spPr bwMode="auto">
            <a:xfrm>
              <a:off x="3670990" y="5567151"/>
              <a:ext cx="1000289" cy="4318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endParaRPr lang="th-TH" sz="2000" b="1" dirty="0">
                <a:solidFill>
                  <a:srgbClr val="00B0F0"/>
                </a:solidFill>
                <a:latin typeface="Courier New" pitchFamily="49" charset="0"/>
              </a:endParaRPr>
            </a:p>
          </p:txBody>
        </p:sp>
        <p:sp>
          <p:nvSpPr>
            <p:cNvPr id="35" name="Rectangle 111"/>
            <p:cNvSpPr>
              <a:spLocks noChangeArrowheads="1"/>
            </p:cNvSpPr>
            <p:nvPr/>
          </p:nvSpPr>
          <p:spPr bwMode="auto">
            <a:xfrm>
              <a:off x="994611" y="5438812"/>
              <a:ext cx="342232" cy="64114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2000" b="1" dirty="0" smtClean="0">
                  <a:latin typeface="Courier New" pitchFamily="49" charset="0"/>
                </a:rPr>
                <a:t>...</a:t>
              </a:r>
              <a:endParaRPr lang="th-TH" sz="2000" b="1" dirty="0">
                <a:latin typeface="Courier New" pitchFamily="49" charset="0"/>
              </a:endParaRPr>
            </a:p>
          </p:txBody>
        </p:sp>
        <p:sp>
          <p:nvSpPr>
            <p:cNvPr id="36" name="Rectangle 111"/>
            <p:cNvSpPr>
              <a:spLocks noChangeArrowheads="1"/>
            </p:cNvSpPr>
            <p:nvPr/>
          </p:nvSpPr>
          <p:spPr bwMode="auto">
            <a:xfrm>
              <a:off x="4026569" y="5428118"/>
              <a:ext cx="342232" cy="64114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2000" b="1" dirty="0" smtClean="0">
                  <a:latin typeface="Courier New" pitchFamily="49" charset="0"/>
                </a:rPr>
                <a:t>...</a:t>
              </a:r>
              <a:endParaRPr lang="th-TH" sz="2000" b="1" dirty="0">
                <a:latin typeface="Courier New" pitchFamily="49" charset="0"/>
              </a:endParaRPr>
            </a:p>
          </p:txBody>
        </p:sp>
        <p:sp>
          <p:nvSpPr>
            <p:cNvPr id="37" name="Rectangle 111"/>
            <p:cNvSpPr>
              <a:spLocks noChangeArrowheads="1"/>
            </p:cNvSpPr>
            <p:nvPr/>
          </p:nvSpPr>
          <p:spPr bwMode="auto">
            <a:xfrm>
              <a:off x="7128043" y="5433474"/>
              <a:ext cx="342232" cy="64114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2000" b="1" dirty="0" smtClean="0">
                  <a:latin typeface="Courier New" pitchFamily="49" charset="0"/>
                </a:rPr>
                <a:t>...</a:t>
              </a:r>
              <a:endParaRPr lang="th-TH" sz="2000" b="1" dirty="0">
                <a:latin typeface="Courier New" pitchFamily="49" charset="0"/>
              </a:endParaRPr>
            </a:p>
          </p:txBody>
        </p:sp>
      </p:grpSp>
      <p:sp>
        <p:nvSpPr>
          <p:cNvPr id="2" name="Up Arrow 1"/>
          <p:cNvSpPr/>
          <p:nvPr/>
        </p:nvSpPr>
        <p:spPr bwMode="auto">
          <a:xfrm>
            <a:off x="3336966" y="5201393"/>
            <a:ext cx="344385" cy="42751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41" name="Rounded Rectangular Callout 40"/>
          <p:cNvSpPr/>
          <p:nvPr/>
        </p:nvSpPr>
        <p:spPr bwMode="auto">
          <a:xfrm>
            <a:off x="4085112" y="5272645"/>
            <a:ext cx="3384468" cy="403761"/>
          </a:xfrm>
          <a:prstGeom prst="wedgeRoundRectCallout">
            <a:avLst>
              <a:gd name="adj1" fmla="val -54082"/>
              <a:gd name="adj2" fmla="val -5384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0 = empty, 1 = deleted,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 2 = data</a:t>
            </a:r>
            <a:endParaRPr kumimoji="0" lang="th-TH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988669" y="4696132"/>
            <a:ext cx="994912" cy="429660"/>
            <a:chOff x="5224337" y="2238895"/>
            <a:chExt cx="795037" cy="343197"/>
          </a:xfrm>
        </p:grpSpPr>
        <p:sp>
          <p:nvSpPr>
            <p:cNvPr id="43" name="Rectangle 108"/>
            <p:cNvSpPr>
              <a:spLocks noChangeArrowheads="1"/>
            </p:cNvSpPr>
            <p:nvPr/>
          </p:nvSpPr>
          <p:spPr bwMode="auto">
            <a:xfrm>
              <a:off x="5224337" y="2238895"/>
              <a:ext cx="795037" cy="34319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50000"/>
                </a:lnSpc>
                <a:spcBef>
                  <a:spcPts val="0"/>
                </a:spcBef>
              </a:pP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X,9</a:t>
              </a:r>
              <a:endParaRPr lang="th-TH" sz="16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02047" y="2418088"/>
              <a:ext cx="84960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</a:rPr>
                <a:t>1</a:t>
              </a:r>
              <a:endParaRPr lang="th-TH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3883231" y="2291938"/>
            <a:ext cx="1353787" cy="2576945"/>
          </a:xfrm>
          <a:custGeom>
            <a:avLst/>
            <a:gdLst>
              <a:gd name="connsiteX0" fmla="*/ 1353787 w 1353787"/>
              <a:gd name="connsiteY0" fmla="*/ 0 h 2576945"/>
              <a:gd name="connsiteX1" fmla="*/ 890650 w 1353787"/>
              <a:gd name="connsiteY1" fmla="*/ 1282535 h 2576945"/>
              <a:gd name="connsiteX2" fmla="*/ 118753 w 1353787"/>
              <a:gd name="connsiteY2" fmla="*/ 1757548 h 2576945"/>
              <a:gd name="connsiteX3" fmla="*/ 0 w 1353787"/>
              <a:gd name="connsiteY3" fmla="*/ 2576945 h 25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787" h="2576945">
                <a:moveTo>
                  <a:pt x="1353787" y="0"/>
                </a:moveTo>
                <a:cubicBezTo>
                  <a:pt x="1225138" y="494805"/>
                  <a:pt x="1096489" y="989610"/>
                  <a:pt x="890650" y="1282535"/>
                </a:cubicBezTo>
                <a:cubicBezTo>
                  <a:pt x="684811" y="1575460"/>
                  <a:pt x="267195" y="1541813"/>
                  <a:pt x="118753" y="1757548"/>
                </a:cubicBezTo>
                <a:cubicBezTo>
                  <a:pt x="-29689" y="1973283"/>
                  <a:pt x="15834" y="2440379"/>
                  <a:pt x="0" y="2576945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41" grpId="0" animBg="1"/>
      <p:bldP spid="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 smtClean="0"/>
              <a:t>clear</a:t>
            </a:r>
            <a:endParaRPr lang="th-TH" dirty="0"/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1163782" y="973773"/>
            <a:ext cx="6816436" cy="22467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void clear()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for (auto&amp; bucket :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bucket.mark_empty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 0;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mUsed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 0;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895754" y="3929471"/>
            <a:ext cx="3552047" cy="381294"/>
            <a:chOff x="829" y="2506"/>
            <a:chExt cx="2541" cy="272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829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147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sym typeface="Wingdings"/>
                </a:rPr>
                <a:t>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1464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sym typeface="Wingdings"/>
                </a:rPr>
                <a:t>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782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099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sym typeface="Wingdings"/>
                </a:rPr>
                <a:t>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417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2734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052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340437" y="3927127"/>
            <a:ext cx="444530" cy="38129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3783470" y="3927127"/>
            <a:ext cx="444530" cy="38129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4226503" y="3927127"/>
            <a:ext cx="444530" cy="38129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4669536" y="3927127"/>
            <a:ext cx="444530" cy="38129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5112569" y="3927127"/>
            <a:ext cx="444530" cy="38129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5555602" y="3927127"/>
            <a:ext cx="444530" cy="38129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 bwMode="auto">
          <a:xfrm>
            <a:off x="2884868" y="3915177"/>
            <a:ext cx="476518" cy="4121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04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0.04861 4.07407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4.07407E-6 L 0.09653 4.07407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53 4.07407E-6 L 0.14514 4.07407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14 4.07407E-6 L 0.19375 4.07407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75 4.07407E-6 L 0.24028 4.07407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28 4.07407E-6 L 0.29184 4.07407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23 4.07407E-6 L 0.33889 4.07407E-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0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653142" y="866898"/>
            <a:ext cx="8146473" cy="470898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void rehash(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m)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if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load_factor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&lt;=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max_load_factor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()&amp;&amp;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m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&lt;=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mBuckets.size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()) return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m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= 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max(m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, (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)(0.5+mSize/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mMaxLoadFactor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));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m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=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*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lower_bound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(PRIMES, PRIMES+N_PRIMES, m);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vector&lt;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ValueT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tmp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for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(auto&amp;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: *this)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tmp.push_back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this-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&gt;clear();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mBuckets.resize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(m);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for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(auto&amp;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: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tmp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this-&gt;insert(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val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95377" y="5656631"/>
            <a:ext cx="4431634" cy="381294"/>
            <a:chOff x="4735516" y="5016720"/>
            <a:chExt cx="4431634" cy="381294"/>
          </a:xfrm>
        </p:grpSpPr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4735516" y="5016720"/>
              <a:ext cx="444530" cy="38129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11"/>
            <p:cNvSpPr>
              <a:spLocks noChangeArrowheads="1"/>
            </p:cNvSpPr>
            <p:nvPr/>
          </p:nvSpPr>
          <p:spPr bwMode="auto">
            <a:xfrm>
              <a:off x="5180046" y="5016720"/>
              <a:ext cx="444530" cy="38129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71" name="Rectangle 12"/>
            <p:cNvSpPr>
              <a:spLocks noChangeArrowheads="1"/>
            </p:cNvSpPr>
            <p:nvPr/>
          </p:nvSpPr>
          <p:spPr bwMode="auto">
            <a:xfrm>
              <a:off x="5623178" y="5016720"/>
              <a:ext cx="444530" cy="38129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72" name="Rectangle 13"/>
            <p:cNvSpPr>
              <a:spLocks noChangeArrowheads="1"/>
            </p:cNvSpPr>
            <p:nvPr/>
          </p:nvSpPr>
          <p:spPr bwMode="auto">
            <a:xfrm>
              <a:off x="6067708" y="5016720"/>
              <a:ext cx="444530" cy="38129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6510841" y="5016720"/>
              <a:ext cx="444530" cy="38129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15"/>
            <p:cNvSpPr>
              <a:spLocks noChangeArrowheads="1"/>
            </p:cNvSpPr>
            <p:nvPr/>
          </p:nvSpPr>
          <p:spPr bwMode="auto">
            <a:xfrm>
              <a:off x="6955371" y="5016720"/>
              <a:ext cx="444530" cy="38129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5" name="Rectangle 16"/>
            <p:cNvSpPr>
              <a:spLocks noChangeArrowheads="1"/>
            </p:cNvSpPr>
            <p:nvPr/>
          </p:nvSpPr>
          <p:spPr bwMode="auto">
            <a:xfrm>
              <a:off x="7398503" y="5016720"/>
              <a:ext cx="444530" cy="38129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6" name="Rectangle 17"/>
            <p:cNvSpPr>
              <a:spLocks noChangeArrowheads="1"/>
            </p:cNvSpPr>
            <p:nvPr/>
          </p:nvSpPr>
          <p:spPr bwMode="auto">
            <a:xfrm>
              <a:off x="7843033" y="5016720"/>
              <a:ext cx="444530" cy="38129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8282870" y="5016720"/>
              <a:ext cx="444530" cy="38129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17"/>
            <p:cNvSpPr>
              <a:spLocks noChangeArrowheads="1"/>
            </p:cNvSpPr>
            <p:nvPr/>
          </p:nvSpPr>
          <p:spPr bwMode="auto">
            <a:xfrm>
              <a:off x="8722620" y="5016720"/>
              <a:ext cx="444530" cy="381294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en-US" dirty="0" smtClean="0"/>
              <a:t>rehash</a:t>
            </a:r>
            <a:endParaRPr lang="th-TH" dirty="0"/>
          </a:p>
        </p:txBody>
      </p: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1195051" y="5656631"/>
            <a:ext cx="3107517" cy="381294"/>
            <a:chOff x="829" y="2506"/>
            <a:chExt cx="2223" cy="272"/>
          </a:xfrm>
        </p:grpSpPr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829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1147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1464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1782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2099" y="2506"/>
              <a:ext cx="318" cy="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2417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2734" y="2506"/>
              <a:ext cx="318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1191070" y="6175398"/>
            <a:ext cx="444530" cy="3812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1633640" y="6175398"/>
            <a:ext cx="444530" cy="3812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2076210" y="6175398"/>
            <a:ext cx="444530" cy="3812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2518780" y="6175398"/>
            <a:ext cx="444530" cy="3812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9" name="Group 9"/>
          <p:cNvGrpSpPr>
            <a:grpSpLocks/>
          </p:cNvGrpSpPr>
          <p:nvPr/>
        </p:nvGrpSpPr>
        <p:grpSpPr bwMode="auto">
          <a:xfrm>
            <a:off x="1193663" y="5656631"/>
            <a:ext cx="3107517" cy="381294"/>
            <a:chOff x="829" y="2506"/>
            <a:chExt cx="2223" cy="272"/>
          </a:xfrm>
        </p:grpSpPr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829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1147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62" name="Rectangle 12"/>
            <p:cNvSpPr>
              <a:spLocks noChangeArrowheads="1"/>
            </p:cNvSpPr>
            <p:nvPr/>
          </p:nvSpPr>
          <p:spPr bwMode="auto">
            <a:xfrm>
              <a:off x="1464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1782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2099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2417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2734" y="2506"/>
              <a:ext cx="318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4294628" y="5656631"/>
            <a:ext cx="444530" cy="3812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515315" y="5656631"/>
            <a:ext cx="444530" cy="3812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2079639" y="5656631"/>
            <a:ext cx="444530" cy="3812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5185278" y="5656631"/>
            <a:ext cx="444530" cy="3812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9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  <p:bldP spid="56" grpId="0" animBg="1"/>
      <p:bldP spid="57" grpId="0" animBg="1"/>
      <p:bldP spid="58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58" y="19050"/>
            <a:ext cx="8526484" cy="762000"/>
          </a:xfrm>
        </p:spPr>
        <p:txBody>
          <a:bodyPr/>
          <a:lstStyle/>
          <a:p>
            <a:r>
              <a:rPr lang="th-TH" dirty="0" smtClean="0"/>
              <a:t>บริการอื่นๆ</a:t>
            </a:r>
            <a:endParaRPr lang="th-TH" dirty="0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602" y="814731"/>
            <a:ext cx="9143398" cy="5940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public: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bool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empty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{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== 0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size()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{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;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bucket_count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{ return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mBuckets.size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(); 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bucket_size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n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){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    return </a:t>
            </a:r>
            <a:r>
              <a:rPr lang="en-US" sz="2000" b="1" dirty="0" err="1" smtClean="0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[n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].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has_data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() ? 1 : </a:t>
            </a:r>
            <a:r>
              <a:rPr lang="en-US" sz="2000" b="1" dirty="0" smtClean="0">
                <a:latin typeface="Courier New" pitchFamily="49" charset="0"/>
                <a:cs typeface="Angsana New" pitchFamily="18" charset="-34"/>
              </a:rPr>
              <a:t>0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float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load_factor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return (float)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mUsed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/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mBuckets.size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();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float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max_load_factor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return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void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max_load_factor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(float z)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= z;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rehash(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bucket_count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());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162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ฟังก์ชันแฮช </a:t>
            </a:r>
            <a:r>
              <a:rPr lang="en-US" smtClean="0">
                <a:cs typeface="Tahoma" pitchFamily="34" charset="0"/>
              </a:rPr>
              <a:t>(Hash Function)</a:t>
            </a:r>
            <a:endParaRPr lang="th-TH" smtClean="0"/>
          </a:p>
        </p:txBody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8458200" cy="188118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www.webster.com</a:t>
            </a:r>
          </a:p>
          <a:p>
            <a:pPr lvl="1">
              <a:lnSpc>
                <a:spcPct val="90000"/>
              </a:lnSpc>
              <a:defRPr/>
            </a:pPr>
            <a:r>
              <a:rPr lang="en-US" smtClean="0">
                <a:solidFill>
                  <a:srgbClr val="FF3300"/>
                </a:solidFill>
              </a:rPr>
              <a:t>hash </a:t>
            </a:r>
            <a:r>
              <a:rPr lang="en-US" smtClean="0"/>
              <a:t>: to chop (as meat and potatoes) into small pieces</a:t>
            </a:r>
          </a:p>
          <a:p>
            <a:pPr>
              <a:lnSpc>
                <a:spcPct val="90000"/>
              </a:lnSpc>
              <a:defRPr/>
            </a:pPr>
            <a:r>
              <a:rPr lang="th-TH" smtClean="0"/>
              <a:t>สอ เสถบุตร</a:t>
            </a:r>
          </a:p>
          <a:p>
            <a:pPr lvl="1">
              <a:lnSpc>
                <a:spcPct val="90000"/>
              </a:lnSpc>
              <a:defRPr/>
            </a:pPr>
            <a:r>
              <a:rPr lang="th-TH" smtClean="0"/>
              <a:t>สับ</a:t>
            </a:r>
            <a:r>
              <a:rPr lang="en-US" smtClean="0"/>
              <a:t>, </a:t>
            </a:r>
            <a:r>
              <a:rPr lang="th-TH" smtClean="0"/>
              <a:t>แหลก</a:t>
            </a:r>
            <a:r>
              <a:rPr lang="en-US" smtClean="0"/>
              <a:t>, </a:t>
            </a:r>
            <a:r>
              <a:rPr lang="th-TH" smtClean="0"/>
              <a:t>นำมาโขลกเข้าด้วยกัน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041525" y="3984625"/>
            <a:ext cx="2114550" cy="2181225"/>
            <a:chOff x="1913" y="1907"/>
            <a:chExt cx="1332" cy="1374"/>
          </a:xfrm>
        </p:grpSpPr>
        <p:pic>
          <p:nvPicPr>
            <p:cNvPr id="19473" name="Picture 17" descr="image0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1913" y="1907"/>
              <a:ext cx="1332" cy="1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4" name="Text Box 22"/>
            <p:cNvSpPr txBox="1">
              <a:spLocks noChangeArrowheads="1"/>
            </p:cNvSpPr>
            <p:nvPr/>
          </p:nvSpPr>
          <p:spPr bwMode="auto">
            <a:xfrm>
              <a:off x="2495" y="2701"/>
              <a:ext cx="5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hash</a:t>
              </a:r>
              <a:endParaRPr lang="th-TH" sz="2000" b="1">
                <a:latin typeface="Courier New" pitchFamily="49" charset="0"/>
              </a:endParaRPr>
            </a:p>
          </p:txBody>
        </p:sp>
      </p:grpSp>
      <p:sp>
        <p:nvSpPr>
          <p:cNvPr id="1246234" name="Text Box 26"/>
          <p:cNvSpPr txBox="1">
            <a:spLocks noChangeArrowheads="1"/>
          </p:cNvSpPr>
          <p:nvPr/>
        </p:nvSpPr>
        <p:spPr bwMode="auto">
          <a:xfrm rot="-5400000">
            <a:off x="2189957" y="3425031"/>
            <a:ext cx="182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493-01020-21</a:t>
            </a:r>
            <a:endParaRPr lang="th-TH" sz="1800" b="1">
              <a:latin typeface="Courier New" pitchFamily="49" charset="0"/>
            </a:endParaRPr>
          </a:p>
        </p:txBody>
      </p:sp>
      <p:sp>
        <p:nvSpPr>
          <p:cNvPr id="1246235" name="Text Box 27"/>
          <p:cNvSpPr txBox="1">
            <a:spLocks noChangeArrowheads="1"/>
          </p:cNvSpPr>
          <p:nvPr/>
        </p:nvSpPr>
        <p:spPr bwMode="auto">
          <a:xfrm>
            <a:off x="3008313" y="5251450"/>
            <a:ext cx="866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10291</a:t>
            </a:r>
            <a:endParaRPr lang="th-TH" sz="1800" b="1">
              <a:latin typeface="Courier New" pitchFamily="49" charset="0"/>
            </a:endParaRPr>
          </a:p>
        </p:txBody>
      </p:sp>
      <p:sp>
        <p:nvSpPr>
          <p:cNvPr id="1246237" name="Text Box 29"/>
          <p:cNvSpPr txBox="1">
            <a:spLocks noChangeArrowheads="1"/>
          </p:cNvSpPr>
          <p:nvPr/>
        </p:nvSpPr>
        <p:spPr bwMode="auto">
          <a:xfrm rot="-5400000">
            <a:off x="2189957" y="3423443"/>
            <a:ext cx="182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493-87628-21</a:t>
            </a:r>
            <a:endParaRPr lang="th-TH" sz="1800" b="1">
              <a:latin typeface="Courier New" pitchFamily="49" charset="0"/>
            </a:endParaRPr>
          </a:p>
        </p:txBody>
      </p:sp>
      <p:sp>
        <p:nvSpPr>
          <p:cNvPr id="1246238" name="Text Box 30"/>
          <p:cNvSpPr txBox="1">
            <a:spLocks noChangeArrowheads="1"/>
          </p:cNvSpPr>
          <p:nvPr/>
        </p:nvSpPr>
        <p:spPr bwMode="auto">
          <a:xfrm>
            <a:off x="2979738" y="5237163"/>
            <a:ext cx="86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76102</a:t>
            </a:r>
            <a:endParaRPr lang="th-TH" sz="1800" b="1">
              <a:latin typeface="Courier New" pitchFamily="49" charset="0"/>
            </a:endParaRPr>
          </a:p>
        </p:txBody>
      </p:sp>
      <p:sp>
        <p:nvSpPr>
          <p:cNvPr id="1246239" name="Text Box 31"/>
          <p:cNvSpPr txBox="1">
            <a:spLocks noChangeArrowheads="1"/>
          </p:cNvSpPr>
          <p:nvPr/>
        </p:nvSpPr>
        <p:spPr bwMode="auto">
          <a:xfrm rot="-5400000">
            <a:off x="2189957" y="3421856"/>
            <a:ext cx="182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473-12332-21</a:t>
            </a:r>
            <a:endParaRPr lang="th-TH" sz="1800" b="1">
              <a:latin typeface="Courier New" pitchFamily="49" charset="0"/>
            </a:endParaRPr>
          </a:p>
        </p:txBody>
      </p:sp>
      <p:sp>
        <p:nvSpPr>
          <p:cNvPr id="1246240" name="Text Box 32"/>
          <p:cNvSpPr txBox="1">
            <a:spLocks noChangeArrowheads="1"/>
          </p:cNvSpPr>
          <p:nvPr/>
        </p:nvSpPr>
        <p:spPr bwMode="auto">
          <a:xfrm>
            <a:off x="2979738" y="5237163"/>
            <a:ext cx="86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40001</a:t>
            </a:r>
            <a:endParaRPr lang="th-TH" sz="1800" b="1">
              <a:latin typeface="Courier New" pitchFamily="49" charset="0"/>
            </a:endParaRPr>
          </a:p>
        </p:txBody>
      </p:sp>
      <p:sp>
        <p:nvSpPr>
          <p:cNvPr id="1246241" name="Text Box 33"/>
          <p:cNvSpPr txBox="1">
            <a:spLocks noChangeArrowheads="1"/>
          </p:cNvSpPr>
          <p:nvPr/>
        </p:nvSpPr>
        <p:spPr bwMode="auto">
          <a:xfrm rot="-5400000">
            <a:off x="2189957" y="3420268"/>
            <a:ext cx="182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463-09872-21</a:t>
            </a:r>
            <a:endParaRPr lang="th-TH" sz="1800" b="1">
              <a:latin typeface="Courier New" pitchFamily="49" charset="0"/>
            </a:endParaRPr>
          </a:p>
        </p:txBody>
      </p:sp>
      <p:sp>
        <p:nvSpPr>
          <p:cNvPr id="1246242" name="Text Box 34"/>
          <p:cNvSpPr txBox="1">
            <a:spLocks noChangeArrowheads="1"/>
          </p:cNvSpPr>
          <p:nvPr/>
        </p:nvSpPr>
        <p:spPr bwMode="auto">
          <a:xfrm>
            <a:off x="2979738" y="5237163"/>
            <a:ext cx="86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00012</a:t>
            </a:r>
            <a:endParaRPr lang="th-TH" sz="1800" b="1">
              <a:latin typeface="Courier New" pitchFamily="49" charset="0"/>
            </a:endParaRPr>
          </a:p>
        </p:txBody>
      </p:sp>
      <p:sp>
        <p:nvSpPr>
          <p:cNvPr id="1246243" name="Text Box 35"/>
          <p:cNvSpPr txBox="1">
            <a:spLocks noChangeArrowheads="1"/>
          </p:cNvSpPr>
          <p:nvPr/>
        </p:nvSpPr>
        <p:spPr bwMode="auto">
          <a:xfrm>
            <a:off x="4511675" y="3073400"/>
            <a:ext cx="4059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493-01020-21</a:t>
            </a:r>
            <a:r>
              <a:rPr lang="th-TH" sz="1800" b="1">
                <a:latin typeface="Courier New" pitchFamily="49" charset="0"/>
              </a:rPr>
              <a:t>	 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	 </a:t>
            </a:r>
            <a:r>
              <a:rPr lang="en-US" sz="1800" b="1">
                <a:latin typeface="Courier New" pitchFamily="49" charset="0"/>
              </a:rPr>
              <a:t>10291</a:t>
            </a:r>
          </a:p>
        </p:txBody>
      </p:sp>
      <p:sp>
        <p:nvSpPr>
          <p:cNvPr id="1246244" name="Text Box 36"/>
          <p:cNvSpPr txBox="1">
            <a:spLocks noChangeArrowheads="1"/>
          </p:cNvSpPr>
          <p:nvPr/>
        </p:nvSpPr>
        <p:spPr bwMode="auto">
          <a:xfrm>
            <a:off x="4511675" y="3544888"/>
            <a:ext cx="4256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493-87628-21</a:t>
            </a:r>
            <a:r>
              <a:rPr lang="th-TH" sz="1800" b="1">
                <a:latin typeface="Courier New" pitchFamily="49" charset="0"/>
              </a:rPr>
              <a:t>	 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	 </a:t>
            </a:r>
            <a:r>
              <a:rPr lang="en-US" sz="1800" b="1">
                <a:latin typeface="Courier New" pitchFamily="49" charset="0"/>
              </a:rPr>
              <a:t>76102</a:t>
            </a:r>
            <a:endParaRPr lang="th-TH" sz="18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246245" name="Text Box 37"/>
          <p:cNvSpPr txBox="1">
            <a:spLocks noChangeArrowheads="1"/>
          </p:cNvSpPr>
          <p:nvPr/>
        </p:nvSpPr>
        <p:spPr bwMode="auto">
          <a:xfrm>
            <a:off x="4511675" y="4016375"/>
            <a:ext cx="4157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473-12332-21</a:t>
            </a:r>
            <a:r>
              <a:rPr lang="th-TH" sz="1800" b="1">
                <a:latin typeface="Courier New" pitchFamily="49" charset="0"/>
              </a:rPr>
              <a:t>	 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	 </a:t>
            </a:r>
            <a:r>
              <a:rPr lang="en-US" sz="1800" b="1">
                <a:latin typeface="Courier New" pitchFamily="49" charset="0"/>
              </a:rPr>
              <a:t>40001</a:t>
            </a:r>
            <a:endParaRPr lang="th-TH" sz="1800" b="1">
              <a:latin typeface="Courier New" pitchFamily="49" charset="0"/>
            </a:endParaRPr>
          </a:p>
        </p:txBody>
      </p:sp>
      <p:sp>
        <p:nvSpPr>
          <p:cNvPr id="1246246" name="Text Box 38"/>
          <p:cNvSpPr txBox="1">
            <a:spLocks noChangeArrowheads="1"/>
          </p:cNvSpPr>
          <p:nvPr/>
        </p:nvSpPr>
        <p:spPr bwMode="auto">
          <a:xfrm>
            <a:off x="4511675" y="4489450"/>
            <a:ext cx="4157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463-09872-21</a:t>
            </a:r>
            <a:r>
              <a:rPr lang="th-TH" sz="1800" b="1">
                <a:latin typeface="Courier New" pitchFamily="49" charset="0"/>
              </a:rPr>
              <a:t>	  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	 </a:t>
            </a:r>
            <a:r>
              <a:rPr lang="en-US" sz="1800" b="1">
                <a:latin typeface="Courier New" pitchFamily="49" charset="0"/>
              </a:rPr>
              <a:t>00012</a:t>
            </a:r>
            <a:endParaRPr lang="th-TH" sz="1800" b="1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3062E-6 L 3.33333E-6 0.26642 " pathEditMode="relative" ptsTypes="AA">
                                      <p:cBhvr>
                                        <p:cTn id="35" dur="1000" fill="hold"/>
                                        <p:tgtEl>
                                          <p:spTgt spid="1246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250"/>
                                        <p:tgtEl>
                                          <p:spTgt spid="1246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4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4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7691 0.0 " pathEditMode="relative" ptsTypes="AA">
                                      <p:cBhvr>
                                        <p:cTn id="44" dur="1000" fill="hold"/>
                                        <p:tgtEl>
                                          <p:spTgt spid="1246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4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46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4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3062E-6 L 3.33333E-6 0.26642 " pathEditMode="relative" ptsTypes="AA">
                                      <p:cBhvr>
                                        <p:cTn id="57" dur="1000" fill="hold"/>
                                        <p:tgtEl>
                                          <p:spTgt spid="1246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250"/>
                                        <p:tgtEl>
                                          <p:spTgt spid="1246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4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4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7691 0.0 " pathEditMode="relative" ptsTypes="AA">
                                      <p:cBhvr>
                                        <p:cTn id="66" dur="1000" fill="hold"/>
                                        <p:tgtEl>
                                          <p:spTgt spid="1246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4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46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4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3062E-6 L 3.33333E-6 0.26642 " pathEditMode="relative" ptsTypes="AA">
                                      <p:cBhvr>
                                        <p:cTn id="79" dur="1000" fill="hold"/>
                                        <p:tgtEl>
                                          <p:spTgt spid="1246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250"/>
                                        <p:tgtEl>
                                          <p:spTgt spid="1246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4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25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4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7691 0.0 " pathEditMode="relative" ptsTypes="AA">
                                      <p:cBhvr>
                                        <p:cTn id="88" dur="1000" fill="hold"/>
                                        <p:tgtEl>
                                          <p:spTgt spid="1246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250"/>
                            </p:stCondLst>
                            <p:childTnLst>
                              <p:par>
                                <p:cTn id="90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4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246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4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3062E-6 L 3.33333E-6 0.26642 " pathEditMode="relative" ptsTypes="AA">
                                      <p:cBhvr>
                                        <p:cTn id="101" dur="1000" fill="hold"/>
                                        <p:tgtEl>
                                          <p:spTgt spid="1246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250"/>
                                        <p:tgtEl>
                                          <p:spTgt spid="1246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4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4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7691 0.0 " pathEditMode="relative" ptsTypes="AA">
                                      <p:cBhvr>
                                        <p:cTn id="110" dur="1000" fill="hold"/>
                                        <p:tgtEl>
                                          <p:spTgt spid="1246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46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4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211" grpId="0" build="p" bldLvl="2"/>
      <p:bldP spid="1246234" grpId="0"/>
      <p:bldP spid="1246234" grpId="1"/>
      <p:bldP spid="1246234" grpId="2"/>
      <p:bldP spid="1246235" grpId="0"/>
      <p:bldP spid="1246235" grpId="1"/>
      <p:bldP spid="1246237" grpId="0"/>
      <p:bldP spid="1246237" grpId="1"/>
      <p:bldP spid="1246237" grpId="2"/>
      <p:bldP spid="1246238" grpId="0"/>
      <p:bldP spid="1246238" grpId="1"/>
      <p:bldP spid="1246239" grpId="0"/>
      <p:bldP spid="1246239" grpId="1"/>
      <p:bldP spid="1246239" grpId="2"/>
      <p:bldP spid="1246240" grpId="0"/>
      <p:bldP spid="1246240" grpId="1"/>
      <p:bldP spid="1246240" grpId="2"/>
      <p:bldP spid="1246241" grpId="0"/>
      <p:bldP spid="1246241" grpId="1"/>
      <p:bldP spid="1246241" grpId="2"/>
      <p:bldP spid="1246242" grpId="0"/>
      <p:bldP spid="1246242" grpId="1"/>
      <p:bldP spid="1246242" grpId="2"/>
      <p:bldP spid="1246243" grpId="0"/>
      <p:bldP spid="1246244" grpId="0"/>
      <p:bldP spid="1246245" grpId="0"/>
      <p:bldP spid="124624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smtClean="0"/>
              <a:t>การเกาะกลุ่มปฐมภูมิ</a:t>
            </a:r>
            <a:r>
              <a:rPr lang="en-US" sz="3200" smtClean="0">
                <a:cs typeface="Tahoma" pitchFamily="34" charset="0"/>
              </a:rPr>
              <a:t> (Primary Clustering)</a:t>
            </a:r>
            <a:endParaRPr lang="th-TH" sz="3200" smtClean="0">
              <a:cs typeface="Tahoma" pitchFamily="34" charset="0"/>
            </a:endParaRPr>
          </a:p>
        </p:txBody>
      </p:sp>
      <p:sp>
        <p:nvSpPr>
          <p:cNvPr id="114894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8081963" cy="5105400"/>
          </a:xfrm>
        </p:spPr>
        <p:txBody>
          <a:bodyPr/>
          <a:lstStyle/>
          <a:p>
            <a:pPr>
              <a:defRPr/>
            </a:pPr>
            <a:r>
              <a:rPr lang="th-TH" smtClean="0">
                <a:cs typeface="Tahoma" pitchFamily="34" charset="0"/>
              </a:rPr>
              <a:t>ถ้าใช้ </a:t>
            </a:r>
            <a:r>
              <a:rPr lang="en-US" smtClean="0">
                <a:cs typeface="Tahoma" pitchFamily="34" charset="0"/>
              </a:rPr>
              <a:t>linear probling </a:t>
            </a:r>
            <a:r>
              <a:rPr lang="th-TH" smtClean="0">
                <a:cs typeface="Tahoma" pitchFamily="34" charset="0"/>
              </a:rPr>
              <a:t>แล้วเพิ่มข้อมูลตัวใหม่อีกตัว</a:t>
            </a:r>
            <a:br>
              <a:rPr lang="th-TH" smtClean="0">
                <a:cs typeface="Tahoma" pitchFamily="34" charset="0"/>
              </a:rPr>
            </a:br>
            <a:r>
              <a:rPr lang="th-TH" smtClean="0">
                <a:cs typeface="Tahoma" pitchFamily="34" charset="0"/>
              </a:rPr>
              <a:t>ลงตารางข้างล่างนี้  อยากทราบว่า ข้อมูลใหม่นี้จะ</a:t>
            </a:r>
            <a:br>
              <a:rPr lang="th-TH" smtClean="0">
                <a:cs typeface="Tahoma" pitchFamily="34" charset="0"/>
              </a:rPr>
            </a:br>
            <a:r>
              <a:rPr lang="th-TH" smtClean="0">
                <a:cs typeface="Tahoma" pitchFamily="34" charset="0"/>
              </a:rPr>
              <a:t>ถูกนำไปเก็บไว้ที่ช่องใดด้วยความน่าจะเป็นสูงสุด</a:t>
            </a:r>
          </a:p>
        </p:txBody>
      </p:sp>
      <p:pic>
        <p:nvPicPr>
          <p:cNvPr id="1148945" name="Picture 1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33750" y="3878263"/>
            <a:ext cx="2571750" cy="2114550"/>
          </a:xfrm>
          <a:noFill/>
        </p:spPr>
      </p:pic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228725" y="3001963"/>
            <a:ext cx="6624638" cy="433387"/>
            <a:chOff x="839" y="1298"/>
            <a:chExt cx="4173" cy="273"/>
          </a:xfrm>
        </p:grpSpPr>
        <p:sp>
          <p:nvSpPr>
            <p:cNvPr id="40972" name="Rectangle 38"/>
            <p:cNvSpPr>
              <a:spLocks noChangeArrowheads="1"/>
            </p:cNvSpPr>
            <p:nvPr/>
          </p:nvSpPr>
          <p:spPr bwMode="auto">
            <a:xfrm>
              <a:off x="839" y="1298"/>
              <a:ext cx="4173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Rectangle 39"/>
            <p:cNvSpPr>
              <a:spLocks noChangeArrowheads="1"/>
            </p:cNvSpPr>
            <p:nvPr/>
          </p:nvSpPr>
          <p:spPr bwMode="auto">
            <a:xfrm>
              <a:off x="1111" y="1298"/>
              <a:ext cx="816" cy="2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Rectangle 40"/>
            <p:cNvSpPr>
              <a:spLocks noChangeArrowheads="1"/>
            </p:cNvSpPr>
            <p:nvPr/>
          </p:nvSpPr>
          <p:spPr bwMode="auto">
            <a:xfrm>
              <a:off x="2109" y="1298"/>
              <a:ext cx="45" cy="2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Rectangle 41"/>
            <p:cNvSpPr>
              <a:spLocks noChangeArrowheads="1"/>
            </p:cNvSpPr>
            <p:nvPr/>
          </p:nvSpPr>
          <p:spPr bwMode="auto">
            <a:xfrm>
              <a:off x="2245" y="1298"/>
              <a:ext cx="45" cy="2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Rectangle 42"/>
            <p:cNvSpPr>
              <a:spLocks noChangeArrowheads="1"/>
            </p:cNvSpPr>
            <p:nvPr/>
          </p:nvSpPr>
          <p:spPr bwMode="auto">
            <a:xfrm>
              <a:off x="3742" y="1298"/>
              <a:ext cx="45" cy="2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Rectangle 43"/>
            <p:cNvSpPr>
              <a:spLocks noChangeArrowheads="1"/>
            </p:cNvSpPr>
            <p:nvPr/>
          </p:nvSpPr>
          <p:spPr bwMode="auto">
            <a:xfrm>
              <a:off x="4377" y="1298"/>
              <a:ext cx="317" cy="2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Rectangle 44"/>
            <p:cNvSpPr>
              <a:spLocks noChangeArrowheads="1"/>
            </p:cNvSpPr>
            <p:nvPr/>
          </p:nvSpPr>
          <p:spPr bwMode="auto">
            <a:xfrm>
              <a:off x="2971" y="1298"/>
              <a:ext cx="181" cy="2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Rectangle 45"/>
            <p:cNvSpPr>
              <a:spLocks noChangeArrowheads="1"/>
            </p:cNvSpPr>
            <p:nvPr/>
          </p:nvSpPr>
          <p:spPr bwMode="auto">
            <a:xfrm>
              <a:off x="3606" y="1298"/>
              <a:ext cx="45" cy="2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Rectangle 46"/>
            <p:cNvSpPr>
              <a:spLocks noChangeArrowheads="1"/>
            </p:cNvSpPr>
            <p:nvPr/>
          </p:nvSpPr>
          <p:spPr bwMode="auto">
            <a:xfrm>
              <a:off x="3515" y="1298"/>
              <a:ext cx="45" cy="2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Rectangle 47"/>
            <p:cNvSpPr>
              <a:spLocks noChangeArrowheads="1"/>
            </p:cNvSpPr>
            <p:nvPr/>
          </p:nvSpPr>
          <p:spPr bwMode="auto">
            <a:xfrm>
              <a:off x="4150" y="1298"/>
              <a:ext cx="45" cy="2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Rectangle 48"/>
            <p:cNvSpPr>
              <a:spLocks noChangeArrowheads="1"/>
            </p:cNvSpPr>
            <p:nvPr/>
          </p:nvSpPr>
          <p:spPr bwMode="auto">
            <a:xfrm>
              <a:off x="2517" y="1298"/>
              <a:ext cx="45" cy="2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8977" name="AutoShape 49"/>
          <p:cNvSpPr>
            <a:spLocks noChangeArrowheads="1"/>
          </p:cNvSpPr>
          <p:nvPr/>
        </p:nvSpPr>
        <p:spPr bwMode="auto">
          <a:xfrm>
            <a:off x="5149850" y="3825875"/>
            <a:ext cx="2154238" cy="746125"/>
          </a:xfrm>
          <a:prstGeom prst="wedgeRoundRectCallout">
            <a:avLst>
              <a:gd name="adj1" fmla="val -68347"/>
              <a:gd name="adj2" fmla="val 2404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cs typeface="Tahoma" pitchFamily="34" charset="0"/>
              </a:rPr>
              <a:t>Cookie Monster Effect</a:t>
            </a:r>
            <a:endParaRPr lang="th-TH" sz="2000" dirty="0">
              <a:cs typeface="Tahoma" pitchFamily="34" charset="0"/>
            </a:endParaRPr>
          </a:p>
        </p:txBody>
      </p:sp>
      <p:sp>
        <p:nvSpPr>
          <p:cNvPr id="1148978" name="Rectangle 50"/>
          <p:cNvSpPr>
            <a:spLocks noChangeArrowheads="1"/>
          </p:cNvSpPr>
          <p:nvPr/>
        </p:nvSpPr>
        <p:spPr bwMode="auto">
          <a:xfrm>
            <a:off x="1662113" y="2563813"/>
            <a:ext cx="73025" cy="431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8985" name="Rectangle 57"/>
          <p:cNvSpPr>
            <a:spLocks noChangeArrowheads="1"/>
          </p:cNvSpPr>
          <p:nvPr/>
        </p:nvSpPr>
        <p:spPr bwMode="auto">
          <a:xfrm>
            <a:off x="1738313" y="2563813"/>
            <a:ext cx="73025" cy="431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8986" name="Rectangle 58"/>
          <p:cNvSpPr>
            <a:spLocks noChangeArrowheads="1"/>
          </p:cNvSpPr>
          <p:nvPr/>
        </p:nvSpPr>
        <p:spPr bwMode="auto">
          <a:xfrm>
            <a:off x="2103438" y="2563813"/>
            <a:ext cx="73025" cy="431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8987" name="Rectangle 59"/>
          <p:cNvSpPr>
            <a:spLocks noChangeArrowheads="1"/>
          </p:cNvSpPr>
          <p:nvPr/>
        </p:nvSpPr>
        <p:spPr bwMode="auto">
          <a:xfrm>
            <a:off x="2184400" y="2563813"/>
            <a:ext cx="73025" cy="431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8988" name="Rectangle 60"/>
          <p:cNvSpPr>
            <a:spLocks noChangeArrowheads="1"/>
          </p:cNvSpPr>
          <p:nvPr/>
        </p:nvSpPr>
        <p:spPr bwMode="auto">
          <a:xfrm>
            <a:off x="2668588" y="2563813"/>
            <a:ext cx="73025" cy="431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8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7.40741E-7 L 0.01215 -0.00602 L 0.02361 0.00556 L 0.03576 -0.00555 L 0.04479 0.00509 L 0.05799 -0.00648 L 0.07049 0.00602 L 0.08646 -0.00648 L 0.09583 0.00648 L 0.11215 -0.00648 L 0.12431 0.00833 L 0.13646 -0.00602 L 0.14271 0.06435 " pathEditMode="relative" rAng="0" ptsTypes="AAAAAAAAAAAAA">
                                      <p:cBhvr>
                                        <p:cTn id="22" dur="2000" fill="hold"/>
                                        <p:tgtEl>
                                          <p:spTgt spid="1148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8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8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01216 -0.00602 L 0.02361 0.00556 L 0.03577 -0.00555 L 0.0448 0.00509 L 0.05799 -0.00648 L 0.07049 0.00602 L 0.08646 -0.00648 L 0.09584 0.00648 L 0.11216 -0.00648 L 0.12431 0.00833 L 0.13646 -0.00602 L 0.14271 0.06435 " pathEditMode="relative" rAng="0" ptsTypes="AAAAAAAAAAAAA">
                                      <p:cBhvr>
                                        <p:cTn id="32" dur="2000" fill="hold"/>
                                        <p:tgtEl>
                                          <p:spTgt spid="1148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8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8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01493 -0.00602 L 0.03021 0.00695 L 0.04479 -0.00694 L 0.06041 0.00787 L 0.0743 -0.00741 L 0.08541 0.01019 L 0.10451 -0.00602 L 0.11111 0.06435 " pathEditMode="relative" rAng="0" ptsTypes="AAAAAAAAA">
                                      <p:cBhvr>
                                        <p:cTn id="42" dur="2000" fill="hold"/>
                                        <p:tgtEl>
                                          <p:spTgt spid="1148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01493 -0.00602 L 0.03021 0.00695 L 0.04479 -0.00694 L 0.06042 0.00787 L 0.07431 -0.00741 L 0.08542 0.01019 L 0.10451 -0.00602 L 0.11111 0.06435 " pathEditMode="relative" rAng="0" ptsTypes="AAAAAAAAA">
                                      <p:cBhvr>
                                        <p:cTn id="52" dur="2000" fill="hold"/>
                                        <p:tgtEl>
                                          <p:spTgt spid="1148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48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48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0.01355 -0.00741 L 0.02813 0.00602 L 0.03924 -0.00648 L 0.0507 0.00833 L 0.05868 -0.00602 L 0.06285 0.00741 L 0.06771 -0.00694 L 0.07223 0.06389 " pathEditMode="relative" rAng="0" ptsTypes="AAAAAAAAA">
                                      <p:cBhvr>
                                        <p:cTn id="62" dur="2000" fill="hold"/>
                                        <p:tgtEl>
                                          <p:spTgt spid="1148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4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4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44" grpId="0" build="p"/>
      <p:bldP spid="1148977" grpId="0" animBg="1"/>
      <p:bldP spid="1148978" grpId="0" animBg="1"/>
      <p:bldP spid="1148978" grpId="1" animBg="1"/>
      <p:bldP spid="1148985" grpId="0" animBg="1"/>
      <p:bldP spid="1148985" grpId="1" animBg="1"/>
      <p:bldP spid="1148986" grpId="0" animBg="1"/>
      <p:bldP spid="1148986" grpId="1" animBg="1"/>
      <p:bldP spid="1148987" grpId="0" animBg="1"/>
      <p:bldP spid="1148987" grpId="1" animBg="1"/>
      <p:bldP spid="1148988" grpId="0" animBg="1"/>
      <p:bldP spid="1148988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การตรวจกำลังสอง </a:t>
            </a:r>
            <a:r>
              <a:rPr lang="en-US" smtClean="0"/>
              <a:t>(Quadratic Probing)</a:t>
            </a:r>
            <a:endParaRPr lang="th-TH" smtClean="0"/>
          </a:p>
        </p:txBody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smtClean="0">
                <a:cs typeface="Tahoma" pitchFamily="34" charset="0"/>
              </a:rPr>
              <a:t>เพื่อขจัดการเกาะกลุ่มปฐมภูมิ</a:t>
            </a: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หลีกเลี่ยงการตรวจช่องติด ๆ กัน</a:t>
            </a:r>
            <a:endParaRPr lang="en-US" smtClean="0">
              <a:cs typeface="Tahoma" pitchFamily="34" charset="0"/>
            </a:endParaRP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ให้ตรวจแบบก้าวกระโดดห่าง ๆ </a:t>
            </a:r>
          </a:p>
        </p:txBody>
      </p:sp>
      <p:sp>
        <p:nvSpPr>
          <p:cNvPr id="1154082" name="AutoShape 34"/>
          <p:cNvSpPr>
            <a:spLocks noChangeArrowheads="1"/>
          </p:cNvSpPr>
          <p:nvPr/>
        </p:nvSpPr>
        <p:spPr bwMode="auto">
          <a:xfrm>
            <a:off x="457200" y="2714625"/>
            <a:ext cx="3546475" cy="733425"/>
          </a:xfrm>
          <a:prstGeom prst="roundRect">
            <a:avLst>
              <a:gd name="adj" fmla="val 3817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= 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+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 baseline="30000">
                <a:latin typeface="Times New Roman" pitchFamily="18" charset="0"/>
                <a:ea typeface="+mn-ea"/>
                <a:cs typeface="Tahoma" pitchFamily="34" charset="0"/>
              </a:rPr>
              <a:t>2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 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%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m</a:t>
            </a:r>
            <a:endParaRPr lang="th-TH" sz="2800" i="1">
              <a:latin typeface="Times New Roman" pitchFamily="18" charset="0"/>
              <a:ea typeface="+mn-ea"/>
              <a:cs typeface="Tahoma" pitchFamily="34" charset="0"/>
            </a:endParaRPr>
          </a:p>
        </p:txBody>
      </p:sp>
      <p:sp>
        <p:nvSpPr>
          <p:cNvPr id="1154083" name="AutoShape 35"/>
          <p:cNvSpPr>
            <a:spLocks noChangeArrowheads="1"/>
          </p:cNvSpPr>
          <p:nvPr/>
        </p:nvSpPr>
        <p:spPr bwMode="auto">
          <a:xfrm>
            <a:off x="4303713" y="2714625"/>
            <a:ext cx="4391025" cy="733425"/>
          </a:xfrm>
          <a:prstGeom prst="roundRect">
            <a:avLst>
              <a:gd name="adj" fmla="val 3817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= 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 baseline="-25000">
                <a:latin typeface="Times New Roman" pitchFamily="18" charset="0"/>
                <a:ea typeface="+mn-ea"/>
                <a:cs typeface="Tahoma" pitchFamily="34" charset="0"/>
              </a:rPr>
              <a:t>–1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+ 2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j 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– 1) %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m</a:t>
            </a:r>
            <a:endParaRPr lang="th-TH" sz="2800" i="1">
              <a:latin typeface="Times New Roman" pitchFamily="18" charset="0"/>
              <a:ea typeface="+mn-ea"/>
              <a:cs typeface="Tahoma" pitchFamily="34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436688" y="4200525"/>
            <a:ext cx="6554787" cy="792163"/>
            <a:chOff x="838" y="2704"/>
            <a:chExt cx="4129" cy="499"/>
          </a:xfrm>
        </p:grpSpPr>
        <p:sp>
          <p:nvSpPr>
            <p:cNvPr id="42015" name="Rectangle 37"/>
            <p:cNvSpPr>
              <a:spLocks noChangeArrowheads="1"/>
            </p:cNvSpPr>
            <p:nvPr/>
          </p:nvSpPr>
          <p:spPr bwMode="auto">
            <a:xfrm>
              <a:off x="838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Rectangle 38"/>
            <p:cNvSpPr>
              <a:spLocks noChangeArrowheads="1"/>
            </p:cNvSpPr>
            <p:nvPr/>
          </p:nvSpPr>
          <p:spPr bwMode="auto">
            <a:xfrm>
              <a:off x="115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Rectangle 39"/>
            <p:cNvSpPr>
              <a:spLocks noChangeArrowheads="1"/>
            </p:cNvSpPr>
            <p:nvPr/>
          </p:nvSpPr>
          <p:spPr bwMode="auto">
            <a:xfrm>
              <a:off x="1473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Rectangle 40"/>
            <p:cNvSpPr>
              <a:spLocks noChangeArrowheads="1"/>
            </p:cNvSpPr>
            <p:nvPr/>
          </p:nvSpPr>
          <p:spPr bwMode="auto">
            <a:xfrm>
              <a:off x="179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Rectangle 41"/>
            <p:cNvSpPr>
              <a:spLocks noChangeArrowheads="1"/>
            </p:cNvSpPr>
            <p:nvPr/>
          </p:nvSpPr>
          <p:spPr bwMode="auto">
            <a:xfrm>
              <a:off x="2108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Rectangle 42"/>
            <p:cNvSpPr>
              <a:spLocks noChangeArrowheads="1"/>
            </p:cNvSpPr>
            <p:nvPr/>
          </p:nvSpPr>
          <p:spPr bwMode="auto">
            <a:xfrm>
              <a:off x="242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Rectangle 43"/>
            <p:cNvSpPr>
              <a:spLocks noChangeArrowheads="1"/>
            </p:cNvSpPr>
            <p:nvPr/>
          </p:nvSpPr>
          <p:spPr bwMode="auto">
            <a:xfrm>
              <a:off x="2743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Rectangle 44"/>
            <p:cNvSpPr>
              <a:spLocks noChangeArrowheads="1"/>
            </p:cNvSpPr>
            <p:nvPr/>
          </p:nvSpPr>
          <p:spPr bwMode="auto">
            <a:xfrm>
              <a:off x="306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Rectangle 45"/>
            <p:cNvSpPr>
              <a:spLocks noChangeArrowheads="1"/>
            </p:cNvSpPr>
            <p:nvPr/>
          </p:nvSpPr>
          <p:spPr bwMode="auto">
            <a:xfrm>
              <a:off x="3379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Rectangle 46"/>
            <p:cNvSpPr>
              <a:spLocks noChangeArrowheads="1"/>
            </p:cNvSpPr>
            <p:nvPr/>
          </p:nvSpPr>
          <p:spPr bwMode="auto">
            <a:xfrm>
              <a:off x="369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Rectangle 47"/>
            <p:cNvSpPr>
              <a:spLocks noChangeArrowheads="1"/>
            </p:cNvSpPr>
            <p:nvPr/>
          </p:nvSpPr>
          <p:spPr bwMode="auto">
            <a:xfrm>
              <a:off x="4014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Rectangle 48"/>
            <p:cNvSpPr>
              <a:spLocks noChangeArrowheads="1"/>
            </p:cNvSpPr>
            <p:nvPr/>
          </p:nvSpPr>
          <p:spPr bwMode="auto">
            <a:xfrm>
              <a:off x="433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7" name="Rectangle 49"/>
            <p:cNvSpPr>
              <a:spLocks noChangeArrowheads="1"/>
            </p:cNvSpPr>
            <p:nvPr/>
          </p:nvSpPr>
          <p:spPr bwMode="auto">
            <a:xfrm>
              <a:off x="4649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Text Box 50"/>
            <p:cNvSpPr txBox="1">
              <a:spLocks noChangeArrowheads="1"/>
            </p:cNvSpPr>
            <p:nvPr/>
          </p:nvSpPr>
          <p:spPr bwMode="auto">
            <a:xfrm>
              <a:off x="838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2029" name="Text Box 51"/>
            <p:cNvSpPr txBox="1">
              <a:spLocks noChangeArrowheads="1"/>
            </p:cNvSpPr>
            <p:nvPr/>
          </p:nvSpPr>
          <p:spPr bwMode="auto">
            <a:xfrm>
              <a:off x="1156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2030" name="Text Box 52"/>
            <p:cNvSpPr txBox="1">
              <a:spLocks noChangeArrowheads="1"/>
            </p:cNvSpPr>
            <p:nvPr/>
          </p:nvSpPr>
          <p:spPr bwMode="auto">
            <a:xfrm>
              <a:off x="1473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2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2031" name="Text Box 53"/>
            <p:cNvSpPr txBox="1">
              <a:spLocks noChangeArrowheads="1"/>
            </p:cNvSpPr>
            <p:nvPr/>
          </p:nvSpPr>
          <p:spPr bwMode="auto">
            <a:xfrm>
              <a:off x="1791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3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2032" name="Text Box 54"/>
            <p:cNvSpPr txBox="1">
              <a:spLocks noChangeArrowheads="1"/>
            </p:cNvSpPr>
            <p:nvPr/>
          </p:nvSpPr>
          <p:spPr bwMode="auto">
            <a:xfrm>
              <a:off x="2108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4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2033" name="Text Box 55"/>
            <p:cNvSpPr txBox="1">
              <a:spLocks noChangeArrowheads="1"/>
            </p:cNvSpPr>
            <p:nvPr/>
          </p:nvSpPr>
          <p:spPr bwMode="auto">
            <a:xfrm>
              <a:off x="2426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5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2034" name="Text Box 56"/>
            <p:cNvSpPr txBox="1">
              <a:spLocks noChangeArrowheads="1"/>
            </p:cNvSpPr>
            <p:nvPr/>
          </p:nvSpPr>
          <p:spPr bwMode="auto">
            <a:xfrm>
              <a:off x="2743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6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2035" name="Text Box 57"/>
            <p:cNvSpPr txBox="1">
              <a:spLocks noChangeArrowheads="1"/>
            </p:cNvSpPr>
            <p:nvPr/>
          </p:nvSpPr>
          <p:spPr bwMode="auto">
            <a:xfrm>
              <a:off x="3061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7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2036" name="Text Box 58"/>
            <p:cNvSpPr txBox="1">
              <a:spLocks noChangeArrowheads="1"/>
            </p:cNvSpPr>
            <p:nvPr/>
          </p:nvSpPr>
          <p:spPr bwMode="auto">
            <a:xfrm>
              <a:off x="3378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8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2037" name="Text Box 59"/>
            <p:cNvSpPr txBox="1">
              <a:spLocks noChangeArrowheads="1"/>
            </p:cNvSpPr>
            <p:nvPr/>
          </p:nvSpPr>
          <p:spPr bwMode="auto">
            <a:xfrm>
              <a:off x="3696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9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2038" name="Text Box 60"/>
            <p:cNvSpPr txBox="1">
              <a:spLocks noChangeArrowheads="1"/>
            </p:cNvSpPr>
            <p:nvPr/>
          </p:nvSpPr>
          <p:spPr bwMode="auto">
            <a:xfrm>
              <a:off x="4013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10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2039" name="Text Box 61"/>
            <p:cNvSpPr txBox="1">
              <a:spLocks noChangeArrowheads="1"/>
            </p:cNvSpPr>
            <p:nvPr/>
          </p:nvSpPr>
          <p:spPr bwMode="auto">
            <a:xfrm>
              <a:off x="4331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2040" name="Text Box 62"/>
            <p:cNvSpPr txBox="1">
              <a:spLocks noChangeArrowheads="1"/>
            </p:cNvSpPr>
            <p:nvPr/>
          </p:nvSpPr>
          <p:spPr bwMode="auto">
            <a:xfrm>
              <a:off x="4649" y="2704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12</a:t>
              </a:r>
              <a:endParaRPr lang="th-TH" sz="2000" b="1">
                <a:latin typeface="Courier New" pitchFamily="49" charset="0"/>
              </a:endParaRPr>
            </a:p>
          </p:txBody>
        </p:sp>
      </p:grpSp>
      <p:sp>
        <p:nvSpPr>
          <p:cNvPr id="1154111" name="Text Box 63"/>
          <p:cNvSpPr txBox="1">
            <a:spLocks noChangeArrowheads="1"/>
          </p:cNvSpPr>
          <p:nvPr/>
        </p:nvSpPr>
        <p:spPr bwMode="auto">
          <a:xfrm>
            <a:off x="1308100" y="5226050"/>
            <a:ext cx="677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000">
                <a:latin typeface="Courier New" pitchFamily="49" charset="0"/>
              </a:rPr>
              <a:t>ใช้ </a:t>
            </a:r>
            <a:r>
              <a:rPr lang="en-US" sz="2000" b="1">
                <a:latin typeface="Courier New" pitchFamily="49" charset="0"/>
              </a:rPr>
              <a:t>h(x) = x % 13</a:t>
            </a:r>
            <a:r>
              <a:rPr lang="en-US" sz="2000">
                <a:latin typeface="Courier New" pitchFamily="49" charset="0"/>
              </a:rPr>
              <a:t>  </a:t>
            </a:r>
            <a:r>
              <a:rPr lang="th-TH" sz="2000">
                <a:latin typeface="Courier New" pitchFamily="49" charset="0"/>
              </a:rPr>
              <a:t>แล้วเพิ่มข้อมูลที่มีคีย์ตามลำดับดังนี้</a:t>
            </a:r>
          </a:p>
        </p:txBody>
      </p:sp>
      <p:sp>
        <p:nvSpPr>
          <p:cNvPr id="1154112" name="Text Box 64"/>
          <p:cNvSpPr txBox="1">
            <a:spLocks noChangeArrowheads="1"/>
          </p:cNvSpPr>
          <p:nvPr/>
        </p:nvSpPr>
        <p:spPr bwMode="auto">
          <a:xfrm>
            <a:off x="2154238" y="56896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4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54113" name="Text Box 65"/>
          <p:cNvSpPr txBox="1">
            <a:spLocks noChangeArrowheads="1"/>
          </p:cNvSpPr>
          <p:nvPr/>
        </p:nvSpPr>
        <p:spPr bwMode="auto">
          <a:xfrm>
            <a:off x="2768600" y="56896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5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54114" name="Text Box 66"/>
          <p:cNvSpPr txBox="1">
            <a:spLocks noChangeArrowheads="1"/>
          </p:cNvSpPr>
          <p:nvPr/>
        </p:nvSpPr>
        <p:spPr bwMode="auto">
          <a:xfrm>
            <a:off x="3382963" y="56896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8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54115" name="Text Box 67"/>
          <p:cNvSpPr txBox="1">
            <a:spLocks noChangeArrowheads="1"/>
          </p:cNvSpPr>
          <p:nvPr/>
        </p:nvSpPr>
        <p:spPr bwMode="auto">
          <a:xfrm>
            <a:off x="3997325" y="56896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0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54116" name="Text Box 68"/>
          <p:cNvSpPr txBox="1">
            <a:spLocks noChangeArrowheads="1"/>
          </p:cNvSpPr>
          <p:nvPr/>
        </p:nvSpPr>
        <p:spPr bwMode="auto">
          <a:xfrm>
            <a:off x="4460875" y="56896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7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54117" name="Text Box 69"/>
          <p:cNvSpPr txBox="1">
            <a:spLocks noChangeArrowheads="1"/>
          </p:cNvSpPr>
          <p:nvPr/>
        </p:nvSpPr>
        <p:spPr bwMode="auto">
          <a:xfrm>
            <a:off x="4922838" y="56896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54118" name="Text Box 70"/>
          <p:cNvSpPr txBox="1">
            <a:spLocks noChangeArrowheads="1"/>
          </p:cNvSpPr>
          <p:nvPr/>
        </p:nvSpPr>
        <p:spPr bwMode="auto">
          <a:xfrm>
            <a:off x="5537200" y="5689600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17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54119" name="AutoShape 71"/>
          <p:cNvSpPr>
            <a:spLocks noChangeArrowheads="1"/>
          </p:cNvSpPr>
          <p:nvPr/>
        </p:nvSpPr>
        <p:spPr bwMode="auto">
          <a:xfrm>
            <a:off x="3454400" y="4506913"/>
            <a:ext cx="490538" cy="561975"/>
          </a:xfrm>
          <a:prstGeom prst="irregularSeal1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latin typeface="Courier New" pitchFamily="49" charset="0"/>
                <a:ea typeface="+mn-ea"/>
                <a:cs typeface="Tahoma" pitchFamily="34" charset="0"/>
              </a:rPr>
              <a:t>1</a:t>
            </a:r>
            <a:endParaRPr lang="th-TH" sz="1800" b="1">
              <a:latin typeface="Courier New" pitchFamily="49" charset="0"/>
              <a:ea typeface="+mn-ea"/>
              <a:cs typeface="Tahoma" pitchFamily="34" charset="0"/>
            </a:endParaRPr>
          </a:p>
        </p:txBody>
      </p:sp>
      <p:sp>
        <p:nvSpPr>
          <p:cNvPr id="1154120" name="Text Box 72"/>
          <p:cNvSpPr txBox="1">
            <a:spLocks noChangeArrowheads="1"/>
          </p:cNvSpPr>
          <p:nvPr/>
        </p:nvSpPr>
        <p:spPr bwMode="auto">
          <a:xfrm>
            <a:off x="3462338" y="4886325"/>
            <a:ext cx="488950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17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54121" name="AutoShape 73"/>
          <p:cNvSpPr>
            <a:spLocks noChangeArrowheads="1"/>
          </p:cNvSpPr>
          <p:nvPr/>
        </p:nvSpPr>
        <p:spPr bwMode="auto">
          <a:xfrm>
            <a:off x="4003675" y="4506913"/>
            <a:ext cx="490538" cy="561975"/>
          </a:xfrm>
          <a:prstGeom prst="irregularSeal1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latin typeface="Courier New" pitchFamily="49" charset="0"/>
                <a:ea typeface="+mn-ea"/>
                <a:cs typeface="Tahoma" pitchFamily="34" charset="0"/>
              </a:rPr>
              <a:t>2</a:t>
            </a:r>
            <a:endParaRPr lang="th-TH" sz="1800" b="1">
              <a:latin typeface="Courier New" pitchFamily="49" charset="0"/>
              <a:ea typeface="+mn-ea"/>
              <a:cs typeface="Tahoma" pitchFamily="34" charset="0"/>
            </a:endParaRPr>
          </a:p>
        </p:txBody>
      </p:sp>
      <p:sp>
        <p:nvSpPr>
          <p:cNvPr id="1154122" name="Text Box 74"/>
          <p:cNvSpPr txBox="1">
            <a:spLocks noChangeArrowheads="1"/>
          </p:cNvSpPr>
          <p:nvPr/>
        </p:nvSpPr>
        <p:spPr bwMode="auto">
          <a:xfrm>
            <a:off x="3984625" y="4927600"/>
            <a:ext cx="488950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17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54123" name="AutoShape 75"/>
          <p:cNvSpPr>
            <a:spLocks noChangeArrowheads="1"/>
          </p:cNvSpPr>
          <p:nvPr/>
        </p:nvSpPr>
        <p:spPr bwMode="auto">
          <a:xfrm>
            <a:off x="5522913" y="4506913"/>
            <a:ext cx="490537" cy="561975"/>
          </a:xfrm>
          <a:prstGeom prst="irregularSeal1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latin typeface="Courier New" pitchFamily="49" charset="0"/>
                <a:ea typeface="+mn-ea"/>
                <a:cs typeface="Tahoma" pitchFamily="34" charset="0"/>
              </a:rPr>
              <a:t>3</a:t>
            </a:r>
            <a:endParaRPr lang="th-TH" sz="1800" b="1">
              <a:latin typeface="Courier New" pitchFamily="49" charset="0"/>
              <a:ea typeface="+mn-ea"/>
              <a:cs typeface="Tahoma" pitchFamily="34" charset="0"/>
            </a:endParaRPr>
          </a:p>
        </p:txBody>
      </p:sp>
      <p:sp>
        <p:nvSpPr>
          <p:cNvPr id="1154124" name="Text Box 76"/>
          <p:cNvSpPr txBox="1">
            <a:spLocks noChangeArrowheads="1"/>
          </p:cNvSpPr>
          <p:nvPr/>
        </p:nvSpPr>
        <p:spPr bwMode="auto">
          <a:xfrm>
            <a:off x="5475288" y="4927600"/>
            <a:ext cx="488950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17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54125" name="AutoShape 77"/>
          <p:cNvSpPr>
            <a:spLocks noChangeArrowheads="1"/>
          </p:cNvSpPr>
          <p:nvPr/>
        </p:nvSpPr>
        <p:spPr bwMode="auto">
          <a:xfrm>
            <a:off x="1457325" y="4478338"/>
            <a:ext cx="490538" cy="561975"/>
          </a:xfrm>
          <a:prstGeom prst="irregularSeal1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latin typeface="Courier New" pitchFamily="49" charset="0"/>
                <a:ea typeface="+mn-ea"/>
                <a:cs typeface="Tahoma" pitchFamily="34" charset="0"/>
              </a:rPr>
              <a:t>4</a:t>
            </a:r>
            <a:endParaRPr lang="th-TH" sz="1800" b="1">
              <a:latin typeface="Courier New" pitchFamily="49" charset="0"/>
              <a:ea typeface="+mn-ea"/>
              <a:cs typeface="Tahoma" pitchFamily="34" charset="0"/>
            </a:endParaRPr>
          </a:p>
        </p:txBody>
      </p:sp>
      <p:sp>
        <p:nvSpPr>
          <p:cNvPr id="1154126" name="Text Box 78"/>
          <p:cNvSpPr txBox="1">
            <a:spLocks noChangeArrowheads="1"/>
          </p:cNvSpPr>
          <p:nvPr/>
        </p:nvSpPr>
        <p:spPr bwMode="auto">
          <a:xfrm>
            <a:off x="1466850" y="4252913"/>
            <a:ext cx="488950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17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54127" name="AutoShape 79"/>
          <p:cNvSpPr>
            <a:spLocks noChangeArrowheads="1"/>
          </p:cNvSpPr>
          <p:nvPr/>
        </p:nvSpPr>
        <p:spPr bwMode="auto">
          <a:xfrm>
            <a:off x="4960938" y="4506913"/>
            <a:ext cx="490537" cy="561975"/>
          </a:xfrm>
          <a:prstGeom prst="irregularSeal1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latin typeface="Courier New" pitchFamily="49" charset="0"/>
                <a:ea typeface="+mn-ea"/>
                <a:cs typeface="Tahoma" pitchFamily="34" charset="0"/>
              </a:rPr>
              <a:t>5</a:t>
            </a:r>
            <a:endParaRPr lang="th-TH" sz="1800" b="1">
              <a:latin typeface="Courier New" pitchFamily="49" charset="0"/>
              <a:ea typeface="+mn-ea"/>
              <a:cs typeface="Tahoma" pitchFamily="34" charset="0"/>
            </a:endParaRPr>
          </a:p>
        </p:txBody>
      </p:sp>
      <p:sp>
        <p:nvSpPr>
          <p:cNvPr id="1154128" name="Text Box 80"/>
          <p:cNvSpPr txBox="1">
            <a:spLocks noChangeArrowheads="1"/>
          </p:cNvSpPr>
          <p:nvPr/>
        </p:nvSpPr>
        <p:spPr bwMode="auto">
          <a:xfrm>
            <a:off x="4984750" y="4210050"/>
            <a:ext cx="488950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17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1154129" name="Oval 81"/>
          <p:cNvSpPr>
            <a:spLocks noChangeArrowheads="1"/>
          </p:cNvSpPr>
          <p:nvPr/>
        </p:nvSpPr>
        <p:spPr bwMode="auto">
          <a:xfrm>
            <a:off x="2559050" y="2743200"/>
            <a:ext cx="438150" cy="7016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5846763" y="2082800"/>
            <a:ext cx="2868612" cy="1392238"/>
            <a:chOff x="3683" y="1312"/>
            <a:chExt cx="1807" cy="877"/>
          </a:xfrm>
        </p:grpSpPr>
        <p:sp>
          <p:nvSpPr>
            <p:cNvPr id="42012" name="Text Box 83"/>
            <p:cNvSpPr txBox="1">
              <a:spLocks noChangeArrowheads="1"/>
            </p:cNvSpPr>
            <p:nvPr/>
          </p:nvSpPr>
          <p:spPr bwMode="auto">
            <a:xfrm>
              <a:off x="3696" y="1400"/>
              <a:ext cx="17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+1, +3, +5, +7,</a:t>
              </a:r>
              <a:r>
                <a:rPr lang="en-US" sz="2000" b="1"/>
                <a:t>...</a:t>
              </a:r>
              <a:endParaRPr lang="th-TH" sz="2000" b="1"/>
            </a:p>
          </p:txBody>
        </p:sp>
        <p:sp>
          <p:nvSpPr>
            <p:cNvPr id="42013" name="Oval 85"/>
            <p:cNvSpPr>
              <a:spLocks noChangeArrowheads="1"/>
            </p:cNvSpPr>
            <p:nvPr/>
          </p:nvSpPr>
          <p:spPr bwMode="auto">
            <a:xfrm>
              <a:off x="4188" y="1701"/>
              <a:ext cx="683" cy="4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Oval 86"/>
            <p:cNvSpPr>
              <a:spLocks noChangeArrowheads="1"/>
            </p:cNvSpPr>
            <p:nvPr/>
          </p:nvSpPr>
          <p:spPr bwMode="auto">
            <a:xfrm>
              <a:off x="3683" y="1312"/>
              <a:ext cx="1807" cy="3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4137" name="AutoShape 89"/>
          <p:cNvSpPr>
            <a:spLocks noChangeArrowheads="1"/>
          </p:cNvSpPr>
          <p:nvPr/>
        </p:nvSpPr>
        <p:spPr bwMode="auto">
          <a:xfrm>
            <a:off x="844550" y="3671888"/>
            <a:ext cx="7497763" cy="2967037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                      h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	= 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)+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 baseline="30000">
                <a:latin typeface="Times New Roman" pitchFamily="18" charset="0"/>
                <a:ea typeface="+mn-ea"/>
                <a:cs typeface="Tahoma" pitchFamily="34" charset="0"/>
              </a:rPr>
              <a:t>2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%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m</a:t>
            </a:r>
          </a:p>
          <a:p>
            <a:pPr>
              <a:spcBef>
                <a:spcPct val="20000"/>
              </a:spcBef>
              <a:defRPr/>
            </a:pP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                   h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j–</a:t>
            </a:r>
            <a:r>
              <a:rPr lang="en-US" sz="2800" baseline="-25000">
                <a:latin typeface="Times New Roman" pitchFamily="18" charset="0"/>
                <a:ea typeface="+mn-ea"/>
                <a:cs typeface="Tahoma" pitchFamily="34" charset="0"/>
              </a:rPr>
              <a:t>1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 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	= 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)+(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j – 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1)</a:t>
            </a:r>
            <a:r>
              <a:rPr lang="en-US" sz="2800" i="1" baseline="30000">
                <a:latin typeface="Times New Roman" pitchFamily="18" charset="0"/>
                <a:ea typeface="+mn-ea"/>
                <a:cs typeface="Tahoma" pitchFamily="34" charset="0"/>
              </a:rPr>
              <a:t>2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%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m</a:t>
            </a:r>
          </a:p>
          <a:p>
            <a:pPr>
              <a:spcBef>
                <a:spcPct val="20000"/>
              </a:spcBef>
              <a:defRPr/>
            </a:pP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        h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–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j–</a:t>
            </a:r>
            <a:r>
              <a:rPr lang="en-US" sz="2800" baseline="-25000">
                <a:latin typeface="Times New Roman" pitchFamily="18" charset="0"/>
                <a:ea typeface="+mn-ea"/>
                <a:cs typeface="Tahoma" pitchFamily="34" charset="0"/>
              </a:rPr>
              <a:t>1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 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	= 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 baseline="30000">
                <a:latin typeface="Times New Roman" pitchFamily="18" charset="0"/>
                <a:ea typeface="+mn-ea"/>
                <a:cs typeface="Tahoma" pitchFamily="34" charset="0"/>
              </a:rPr>
              <a:t>2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 – 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 – 1)</a:t>
            </a:r>
            <a:r>
              <a:rPr lang="en-US" sz="2800" baseline="30000">
                <a:latin typeface="Times New Roman" pitchFamily="18" charset="0"/>
                <a:ea typeface="+mn-ea"/>
                <a:cs typeface="Tahoma" pitchFamily="34" charset="0"/>
              </a:rPr>
              <a:t>2 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%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m</a:t>
            </a:r>
          </a:p>
          <a:p>
            <a:pPr>
              <a:spcBef>
                <a:spcPct val="20000"/>
              </a:spcBef>
              <a:defRPr/>
            </a:pP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                        	= 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 baseline="30000">
                <a:latin typeface="Times New Roman" pitchFamily="18" charset="0"/>
                <a:ea typeface="+mn-ea"/>
                <a:cs typeface="Tahoma" pitchFamily="34" charset="0"/>
              </a:rPr>
              <a:t>2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 –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 baseline="30000">
                <a:latin typeface="Times New Roman" pitchFamily="18" charset="0"/>
                <a:ea typeface="+mn-ea"/>
                <a:cs typeface="Tahoma" pitchFamily="34" charset="0"/>
              </a:rPr>
              <a:t>2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 + 2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 – 1) %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m</a:t>
            </a:r>
          </a:p>
          <a:p>
            <a:pPr>
              <a:spcBef>
                <a:spcPct val="20000"/>
              </a:spcBef>
              <a:defRPr/>
            </a:pP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                      h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	= 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j–</a:t>
            </a:r>
            <a:r>
              <a:rPr lang="en-US" sz="2800" baseline="-25000">
                <a:latin typeface="Times New Roman" pitchFamily="18" charset="0"/>
                <a:ea typeface="+mn-ea"/>
                <a:cs typeface="Tahoma" pitchFamily="34" charset="0"/>
              </a:rPr>
              <a:t>1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 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+ 2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 – 1) %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m</a:t>
            </a:r>
            <a:endParaRPr lang="th-TH" sz="2800" i="1">
              <a:latin typeface="Times New Roman" pitchFamily="18" charset="0"/>
              <a:ea typeface="+mn-ea"/>
              <a:cs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4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4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4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5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41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4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54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54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54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54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5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54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54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54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54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54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541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5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5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5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5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5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5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5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5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1154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154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154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6.0592E-6 C 0.03976 -0.01134 0.07951 -0.02244 0.10469 -0.04903 C 0.12986 -0.07563 0.14028 -0.11772 0.15087 -0.15981 " pathEditMode="relative" ptsTypes="aaA">
                                      <p:cBhvr>
                                        <p:cTn id="137" dur="500" fill="hold"/>
                                        <p:tgtEl>
                                          <p:spTgt spid="1154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1154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154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154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9463E-6 C 0.02604 -0.00278 0.05208 -0.00532 0.07534 -0.0222 C 0.09861 -0.03909 0.12916 -0.0791 0.13993 -0.10199 C 0.15069 -0.12489 0.14531 -0.14246 0.13993 -0.15981 " pathEditMode="relative" rAng="0" ptsTypes="aaaA">
                                      <p:cBhvr>
                                        <p:cTn id="147" dur="500" fill="hold"/>
                                        <p:tgtEl>
                                          <p:spTgt spid="1154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1154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154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154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1.79463E-6 C 0.07379 0.00092 0.14775 0.00208 0.18629 -0.01619 C 0.22483 -0.03446 0.2224 -0.08557 0.23091 -0.10939 C 0.23941 -0.13344 0.2382 -0.14663 0.23698 -0.15981 " pathEditMode="relative" rAng="0" ptsTypes="aaaA">
                                      <p:cBhvr>
                                        <p:cTn id="157" dur="500" fill="hold"/>
                                        <p:tgtEl>
                                          <p:spTgt spid="1154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1154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154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154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2031 -0.01966 -0.04045 -0.03932 -0.07535 -0.04926 C -0.11024 -0.05921 -0.17795 -0.04926 -0.2092 -0.05944 C -0.24045 -0.06962 -0.25278 -0.09413 -0.26302 -0.11055 C -0.27326 -0.12697 -0.27205 -0.14247 -0.27066 -0.15773 " pathEditMode="relative" ptsTypes="aaaaA">
                                      <p:cBhvr>
                                        <p:cTn id="167" dur="500" fill="hold"/>
                                        <p:tgtEl>
                                          <p:spTgt spid="1154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154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154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154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84 -0.01457 0.03698 -0.02914 0.04757 -0.0555 C 0.05816 -0.08187 0.06059 -0.12003 0.06302 -0.15795 " pathEditMode="relative" ptsTypes="aaA">
                                      <p:cBhvr>
                                        <p:cTn id="177" dur="500" fill="hold"/>
                                        <p:tgtEl>
                                          <p:spTgt spid="1154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1154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154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154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184 -0.01388 -0.03663 -0.02752 -0.07691 -0.03886 C -0.11718 -0.05019 -0.20312 -0.05551 -0.24149 -0.06753 C -0.27986 -0.07956 -0.29514 -0.09505 -0.30764 -0.11078 C -0.32014 -0.12651 -0.31857 -0.14431 -0.31684 -0.16189 " pathEditMode="relative" ptsTypes="aaaaA">
                                      <p:cBhvr>
                                        <p:cTn id="187" dur="500" fill="hold"/>
                                        <p:tgtEl>
                                          <p:spTgt spid="1154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1154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ECFF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1154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1154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3073 -0.00786 -0.06128 -0.01572 -0.09531 -0.02659 C -0.12934 -0.03746 -0.18229 -0.05041 -0.20451 -0.06544 C -0.22673 -0.08048 -0.22482 -0.10962 -0.22916 -0.11679 " pathEditMode="relative" ptsTypes="aaaA">
                                      <p:cBhvr>
                                        <p:cTn id="197" dur="1000" fill="hold"/>
                                        <p:tgtEl>
                                          <p:spTgt spid="1154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15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15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154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5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226 0.01364 0.00469 0.02729 0.01233 0.03284 C 0.01997 0.03839 0.03802 0.03931 0.04618 0.03284 C 0.05434 0.02636 0.05799 0.00994 0.06163 -0.00625 " pathEditMode="relative" ptsTypes="aaaA">
                                      <p:cBhvr>
                                        <p:cTn id="213" dur="1000" fill="hold"/>
                                        <p:tgtEl>
                                          <p:spTgt spid="1154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54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54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54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15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01226 C 0.01025 0.00138 0.01667 0.01503 0.03646 0.02058 C 0.05625 0.02613 0.10313 0.02706 0.12431 0.02058 C 0.14549 0.0141 0.15504 -0.00232 0.16459 -0.0185 " pathEditMode="relative" rAng="0" ptsTypes="aaaA">
                                      <p:cBhvr>
                                        <p:cTn id="229" dur="1000" fill="hold"/>
                                        <p:tgtEl>
                                          <p:spTgt spid="115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0" y="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154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154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154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15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684 0.01179 0.03385 0.02382 0.06458 0.02868 C 0.09531 0.03353 0.15156 0.03608 0.18455 0.02868 C 0.21753 0.02128 0.25208 0.01318 0.26302 -0.01642 C 0.27396 -0.04602 0.28125 -0.12026 0.25069 -0.14963 C 0.22014 -0.179 0.15902 -0.18548 0.08003 -0.19265 C 0.00104 -0.19982 -0.13907 -0.19935 -0.22309 -0.19265 C -0.30712 -0.18594 -0.38854 -0.16836 -0.42466 -0.15171 C -0.46077 -0.13506 -0.45052 -0.11379 -0.44011 -0.09228 " pathEditMode="relative" ptsTypes="aaaaaaaaA">
                                      <p:cBhvr>
                                        <p:cTn id="245" dur="2000" fill="hold"/>
                                        <p:tgtEl>
                                          <p:spTgt spid="1154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154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154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154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15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615 -0.01734 0.03247 -0.03446 0.06146 -0.04718 C 0.09045 -0.0599 0.13715 -0.0703 0.17379 -0.07585 C 0.21042 -0.0814 0.24601 -0.09158 0.28142 -0.08002 C 0.31684 -0.06845 0.35139 -0.03746 0.38611 -0.00624 " pathEditMode="relative" ptsTypes="aaaaA">
                                      <p:cBhvr>
                                        <p:cTn id="261" dur="2000" fill="hold"/>
                                        <p:tgtEl>
                                          <p:spTgt spid="1154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154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154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154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5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417 C 0.01302 -0.01758 0.02465 -0.03099 0.04879 -0.04232 C 0.07275 -0.05389 0.10556 -0.06985 0.14653 -0.07262 C 0.1875 -0.07563 0.26302 -0.08534 0.29445 -0.0606 C 0.32604 -0.03585 0.34011 0.04394 0.33577 0.07655 C 0.33143 0.10892 0.31823 0.11956 0.26858 0.13506 C 0.21858 0.15055 0.10538 0.16466 0.03646 0.16928 C -0.03246 0.17414 -0.10208 0.18177 -0.14514 0.16327 C -0.18802 0.14477 -0.20469 0.10152 -0.22118 0.05851 " pathEditMode="relative" rAng="0" ptsTypes="aaaaaaaaA">
                                      <p:cBhvr>
                                        <p:cTn id="277" dur="3000" fill="hold"/>
                                        <p:tgtEl>
                                          <p:spTgt spid="1154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051" grpId="0" build="p"/>
      <p:bldP spid="1154082" grpId="0" animBg="1"/>
      <p:bldP spid="1154083" grpId="0" animBg="1"/>
      <p:bldP spid="1154111" grpId="0"/>
      <p:bldP spid="1154112" grpId="0"/>
      <p:bldP spid="1154112" grpId="1"/>
      <p:bldP spid="1154113" grpId="0"/>
      <p:bldP spid="1154113" grpId="1"/>
      <p:bldP spid="1154114" grpId="0"/>
      <p:bldP spid="1154114" grpId="1"/>
      <p:bldP spid="1154115" grpId="0"/>
      <p:bldP spid="1154115" grpId="1"/>
      <p:bldP spid="1154116" grpId="0"/>
      <p:bldP spid="1154116" grpId="1"/>
      <p:bldP spid="1154117" grpId="0"/>
      <p:bldP spid="1154117" grpId="1"/>
      <p:bldP spid="1154118" grpId="0"/>
      <p:bldP spid="1154118" grpId="1"/>
      <p:bldP spid="1154118" grpId="2"/>
      <p:bldP spid="1154119" grpId="0" animBg="1"/>
      <p:bldP spid="1154120" grpId="0" animBg="1"/>
      <p:bldP spid="1154120" grpId="1" animBg="1"/>
      <p:bldP spid="1154120" grpId="2" animBg="1"/>
      <p:bldP spid="1154121" grpId="0" animBg="1"/>
      <p:bldP spid="1154122" grpId="0" animBg="1"/>
      <p:bldP spid="1154122" grpId="1" animBg="1"/>
      <p:bldP spid="1154122" grpId="2" animBg="1"/>
      <p:bldP spid="1154123" grpId="0" animBg="1"/>
      <p:bldP spid="1154124" grpId="0" animBg="1"/>
      <p:bldP spid="1154124" grpId="1" animBg="1"/>
      <p:bldP spid="1154124" grpId="2" animBg="1"/>
      <p:bldP spid="1154125" grpId="0" animBg="1"/>
      <p:bldP spid="1154126" grpId="0" animBg="1"/>
      <p:bldP spid="1154126" grpId="1" animBg="1"/>
      <p:bldP spid="1154126" grpId="2" animBg="1"/>
      <p:bldP spid="1154127" grpId="0" animBg="1"/>
      <p:bldP spid="1154128" grpId="0" animBg="1"/>
      <p:bldP spid="1154129" grpId="0" animBg="1"/>
      <p:bldP spid="1154129" grpId="1" animBg="1"/>
      <p:bldP spid="1154137" grpId="0" build="p" animBg="1"/>
      <p:bldP spid="1154137" grpId="1" build="allAtOnce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 </a:t>
            </a:r>
            <a:r>
              <a:rPr lang="en-US" dirty="0" smtClean="0"/>
              <a:t>vs. Quadratic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106878" y="819398"/>
            <a:ext cx="8930245" cy="30162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find_position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&amp; key)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hash_to_bucket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(key);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, m =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mBuckets.size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();</a:t>
            </a:r>
            <a:endParaRPr lang="en-US" sz="19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while ( !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].empty() &amp;&amp;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       !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mEqual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].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value.first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, key) ) {</a:t>
            </a:r>
          </a:p>
          <a:p>
            <a:pPr>
              <a:spcBef>
                <a:spcPct val="0"/>
              </a:spcBef>
              <a:defRPr/>
            </a:pPr>
            <a:endParaRPr lang="en-US" sz="1900" b="1" dirty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+ 1) % m;</a:t>
            </a:r>
            <a:endParaRPr lang="en-US" sz="1900" b="1" dirty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return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40" name="Text Box 68"/>
          <p:cNvSpPr txBox="1">
            <a:spLocks noChangeArrowheads="1"/>
          </p:cNvSpPr>
          <p:nvPr/>
        </p:nvSpPr>
        <p:spPr bwMode="auto">
          <a:xfrm>
            <a:off x="106877" y="3800102"/>
            <a:ext cx="8930245" cy="30162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find_position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&amp; key)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hash_to_bucket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(key);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, m =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mBucket.size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(),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= 0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;</a:t>
            </a:r>
            <a:endParaRPr lang="en-US" sz="19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while ( !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].empty() &amp;&amp;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       !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mEqual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].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value.first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, key) )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++;</a:t>
            </a:r>
            <a:endParaRPr lang="en-US" sz="1900" b="1" dirty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+ 2*col_count-1) % m;</a:t>
            </a:r>
            <a:endParaRPr lang="en-US" sz="1900" b="1" dirty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return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5" name="AutoShape 34"/>
          <p:cNvSpPr>
            <a:spLocks noChangeArrowheads="1"/>
          </p:cNvSpPr>
          <p:nvPr/>
        </p:nvSpPr>
        <p:spPr bwMode="auto">
          <a:xfrm>
            <a:off x="5890161" y="6164558"/>
            <a:ext cx="2933205" cy="539062"/>
          </a:xfrm>
          <a:prstGeom prst="roundRect">
            <a:avLst>
              <a:gd name="adj" fmla="val 3817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i="1" dirty="0" err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000" i="1" baseline="-25000" dirty="0" err="1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) = 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) + </a:t>
            </a:r>
            <a:r>
              <a:rPr lang="en-US" sz="2000" dirty="0" smtClean="0">
                <a:latin typeface="Times New Roman" pitchFamily="18" charset="0"/>
                <a:ea typeface="+mn-ea"/>
                <a:cs typeface="Tahoma" pitchFamily="34" charset="0"/>
              </a:rPr>
              <a:t>2</a:t>
            </a:r>
            <a:r>
              <a:rPr lang="en-US" sz="2000" i="1" dirty="0" smtClean="0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000" dirty="0" smtClean="0">
                <a:latin typeface="Times New Roman" pitchFamily="18" charset="0"/>
                <a:ea typeface="+mn-ea"/>
                <a:cs typeface="Tahoma" pitchFamily="34" charset="0"/>
              </a:rPr>
              <a:t> – 1) 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% 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m</a:t>
            </a:r>
            <a:endParaRPr lang="th-TH" sz="2000" i="1" dirty="0">
              <a:latin typeface="Times New Roman" pitchFamily="18" charset="0"/>
              <a:ea typeface="+mn-ea"/>
              <a:cs typeface="Tahoma" pitchFamily="34" charset="0"/>
            </a:endParaRPr>
          </a:p>
        </p:txBody>
      </p: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6252360" y="3124475"/>
            <a:ext cx="2606633" cy="539062"/>
          </a:xfrm>
          <a:prstGeom prst="roundRect">
            <a:avLst>
              <a:gd name="adj" fmla="val 3817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i="1" dirty="0" err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000" i="1" baseline="-25000" dirty="0" err="1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) = 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) + </a:t>
            </a:r>
            <a:r>
              <a:rPr lang="en-US" sz="2000" dirty="0" smtClean="0">
                <a:latin typeface="Times New Roman" pitchFamily="18" charset="0"/>
                <a:ea typeface="+mn-ea"/>
                <a:cs typeface="Tahoma" pitchFamily="34" charset="0"/>
              </a:rPr>
              <a:t>1) 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% 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m</a:t>
            </a:r>
            <a:endParaRPr lang="th-TH" sz="2000" i="1" dirty="0">
              <a:latin typeface="Times New Roman" pitchFamily="18" charset="0"/>
              <a:ea typeface="+mn-ea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49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  <p:bldP spid="40" grpId="0" uiExpand="1" build="p" animBg="1"/>
      <p:bldP spid="5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 </a:t>
            </a:r>
            <a:r>
              <a:rPr lang="en-US" dirty="0" smtClean="0"/>
              <a:t>vs. Quadratic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106879" y="819398"/>
            <a:ext cx="8930243" cy="30162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find_position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&amp; key)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hash_to_bucket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(key);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, m =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mBuckets.size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(),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=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0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;</a:t>
            </a:r>
            <a:endParaRPr lang="en-US" sz="19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while ( !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].empty() &amp;&amp;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       !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mEqual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].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value.first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, key) )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++;</a:t>
            </a:r>
            <a:endParaRPr lang="en-US" sz="1900" b="1" dirty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+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) % m;</a:t>
            </a:r>
            <a:endParaRPr lang="en-US" sz="1900" b="1" dirty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return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40" name="Text Box 68"/>
          <p:cNvSpPr txBox="1">
            <a:spLocks noChangeArrowheads="1"/>
          </p:cNvSpPr>
          <p:nvPr/>
        </p:nvSpPr>
        <p:spPr bwMode="auto">
          <a:xfrm>
            <a:off x="106878" y="3800102"/>
            <a:ext cx="8930243" cy="30162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find_position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&amp; key)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hash_to_bucket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(key);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, 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m =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mBuskets.size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(),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= 0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;</a:t>
            </a:r>
            <a:endParaRPr lang="en-US" sz="19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while ( !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].empty() &amp;&amp;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       !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mEqual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].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value.first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, key) )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++;</a:t>
            </a:r>
            <a:endParaRPr lang="en-US" sz="1900" b="1" dirty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+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*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) % m;</a:t>
            </a:r>
            <a:endParaRPr lang="en-US" sz="1900" b="1" dirty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return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5" name="AutoShape 34"/>
          <p:cNvSpPr>
            <a:spLocks noChangeArrowheads="1"/>
          </p:cNvSpPr>
          <p:nvPr/>
        </p:nvSpPr>
        <p:spPr bwMode="auto">
          <a:xfrm>
            <a:off x="6216733" y="6164558"/>
            <a:ext cx="2606633" cy="539062"/>
          </a:xfrm>
          <a:prstGeom prst="roundRect">
            <a:avLst>
              <a:gd name="adj" fmla="val 3817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i="1" dirty="0" err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000" i="1" baseline="-25000" dirty="0" err="1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) = 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) + 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000" baseline="30000" dirty="0">
                <a:latin typeface="Times New Roman" pitchFamily="18" charset="0"/>
                <a:ea typeface="+mn-ea"/>
                <a:cs typeface="Tahoma" pitchFamily="34" charset="0"/>
              </a:rPr>
              <a:t>2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 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) % 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m</a:t>
            </a:r>
            <a:endParaRPr lang="th-TH" sz="2000" i="1" dirty="0">
              <a:latin typeface="Times New Roman" pitchFamily="18" charset="0"/>
              <a:ea typeface="+mn-ea"/>
              <a:cs typeface="Tahoma" pitchFamily="34" charset="0"/>
            </a:endParaRPr>
          </a:p>
        </p:txBody>
      </p: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6252360" y="3124475"/>
            <a:ext cx="2606633" cy="539062"/>
          </a:xfrm>
          <a:prstGeom prst="roundRect">
            <a:avLst>
              <a:gd name="adj" fmla="val 3817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i="1" dirty="0" err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000" i="1" baseline="-25000" dirty="0" err="1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) = 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) + </a:t>
            </a:r>
            <a:r>
              <a:rPr lang="en-US" sz="2000" i="1" dirty="0" smtClean="0">
                <a:latin typeface="Times New Roman" pitchFamily="18" charset="0"/>
                <a:ea typeface="+mn-ea"/>
                <a:cs typeface="Tahoma" pitchFamily="34" charset="0"/>
              </a:rPr>
              <a:t>j 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) % 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m</a:t>
            </a:r>
            <a:endParaRPr lang="th-TH" sz="2000" i="1" dirty="0">
              <a:latin typeface="Times New Roman" pitchFamily="18" charset="0"/>
              <a:ea typeface="+mn-ea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980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  <p:bldP spid="40" grpId="0" uiExpand="1" build="p"/>
      <p:bldP spid="5" grpId="0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คลาสเพื่อการคำนวณตำแหน่งถัดไป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40" name="Text Box 68"/>
          <p:cNvSpPr txBox="1">
            <a:spLocks noChangeArrowheads="1"/>
          </p:cNvSpPr>
          <p:nvPr/>
        </p:nvSpPr>
        <p:spPr bwMode="auto">
          <a:xfrm>
            <a:off x="106878" y="3218227"/>
            <a:ext cx="8930243" cy="3600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err="1" smtClean="0">
                <a:solidFill>
                  <a:srgbClr val="00B050"/>
                </a:solidFill>
                <a:latin typeface="Courier New" pitchFamily="49" charset="0"/>
                <a:ea typeface="+mn-ea"/>
                <a:cs typeface="Angsana New" pitchFamily="18" charset="-34"/>
              </a:rPr>
              <a:t>LinearProbing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mNextAddress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;</a:t>
            </a:r>
            <a:endParaRPr lang="en-US" sz="19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...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find_position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&amp; key)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hash_to_bucket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(key);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, 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m =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mBuskets.size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(),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= 0;</a:t>
            </a:r>
            <a:endParaRPr lang="en-US" sz="19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while ( !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].empty() &amp;&amp;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       !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mEqual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].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value.first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, key) )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++;</a:t>
            </a:r>
            <a:endParaRPr lang="en-US" sz="19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=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mNextAddress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,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, m);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return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7" name="Text Box 68"/>
          <p:cNvSpPr txBox="1">
            <a:spLocks noChangeArrowheads="1"/>
          </p:cNvSpPr>
          <p:nvPr/>
        </p:nvSpPr>
        <p:spPr bwMode="auto">
          <a:xfrm>
            <a:off x="118750" y="819397"/>
            <a:ext cx="8312729" cy="231448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1900" b="1" dirty="0" err="1" smtClean="0">
                <a:solidFill>
                  <a:srgbClr val="00B050"/>
                </a:solidFill>
                <a:latin typeface="Courier New" pitchFamily="49" charset="0"/>
                <a:ea typeface="+mn-ea"/>
                <a:cs typeface="Angsana New" pitchFamily="18" charset="-34"/>
              </a:rPr>
              <a:t>LinearProbing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public: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()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home_pos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 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col_count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 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bucket_count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)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return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home_pos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+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col_count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) %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bucket_count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auto">
          <a:xfrm>
            <a:off x="5670468" y="961901"/>
            <a:ext cx="2606633" cy="375336"/>
          </a:xfrm>
          <a:prstGeom prst="roundRect">
            <a:avLst>
              <a:gd name="adj" fmla="val 3817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i="1" dirty="0" err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000" i="1" baseline="-25000" dirty="0" err="1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) = 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) + </a:t>
            </a:r>
            <a:r>
              <a:rPr lang="en-US" sz="2000" i="1" dirty="0" smtClean="0">
                <a:latin typeface="Times New Roman" pitchFamily="18" charset="0"/>
                <a:ea typeface="+mn-ea"/>
                <a:cs typeface="Tahoma" pitchFamily="34" charset="0"/>
              </a:rPr>
              <a:t>j 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) % 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m</a:t>
            </a:r>
            <a:endParaRPr lang="th-TH" sz="2000" i="1" dirty="0">
              <a:latin typeface="Times New Roman" pitchFamily="18" charset="0"/>
              <a:ea typeface="+mn-ea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13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  <p:bldP spid="7" grpId="0" uiExpand="1" build="p" animBg="1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คลาสเพื่อการคำนวณตำแหน่งถัดไป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40" name="Text Box 68"/>
          <p:cNvSpPr txBox="1">
            <a:spLocks noChangeArrowheads="1"/>
          </p:cNvSpPr>
          <p:nvPr/>
        </p:nvSpPr>
        <p:spPr bwMode="auto">
          <a:xfrm>
            <a:off x="106878" y="3218227"/>
            <a:ext cx="8930243" cy="3600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err="1" smtClean="0">
                <a:solidFill>
                  <a:srgbClr val="00B050"/>
                </a:solidFill>
                <a:latin typeface="Courier New" pitchFamily="49" charset="0"/>
                <a:ea typeface="+mn-ea"/>
                <a:cs typeface="Angsana New" pitchFamily="18" charset="-34"/>
              </a:rPr>
              <a:t>QuadraticProbing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mNextAddress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;</a:t>
            </a:r>
            <a:endParaRPr lang="en-US" sz="19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...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find_position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&amp; key)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hash_to_bucket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(key);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, 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m =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mBuskets.size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(),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= 0;</a:t>
            </a:r>
            <a:endParaRPr lang="en-US" sz="19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while ( !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].empty() &amp;&amp;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       !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mEqual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].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value.first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, key) )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++;</a:t>
            </a:r>
            <a:endParaRPr lang="en-US" sz="19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=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mNextAddress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,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, m);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return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pos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7" name="Text Box 68"/>
          <p:cNvSpPr txBox="1">
            <a:spLocks noChangeArrowheads="1"/>
          </p:cNvSpPr>
          <p:nvPr/>
        </p:nvSpPr>
        <p:spPr bwMode="auto">
          <a:xfrm>
            <a:off x="118750" y="819397"/>
            <a:ext cx="8680866" cy="231448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1900" b="1" dirty="0" err="1" smtClean="0">
                <a:solidFill>
                  <a:srgbClr val="00B050"/>
                </a:solidFill>
                <a:latin typeface="Courier New" pitchFamily="49" charset="0"/>
                <a:ea typeface="+mn-ea"/>
                <a:cs typeface="Angsana New" pitchFamily="18" charset="-34"/>
              </a:rPr>
              <a:t>QuadraticProbing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public: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operator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()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home_pos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 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col_count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 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bucket_count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)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return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home_pos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+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*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) %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bucket_count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;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</a:p>
        </p:txBody>
      </p:sp>
      <p:sp>
        <p:nvSpPr>
          <p:cNvPr id="10" name="AutoShape 34"/>
          <p:cNvSpPr>
            <a:spLocks noChangeArrowheads="1"/>
          </p:cNvSpPr>
          <p:nvPr/>
        </p:nvSpPr>
        <p:spPr bwMode="auto">
          <a:xfrm>
            <a:off x="5670468" y="961901"/>
            <a:ext cx="2606633" cy="375336"/>
          </a:xfrm>
          <a:prstGeom prst="roundRect">
            <a:avLst>
              <a:gd name="adj" fmla="val 3817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i="1" dirty="0" err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000" i="1" baseline="-25000" dirty="0" err="1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) = 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) + </a:t>
            </a:r>
            <a:r>
              <a:rPr lang="en-US" sz="2000" i="1" dirty="0" smtClean="0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000" baseline="30000" dirty="0">
                <a:latin typeface="Times New Roman" pitchFamily="18" charset="0"/>
                <a:ea typeface="+mn-ea"/>
                <a:cs typeface="Tahoma" pitchFamily="34" charset="0"/>
              </a:rPr>
              <a:t>2</a:t>
            </a:r>
            <a:r>
              <a:rPr lang="en-US" sz="2000" i="1" dirty="0" smtClean="0">
                <a:latin typeface="Times New Roman" pitchFamily="18" charset="0"/>
                <a:ea typeface="+mn-ea"/>
                <a:cs typeface="Tahoma" pitchFamily="34" charset="0"/>
              </a:rPr>
              <a:t> </a:t>
            </a:r>
            <a:r>
              <a:rPr lang="en-US" sz="2000" dirty="0">
                <a:latin typeface="Times New Roman" pitchFamily="18" charset="0"/>
                <a:ea typeface="+mn-ea"/>
                <a:cs typeface="Tahoma" pitchFamily="34" charset="0"/>
              </a:rPr>
              <a:t>) % </a:t>
            </a:r>
            <a:r>
              <a:rPr lang="en-US" sz="2000" i="1" dirty="0">
                <a:latin typeface="Times New Roman" pitchFamily="18" charset="0"/>
                <a:ea typeface="+mn-ea"/>
                <a:cs typeface="Tahoma" pitchFamily="34" charset="0"/>
              </a:rPr>
              <a:t>m</a:t>
            </a:r>
            <a:endParaRPr lang="th-TH" sz="2000" i="1" dirty="0">
              <a:latin typeface="Times New Roman" pitchFamily="18" charset="0"/>
              <a:ea typeface="+mn-ea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7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  <p:bldP spid="7" grpId="0" uiExpand="1" build="p" animBg="1"/>
      <p:bldP spid="1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LinearProbing</a:t>
            </a:r>
            <a:r>
              <a:rPr lang="en-US" dirty="0" smtClean="0"/>
              <a:t>  vs. </a:t>
            </a:r>
            <a:r>
              <a:rPr lang="en-US" dirty="0" err="1" smtClean="0"/>
              <a:t>QuadraticProbing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261255" y="950023"/>
            <a:ext cx="8668990" cy="243143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LinearProbing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public: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operator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()(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home_pos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 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col_count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 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bucket_count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return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home_pos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+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col_count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) %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bucket_count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</a:p>
        </p:txBody>
      </p:sp>
      <p:sp>
        <p:nvSpPr>
          <p:cNvPr id="40" name="Text Box 68"/>
          <p:cNvSpPr txBox="1">
            <a:spLocks noChangeArrowheads="1"/>
          </p:cNvSpPr>
          <p:nvPr/>
        </p:nvSpPr>
        <p:spPr bwMode="auto">
          <a:xfrm>
            <a:off x="261254" y="3550727"/>
            <a:ext cx="8668990" cy="24314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QuadraticProbing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public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: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operator()(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home_pos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                  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                  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bucket_count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return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home_pos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+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col_count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*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col_count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) %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bucket_count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272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NextAddressT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403762" y="914403"/>
            <a:ext cx="8490859" cy="447814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template &lt;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MappedT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HasherT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=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::hash&lt;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&gt;,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EqualT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=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std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::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equal_to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&lt;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KeyT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&gt;,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typename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NextAddressT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=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LinearProbing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&gt;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...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vector&lt;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HasherT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mHasher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EqualT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mEqual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float 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mUsed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NextAddressT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mNextAddress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9" name="Text Box 68"/>
          <p:cNvSpPr txBox="1">
            <a:spLocks noChangeArrowheads="1"/>
          </p:cNvSpPr>
          <p:nvPr/>
        </p:nvSpPr>
        <p:spPr bwMode="auto">
          <a:xfrm>
            <a:off x="2458192" y="5219424"/>
            <a:ext cx="6432944" cy="15542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&lt; string, 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          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hash&lt;string&gt;,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 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equal_to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&lt;string&gt;,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 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QuadraticProbing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&gt;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mymap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126692" y="2084340"/>
            <a:ext cx="4164757" cy="4684595"/>
            <a:chOff x="3126692" y="2084340"/>
            <a:chExt cx="4164757" cy="4684595"/>
          </a:xfrm>
        </p:grpSpPr>
        <p:sp>
          <p:nvSpPr>
            <p:cNvPr id="10" name="Text Box 68"/>
            <p:cNvSpPr txBox="1">
              <a:spLocks noChangeArrowheads="1"/>
            </p:cNvSpPr>
            <p:nvPr/>
          </p:nvSpPr>
          <p:spPr bwMode="auto">
            <a:xfrm>
              <a:off x="3126692" y="2084340"/>
              <a:ext cx="4164757" cy="384721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Ins="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1900" b="1" dirty="0" err="1" smtClean="0">
                  <a:latin typeface="Courier New" pitchFamily="49" charset="0"/>
                  <a:ea typeface="+mn-ea"/>
                  <a:cs typeface="Angsana New" pitchFamily="18" charset="-34"/>
                </a:rPr>
                <a:t>QuadraticProbing</a:t>
              </a:r>
              <a:endParaRPr lang="en-US" sz="1900" b="1" dirty="0" smtClean="0">
                <a:latin typeface="Courier New" pitchFamily="49" charset="0"/>
                <a:ea typeface="+mn-ea"/>
                <a:cs typeface="Angsana New" pitchFamily="18" charset="-34"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4583875" y="6377049"/>
              <a:ext cx="2600696" cy="391886"/>
            </a:xfrm>
            <a:prstGeom prst="roundRect">
              <a:avLst>
                <a:gd name="adj" fmla="val 34849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8" name="Straight Arrow Connector 7"/>
            <p:cNvCxnSpPr>
              <a:stCxn id="4" idx="0"/>
            </p:cNvCxnSpPr>
            <p:nvPr/>
          </p:nvCxnSpPr>
          <p:spPr bwMode="auto">
            <a:xfrm flipH="1" flipV="1">
              <a:off x="4453247" y="2505694"/>
              <a:ext cx="1430976" cy="38713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704128" y="2517569"/>
            <a:ext cx="3618491" cy="2552188"/>
            <a:chOff x="704128" y="2517569"/>
            <a:chExt cx="3618491" cy="2552188"/>
          </a:xfrm>
        </p:grpSpPr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704128" y="4685036"/>
              <a:ext cx="2430960" cy="384721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Ins="0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1900" b="1" dirty="0" err="1" smtClean="0">
                  <a:latin typeface="Courier New" pitchFamily="49" charset="0"/>
                  <a:ea typeface="+mn-ea"/>
                  <a:cs typeface="Angsana New" pitchFamily="18" charset="-34"/>
                </a:rPr>
                <a:t>QuadraticProbing</a:t>
              </a:r>
              <a:endParaRPr lang="en-US" sz="1900" b="1" dirty="0" smtClean="0">
                <a:latin typeface="Courier New" pitchFamily="49" charset="0"/>
                <a:ea typeface="+mn-ea"/>
                <a:cs typeface="Angsana New" pitchFamily="18" charset="-34"/>
              </a:endParaRPr>
            </a:p>
          </p:txBody>
        </p:sp>
        <p:cxnSp>
          <p:nvCxnSpPr>
            <p:cNvPr id="15" name="Straight Arrow Connector 14"/>
            <p:cNvCxnSpPr>
              <a:endCxn id="11" idx="0"/>
            </p:cNvCxnSpPr>
            <p:nvPr/>
          </p:nvCxnSpPr>
          <p:spPr bwMode="auto">
            <a:xfrm flipH="1">
              <a:off x="1919608" y="2517569"/>
              <a:ext cx="2403011" cy="216746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8505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  <p:bldP spid="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118754" y="878778"/>
            <a:ext cx="8894619" cy="53553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...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vector&lt;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HasherT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mHasher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EqualT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mEqual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float 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mUsed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NextAddressT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mNextAddress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endParaRPr lang="en-US" sz="19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 ) :</a:t>
            </a:r>
          </a:p>
          <a:p>
            <a:pPr>
              <a:spcBef>
                <a:spcPct val="0"/>
              </a:spcBef>
              <a:defRPr/>
            </a:pP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(vector&lt;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&gt;(11)),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(0),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mHasher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HasherT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()),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mEqual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EqualT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()),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(0.5),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mUsed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(0),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mNextAddress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NextAddressT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() )</a:t>
            </a:r>
            <a:endParaRPr lang="en-US" sz="1900" b="1" dirty="0">
              <a:solidFill>
                <a:srgbClr val="FF0000"/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endParaRPr lang="en-US" sz="19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{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619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118754" y="878778"/>
            <a:ext cx="8894619" cy="5940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...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vector&lt;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&gt;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HasherT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mHasher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EqualT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mEqual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float 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mUsed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NextAddressT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  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mNextAddress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endParaRPr lang="en-US" sz="19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&lt;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KeyT,MappedT,HasherT,EqualT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                     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NextAddressT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&gt; &amp;other)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:</a:t>
            </a:r>
          </a:p>
          <a:p>
            <a:pPr>
              <a:spcBef>
                <a:spcPct val="0"/>
              </a:spcBef>
              <a:defRPr/>
            </a:pP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other.mBuckets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),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other.mSize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),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mHasher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other.mHasher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),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mEqual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other.mEqual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),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other.mMaxLoadFactor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),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mUsed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other.mUsed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),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mNextAddress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other.mNextAddress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 )</a:t>
            </a:r>
            <a:endParaRPr lang="en-US" sz="1900" b="1" dirty="0">
              <a:solidFill>
                <a:srgbClr val="FF0000"/>
              </a:solidFill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endParaRPr lang="en-US" sz="19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{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1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636588" y="4991100"/>
            <a:ext cx="8067675" cy="1485900"/>
            <a:chOff x="410" y="3144"/>
            <a:chExt cx="5082" cy="936"/>
          </a:xfrm>
        </p:grpSpPr>
        <p:sp>
          <p:nvSpPr>
            <p:cNvPr id="20489" name="Rectangle 65"/>
            <p:cNvSpPr>
              <a:spLocks noChangeArrowheads="1"/>
            </p:cNvSpPr>
            <p:nvPr/>
          </p:nvSpPr>
          <p:spPr bwMode="auto">
            <a:xfrm>
              <a:off x="413" y="3742"/>
              <a:ext cx="5078" cy="3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Rectangle 51"/>
            <p:cNvSpPr>
              <a:spLocks noChangeArrowheads="1"/>
            </p:cNvSpPr>
            <p:nvPr/>
          </p:nvSpPr>
          <p:spPr bwMode="auto">
            <a:xfrm>
              <a:off x="414" y="3144"/>
              <a:ext cx="5078" cy="280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Rectangle 52"/>
            <p:cNvSpPr>
              <a:spLocks noChangeArrowheads="1"/>
            </p:cNvSpPr>
            <p:nvPr/>
          </p:nvSpPr>
          <p:spPr bwMode="auto">
            <a:xfrm>
              <a:off x="410" y="3409"/>
              <a:ext cx="5078" cy="3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92" name="Group 62"/>
            <p:cNvGrpSpPr>
              <a:grpSpLocks/>
            </p:cNvGrpSpPr>
            <p:nvPr/>
          </p:nvGrpSpPr>
          <p:grpSpPr bwMode="auto">
            <a:xfrm>
              <a:off x="1134" y="3144"/>
              <a:ext cx="3869" cy="925"/>
              <a:chOff x="915" y="2499"/>
              <a:chExt cx="4154" cy="647"/>
            </a:xfrm>
          </p:grpSpPr>
          <p:sp>
            <p:nvSpPr>
              <p:cNvPr id="20493" name="Line 54"/>
              <p:cNvSpPr>
                <a:spLocks noChangeShapeType="1"/>
              </p:cNvSpPr>
              <p:nvPr/>
            </p:nvSpPr>
            <p:spPr bwMode="auto">
              <a:xfrm>
                <a:off x="915" y="2499"/>
                <a:ext cx="2" cy="6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4" name="Line 55"/>
              <p:cNvSpPr>
                <a:spLocks noChangeShapeType="1"/>
              </p:cNvSpPr>
              <p:nvPr/>
            </p:nvSpPr>
            <p:spPr bwMode="auto">
              <a:xfrm>
                <a:off x="1508" y="2499"/>
                <a:ext cx="2" cy="6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5" name="Line 56"/>
              <p:cNvSpPr>
                <a:spLocks noChangeShapeType="1"/>
              </p:cNvSpPr>
              <p:nvPr/>
            </p:nvSpPr>
            <p:spPr bwMode="auto">
              <a:xfrm>
                <a:off x="2101" y="2499"/>
                <a:ext cx="2" cy="6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6" name="Line 57"/>
              <p:cNvSpPr>
                <a:spLocks noChangeShapeType="1"/>
              </p:cNvSpPr>
              <p:nvPr/>
            </p:nvSpPr>
            <p:spPr bwMode="auto">
              <a:xfrm>
                <a:off x="2694" y="2499"/>
                <a:ext cx="2" cy="6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7" name="Line 58"/>
              <p:cNvSpPr>
                <a:spLocks noChangeShapeType="1"/>
              </p:cNvSpPr>
              <p:nvPr/>
            </p:nvSpPr>
            <p:spPr bwMode="auto">
              <a:xfrm>
                <a:off x="3287" y="2499"/>
                <a:ext cx="2" cy="6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8" name="Line 59"/>
              <p:cNvSpPr>
                <a:spLocks noChangeShapeType="1"/>
              </p:cNvSpPr>
              <p:nvPr/>
            </p:nvSpPr>
            <p:spPr bwMode="auto">
              <a:xfrm>
                <a:off x="3880" y="2499"/>
                <a:ext cx="2" cy="6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9" name="Line 60"/>
              <p:cNvSpPr>
                <a:spLocks noChangeShapeType="1"/>
              </p:cNvSpPr>
              <p:nvPr/>
            </p:nvSpPr>
            <p:spPr bwMode="auto">
              <a:xfrm>
                <a:off x="4473" y="2499"/>
                <a:ext cx="2" cy="6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0" name="Line 61"/>
              <p:cNvSpPr>
                <a:spLocks noChangeShapeType="1"/>
              </p:cNvSpPr>
              <p:nvPr/>
            </p:nvSpPr>
            <p:spPr bwMode="auto">
              <a:xfrm>
                <a:off x="5067" y="2499"/>
                <a:ext cx="2" cy="6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ตัวอย่างฟังก์ชันแฮช</a:t>
            </a:r>
          </a:p>
        </p:txBody>
      </p:sp>
      <p:sp>
        <p:nvSpPr>
          <p:cNvPr id="1241092" name="Text Box 4"/>
          <p:cNvSpPr txBox="1">
            <a:spLocks noChangeArrowheads="1"/>
          </p:cNvSpPr>
          <p:nvPr/>
        </p:nvSpPr>
        <p:spPr bwMode="auto">
          <a:xfrm>
            <a:off x="616460" y="828675"/>
            <a:ext cx="7930132" cy="10156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h1(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x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return (2654435769U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*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x) 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&gt;&gt; 22;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1241141" name="Text Box 53"/>
          <p:cNvSpPr txBox="1">
            <a:spLocks noChangeArrowheads="1"/>
          </p:cNvSpPr>
          <p:nvPr/>
        </p:nvSpPr>
        <p:spPr bwMode="auto">
          <a:xfrm>
            <a:off x="711200" y="5024438"/>
            <a:ext cx="79978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Courier New" pitchFamily="49" charset="0"/>
              </a:rPr>
              <a:t> x</a:t>
            </a:r>
            <a:r>
              <a:rPr lang="th-TH" sz="2200" b="1" dirty="0">
                <a:latin typeface="Courier New" pitchFamily="49" charset="0"/>
              </a:rPr>
              <a:t> 	</a:t>
            </a:r>
            <a:r>
              <a:rPr lang="en-US" sz="2200" b="1" dirty="0">
                <a:latin typeface="Courier New" pitchFamily="49" charset="0"/>
              </a:rPr>
              <a:t>    1    2    3    4    5    6    7    8 </a:t>
            </a:r>
          </a:p>
        </p:txBody>
      </p:sp>
      <p:sp>
        <p:nvSpPr>
          <p:cNvPr id="1241156" name="Text Box 68"/>
          <p:cNvSpPr txBox="1">
            <a:spLocks noChangeArrowheads="1"/>
          </p:cNvSpPr>
          <p:nvPr/>
        </p:nvSpPr>
        <p:spPr bwMode="auto">
          <a:xfrm>
            <a:off x="1783779" y="1995488"/>
            <a:ext cx="5555806" cy="286232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h2(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size_t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x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x = ~x + (x &lt;&lt; 15);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x ^= (x &gt;&gt; 11);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x += (x &lt;&lt; 3);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x ^= (x &gt;&gt; 5);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x += (x &lt;&lt; 10);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x ^= (x &gt;&gt; 16);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return x &amp; 0x3FF;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</p:txBody>
      </p:sp>
      <p:sp>
        <p:nvSpPr>
          <p:cNvPr id="1241171" name="Text Box 83"/>
          <p:cNvSpPr txBox="1">
            <a:spLocks noChangeArrowheads="1"/>
          </p:cNvSpPr>
          <p:nvPr/>
        </p:nvSpPr>
        <p:spPr bwMode="auto">
          <a:xfrm>
            <a:off x="725488" y="5473700"/>
            <a:ext cx="80930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200" b="1" dirty="0">
                <a:latin typeface="Courier New" pitchFamily="49" charset="0"/>
              </a:rPr>
              <a:t>h1(x)   632  241  874  483   92  725  334  966 </a:t>
            </a:r>
            <a:endParaRPr lang="th-TH" sz="2200" b="1" dirty="0">
              <a:latin typeface="Courier New" pitchFamily="49" charset="0"/>
            </a:endParaRPr>
          </a:p>
        </p:txBody>
      </p:sp>
      <p:sp>
        <p:nvSpPr>
          <p:cNvPr id="1241173" name="Text Box 85"/>
          <p:cNvSpPr txBox="1">
            <a:spLocks noChangeArrowheads="1"/>
          </p:cNvSpPr>
          <p:nvPr/>
        </p:nvSpPr>
        <p:spPr bwMode="auto">
          <a:xfrm>
            <a:off x="727075" y="6008688"/>
            <a:ext cx="80930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latin typeface="Courier New" pitchFamily="49" charset="0"/>
              </a:rPr>
              <a:t>h2(x)   500 1001  507  978  486 1014  403  933</a:t>
            </a:r>
            <a:r>
              <a:rPr lang="th-TH" sz="2200" b="1" dirty="0">
                <a:latin typeface="Courier New" pitchFamily="49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10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41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41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4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4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1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41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4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4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4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41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4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4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41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4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4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4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41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41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41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4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4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41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41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2" grpId="0" uiExpand="1" build="p" animBg="1"/>
      <p:bldP spid="1241141" grpId="0"/>
      <p:bldP spid="1241156" grpId="0" uiExpand="1" build="p" animBg="1"/>
      <p:bldP spid="1241171" grpId="0"/>
      <p:bldP spid="124117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การตรวจกำลังสองไม่ตรวจทุกช่อง</a:t>
            </a:r>
            <a:endParaRPr lang="th-TH" smtClean="0">
              <a:cs typeface="Tahoma" pitchFamily="34" charset="0"/>
            </a:endParaRPr>
          </a:p>
        </p:txBody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7772400" cy="554037"/>
          </a:xfrm>
        </p:spPr>
        <p:txBody>
          <a:bodyPr/>
          <a:lstStyle/>
          <a:p>
            <a:pPr>
              <a:defRPr/>
            </a:pPr>
            <a:r>
              <a:rPr lang="th-TH" smtClean="0">
                <a:cs typeface="Tahoma" pitchFamily="34" charset="0"/>
              </a:rPr>
              <a:t>ลองเพิ่ม </a:t>
            </a:r>
            <a:r>
              <a:rPr lang="en-US" smtClean="0">
                <a:cs typeface="Tahoma" pitchFamily="34" charset="0"/>
              </a:rPr>
              <a:t>30 </a:t>
            </a:r>
            <a:r>
              <a:rPr lang="th-TH" smtClean="0">
                <a:cs typeface="Tahoma" pitchFamily="34" charset="0"/>
              </a:rPr>
              <a:t>อีกตัว  </a:t>
            </a:r>
            <a:r>
              <a:rPr lang="en-US" smtClean="0">
                <a:cs typeface="Tahoma" pitchFamily="34" charset="0"/>
              </a:rPr>
              <a:t>(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h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(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) =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 % 13 )</a:t>
            </a:r>
            <a:endParaRPr lang="th-TH" smtClean="0">
              <a:cs typeface="Tahoma" pitchFamily="34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216025" y="1814513"/>
            <a:ext cx="6554788" cy="792162"/>
            <a:chOff x="838" y="2704"/>
            <a:chExt cx="4129" cy="499"/>
          </a:xfrm>
        </p:grpSpPr>
        <p:sp>
          <p:nvSpPr>
            <p:cNvPr id="43024" name="Rectangle 35"/>
            <p:cNvSpPr>
              <a:spLocks noChangeArrowheads="1"/>
            </p:cNvSpPr>
            <p:nvPr/>
          </p:nvSpPr>
          <p:spPr bwMode="auto">
            <a:xfrm>
              <a:off x="838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3025" name="Rectangle 36"/>
            <p:cNvSpPr>
              <a:spLocks noChangeArrowheads="1"/>
            </p:cNvSpPr>
            <p:nvPr/>
          </p:nvSpPr>
          <p:spPr bwMode="auto">
            <a:xfrm>
              <a:off x="115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3026" name="Rectangle 37"/>
            <p:cNvSpPr>
              <a:spLocks noChangeArrowheads="1"/>
            </p:cNvSpPr>
            <p:nvPr/>
          </p:nvSpPr>
          <p:spPr bwMode="auto">
            <a:xfrm>
              <a:off x="1473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Rectangle 38"/>
            <p:cNvSpPr>
              <a:spLocks noChangeArrowheads="1"/>
            </p:cNvSpPr>
            <p:nvPr/>
          </p:nvSpPr>
          <p:spPr bwMode="auto">
            <a:xfrm>
              <a:off x="179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17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3028" name="Rectangle 39"/>
            <p:cNvSpPr>
              <a:spLocks noChangeArrowheads="1"/>
            </p:cNvSpPr>
            <p:nvPr/>
          </p:nvSpPr>
          <p:spPr bwMode="auto">
            <a:xfrm>
              <a:off x="2108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4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3029" name="Rectangle 40"/>
            <p:cNvSpPr>
              <a:spLocks noChangeArrowheads="1"/>
            </p:cNvSpPr>
            <p:nvPr/>
          </p:nvSpPr>
          <p:spPr bwMode="auto">
            <a:xfrm>
              <a:off x="242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5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3030" name="Rectangle 41"/>
            <p:cNvSpPr>
              <a:spLocks noChangeArrowheads="1"/>
            </p:cNvSpPr>
            <p:nvPr/>
          </p:nvSpPr>
          <p:spPr bwMode="auto">
            <a:xfrm>
              <a:off x="2743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Rectangle 42"/>
            <p:cNvSpPr>
              <a:spLocks noChangeArrowheads="1"/>
            </p:cNvSpPr>
            <p:nvPr/>
          </p:nvSpPr>
          <p:spPr bwMode="auto">
            <a:xfrm>
              <a:off x="306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7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3032" name="Rectangle 43"/>
            <p:cNvSpPr>
              <a:spLocks noChangeArrowheads="1"/>
            </p:cNvSpPr>
            <p:nvPr/>
          </p:nvSpPr>
          <p:spPr bwMode="auto">
            <a:xfrm>
              <a:off x="3379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8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43033" name="Rectangle 44"/>
            <p:cNvSpPr>
              <a:spLocks noChangeArrowheads="1"/>
            </p:cNvSpPr>
            <p:nvPr/>
          </p:nvSpPr>
          <p:spPr bwMode="auto">
            <a:xfrm>
              <a:off x="3696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Rectangle 45"/>
            <p:cNvSpPr>
              <a:spLocks noChangeArrowheads="1"/>
            </p:cNvSpPr>
            <p:nvPr/>
          </p:nvSpPr>
          <p:spPr bwMode="auto">
            <a:xfrm>
              <a:off x="4014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Rectangle 46"/>
            <p:cNvSpPr>
              <a:spLocks noChangeArrowheads="1"/>
            </p:cNvSpPr>
            <p:nvPr/>
          </p:nvSpPr>
          <p:spPr bwMode="auto">
            <a:xfrm>
              <a:off x="4331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Rectangle 47"/>
            <p:cNvSpPr>
              <a:spLocks noChangeArrowheads="1"/>
            </p:cNvSpPr>
            <p:nvPr/>
          </p:nvSpPr>
          <p:spPr bwMode="auto">
            <a:xfrm>
              <a:off x="4649" y="2931"/>
              <a:ext cx="31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Text Box 48"/>
            <p:cNvSpPr txBox="1">
              <a:spLocks noChangeArrowheads="1"/>
            </p:cNvSpPr>
            <p:nvPr/>
          </p:nvSpPr>
          <p:spPr bwMode="auto">
            <a:xfrm>
              <a:off x="838" y="270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0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43038" name="Text Box 49"/>
            <p:cNvSpPr txBox="1">
              <a:spLocks noChangeArrowheads="1"/>
            </p:cNvSpPr>
            <p:nvPr/>
          </p:nvSpPr>
          <p:spPr bwMode="auto">
            <a:xfrm>
              <a:off x="1156" y="270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1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43039" name="Text Box 50"/>
            <p:cNvSpPr txBox="1">
              <a:spLocks noChangeArrowheads="1"/>
            </p:cNvSpPr>
            <p:nvPr/>
          </p:nvSpPr>
          <p:spPr bwMode="auto">
            <a:xfrm>
              <a:off x="1473" y="270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2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43040" name="Text Box 51"/>
            <p:cNvSpPr txBox="1">
              <a:spLocks noChangeArrowheads="1"/>
            </p:cNvSpPr>
            <p:nvPr/>
          </p:nvSpPr>
          <p:spPr bwMode="auto">
            <a:xfrm>
              <a:off x="1791" y="270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3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43041" name="Text Box 52"/>
            <p:cNvSpPr txBox="1">
              <a:spLocks noChangeArrowheads="1"/>
            </p:cNvSpPr>
            <p:nvPr/>
          </p:nvSpPr>
          <p:spPr bwMode="auto">
            <a:xfrm>
              <a:off x="2108" y="270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4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43042" name="Text Box 53"/>
            <p:cNvSpPr txBox="1">
              <a:spLocks noChangeArrowheads="1"/>
            </p:cNvSpPr>
            <p:nvPr/>
          </p:nvSpPr>
          <p:spPr bwMode="auto">
            <a:xfrm>
              <a:off x="2426" y="270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5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43043" name="Text Box 54"/>
            <p:cNvSpPr txBox="1">
              <a:spLocks noChangeArrowheads="1"/>
            </p:cNvSpPr>
            <p:nvPr/>
          </p:nvSpPr>
          <p:spPr bwMode="auto">
            <a:xfrm>
              <a:off x="2743" y="270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6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43044" name="Text Box 55"/>
            <p:cNvSpPr txBox="1">
              <a:spLocks noChangeArrowheads="1"/>
            </p:cNvSpPr>
            <p:nvPr/>
          </p:nvSpPr>
          <p:spPr bwMode="auto">
            <a:xfrm>
              <a:off x="3061" y="270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7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43045" name="Text Box 56"/>
            <p:cNvSpPr txBox="1">
              <a:spLocks noChangeArrowheads="1"/>
            </p:cNvSpPr>
            <p:nvPr/>
          </p:nvSpPr>
          <p:spPr bwMode="auto">
            <a:xfrm>
              <a:off x="3378" y="270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8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43046" name="Text Box 57"/>
            <p:cNvSpPr txBox="1">
              <a:spLocks noChangeArrowheads="1"/>
            </p:cNvSpPr>
            <p:nvPr/>
          </p:nvSpPr>
          <p:spPr bwMode="auto">
            <a:xfrm>
              <a:off x="3696" y="270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9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43047" name="Text Box 58"/>
            <p:cNvSpPr txBox="1">
              <a:spLocks noChangeArrowheads="1"/>
            </p:cNvSpPr>
            <p:nvPr/>
          </p:nvSpPr>
          <p:spPr bwMode="auto">
            <a:xfrm>
              <a:off x="4013" y="270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10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43048" name="Text Box 59"/>
            <p:cNvSpPr txBox="1">
              <a:spLocks noChangeArrowheads="1"/>
            </p:cNvSpPr>
            <p:nvPr/>
          </p:nvSpPr>
          <p:spPr bwMode="auto">
            <a:xfrm>
              <a:off x="4331" y="270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11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43049" name="Text Box 60"/>
            <p:cNvSpPr txBox="1">
              <a:spLocks noChangeArrowheads="1"/>
            </p:cNvSpPr>
            <p:nvPr/>
          </p:nvSpPr>
          <p:spPr bwMode="auto">
            <a:xfrm>
              <a:off x="4649" y="270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12</a:t>
              </a:r>
              <a:endParaRPr lang="th-TH" sz="1800" b="1">
                <a:latin typeface="Courier New" pitchFamily="49" charset="0"/>
              </a:endParaRPr>
            </a:p>
          </p:txBody>
        </p:sp>
      </p:grpSp>
      <p:sp>
        <p:nvSpPr>
          <p:cNvPr id="1157213" name="Freeform 93"/>
          <p:cNvSpPr>
            <a:spLocks/>
          </p:cNvSpPr>
          <p:nvPr/>
        </p:nvSpPr>
        <p:spPr bwMode="auto">
          <a:xfrm>
            <a:off x="2560638" y="1392238"/>
            <a:ext cx="928687" cy="436562"/>
          </a:xfrm>
          <a:custGeom>
            <a:avLst/>
            <a:gdLst>
              <a:gd name="T0" fmla="*/ 0 w 611"/>
              <a:gd name="T1" fmla="*/ 0 h 275"/>
              <a:gd name="T2" fmla="*/ 97 w 611"/>
              <a:gd name="T3" fmla="*/ 107 h 275"/>
              <a:gd name="T4" fmla="*/ 496 w 611"/>
              <a:gd name="T5" fmla="*/ 124 h 275"/>
              <a:gd name="T6" fmla="*/ 611 w 611"/>
              <a:gd name="T7" fmla="*/ 275 h 275"/>
              <a:gd name="T8" fmla="*/ 0 60000 65536"/>
              <a:gd name="T9" fmla="*/ 0 60000 65536"/>
              <a:gd name="T10" fmla="*/ 0 60000 65536"/>
              <a:gd name="T11" fmla="*/ 0 60000 65536"/>
              <a:gd name="T12" fmla="*/ 0 w 611"/>
              <a:gd name="T13" fmla="*/ 0 h 275"/>
              <a:gd name="T14" fmla="*/ 611 w 611"/>
              <a:gd name="T15" fmla="*/ 275 h 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1" h="275">
                <a:moveTo>
                  <a:pt x="0" y="0"/>
                </a:moveTo>
                <a:cubicBezTo>
                  <a:pt x="7" y="43"/>
                  <a:pt x="14" y="86"/>
                  <a:pt x="97" y="107"/>
                </a:cubicBezTo>
                <a:cubicBezTo>
                  <a:pt x="180" y="128"/>
                  <a:pt x="410" y="96"/>
                  <a:pt x="496" y="124"/>
                </a:cubicBezTo>
                <a:cubicBezTo>
                  <a:pt x="582" y="152"/>
                  <a:pt x="596" y="213"/>
                  <a:pt x="611" y="275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7214" name="Text Box 94"/>
          <p:cNvSpPr txBox="1">
            <a:spLocks noChangeArrowheads="1"/>
          </p:cNvSpPr>
          <p:nvPr/>
        </p:nvSpPr>
        <p:spPr bwMode="auto">
          <a:xfrm>
            <a:off x="2039938" y="2763838"/>
            <a:ext cx="20510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    </a:t>
            </a:r>
            <a:r>
              <a:rPr lang="en-US" sz="1800" b="1" baseline="300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 h(x) = 4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 (4+1</a:t>
            </a:r>
            <a:r>
              <a:rPr lang="en-US" sz="1800" b="1" baseline="30000">
                <a:latin typeface="Courier New" pitchFamily="49" charset="0"/>
              </a:rPr>
              <a:t>2</a:t>
            </a:r>
            <a:r>
              <a:rPr lang="en-US" sz="1800" b="1">
                <a:latin typeface="Courier New" pitchFamily="49" charset="0"/>
              </a:rPr>
              <a:t>)%13 = 5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 (4+2</a:t>
            </a:r>
            <a:r>
              <a:rPr lang="en-US" sz="1800" b="1" baseline="30000">
                <a:latin typeface="Courier New" pitchFamily="49" charset="0"/>
              </a:rPr>
              <a:t>2</a:t>
            </a:r>
            <a:r>
              <a:rPr lang="en-US" sz="1800" b="1">
                <a:latin typeface="Courier New" pitchFamily="49" charset="0"/>
              </a:rPr>
              <a:t>)%13 = 8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 (4+3</a:t>
            </a:r>
            <a:r>
              <a:rPr lang="en-US" sz="1800" b="1" baseline="30000">
                <a:latin typeface="Courier New" pitchFamily="49" charset="0"/>
              </a:rPr>
              <a:t>2</a:t>
            </a:r>
            <a:r>
              <a:rPr lang="en-US" sz="1800" b="1">
                <a:latin typeface="Courier New" pitchFamily="49" charset="0"/>
              </a:rPr>
              <a:t>)%13 = 0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 (4+4</a:t>
            </a:r>
            <a:r>
              <a:rPr lang="en-US" sz="1800" b="1" baseline="30000">
                <a:latin typeface="Courier New" pitchFamily="49" charset="0"/>
              </a:rPr>
              <a:t>2</a:t>
            </a:r>
            <a:r>
              <a:rPr lang="en-US" sz="1800" b="1">
                <a:latin typeface="Courier New" pitchFamily="49" charset="0"/>
              </a:rPr>
              <a:t>)%13 = 7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 (4+5</a:t>
            </a:r>
            <a:r>
              <a:rPr lang="en-US" sz="1800" b="1" baseline="30000">
                <a:latin typeface="Courier New" pitchFamily="49" charset="0"/>
              </a:rPr>
              <a:t>2</a:t>
            </a:r>
            <a:r>
              <a:rPr lang="en-US" sz="1800" b="1">
                <a:latin typeface="Courier New" pitchFamily="49" charset="0"/>
              </a:rPr>
              <a:t>)%13 = 3</a:t>
            </a:r>
          </a:p>
          <a:p>
            <a:pPr>
              <a:spcBef>
                <a:spcPct val="0"/>
              </a:spcBef>
            </a:pPr>
            <a:r>
              <a:rPr lang="en-US" sz="1800" b="1">
                <a:latin typeface="Courier New" pitchFamily="49" charset="0"/>
              </a:rPr>
              <a:t> (4+6</a:t>
            </a:r>
            <a:r>
              <a:rPr lang="en-US" sz="1800" b="1" baseline="30000">
                <a:latin typeface="Courier New" pitchFamily="49" charset="0"/>
              </a:rPr>
              <a:t>2</a:t>
            </a:r>
            <a:r>
              <a:rPr lang="en-US" sz="1800" b="1">
                <a:latin typeface="Courier New" pitchFamily="49" charset="0"/>
              </a:rPr>
              <a:t>)%13 = 1</a:t>
            </a:r>
            <a:endParaRPr lang="th-TH" sz="1800" b="1">
              <a:latin typeface="Courier New" pitchFamily="49" charset="0"/>
            </a:endParaRPr>
          </a:p>
        </p:txBody>
      </p:sp>
      <p:sp>
        <p:nvSpPr>
          <p:cNvPr id="1157218" name="Text Box 98"/>
          <p:cNvSpPr txBox="1">
            <a:spLocks noChangeArrowheads="1"/>
          </p:cNvSpPr>
          <p:nvPr/>
        </p:nvSpPr>
        <p:spPr bwMode="auto">
          <a:xfrm>
            <a:off x="4699000" y="2736850"/>
            <a:ext cx="20510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 (4+7</a:t>
            </a:r>
            <a:r>
              <a:rPr lang="en-US" sz="1800" b="1" baseline="30000" dirty="0">
                <a:latin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</a:rPr>
              <a:t>)%13 = 1</a:t>
            </a:r>
            <a:endParaRPr lang="th-TH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 (4+8</a:t>
            </a:r>
            <a:r>
              <a:rPr lang="en-US" sz="1800" b="1" baseline="30000" dirty="0">
                <a:latin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</a:rPr>
              <a:t>)%13 = 3</a:t>
            </a:r>
            <a:endParaRPr lang="th-TH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 (4+9</a:t>
            </a:r>
            <a:r>
              <a:rPr lang="en-US" sz="1800" b="1" baseline="30000" dirty="0">
                <a:latin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</a:rPr>
              <a:t>)%13 = 7</a:t>
            </a:r>
            <a:endParaRPr lang="th-TH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(4+10</a:t>
            </a:r>
            <a:r>
              <a:rPr lang="en-US" sz="1800" b="1" baseline="30000" dirty="0">
                <a:latin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</a:rPr>
              <a:t>)%13 = 0</a:t>
            </a:r>
            <a:endParaRPr lang="th-TH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(4+11</a:t>
            </a:r>
            <a:r>
              <a:rPr lang="en-US" sz="1800" b="1" baseline="30000" dirty="0">
                <a:latin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</a:rPr>
              <a:t>)%13 = 8</a:t>
            </a:r>
            <a:endParaRPr lang="th-TH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(4+12</a:t>
            </a:r>
            <a:r>
              <a:rPr lang="en-US" sz="1800" b="1" baseline="30000" dirty="0">
                <a:latin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</a:rPr>
              <a:t>)%13 = 5</a:t>
            </a:r>
            <a:endParaRPr lang="th-TH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(4+13</a:t>
            </a:r>
            <a:r>
              <a:rPr lang="en-US" sz="1800" b="1" baseline="30000" dirty="0">
                <a:latin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</a:rPr>
              <a:t>)%13 = 4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</a:rPr>
              <a:t>    ...</a:t>
            </a:r>
            <a:endParaRPr lang="th-TH" sz="1800" b="1" dirty="0">
              <a:latin typeface="Courier New" pitchFamily="49" charset="0"/>
            </a:endParaRPr>
          </a:p>
        </p:txBody>
      </p:sp>
      <p:sp>
        <p:nvSpPr>
          <p:cNvPr id="1157220" name="AutoShape 100"/>
          <p:cNvSpPr>
            <a:spLocks noChangeArrowheads="1"/>
          </p:cNvSpPr>
          <p:nvPr/>
        </p:nvSpPr>
        <p:spPr bwMode="auto">
          <a:xfrm>
            <a:off x="2165350" y="5148263"/>
            <a:ext cx="4725988" cy="590550"/>
          </a:xfrm>
          <a:prstGeom prst="roundRect">
            <a:avLst>
              <a:gd name="adj" fmla="val 30912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th-TH" sz="2400">
                <a:latin typeface="Courier New" pitchFamily="49" charset="0"/>
              </a:rPr>
              <a:t>มีช่องว่างอาจหาไม่พบ</a:t>
            </a:r>
            <a:endParaRPr lang="th-TH" sz="2400" b="1">
              <a:latin typeface="Courier New" pitchFamily="49" charset="0"/>
            </a:endParaRPr>
          </a:p>
        </p:txBody>
      </p:sp>
      <p:sp>
        <p:nvSpPr>
          <p:cNvPr id="1157221" name="AutoShape 101"/>
          <p:cNvSpPr>
            <a:spLocks noChangeArrowheads="1"/>
          </p:cNvSpPr>
          <p:nvPr/>
        </p:nvSpPr>
        <p:spPr bwMode="auto">
          <a:xfrm>
            <a:off x="3263900" y="2165350"/>
            <a:ext cx="465138" cy="506413"/>
          </a:xfrm>
          <a:prstGeom prst="irregularSeal1">
            <a:avLst/>
          </a:prstGeom>
          <a:solidFill>
            <a:srgbClr val="FF99FF">
              <a:alpha val="5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22" name="AutoShape 102"/>
          <p:cNvSpPr>
            <a:spLocks noChangeArrowheads="1"/>
          </p:cNvSpPr>
          <p:nvPr/>
        </p:nvSpPr>
        <p:spPr bwMode="auto">
          <a:xfrm>
            <a:off x="3756025" y="2152650"/>
            <a:ext cx="465138" cy="506413"/>
          </a:xfrm>
          <a:prstGeom prst="irregularSeal1">
            <a:avLst/>
          </a:prstGeom>
          <a:solidFill>
            <a:srgbClr val="FF99FF">
              <a:alpha val="5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23" name="AutoShape 103"/>
          <p:cNvSpPr>
            <a:spLocks noChangeArrowheads="1"/>
          </p:cNvSpPr>
          <p:nvPr/>
        </p:nvSpPr>
        <p:spPr bwMode="auto">
          <a:xfrm>
            <a:off x="5260975" y="2138363"/>
            <a:ext cx="465138" cy="506412"/>
          </a:xfrm>
          <a:prstGeom prst="irregularSeal1">
            <a:avLst/>
          </a:prstGeom>
          <a:solidFill>
            <a:srgbClr val="FF99FF">
              <a:alpha val="5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24" name="AutoShape 104"/>
          <p:cNvSpPr>
            <a:spLocks noChangeArrowheads="1"/>
          </p:cNvSpPr>
          <p:nvPr/>
        </p:nvSpPr>
        <p:spPr bwMode="auto">
          <a:xfrm>
            <a:off x="1223963" y="2124075"/>
            <a:ext cx="465137" cy="506413"/>
          </a:xfrm>
          <a:prstGeom prst="irregularSeal1">
            <a:avLst/>
          </a:prstGeom>
          <a:solidFill>
            <a:srgbClr val="FF99FF">
              <a:alpha val="5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25" name="AutoShape 105"/>
          <p:cNvSpPr>
            <a:spLocks noChangeArrowheads="1"/>
          </p:cNvSpPr>
          <p:nvPr/>
        </p:nvSpPr>
        <p:spPr bwMode="auto">
          <a:xfrm>
            <a:off x="4768850" y="2152650"/>
            <a:ext cx="465138" cy="506413"/>
          </a:xfrm>
          <a:prstGeom prst="irregularSeal1">
            <a:avLst/>
          </a:prstGeom>
          <a:solidFill>
            <a:srgbClr val="FF99FF">
              <a:alpha val="5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26" name="AutoShape 106"/>
          <p:cNvSpPr>
            <a:spLocks noChangeArrowheads="1"/>
          </p:cNvSpPr>
          <p:nvPr/>
        </p:nvSpPr>
        <p:spPr bwMode="auto">
          <a:xfrm>
            <a:off x="2770188" y="2152650"/>
            <a:ext cx="465137" cy="506413"/>
          </a:xfrm>
          <a:prstGeom prst="irregularSeal1">
            <a:avLst/>
          </a:prstGeom>
          <a:solidFill>
            <a:srgbClr val="FF99FF">
              <a:alpha val="5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227" name="AutoShape 107"/>
          <p:cNvSpPr>
            <a:spLocks noChangeArrowheads="1"/>
          </p:cNvSpPr>
          <p:nvPr/>
        </p:nvSpPr>
        <p:spPr bwMode="auto">
          <a:xfrm>
            <a:off x="1757363" y="2152650"/>
            <a:ext cx="465137" cy="506413"/>
          </a:xfrm>
          <a:prstGeom prst="irregularSeal1">
            <a:avLst/>
          </a:prstGeom>
          <a:solidFill>
            <a:srgbClr val="FF99FF">
              <a:alpha val="5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57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7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7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572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57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5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5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57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7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57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57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57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57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572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5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57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57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57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57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5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57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57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57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572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5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57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57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57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572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5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5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57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57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5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5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57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57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5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5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57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57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5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5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57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57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5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57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57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5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5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5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5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5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5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157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57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5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5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15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23" grpId="0" build="p"/>
      <p:bldP spid="1157213" grpId="0" animBg="1"/>
      <p:bldP spid="1157214" grpId="0" uiExpand="1" build="p"/>
      <p:bldP spid="1157218" grpId="0" uiExpand="1" build="p"/>
      <p:bldP spid="1157220" grpId="0" animBg="1"/>
      <p:bldP spid="1157221" grpId="0" uiExpand="1" animBg="1"/>
      <p:bldP spid="1157221" grpId="1" uiExpand="1" animBg="1"/>
      <p:bldP spid="1157222" grpId="0" uiExpand="1" animBg="1"/>
      <p:bldP spid="1157222" grpId="1" uiExpand="1" animBg="1"/>
      <p:bldP spid="1157223" grpId="0" uiExpand="1" animBg="1"/>
      <p:bldP spid="1157223" grpId="1" uiExpand="1" animBg="1"/>
      <p:bldP spid="1157224" grpId="0" uiExpand="1" animBg="1"/>
      <p:bldP spid="1157224" grpId="1" uiExpand="1" animBg="1"/>
      <p:bldP spid="1157225" grpId="0" uiExpand="1" animBg="1"/>
      <p:bldP spid="1157225" grpId="1" uiExpand="1" animBg="1"/>
      <p:bldP spid="1157226" grpId="0" uiExpand="1" animBg="1"/>
      <p:bldP spid="1157226" grpId="1" uiExpand="1" animBg="1"/>
      <p:bldP spid="1157227" grpId="0" animBg="1"/>
      <p:bldP spid="1157227" grpId="1" uiExpan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เมื่อตารางมีขนาดเป็นจำนวนเฉพาะ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7772400" cy="5597525"/>
          </a:xfrm>
        </p:spPr>
        <p:txBody>
          <a:bodyPr/>
          <a:lstStyle/>
          <a:p>
            <a:pPr>
              <a:defRPr/>
            </a:pPr>
            <a:r>
              <a:rPr lang="th-TH" sz="2400" dirty="0" smtClean="0">
                <a:cs typeface="Tahoma" pitchFamily="34" charset="0"/>
              </a:rPr>
              <a:t>การตรวจกำลังสองจะดูอย่างน้อยครึ่งหนึ่งของตาราง</a:t>
            </a:r>
          </a:p>
          <a:p>
            <a:pPr>
              <a:defRPr/>
            </a:pPr>
            <a:r>
              <a:rPr lang="th-TH" sz="2400" dirty="0" smtClean="0">
                <a:cs typeface="Tahoma" pitchFamily="34" charset="0"/>
              </a:rPr>
              <a:t>ดังนั้น ถ้า </a:t>
            </a:r>
            <a:r>
              <a:rPr lang="en-US" sz="2400" dirty="0" smtClean="0">
                <a:solidFill>
                  <a:srgbClr val="FF0000"/>
                </a:solidFill>
                <a:cs typeface="Tahoma" pitchFamily="34" charset="0"/>
              </a:rPr>
              <a:t>load factor </a:t>
            </a:r>
            <a:r>
              <a:rPr lang="th-TH" sz="2400" dirty="0" smtClean="0">
                <a:solidFill>
                  <a:srgbClr val="FF0000"/>
                </a:solidFill>
                <a:cs typeface="Tahoma" pitchFamily="34" charset="0"/>
                <a:sym typeface="Symbol" pitchFamily="18" charset="2"/>
              </a:rPr>
              <a:t></a:t>
            </a:r>
            <a:r>
              <a:rPr lang="en-US" sz="2400" dirty="0" smtClean="0">
                <a:solidFill>
                  <a:srgbClr val="FF0000"/>
                </a:solidFill>
                <a:cs typeface="Tahoma" pitchFamily="34" charset="0"/>
              </a:rPr>
              <a:t> ½ </a:t>
            </a:r>
            <a:r>
              <a:rPr lang="th-TH" sz="2400" dirty="0" smtClean="0">
                <a:cs typeface="Tahoma" pitchFamily="34" charset="0"/>
              </a:rPr>
              <a:t>ก็สบายใจได้ว่า</a:t>
            </a:r>
            <a:br>
              <a:rPr lang="th-TH" sz="2400" dirty="0" smtClean="0">
                <a:cs typeface="Tahoma" pitchFamily="34" charset="0"/>
              </a:rPr>
            </a:br>
            <a:r>
              <a:rPr lang="th-TH" sz="2400" dirty="0" smtClean="0">
                <a:cs typeface="Tahoma" pitchFamily="34" charset="0"/>
              </a:rPr>
              <a:t>จะหาช่องว่างพบ เมื่อเพิ่มข้อมูล</a:t>
            </a:r>
          </a:p>
          <a:p>
            <a:pPr>
              <a:defRPr/>
            </a:pPr>
            <a:r>
              <a:rPr lang="th-TH" sz="2400" dirty="0" smtClean="0">
                <a:cs typeface="Tahoma" pitchFamily="34" charset="0"/>
              </a:rPr>
              <a:t>พิสูจน์ </a:t>
            </a:r>
            <a:r>
              <a:rPr lang="en-US" sz="2400" dirty="0" smtClean="0">
                <a:cs typeface="Tahoma" pitchFamily="34" charset="0"/>
              </a:rPr>
              <a:t>: </a:t>
            </a:r>
            <a:r>
              <a:rPr lang="th-TH" sz="2400" dirty="0" smtClean="0">
                <a:cs typeface="Tahoma" pitchFamily="34" charset="0"/>
              </a:rPr>
              <a:t>ให้ 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</a:rPr>
              <a:t>0 </a:t>
            </a:r>
            <a:r>
              <a:rPr lang="th-TH" sz="2400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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i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 &lt; 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j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  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m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/2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  </a:t>
            </a:r>
            <a:r>
              <a:rPr lang="th-TH" sz="2400" dirty="0" smtClean="0">
                <a:cs typeface="Tahoma" pitchFamily="34" charset="0"/>
                <a:sym typeface="Symbol" pitchFamily="18" charset="2"/>
              </a:rPr>
              <a:t>ถ้าข้างบนไม่จริง</a:t>
            </a:r>
            <a:br>
              <a:rPr lang="th-TH" sz="2400" dirty="0" smtClean="0">
                <a:cs typeface="Tahoma" pitchFamily="34" charset="0"/>
                <a:sym typeface="Symbol" pitchFamily="18" charset="2"/>
              </a:rPr>
            </a:br>
            <a:r>
              <a:rPr lang="th-TH" sz="2400" dirty="0" smtClean="0">
                <a:cs typeface="Tahoma" pitchFamily="34" charset="0"/>
                <a:sym typeface="Symbol" pitchFamily="18" charset="2"/>
              </a:rPr>
              <a:t>ต้องมีการ 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probe </a:t>
            </a:r>
            <a:r>
              <a:rPr lang="th-TH" sz="2400" dirty="0" smtClean="0">
                <a:cs typeface="Tahoma" pitchFamily="34" charset="0"/>
                <a:sym typeface="Symbol" pitchFamily="18" charset="2"/>
              </a:rPr>
              <a:t>ครั้งที่ </a:t>
            </a:r>
            <a:r>
              <a:rPr lang="en-US" sz="2400" i="1" dirty="0" err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i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400" dirty="0" smtClean="0">
                <a:cs typeface="Tahoma" pitchFamily="34" charset="0"/>
                <a:sym typeface="Symbol" pitchFamily="18" charset="2"/>
              </a:rPr>
              <a:t>และ 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j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400" dirty="0" smtClean="0">
                <a:cs typeface="Tahoma" pitchFamily="34" charset="0"/>
                <a:sym typeface="Symbol" pitchFamily="18" charset="2"/>
              </a:rPr>
              <a:t>ที่ดูช่องซ้ำกัน</a:t>
            </a:r>
            <a:br>
              <a:rPr lang="th-TH" sz="2400" dirty="0" smtClean="0">
                <a:cs typeface="Tahoma" pitchFamily="34" charset="0"/>
                <a:sym typeface="Symbol" pitchFamily="18" charset="2"/>
              </a:rPr>
            </a:br>
            <a:r>
              <a:rPr lang="th-TH" sz="2400" dirty="0" smtClean="0">
                <a:cs typeface="Tahoma" pitchFamily="34" charset="0"/>
                <a:sym typeface="Symbol" pitchFamily="18" charset="2"/>
              </a:rPr>
              <a:t/>
            </a:r>
            <a:br>
              <a:rPr lang="th-TH" sz="2400" dirty="0" smtClean="0">
                <a:cs typeface="Tahoma" pitchFamily="34" charset="0"/>
                <a:sym typeface="Symbol" pitchFamily="18" charset="2"/>
              </a:rPr>
            </a:br>
            <a:r>
              <a:rPr lang="th-TH" sz="2400" dirty="0" smtClean="0">
                <a:cs typeface="Tahoma" pitchFamily="34" charset="0"/>
                <a:sym typeface="Symbol" pitchFamily="18" charset="2"/>
              </a:rPr>
              <a:t/>
            </a:r>
            <a:br>
              <a:rPr lang="th-TH" sz="2400" dirty="0" smtClean="0">
                <a:cs typeface="Tahoma" pitchFamily="34" charset="0"/>
                <a:sym typeface="Symbol" pitchFamily="18" charset="2"/>
              </a:rPr>
            </a:br>
            <a:r>
              <a:rPr lang="th-TH" sz="2400" dirty="0" smtClean="0">
                <a:cs typeface="Tahoma" pitchFamily="34" charset="0"/>
                <a:sym typeface="Symbol" pitchFamily="18" charset="2"/>
              </a:rPr>
              <a:t/>
            </a:r>
            <a:br>
              <a:rPr lang="th-TH" sz="2400" dirty="0" smtClean="0">
                <a:cs typeface="Tahoma" pitchFamily="34" charset="0"/>
                <a:sym typeface="Symbol" pitchFamily="18" charset="2"/>
              </a:rPr>
            </a:br>
            <a:r>
              <a:rPr lang="th-TH" sz="2400" dirty="0" smtClean="0">
                <a:cs typeface="Tahoma" pitchFamily="34" charset="0"/>
                <a:sym typeface="Symbol" pitchFamily="18" charset="2"/>
              </a:rPr>
              <a:t/>
            </a:r>
            <a:br>
              <a:rPr lang="th-TH" sz="2400" dirty="0" smtClean="0">
                <a:cs typeface="Tahoma" pitchFamily="34" charset="0"/>
                <a:sym typeface="Symbol" pitchFamily="18" charset="2"/>
              </a:rPr>
            </a:br>
            <a:r>
              <a:rPr lang="th-TH" sz="2400" dirty="0" smtClean="0">
                <a:cs typeface="Tahoma" pitchFamily="34" charset="0"/>
                <a:sym typeface="Symbol" pitchFamily="18" charset="2"/>
              </a:rPr>
              <a:t/>
            </a:r>
            <a:br>
              <a:rPr lang="th-TH" sz="2400" dirty="0" smtClean="0">
                <a:cs typeface="Tahoma" pitchFamily="34" charset="0"/>
                <a:sym typeface="Symbol" pitchFamily="18" charset="2"/>
              </a:rPr>
            </a:br>
            <a:endParaRPr lang="th-TH" sz="2400" dirty="0" smtClean="0">
              <a:cs typeface="Tahoma" pitchFamily="34" charset="0"/>
              <a:sym typeface="Symbol" pitchFamily="18" charset="2"/>
            </a:endParaRPr>
          </a:p>
          <a:p>
            <a:pPr>
              <a:defRPr/>
            </a:pPr>
            <a:r>
              <a:rPr lang="th-TH" sz="2400" dirty="0" smtClean="0">
                <a:cs typeface="Tahoma" pitchFamily="34" charset="0"/>
                <a:sym typeface="Symbol" pitchFamily="18" charset="2"/>
              </a:rPr>
              <a:t>เป็นไปไม่ได้ 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: 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j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 – </a:t>
            </a:r>
            <a:r>
              <a:rPr lang="en-US" sz="2400" i="1" dirty="0" err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i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)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400" dirty="0" smtClean="0">
                <a:cs typeface="Tahoma" pitchFamily="34" charset="0"/>
                <a:sym typeface="Symbol" pitchFamily="18" charset="2"/>
              </a:rPr>
              <a:t>ไม่เป็น 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0, 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j</a:t>
            </a:r>
            <a:r>
              <a:rPr lang="en-US" sz="2400" dirty="0" err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+</a:t>
            </a:r>
            <a:r>
              <a:rPr lang="en-US" sz="2400" i="1" dirty="0" err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i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)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400" dirty="0" smtClean="0">
                <a:cs typeface="Tahoma" pitchFamily="34" charset="0"/>
                <a:sym typeface="Symbol" pitchFamily="18" charset="2"/>
              </a:rPr>
              <a:t>ก็ไม่เป็น 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m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400" dirty="0" smtClean="0">
                <a:cs typeface="Tahoma" pitchFamily="34" charset="0"/>
                <a:sym typeface="Symbol" pitchFamily="18" charset="2"/>
              </a:rPr>
              <a:t/>
            </a:r>
            <a:br>
              <a:rPr lang="th-TH" sz="2400" dirty="0" smtClean="0">
                <a:cs typeface="Tahoma" pitchFamily="34" charset="0"/>
                <a:sym typeface="Symbol" pitchFamily="18" charset="2"/>
              </a:rPr>
            </a:br>
            <a:r>
              <a:rPr lang="th-TH" sz="2400" dirty="0" smtClean="0">
                <a:cs typeface="Tahoma" pitchFamily="34" charset="0"/>
                <a:sym typeface="Symbol" pitchFamily="18" charset="2"/>
              </a:rPr>
              <a:t>อีกทั้ง 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j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 – </a:t>
            </a:r>
            <a:r>
              <a:rPr lang="en-US" sz="2400" i="1" dirty="0" err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i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)(</a:t>
            </a:r>
            <a:r>
              <a:rPr lang="en-US" sz="2400" i="1" dirty="0" err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j</a:t>
            </a:r>
            <a:r>
              <a:rPr lang="en-US" sz="2400" dirty="0" err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+</a:t>
            </a:r>
            <a:r>
              <a:rPr lang="en-US" sz="2400" i="1" dirty="0" err="1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i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) % 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m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  0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400" dirty="0" smtClean="0">
                <a:cs typeface="Tahoma" pitchFamily="34" charset="0"/>
                <a:sym typeface="Symbol" pitchFamily="18" charset="2"/>
              </a:rPr>
              <a:t>เพราะทั้งสองพจน์ </a:t>
            </a:r>
            <a:r>
              <a:rPr lang="en-US" sz="2400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&lt; 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m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/>
            </a:r>
            <a:br>
              <a:rPr lang="en-US" sz="2400" dirty="0" smtClean="0">
                <a:cs typeface="Tahoma" pitchFamily="34" charset="0"/>
                <a:sym typeface="Symbol" pitchFamily="18" charset="2"/>
              </a:rPr>
            </a:br>
            <a:r>
              <a:rPr lang="th-TH" sz="2400" dirty="0" smtClean="0">
                <a:cs typeface="Tahoma" pitchFamily="34" charset="0"/>
                <a:sym typeface="Symbol" pitchFamily="18" charset="2"/>
              </a:rPr>
              <a:t>และ </a:t>
            </a:r>
            <a:r>
              <a:rPr lang="en-US" sz="2400" i="1" dirty="0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m</a:t>
            </a:r>
            <a:r>
              <a:rPr lang="en-US" sz="24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400" dirty="0" smtClean="0">
                <a:cs typeface="Tahoma" pitchFamily="34" charset="0"/>
                <a:sym typeface="Symbol" pitchFamily="18" charset="2"/>
              </a:rPr>
              <a:t>เป็นจำนวนเฉพาะ</a:t>
            </a:r>
            <a:endParaRPr lang="en-US" sz="2400" dirty="0" smtClean="0">
              <a:cs typeface="Tahoma" pitchFamily="34" charset="0"/>
              <a:sym typeface="Symbol" pitchFamily="18" charset="2"/>
            </a:endParaRPr>
          </a:p>
        </p:txBody>
      </p:sp>
      <p:sp>
        <p:nvSpPr>
          <p:cNvPr id="1158150" name="Text Box 6"/>
          <p:cNvSpPr txBox="1">
            <a:spLocks noChangeArrowheads="1"/>
          </p:cNvSpPr>
          <p:nvPr/>
        </p:nvSpPr>
        <p:spPr bwMode="auto">
          <a:xfrm>
            <a:off x="1976438" y="3105150"/>
            <a:ext cx="48196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</a:rPr>
              <a:t>     h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</a:rPr>
              <a:t>) + </a:t>
            </a: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 baseline="30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</a:rPr>
              <a:t>2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</a:rPr>
              <a:t> 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 </a:t>
            </a: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h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(</a:t>
            </a: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x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) + </a:t>
            </a: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i</a:t>
            </a:r>
            <a:r>
              <a:rPr lang="en-US" sz="2800" baseline="30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	mod </a:t>
            </a: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m</a:t>
            </a:r>
          </a:p>
          <a:p>
            <a:pPr>
              <a:spcBef>
                <a:spcPct val="0"/>
              </a:spcBef>
              <a:defRPr/>
            </a:pP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	     j</a:t>
            </a:r>
            <a:r>
              <a:rPr lang="en-US" sz="2800" baseline="30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 </a:t>
            </a: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i</a:t>
            </a:r>
            <a:r>
              <a:rPr lang="en-US" sz="2800" baseline="30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		mod </a:t>
            </a: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m</a:t>
            </a:r>
          </a:p>
          <a:p>
            <a:pPr>
              <a:spcBef>
                <a:spcPct val="0"/>
              </a:spcBef>
              <a:defRPr/>
            </a:pP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    (</a:t>
            </a: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j</a:t>
            </a:r>
            <a:r>
              <a:rPr lang="en-US" sz="2800" baseline="30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– </a:t>
            </a: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i</a:t>
            </a:r>
            <a:r>
              <a:rPr lang="en-US" sz="2800" baseline="30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)   0		mod </a:t>
            </a: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m</a:t>
            </a:r>
            <a:endParaRPr lang="en-US" sz="28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ahoma" pitchFamily="34" charset="0"/>
              <a:sym typeface="Symbol" pitchFamily="18" charset="2"/>
            </a:endParaRPr>
          </a:p>
          <a:p>
            <a:pPr>
              <a:spcBef>
                <a:spcPct val="0"/>
              </a:spcBef>
              <a:defRPr/>
            </a:pP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(</a:t>
            </a: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j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– </a:t>
            </a: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i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)(</a:t>
            </a: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j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+ </a:t>
            </a: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i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)  0		mod </a:t>
            </a:r>
            <a:r>
              <a:rPr lang="en-US" sz="28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m</a:t>
            </a:r>
            <a:endParaRPr lang="en-US" sz="28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ahoma" pitchFamily="34" charset="0"/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8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8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8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5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147" grpId="0" build="p"/>
      <p:bldP spid="1158150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mMaxLoadFactor</a:t>
            </a:r>
            <a:r>
              <a:rPr lang="en-US" dirty="0" smtClean="0"/>
              <a:t> = 0.5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118754" y="878778"/>
            <a:ext cx="8894619" cy="5940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...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unordered_map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 ) :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mBuckets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(vector&lt;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BucketT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&gt;(11)),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mSize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(0),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mHasher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HasherT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()), 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mEqual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EqualT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()),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19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mMaxLoadFactor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(0.5)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,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mUsed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(0),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 </a:t>
            </a:r>
            <a:r>
              <a:rPr lang="en-US" sz="1900" b="1" dirty="0" err="1">
                <a:latin typeface="Courier New" pitchFamily="49" charset="0"/>
                <a:ea typeface="+mn-ea"/>
                <a:cs typeface="Angsana New" pitchFamily="18" charset="-34"/>
              </a:rPr>
              <a:t>mNextAddress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 </a:t>
            </a:r>
            <a:r>
              <a:rPr lang="en-US" sz="1900" b="1" dirty="0" err="1" smtClean="0">
                <a:latin typeface="Courier New" pitchFamily="49" charset="0"/>
                <a:ea typeface="+mn-ea"/>
                <a:cs typeface="Angsana New" pitchFamily="18" charset="-34"/>
              </a:rPr>
              <a:t>NextAddressT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() )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</a:t>
            </a:r>
            <a:r>
              <a:rPr lang="en-US" sz="1900" b="1" dirty="0">
                <a:latin typeface="Courier New" pitchFamily="49" charset="0"/>
                <a:ea typeface="+mn-ea"/>
                <a:cs typeface="Angsana New" pitchFamily="18" charset="-34"/>
              </a:rPr>
              <a:t>{ </a:t>
            </a: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  <a:endParaRPr lang="th-TH" sz="19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find_position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KeyT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&amp; key)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=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hash_to_bucket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(key);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=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, m =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mBuskets.size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(),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0;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while 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 !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].empty()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&amp;&amp;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!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mEqual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mBuckets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].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value.first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, key) ) {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err="1" smtClean="0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mNextAddress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homePos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,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col_count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, m);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}</a:t>
            </a:r>
            <a:endParaRPr lang="en-US" sz="19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return </a:t>
            </a:r>
            <a:r>
              <a:rPr lang="en-US" sz="1900" b="1" dirty="0" err="1">
                <a:latin typeface="Courier New" pitchFamily="49" charset="0"/>
                <a:cs typeface="Angsana New" pitchFamily="18" charset="-34"/>
              </a:rPr>
              <a:t>pos</a:t>
            </a:r>
            <a:r>
              <a:rPr lang="en-US" sz="19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cs typeface="Angsana New" pitchFamily="18" charset="-34"/>
              </a:rPr>
              <a:t>  }</a:t>
            </a:r>
            <a:endParaRPr lang="en-US" sz="19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latin typeface="Courier New" pitchFamily="49" charset="0"/>
                <a:ea typeface="+mn-ea"/>
                <a:cs typeface="Angsana New" pitchFamily="18" charset="-34"/>
              </a:rPr>
              <a:t>  ...</a:t>
            </a:r>
            <a:endParaRPr lang="en-US" sz="19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  <p:sp>
        <p:nvSpPr>
          <p:cNvPr id="4" name="AutoShape 100"/>
          <p:cNvSpPr>
            <a:spLocks noChangeArrowheads="1"/>
          </p:cNvSpPr>
          <p:nvPr/>
        </p:nvSpPr>
        <p:spPr bwMode="auto">
          <a:xfrm>
            <a:off x="5011386" y="5759532"/>
            <a:ext cx="3823854" cy="866900"/>
          </a:xfrm>
          <a:prstGeom prst="roundRect">
            <a:avLst>
              <a:gd name="adj" fmla="val 19268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ts val="600"/>
              </a:spcBef>
            </a:pPr>
            <a:r>
              <a:rPr lang="th-TH" sz="2000" dirty="0" smtClean="0">
                <a:latin typeface="Courier New" pitchFamily="49" charset="0"/>
              </a:rPr>
              <a:t>ให้ </a:t>
            </a:r>
            <a:r>
              <a:rPr lang="en-US" sz="2000" dirty="0" smtClean="0">
                <a:latin typeface="Courier New" pitchFamily="49" charset="0"/>
                <a:sym typeface="Symbol"/>
              </a:rPr>
              <a:t>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max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0.5</a:t>
            </a:r>
            <a:r>
              <a:rPr lang="en-US" sz="2000" dirty="0" smtClean="0">
                <a:latin typeface="Courier New" pitchFamily="49" charset="0"/>
                <a:sym typeface="Symbol"/>
              </a:rPr>
              <a:t> </a:t>
            </a:r>
            <a:r>
              <a:rPr lang="th-TH" sz="2000" dirty="0" smtClean="0">
                <a:latin typeface="Courier New" pitchFamily="49" charset="0"/>
                <a:sym typeface="Symbol"/>
              </a:rPr>
              <a:t>ก็มั่นใจได้ว่า</a:t>
            </a:r>
          </a:p>
          <a:p>
            <a:pPr algn="ctr">
              <a:spcBef>
                <a:spcPts val="600"/>
              </a:spcBef>
            </a:pPr>
            <a:r>
              <a:rPr lang="en-US" sz="2000" b="1" dirty="0" err="1" smtClean="0">
                <a:latin typeface="Courier New" pitchFamily="49" charset="0"/>
                <a:sym typeface="Symbol"/>
              </a:rPr>
              <a:t>find_position</a:t>
            </a:r>
            <a:r>
              <a:rPr lang="en-US" sz="2000" dirty="0" smtClean="0">
                <a:latin typeface="Courier New" pitchFamily="49" charset="0"/>
                <a:sym typeface="Symbol"/>
              </a:rPr>
              <a:t> </a:t>
            </a:r>
            <a:r>
              <a:rPr lang="th-TH" sz="2000" dirty="0" smtClean="0">
                <a:latin typeface="Courier New" pitchFamily="49" charset="0"/>
                <a:sym typeface="Symbol"/>
              </a:rPr>
              <a:t>จะพบช่องว่าง</a:t>
            </a:r>
            <a:endParaRPr lang="th-TH" sz="2000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21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การเกาะกลุ่ม</a:t>
            </a:r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8458200" cy="5105400"/>
          </a:xfrm>
        </p:spPr>
        <p:txBody>
          <a:bodyPr/>
          <a:lstStyle/>
          <a:p>
            <a:pPr>
              <a:defRPr/>
            </a:pPr>
            <a:r>
              <a:rPr lang="th-TH" smtClean="0"/>
              <a:t>การเกาะกลุ่มปฐมภูมิ </a:t>
            </a:r>
            <a:r>
              <a:rPr lang="en-US" smtClean="0"/>
              <a:t>(primary clustering)</a:t>
            </a:r>
          </a:p>
          <a:p>
            <a:pPr lvl="1">
              <a:defRPr/>
            </a:pPr>
            <a:r>
              <a:rPr lang="th-TH" smtClean="0"/>
              <a:t>เห็นได้ด้วยตา ข้อมูลอยู่ติด ๆ กัน</a:t>
            </a:r>
          </a:p>
          <a:p>
            <a:pPr lvl="1">
              <a:defRPr/>
            </a:pPr>
            <a:r>
              <a:rPr lang="th-TH" smtClean="0"/>
              <a:t>กลุ่มที่โต ยิ่งมีโอกาสโตขึ้น</a:t>
            </a:r>
          </a:p>
          <a:p>
            <a:pPr lvl="1">
              <a:defRPr/>
            </a:pPr>
            <a:r>
              <a:rPr lang="th-TH" smtClean="0"/>
              <a:t>การค้นจะช้าเหมือนการค้นแบบลำดับ</a:t>
            </a:r>
          </a:p>
          <a:p>
            <a:pPr>
              <a:defRPr/>
            </a:pPr>
            <a:r>
              <a:rPr lang="th-TH" smtClean="0"/>
              <a:t>การเกาะกลุ่มทุติยภูมิ </a:t>
            </a:r>
            <a:r>
              <a:rPr lang="en-US" smtClean="0"/>
              <a:t>(secondary clustering)</a:t>
            </a:r>
          </a:p>
          <a:p>
            <a:pPr lvl="1">
              <a:defRPr/>
            </a:pPr>
            <a:r>
              <a:rPr lang="th-TH" smtClean="0"/>
              <a:t>ข้อมูลที่มี </a:t>
            </a:r>
            <a:r>
              <a:rPr lang="en-US" i="1" smtClean="0">
                <a:latin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</a:rPr>
              <a:t>) </a:t>
            </a:r>
            <a:r>
              <a:rPr lang="th-TH" smtClean="0"/>
              <a:t>เดียวกัน จะตรวจช่องในตารางเหมือนกัน</a:t>
            </a:r>
          </a:p>
          <a:p>
            <a:pPr lvl="1">
              <a:defRPr/>
            </a:pPr>
            <a:r>
              <a:rPr lang="th-TH" smtClean="0"/>
              <a:t>ระยะกระโดดของการตรวจแปรตามหมายเลขครั้งที่ชน</a:t>
            </a:r>
          </a:p>
          <a:p>
            <a:pPr lvl="1">
              <a:defRPr/>
            </a:pPr>
            <a:r>
              <a:rPr lang="en-US" i="1" smtClean="0">
                <a:latin typeface="Times New Roman" pitchFamily="18" charset="0"/>
              </a:rPr>
              <a:t>h</a:t>
            </a:r>
            <a:r>
              <a:rPr lang="en-US" i="1" baseline="-25000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</a:rPr>
              <a:t>) = (</a:t>
            </a:r>
            <a:r>
              <a:rPr lang="en-US" i="1" smtClean="0">
                <a:latin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</a:rPr>
              <a:t>) + </a:t>
            </a:r>
            <a:r>
              <a:rPr lang="en-US" i="1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) % </a:t>
            </a:r>
            <a:r>
              <a:rPr lang="en-US" i="1" smtClean="0">
                <a:latin typeface="Times New Roman" pitchFamily="18" charset="0"/>
              </a:rPr>
              <a:t>m</a:t>
            </a:r>
            <a:r>
              <a:rPr lang="en-US" smtClean="0">
                <a:latin typeface="Times New Roman" pitchFamily="18" charset="0"/>
              </a:rPr>
              <a:t>,  </a:t>
            </a:r>
            <a:r>
              <a:rPr lang="en-US" i="1" smtClean="0">
                <a:latin typeface="Times New Roman" pitchFamily="18" charset="0"/>
              </a:rPr>
              <a:t>h</a:t>
            </a:r>
            <a:r>
              <a:rPr lang="en-US" i="1" baseline="-25000" smtClean="0">
                <a:latin typeface="Times New Roman" pitchFamily="18" charset="0"/>
              </a:rPr>
              <a:t>j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</a:rPr>
              <a:t>) = (</a:t>
            </a:r>
            <a:r>
              <a:rPr lang="en-US" i="1" smtClean="0">
                <a:latin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</a:rPr>
              <a:t>) + </a:t>
            </a:r>
            <a:r>
              <a:rPr lang="en-US" i="1" smtClean="0">
                <a:latin typeface="Times New Roman" pitchFamily="18" charset="0"/>
              </a:rPr>
              <a:t>j</a:t>
            </a:r>
            <a:r>
              <a:rPr lang="en-US" baseline="30000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) % </a:t>
            </a:r>
            <a:r>
              <a:rPr lang="en-US" i="1" smtClean="0">
                <a:latin typeface="Times New Roman" pitchFamily="18" charset="0"/>
              </a:rPr>
              <a:t>m</a:t>
            </a:r>
            <a:endParaRPr lang="th-TH" i="1" smtClean="0">
              <a:latin typeface="Times New Roman" pitchFamily="18" charset="0"/>
            </a:endParaRPr>
          </a:p>
          <a:p>
            <a:pPr lvl="1">
              <a:defRPr/>
            </a:pPr>
            <a:r>
              <a:rPr lang="th-TH" smtClean="0">
                <a:latin typeface="Times New Roman" pitchFamily="18" charset="0"/>
              </a:rPr>
              <a:t>แก้ปัญหานี้ได้ โดยให้ข้อมูลที่มี </a:t>
            </a:r>
            <a:r>
              <a:rPr lang="en-US" i="1" smtClean="0">
                <a:latin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</a:rPr>
              <a:t>) </a:t>
            </a:r>
            <a:r>
              <a:rPr lang="th-TH" smtClean="0"/>
              <a:t>เดียวกัน</a:t>
            </a:r>
            <a:br>
              <a:rPr lang="th-TH" smtClean="0"/>
            </a:br>
            <a:r>
              <a:rPr lang="th-TH" smtClean="0"/>
              <a:t>ไม่จำเป็นต้องมีระยะโดดของการตรวจเหมือนกัน</a:t>
            </a:r>
            <a:endParaRPr lang="en-US" smtClean="0"/>
          </a:p>
          <a:p>
            <a:pPr lvl="1">
              <a:defRPr/>
            </a:pPr>
            <a:r>
              <a:rPr lang="th-TH" smtClean="0"/>
              <a:t>ให้ระยะกระโดดคำนวณจากค่าของข้อมูล</a:t>
            </a:r>
            <a:endParaRPr lang="en-US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323" grpId="0" build="p" bldLvl="2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การแฮชสองชั้น </a:t>
            </a:r>
            <a:r>
              <a:rPr lang="en-US" smtClean="0"/>
              <a:t>(Double Hashing)</a:t>
            </a:r>
            <a:endParaRPr lang="th-TH" smtClean="0"/>
          </a:p>
        </p:txBody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8026400" cy="5626100"/>
          </a:xfrm>
        </p:spPr>
        <p:txBody>
          <a:bodyPr/>
          <a:lstStyle/>
          <a:p>
            <a:pPr>
              <a:defRPr/>
            </a:pPr>
            <a:r>
              <a:rPr lang="th-TH" smtClean="0">
                <a:cs typeface="Tahoma" pitchFamily="34" charset="0"/>
              </a:rPr>
              <a:t>ใช้ฟังก์ชันแฮชอีกตัวเพื่อคำนวณระยะกระโดด</a:t>
            </a: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ทำให้ชุดข้อมูลที่แฮชไปที่ช่องเดียวกัน</a:t>
            </a:r>
            <a:br>
              <a:rPr lang="th-TH" smtClean="0">
                <a:cs typeface="Tahoma" pitchFamily="34" charset="0"/>
              </a:rPr>
            </a:br>
            <a:r>
              <a:rPr lang="th-TH" smtClean="0">
                <a:cs typeface="Tahoma" pitchFamily="34" charset="0"/>
              </a:rPr>
              <a:t>อาจมีระยะกระโดดต่างกัน</a:t>
            </a:r>
            <a:br>
              <a:rPr lang="th-TH" smtClean="0">
                <a:cs typeface="Tahoma" pitchFamily="34" charset="0"/>
              </a:rPr>
            </a:br>
            <a:r>
              <a:rPr lang="th-TH" smtClean="0">
                <a:cs typeface="Tahoma" pitchFamily="34" charset="0"/>
              </a:rPr>
              <a:t/>
            </a:r>
            <a:br>
              <a:rPr lang="th-TH" smtClean="0">
                <a:cs typeface="Tahoma" pitchFamily="34" charset="0"/>
              </a:rPr>
            </a:br>
            <a:endParaRPr lang="th-TH" smtClean="0">
              <a:cs typeface="Tahoma" pitchFamily="34" charset="0"/>
            </a:endParaRP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โดยที่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g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(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) %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m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 </a:t>
            </a:r>
            <a:r>
              <a:rPr lang="en-US" smtClean="0">
                <a:latin typeface="Times New Roman" pitchFamily="18" charset="0"/>
                <a:cs typeface="Tahoma" pitchFamily="34" charset="0"/>
                <a:sym typeface="Symbol" pitchFamily="18" charset="2"/>
              </a:rPr>
              <a:t>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 0</a:t>
            </a:r>
            <a:r>
              <a:rPr lang="en-US" smtClean="0">
                <a:cs typeface="Tahoma" pitchFamily="34" charset="0"/>
              </a:rPr>
              <a:t> (</a:t>
            </a:r>
            <a:r>
              <a:rPr lang="th-TH" smtClean="0">
                <a:cs typeface="Tahoma" pitchFamily="34" charset="0"/>
              </a:rPr>
              <a:t>เพื่อไม่ให้ย่ำอยู่กับที่) เช่น</a:t>
            </a:r>
          </a:p>
          <a:p>
            <a:pPr lvl="1">
              <a:defRPr/>
            </a:pPr>
            <a:r>
              <a:rPr lang="en-US" i="1" smtClean="0">
                <a:latin typeface="Times New Roman" pitchFamily="18" charset="0"/>
                <a:cs typeface="Tahoma" pitchFamily="34" charset="0"/>
              </a:rPr>
              <a:t>g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(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) =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R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 – (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 %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R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)  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R</a:t>
            </a:r>
            <a:r>
              <a:rPr lang="en-US" smtClean="0">
                <a:cs typeface="Tahoma" pitchFamily="34" charset="0"/>
              </a:rPr>
              <a:t> </a:t>
            </a:r>
            <a:r>
              <a:rPr lang="th-TH" smtClean="0">
                <a:cs typeface="Tahoma" pitchFamily="34" charset="0"/>
              </a:rPr>
              <a:t>เป็นจำนวนเฉพาะ</a:t>
            </a:r>
            <a:r>
              <a:rPr lang="en-US" smtClean="0">
                <a:cs typeface="Tahoma" pitchFamily="34" charset="0"/>
              </a:rPr>
              <a:t> </a:t>
            </a:r>
            <a:r>
              <a:rPr lang="th-TH" smtClean="0">
                <a:cs typeface="Tahoma" pitchFamily="34" charset="0"/>
              </a:rPr>
              <a:t>และ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R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 &lt;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m</a:t>
            </a:r>
          </a:p>
          <a:p>
            <a:pPr>
              <a:defRPr/>
            </a:pPr>
            <a:r>
              <a:rPr lang="th-TH" smtClean="0">
                <a:latin typeface="Times New Roman" pitchFamily="18" charset="0"/>
                <a:cs typeface="Tahoma" pitchFamily="34" charset="0"/>
              </a:rPr>
              <a:t>และ ตัวหารร่วมมากของ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g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(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) </a:t>
            </a:r>
            <a:r>
              <a:rPr lang="th-TH" smtClean="0">
                <a:latin typeface="Times New Roman" pitchFamily="18" charset="0"/>
                <a:cs typeface="Tahoma" pitchFamily="34" charset="0"/>
              </a:rPr>
              <a:t>และ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m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 </a:t>
            </a:r>
            <a:r>
              <a:rPr lang="th-TH" smtClean="0">
                <a:latin typeface="Times New Roman" pitchFamily="18" charset="0"/>
                <a:cs typeface="Tahoma" pitchFamily="34" charset="0"/>
              </a:rPr>
              <a:t>ต้องเป็น 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1</a:t>
            </a:r>
            <a:br>
              <a:rPr lang="en-US" smtClean="0">
                <a:latin typeface="Times New Roman" pitchFamily="18" charset="0"/>
                <a:cs typeface="Tahoma" pitchFamily="34" charset="0"/>
              </a:rPr>
            </a:br>
            <a:r>
              <a:rPr lang="th-TH" smtClean="0">
                <a:latin typeface="Times New Roman" pitchFamily="18" charset="0"/>
                <a:cs typeface="Tahoma" pitchFamily="34" charset="0"/>
              </a:rPr>
              <a:t>จะได้ตรวจทุกช่องในตาราง</a:t>
            </a:r>
          </a:p>
          <a:p>
            <a:pPr lvl="1">
              <a:defRPr/>
            </a:pPr>
            <a:r>
              <a:rPr lang="th-TH" smtClean="0">
                <a:latin typeface="Times New Roman" pitchFamily="18" charset="0"/>
                <a:cs typeface="Tahoma" pitchFamily="34" charset="0"/>
              </a:rPr>
              <a:t>ประกันเงื่อนไขนี้ได้โดยให้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m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 </a:t>
            </a:r>
            <a:r>
              <a:rPr lang="th-TH" smtClean="0">
                <a:latin typeface="Times New Roman" pitchFamily="18" charset="0"/>
                <a:cs typeface="Tahoma" pitchFamily="34" charset="0"/>
              </a:rPr>
              <a:t>เป็นจำนวนเฉพาะ</a:t>
            </a:r>
          </a:p>
          <a:p>
            <a:pPr lvl="1">
              <a:defRPr/>
            </a:pPr>
            <a:r>
              <a:rPr lang="en-US" i="1" smtClean="0">
                <a:latin typeface="Times New Roman" pitchFamily="18" charset="0"/>
                <a:cs typeface="Tahoma" pitchFamily="34" charset="0"/>
              </a:rPr>
              <a:t>h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(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) = 0,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g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(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) = 4,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m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 = 8 </a:t>
            </a:r>
            <a:r>
              <a:rPr lang="th-TH" smtClean="0">
                <a:latin typeface="Times New Roman" pitchFamily="18" charset="0"/>
                <a:cs typeface="Tahoma" pitchFamily="34" charset="0"/>
              </a:rPr>
              <a:t>จะตรวจช่อง 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0 </a:t>
            </a:r>
            <a:r>
              <a:rPr lang="th-TH" smtClean="0">
                <a:latin typeface="Times New Roman" pitchFamily="18" charset="0"/>
                <a:cs typeface="Tahoma" pitchFamily="34" charset="0"/>
              </a:rPr>
              <a:t>และ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 4 </a:t>
            </a:r>
            <a:r>
              <a:rPr lang="th-TH" smtClean="0">
                <a:latin typeface="Times New Roman" pitchFamily="18" charset="0"/>
                <a:cs typeface="Tahoma" pitchFamily="34" charset="0"/>
              </a:rPr>
              <a:t>เท่านั้น</a:t>
            </a:r>
          </a:p>
          <a:p>
            <a:pPr lvl="1">
              <a:defRPr/>
            </a:pPr>
            <a:r>
              <a:rPr lang="en-US" i="1" smtClean="0">
                <a:latin typeface="Times New Roman" pitchFamily="18" charset="0"/>
                <a:cs typeface="Tahoma" pitchFamily="34" charset="0"/>
              </a:rPr>
              <a:t>h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(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) = 0,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g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(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x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) = 4, </a:t>
            </a:r>
            <a:r>
              <a:rPr lang="en-US" i="1" smtClean="0">
                <a:latin typeface="Times New Roman" pitchFamily="18" charset="0"/>
                <a:cs typeface="Tahoma" pitchFamily="34" charset="0"/>
              </a:rPr>
              <a:t>m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 = 7 </a:t>
            </a:r>
            <a:r>
              <a:rPr lang="th-TH" smtClean="0">
                <a:latin typeface="Times New Roman" pitchFamily="18" charset="0"/>
                <a:cs typeface="Tahoma" pitchFamily="34" charset="0"/>
              </a:rPr>
              <a:t>จะตรวจช่อง </a:t>
            </a:r>
            <a:r>
              <a:rPr lang="en-US" smtClean="0">
                <a:latin typeface="Times New Roman" pitchFamily="18" charset="0"/>
                <a:cs typeface="Tahoma" pitchFamily="34" charset="0"/>
              </a:rPr>
              <a:t>0, 4, 1, 5, 2, 6, 3</a:t>
            </a:r>
            <a:endParaRPr lang="th-TH" i="1" smtClean="0"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189894" name="AutoShape 6"/>
          <p:cNvSpPr>
            <a:spLocks noChangeArrowheads="1"/>
          </p:cNvSpPr>
          <p:nvPr/>
        </p:nvSpPr>
        <p:spPr bwMode="auto">
          <a:xfrm>
            <a:off x="422275" y="2457450"/>
            <a:ext cx="4000500" cy="641350"/>
          </a:xfrm>
          <a:prstGeom prst="roundRect">
            <a:avLst>
              <a:gd name="adj" fmla="val 27954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= 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+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l-GR" sz="2800" i="1">
                <a:latin typeface="Times New Roman" pitchFamily="18" charset="0"/>
                <a:ea typeface="+mn-ea"/>
                <a:cs typeface="Times New Roman" pitchFamily="18" charset="0"/>
              </a:rPr>
              <a:t>·</a:t>
            </a:r>
            <a:r>
              <a:rPr lang="en-US" sz="2800" i="1"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lang="en-US" sz="280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%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m</a:t>
            </a:r>
            <a:endParaRPr lang="th-TH" sz="2800" i="1">
              <a:latin typeface="Times New Roman" pitchFamily="18" charset="0"/>
              <a:ea typeface="+mn-ea"/>
              <a:cs typeface="Tahoma" pitchFamily="34" charset="0"/>
            </a:endParaRPr>
          </a:p>
        </p:txBody>
      </p:sp>
      <p:sp>
        <p:nvSpPr>
          <p:cNvPr id="1189895" name="AutoShape 7"/>
          <p:cNvSpPr>
            <a:spLocks noChangeArrowheads="1"/>
          </p:cNvSpPr>
          <p:nvPr/>
        </p:nvSpPr>
        <p:spPr bwMode="auto">
          <a:xfrm>
            <a:off x="4694238" y="2457450"/>
            <a:ext cx="4000500" cy="641350"/>
          </a:xfrm>
          <a:prstGeom prst="roundRect">
            <a:avLst>
              <a:gd name="adj" fmla="val 27954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j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= 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2800" i="1" baseline="-25000">
                <a:latin typeface="Times New Roman" pitchFamily="18" charset="0"/>
                <a:ea typeface="+mn-ea"/>
                <a:cs typeface="Tahoma" pitchFamily="34" charset="0"/>
              </a:rPr>
              <a:t>j–</a:t>
            </a:r>
            <a:r>
              <a:rPr lang="en-US" sz="2800" baseline="-25000">
                <a:latin typeface="Times New Roman" pitchFamily="18" charset="0"/>
                <a:ea typeface="+mn-ea"/>
                <a:cs typeface="Tahoma" pitchFamily="34" charset="0"/>
              </a:rPr>
              <a:t>1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 +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g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x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)) %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m</a:t>
            </a:r>
            <a:endParaRPr lang="th-TH" sz="2800" i="1">
              <a:latin typeface="Times New Roman" pitchFamily="18" charset="0"/>
              <a:ea typeface="+mn-ea"/>
              <a:cs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8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8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8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8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1" grpId="0" build="p" bldLvl="2"/>
      <p:bldP spid="1189894" grpId="0" animBg="1"/>
      <p:bldP spid="118989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เปรียบเทียบจำนวนการตรวจเฉลี่ย</a:t>
            </a:r>
          </a:p>
        </p:txBody>
      </p:sp>
      <p:sp>
        <p:nvSpPr>
          <p:cNvPr id="1339883" name="Rectangle 491"/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7940675" cy="5105400"/>
          </a:xfrm>
        </p:spPr>
        <p:txBody>
          <a:bodyPr/>
          <a:lstStyle/>
          <a:p>
            <a:pPr>
              <a:defRPr/>
            </a:pPr>
            <a:r>
              <a:rPr lang="th-TH" smtClean="0"/>
              <a:t>การตรวจเชิงเส้นตรวจจำนวนช่องมากกว่าแบบอื่น</a:t>
            </a:r>
          </a:p>
          <a:p>
            <a:pPr>
              <a:defRPr/>
            </a:pPr>
            <a:r>
              <a:rPr lang="th-TH" smtClean="0"/>
              <a:t>การตรวจกำลังสองและแบบสองชั้นใกล้เคียงกัน</a:t>
            </a:r>
          </a:p>
          <a:p>
            <a:pPr>
              <a:defRPr/>
            </a:pPr>
            <a:r>
              <a:rPr lang="th-TH" smtClean="0"/>
              <a:t>ถ้า </a:t>
            </a:r>
            <a:r>
              <a:rPr lang="en-US" smtClean="0">
                <a:sym typeface="Symbol" pitchFamily="18" charset="2"/>
              </a:rPr>
              <a:t>  0.5 </a:t>
            </a:r>
            <a:r>
              <a:rPr lang="th-TH" smtClean="0">
                <a:sym typeface="Symbol" pitchFamily="18" charset="2"/>
              </a:rPr>
              <a:t>ทั้งสามแบบไม่ต่างกันมาก</a:t>
            </a:r>
            <a:endParaRPr lang="en-US" smtClean="0">
              <a:sym typeface="Symbol" pitchFamily="18" charset="2"/>
            </a:endParaRPr>
          </a:p>
        </p:txBody>
      </p:sp>
      <p:graphicFrame>
        <p:nvGraphicFramePr>
          <p:cNvPr id="1339887" name="Group 495"/>
          <p:cNvGraphicFramePr>
            <a:graphicFrameLocks noGrp="1"/>
          </p:cNvGraphicFramePr>
          <p:nvPr>
            <p:ph idx="4294967295"/>
          </p:nvPr>
        </p:nvGraphicFramePr>
        <p:xfrm>
          <a:off x="646113" y="2798763"/>
          <a:ext cx="7772400" cy="3475363"/>
        </p:xfrm>
        <a:graphic>
          <a:graphicData uri="http://schemas.openxmlformats.org/drawingml/2006/table">
            <a:tbl>
              <a:tblPr/>
              <a:tblGrid>
                <a:gridCol w="968375"/>
                <a:gridCol w="987425"/>
                <a:gridCol w="944562"/>
                <a:gridCol w="319088"/>
                <a:gridCol w="1065212"/>
                <a:gridCol w="973138"/>
                <a:gridCol w="319087"/>
                <a:gridCol w="1223963"/>
                <a:gridCol w="97155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Linear Probing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Quadratic Probing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Double Hashing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พบ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ไม่พบ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พบ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ไม่พบ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พบ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ไม่พบ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 = 0.3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1.21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1.52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1.21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1.47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1.43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 = 0.4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1.33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1.89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1.75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1.28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1.67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 = 0.5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1.50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2.50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1.43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2.14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1.39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2.02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 = 0.6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1.75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3.63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2.72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1.53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2.54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 = 0.7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6.02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1.82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3.70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1.74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3.44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 = 0.8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3.00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12.84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2.16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5.64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2.05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5.32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  <a:sym typeface="Symbol" pitchFamily="18" charset="2"/>
                        </a:rPr>
                        <a:t></a:t>
                      </a: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 = 0.9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5.44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49.70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2.79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11.37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2.67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11.63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339888" name="AutoShape 496"/>
          <p:cNvSpPr>
            <a:spLocks noChangeArrowheads="1"/>
          </p:cNvSpPr>
          <p:nvPr/>
        </p:nvSpPr>
        <p:spPr bwMode="auto">
          <a:xfrm>
            <a:off x="1674813" y="3776353"/>
            <a:ext cx="6667500" cy="97821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9889" name="AutoShape 497"/>
          <p:cNvSpPr>
            <a:spLocks noChangeArrowheads="1"/>
          </p:cNvSpPr>
          <p:nvPr/>
        </p:nvSpPr>
        <p:spPr bwMode="auto">
          <a:xfrm>
            <a:off x="1687513" y="2861952"/>
            <a:ext cx="1773237" cy="3443597"/>
          </a:xfrm>
          <a:prstGeom prst="roundRect">
            <a:avLst>
              <a:gd name="adj" fmla="val 997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9890" name="AutoShape 498"/>
          <p:cNvSpPr>
            <a:spLocks noChangeArrowheads="1"/>
          </p:cNvSpPr>
          <p:nvPr/>
        </p:nvSpPr>
        <p:spPr bwMode="auto">
          <a:xfrm>
            <a:off x="4008438" y="2873829"/>
            <a:ext cx="4291012" cy="3417434"/>
          </a:xfrm>
          <a:prstGeom prst="roundRect">
            <a:avLst>
              <a:gd name="adj" fmla="val 415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9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9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9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9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39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9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9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9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39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39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9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883" grpId="0" build="p"/>
      <p:bldP spid="1339888" grpId="0" animBg="1"/>
      <p:bldP spid="1339889" grpId="0" animBg="1"/>
      <p:bldP spid="1339889" grpId="1" animBg="1"/>
      <p:bldP spid="1339890" grpId="0" animBg="1"/>
      <p:bldP spid="1339890" grpId="1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เปรียบเทียบจำนวนการตรวจเฉลี่ย</a:t>
            </a:r>
          </a:p>
        </p:txBody>
      </p:sp>
      <p:sp>
        <p:nvSpPr>
          <p:cNvPr id="4107" name="Rectangle 27"/>
          <p:cNvSpPr>
            <a:spLocks noChangeArrowheads="1"/>
          </p:cNvSpPr>
          <p:nvPr/>
        </p:nvSpPr>
        <p:spPr bwMode="auto">
          <a:xfrm>
            <a:off x="1573213" y="2517775"/>
            <a:ext cx="971550" cy="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8" name="Rectangle 29"/>
          <p:cNvSpPr>
            <a:spLocks noChangeArrowheads="1"/>
          </p:cNvSpPr>
          <p:nvPr/>
        </p:nvSpPr>
        <p:spPr bwMode="auto">
          <a:xfrm>
            <a:off x="1573213" y="2517775"/>
            <a:ext cx="949325" cy="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9" name="Rectangle 32"/>
          <p:cNvSpPr>
            <a:spLocks noChangeArrowheads="1"/>
          </p:cNvSpPr>
          <p:nvPr/>
        </p:nvSpPr>
        <p:spPr bwMode="auto">
          <a:xfrm>
            <a:off x="1573213" y="2517775"/>
            <a:ext cx="971550" cy="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10" name="Rectangle 34"/>
          <p:cNvSpPr>
            <a:spLocks noChangeArrowheads="1"/>
          </p:cNvSpPr>
          <p:nvPr/>
        </p:nvSpPr>
        <p:spPr bwMode="auto">
          <a:xfrm>
            <a:off x="1573213" y="2517775"/>
            <a:ext cx="949325" cy="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193100" name="Group 140"/>
          <p:cNvGraphicFramePr>
            <a:graphicFrameLocks noGrp="1"/>
          </p:cNvGraphicFramePr>
          <p:nvPr>
            <p:ph idx="1"/>
          </p:nvPr>
        </p:nvGraphicFramePr>
        <p:xfrm>
          <a:off x="646113" y="920750"/>
          <a:ext cx="7772400" cy="3286127"/>
        </p:xfrm>
        <a:graphic>
          <a:graphicData uri="http://schemas.openxmlformats.org/drawingml/2006/table">
            <a:tbl>
              <a:tblPr/>
              <a:tblGrid>
                <a:gridCol w="3309937"/>
                <a:gridCol w="2251075"/>
                <a:gridCol w="2211388"/>
              </a:tblGrid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จำนวนการตรวจเฉลี่ย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หาพบ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หาไม่พบ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  แบบแยกกันโยง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  <a:sym typeface="Symbol" pitchFamily="18" charset="2"/>
                        </a:rPr>
                        <a:t>(  0)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</a:rPr>
                        <a:t>1 +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  <a:sym typeface="Symbol" pitchFamily="18" charset="2"/>
                        </a:rPr>
                        <a:t>/2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1 +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  <a:sym typeface="Symbol" pitchFamily="18" charset="2"/>
                        </a:rPr>
                        <a:t>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588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  การตรวจเชิงเส้น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  <a:sym typeface="Symbol" pitchFamily="18" charset="2"/>
                        </a:rPr>
                        <a:t>(0    1)</a:t>
                      </a:r>
                      <a:endParaRPr kumimoji="0" lang="th-TH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  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588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Times New Roman" pitchFamily="18" charset="0"/>
                        </a:rPr>
                        <a:t>  การแฮชสองชั้น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Arial Unicode MS" pitchFamily="34" charset="-128"/>
                          <a:cs typeface="Times New Roman" pitchFamily="18" charset="0"/>
                          <a:sym typeface="Symbol" pitchFamily="18" charset="2"/>
                        </a:rPr>
                        <a:t>(0    1)</a:t>
                      </a:r>
                      <a:endParaRPr kumimoji="0" lang="th-TH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2980" name="Object 20"/>
          <p:cNvGraphicFramePr>
            <a:graphicFrameLocks noChangeAspect="1"/>
          </p:cNvGraphicFramePr>
          <p:nvPr/>
        </p:nvGraphicFramePr>
        <p:xfrm>
          <a:off x="4322763" y="2470150"/>
          <a:ext cx="14811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" name="Equation" r:id="rId4" imgW="660400" imgH="368300" progId="">
                  <p:embed/>
                </p:oleObj>
              </mc:Choice>
              <mc:Fallback>
                <p:oleObj name="Equation" r:id="rId4" imgW="660400" imgH="36830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2470150"/>
                        <a:ext cx="1481137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2978" name="Object 18"/>
          <p:cNvGraphicFramePr>
            <a:graphicFrameLocks noChangeAspect="1"/>
          </p:cNvGraphicFramePr>
          <p:nvPr/>
        </p:nvGraphicFramePr>
        <p:xfrm>
          <a:off x="4545013" y="3367088"/>
          <a:ext cx="113823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3" name="Equation" r:id="rId6" imgW="507780" imgH="342751" progId="">
                  <p:embed/>
                </p:oleObj>
              </mc:Choice>
              <mc:Fallback>
                <p:oleObj name="Equation" r:id="rId6" imgW="507780" imgH="342751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3367088"/>
                        <a:ext cx="1138237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2977" name="Object 17"/>
          <p:cNvGraphicFramePr>
            <a:graphicFrameLocks noChangeAspect="1"/>
          </p:cNvGraphicFramePr>
          <p:nvPr/>
        </p:nvGraphicFramePr>
        <p:xfrm>
          <a:off x="6969125" y="3351213"/>
          <a:ext cx="6651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4" name="Equation" r:id="rId8" imgW="291973" imgH="342751" progId="">
                  <p:embed/>
                </p:oleObj>
              </mc:Choice>
              <mc:Fallback>
                <p:oleObj name="Equation" r:id="rId8" imgW="291973" imgH="342751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3351213"/>
                        <a:ext cx="665163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3090" name="Text Box 130"/>
          <p:cNvSpPr txBox="1">
            <a:spLocks noChangeArrowheads="1"/>
          </p:cNvSpPr>
          <p:nvPr/>
        </p:nvSpPr>
        <p:spPr bwMode="auto">
          <a:xfrm>
            <a:off x="214313" y="4373563"/>
            <a:ext cx="855027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000"/>
              <a:t>ถาม </a:t>
            </a:r>
            <a:r>
              <a:rPr lang="en-US" sz="2000"/>
              <a:t>: </a:t>
            </a:r>
            <a:r>
              <a:rPr lang="th-TH" sz="2000"/>
              <a:t>เก็บข้อมูลโดยใช้การตรวจเชิงเส้น ถ้าต้องการตรวจโดยเฉลี่ยไม่เกิน </a:t>
            </a:r>
            <a:r>
              <a:rPr lang="en-US" sz="2000"/>
              <a:t>5 </a:t>
            </a:r>
            <a:r>
              <a:rPr lang="th-TH" sz="2000"/>
              <a:t>ครั้ง</a:t>
            </a:r>
            <a:br>
              <a:rPr lang="th-TH" sz="2000"/>
            </a:br>
            <a:r>
              <a:rPr lang="th-TH" sz="2000"/>
              <a:t>        ต้องควบคุมให้ตารางแฮชมี </a:t>
            </a:r>
            <a:r>
              <a:rPr lang="th-TH" sz="2000">
                <a:sym typeface="Symbol" pitchFamily="18" charset="2"/>
              </a:rPr>
              <a:t> เป็นเท่าใด</a:t>
            </a:r>
            <a:br>
              <a:rPr lang="th-TH" sz="2000">
                <a:sym typeface="Symbol" pitchFamily="18" charset="2"/>
              </a:rPr>
            </a:br>
            <a:endParaRPr lang="th-TH" sz="2000">
              <a:sym typeface="Symbol" pitchFamily="18" charset="2"/>
            </a:endParaRPr>
          </a:p>
          <a:p>
            <a:r>
              <a:rPr lang="th-TH" sz="2000">
                <a:sym typeface="Symbol" pitchFamily="18" charset="2"/>
              </a:rPr>
              <a:t>ตอบ </a:t>
            </a:r>
            <a:r>
              <a:rPr lang="en-US" sz="2000">
                <a:sym typeface="Symbol" pitchFamily="18" charset="2"/>
              </a:rPr>
              <a:t>: </a:t>
            </a:r>
            <a:endParaRPr lang="th-TH" sz="2000">
              <a:sym typeface="Symbol" pitchFamily="18" charset="2"/>
            </a:endParaRPr>
          </a:p>
        </p:txBody>
      </p:sp>
      <p:graphicFrame>
        <p:nvGraphicFramePr>
          <p:cNvPr id="1193096" name="Object 136"/>
          <p:cNvGraphicFramePr>
            <a:graphicFrameLocks noChangeAspect="1"/>
          </p:cNvGraphicFramePr>
          <p:nvPr/>
        </p:nvGraphicFramePr>
        <p:xfrm>
          <a:off x="1252538" y="5213350"/>
          <a:ext cx="22510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5" name="Equation" r:id="rId10" imgW="1002960" imgH="419040" progId="">
                  <p:embed/>
                </p:oleObj>
              </mc:Choice>
              <mc:Fallback>
                <p:oleObj name="Equation" r:id="rId10" imgW="1002960" imgH="419040" progId="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5213350"/>
                        <a:ext cx="22510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3097" name="Object 137"/>
          <p:cNvGraphicFramePr>
            <a:graphicFrameLocks noChangeAspect="1"/>
          </p:cNvGraphicFramePr>
          <p:nvPr/>
        </p:nvGraphicFramePr>
        <p:xfrm>
          <a:off x="3790950" y="5241925"/>
          <a:ext cx="1397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6" name="Equation" r:id="rId12" imgW="622080" imgH="393480" progId="">
                  <p:embed/>
                </p:oleObj>
              </mc:Choice>
              <mc:Fallback>
                <p:oleObj name="Equation" r:id="rId12" imgW="622080" imgH="393480" progId="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5241925"/>
                        <a:ext cx="13970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3101" name="Object 141"/>
          <p:cNvGraphicFramePr>
            <a:graphicFrameLocks noChangeAspect="1"/>
          </p:cNvGraphicFramePr>
          <p:nvPr/>
        </p:nvGraphicFramePr>
        <p:xfrm>
          <a:off x="7408863" y="5500688"/>
          <a:ext cx="9985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" name="Equation" r:id="rId14" imgW="444240" imgH="164880" progId="">
                  <p:embed/>
                </p:oleObj>
              </mc:Choice>
              <mc:Fallback>
                <p:oleObj name="Equation" r:id="rId14" imgW="444240" imgH="164880" progId="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63" y="5500688"/>
                        <a:ext cx="99853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3103" name="Object 143"/>
          <p:cNvGraphicFramePr>
            <a:graphicFrameLocks noChangeAspect="1"/>
          </p:cNvGraphicFramePr>
          <p:nvPr/>
        </p:nvGraphicFramePr>
        <p:xfrm>
          <a:off x="5565775" y="5472113"/>
          <a:ext cx="14525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8" name="Equation" r:id="rId16" imgW="647640" imgH="190440" progId="">
                  <p:embed/>
                </p:oleObj>
              </mc:Choice>
              <mc:Fallback>
                <p:oleObj name="Equation" r:id="rId16" imgW="647640" imgH="190440" progId="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5472113"/>
                        <a:ext cx="1452563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3104" name="Object 144"/>
          <p:cNvGraphicFramePr>
            <a:graphicFrameLocks noChangeAspect="1"/>
          </p:cNvGraphicFramePr>
          <p:nvPr/>
        </p:nvGraphicFramePr>
        <p:xfrm>
          <a:off x="6389688" y="2466975"/>
          <a:ext cx="17684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9" name="Equation" r:id="rId18" imgW="812520" imgH="419040" progId="">
                  <p:embed/>
                </p:oleObj>
              </mc:Choice>
              <mc:Fallback>
                <p:oleObj name="Equation" r:id="rId18" imgW="812520" imgH="419040" progId="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2466975"/>
                        <a:ext cx="176847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9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9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9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9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9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090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Tahoma" pitchFamily="34" charset="0"/>
              </a:rPr>
              <a:t>เปรียบเทียบเวลาการทำงาน</a:t>
            </a:r>
            <a:r>
              <a:rPr lang="en-US" dirty="0" smtClean="0">
                <a:cs typeface="Tahoma" pitchFamily="34" charset="0"/>
              </a:rPr>
              <a:t> (</a:t>
            </a:r>
            <a:r>
              <a:rPr lang="th-TH" dirty="0" smtClean="0">
                <a:cs typeface="Tahoma" pitchFamily="34" charset="0"/>
              </a:rPr>
              <a:t>จาวา)</a:t>
            </a:r>
          </a:p>
        </p:txBody>
      </p:sp>
      <p:sp>
        <p:nvSpPr>
          <p:cNvPr id="1205253" name="Text Box 5"/>
          <p:cNvSpPr txBox="1">
            <a:spLocks noChangeArrowheads="1"/>
          </p:cNvSpPr>
          <p:nvPr/>
        </p:nvSpPr>
        <p:spPr bwMode="auto">
          <a:xfrm>
            <a:off x="642938" y="1349375"/>
            <a:ext cx="7920037" cy="49006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public static void main(String[] args) {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  Set set = new ArraySet();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  Queue q = new ArrayQueue();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  Node v = new Node(1,null);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  q.enqueue(v); set.add(v);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  int target =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1117</a:t>
            </a: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  while( !q.isEmpty() ) {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    v = (Node) q.dequeue();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    if (v.value == target) break;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    Node v1 = new Node(v.value*3, v);  // try x3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    Node v2 = new Node(v.value/2, v);  // try /2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    if (!set.contains(v1)) {q.enqueue(v1); set.add(v1);} 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    if (!set.contains(v2)) {q.enqueue(v2); set.add(v2);} 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  }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  if (v.value == target) printSolution(v);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>
                <a:latin typeface="Courier New" pitchFamily="49" charset="0"/>
                <a:ea typeface="+mn-ea"/>
                <a:cs typeface="Angsana New" pitchFamily="18" charset="-34"/>
              </a:rPr>
              <a:t>}</a:t>
            </a:r>
          </a:p>
        </p:txBody>
      </p:sp>
      <p:sp>
        <p:nvSpPr>
          <p:cNvPr id="1205254" name="Text Box 6"/>
          <p:cNvSpPr txBox="1">
            <a:spLocks noChangeArrowheads="1"/>
          </p:cNvSpPr>
          <p:nvPr/>
        </p:nvSpPr>
        <p:spPr bwMode="auto">
          <a:xfrm>
            <a:off x="0" y="88265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1117=1x3x3x3/2x3x3x3x3x3/2/2x3x3/2/2/2/2/2x3x3x3/2/2/2x3/2</a:t>
            </a:r>
          </a:p>
        </p:txBody>
      </p:sp>
      <p:sp>
        <p:nvSpPr>
          <p:cNvPr id="1205255" name="Text Box 7"/>
          <p:cNvSpPr txBox="1">
            <a:spLocks noChangeArrowheads="1"/>
          </p:cNvSpPr>
          <p:nvPr/>
        </p:nvSpPr>
        <p:spPr bwMode="auto">
          <a:xfrm>
            <a:off x="5307013" y="1733550"/>
            <a:ext cx="3479800" cy="1749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latin typeface="Courier New" pitchFamily="49" charset="0"/>
                <a:ea typeface="+mn-ea"/>
                <a:cs typeface="Tahoma" pitchFamily="34" charset="0"/>
              </a:rPr>
              <a:t>ArraySet,</a:t>
            </a:r>
            <a:br>
              <a:rPr lang="en-US" sz="1800" b="1">
                <a:latin typeface="Courier New" pitchFamily="49" charset="0"/>
                <a:ea typeface="+mn-ea"/>
                <a:cs typeface="Tahoma" pitchFamily="34" charset="0"/>
              </a:rPr>
            </a:br>
            <a:r>
              <a:rPr lang="en-US" sz="1800" b="1">
                <a:latin typeface="Courier New" pitchFamily="49" charset="0"/>
                <a:ea typeface="+mn-ea"/>
                <a:cs typeface="Tahoma" pitchFamily="34" charset="0"/>
              </a:rPr>
              <a:t>BSTSet,</a:t>
            </a:r>
            <a:br>
              <a:rPr lang="en-US" sz="1800" b="1">
                <a:latin typeface="Courier New" pitchFamily="49" charset="0"/>
                <a:ea typeface="+mn-ea"/>
                <a:cs typeface="Tahoma" pitchFamily="34" charset="0"/>
              </a:rPr>
            </a:br>
            <a:r>
              <a:rPr lang="en-US" sz="1800" b="1">
                <a:latin typeface="Courier New" pitchFamily="49" charset="0"/>
                <a:ea typeface="+mn-ea"/>
                <a:cs typeface="Tahoma" pitchFamily="34" charset="0"/>
              </a:rPr>
              <a:t>AVLSet,</a:t>
            </a:r>
            <a:br>
              <a:rPr lang="en-US" sz="1800" b="1">
                <a:latin typeface="Courier New" pitchFamily="49" charset="0"/>
                <a:ea typeface="+mn-ea"/>
                <a:cs typeface="Tahoma" pitchFamily="34" charset="0"/>
              </a:rPr>
            </a:br>
            <a:r>
              <a:rPr lang="en-US" sz="1800" b="1">
                <a:latin typeface="Courier New" pitchFamily="49" charset="0"/>
                <a:ea typeface="+mn-ea"/>
                <a:cs typeface="Tahoma" pitchFamily="34" charset="0"/>
              </a:rPr>
              <a:t>LinearProbingHashSet,</a:t>
            </a:r>
            <a:br>
              <a:rPr lang="en-US" sz="1800" b="1">
                <a:latin typeface="Courier New" pitchFamily="49" charset="0"/>
                <a:ea typeface="+mn-ea"/>
                <a:cs typeface="Tahoma" pitchFamily="34" charset="0"/>
              </a:rPr>
            </a:br>
            <a:r>
              <a:rPr lang="en-US" sz="1800" b="1">
                <a:latin typeface="Courier New" pitchFamily="49" charset="0"/>
                <a:ea typeface="+mn-ea"/>
                <a:cs typeface="Tahoma" pitchFamily="34" charset="0"/>
              </a:rPr>
              <a:t>QuadraticProbingHashSet,</a:t>
            </a:r>
            <a:br>
              <a:rPr lang="en-US" sz="1800" b="1">
                <a:latin typeface="Courier New" pitchFamily="49" charset="0"/>
                <a:ea typeface="+mn-ea"/>
                <a:cs typeface="Tahoma" pitchFamily="34" charset="0"/>
              </a:rPr>
            </a:br>
            <a:r>
              <a:rPr lang="en-US" sz="1800" b="1">
                <a:latin typeface="Courier New" pitchFamily="49" charset="0"/>
                <a:ea typeface="+mn-ea"/>
                <a:cs typeface="Tahoma" pitchFamily="34" charset="0"/>
              </a:rPr>
              <a:t>SeparateChaining</a:t>
            </a:r>
            <a:endParaRPr lang="th-TH" sz="1800" b="1">
              <a:latin typeface="Courier New" pitchFamily="49" charset="0"/>
              <a:ea typeface="+mn-ea"/>
              <a:cs typeface="Tahoma" pitchFamily="34" charset="0"/>
            </a:endParaRPr>
          </a:p>
        </p:txBody>
      </p:sp>
      <p:sp>
        <p:nvSpPr>
          <p:cNvPr id="1205256" name="AutoShape 8"/>
          <p:cNvSpPr>
            <a:spLocks noChangeArrowheads="1"/>
          </p:cNvSpPr>
          <p:nvPr/>
        </p:nvSpPr>
        <p:spPr bwMode="auto">
          <a:xfrm>
            <a:off x="2236788" y="1646238"/>
            <a:ext cx="2265362" cy="365125"/>
          </a:xfrm>
          <a:prstGeom prst="roundRect">
            <a:avLst>
              <a:gd name="adj" fmla="val 16667"/>
            </a:avLst>
          </a:prstGeom>
          <a:solidFill>
            <a:srgbClr val="FF99FF">
              <a:alpha val="52156"/>
            </a:srgbClr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87413" y="2139950"/>
            <a:ext cx="7464425" cy="4371975"/>
            <a:chOff x="559" y="843"/>
            <a:chExt cx="4702" cy="2754"/>
          </a:xfrm>
        </p:grpSpPr>
        <p:sp>
          <p:nvSpPr>
            <p:cNvPr id="1205262" name="Rectangle 14"/>
            <p:cNvSpPr>
              <a:spLocks noChangeArrowheads="1"/>
            </p:cNvSpPr>
            <p:nvPr/>
          </p:nvSpPr>
          <p:spPr bwMode="auto">
            <a:xfrm>
              <a:off x="576" y="843"/>
              <a:ext cx="4677" cy="234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54281" name="Rectangle 15"/>
            <p:cNvSpPr>
              <a:spLocks noChangeArrowheads="1"/>
            </p:cNvSpPr>
            <p:nvPr/>
          </p:nvSpPr>
          <p:spPr bwMode="auto">
            <a:xfrm>
              <a:off x="585" y="851"/>
              <a:ext cx="4668" cy="48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Text Box 16"/>
            <p:cNvSpPr txBox="1">
              <a:spLocks noChangeArrowheads="1"/>
            </p:cNvSpPr>
            <p:nvPr/>
          </p:nvSpPr>
          <p:spPr bwMode="auto">
            <a:xfrm>
              <a:off x="782" y="1411"/>
              <a:ext cx="3997" cy="1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latin typeface="Courier New" pitchFamily="49" charset="0"/>
                </a:rPr>
                <a:t>ArraySet				  164987</a:t>
              </a:r>
            </a:p>
            <a:p>
              <a:r>
                <a:rPr lang="en-US" sz="2000" b="1">
                  <a:latin typeface="Courier New" pitchFamily="49" charset="0"/>
                </a:rPr>
                <a:t>BSTSet	      		    1112</a:t>
              </a:r>
            </a:p>
            <a:p>
              <a:r>
                <a:rPr lang="en-US" sz="2000" b="1">
                  <a:latin typeface="Courier New" pitchFamily="49" charset="0"/>
                </a:rPr>
                <a:t>AVLSet				     430</a:t>
              </a:r>
            </a:p>
            <a:p>
              <a:r>
                <a:rPr lang="en-US" sz="2000" b="1">
                  <a:latin typeface="Courier New" pitchFamily="49" charset="0"/>
                </a:rPr>
                <a:t>LinearProbingHashSet		    1903</a:t>
              </a:r>
            </a:p>
            <a:p>
              <a:r>
                <a:rPr lang="en-US" sz="2000" b="1">
                  <a:latin typeface="Courier New" pitchFamily="49" charset="0"/>
                </a:rPr>
                <a:t>QuadraticProbingHashSet		     390</a:t>
              </a:r>
            </a:p>
            <a:p>
              <a:r>
                <a:rPr lang="en-US" sz="2000" b="1">
                  <a:latin typeface="Courier New" pitchFamily="49" charset="0"/>
                </a:rPr>
                <a:t>SeparateChainingHashSet		     350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54283" name="Text Box 17"/>
            <p:cNvSpPr txBox="1">
              <a:spLocks noChangeArrowheads="1"/>
            </p:cNvSpPr>
            <p:nvPr/>
          </p:nvSpPr>
          <p:spPr bwMode="auto">
            <a:xfrm>
              <a:off x="688" y="963"/>
              <a:ext cx="4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sz="2400"/>
                <a:t>   สร้าง </a:t>
              </a:r>
              <a:r>
                <a:rPr lang="en-US" sz="2400" b="1">
                  <a:latin typeface="Courier New" pitchFamily="49" charset="0"/>
                </a:rPr>
                <a:t>Set</a:t>
              </a:r>
              <a:r>
                <a:rPr lang="en-US" sz="2400"/>
                <a:t> </a:t>
              </a:r>
              <a:r>
                <a:rPr lang="th-TH" sz="2400"/>
                <a:t>ด้วย		      เวลาการทำงาน </a:t>
              </a:r>
              <a:r>
                <a:rPr lang="en-US" sz="2400"/>
                <a:t>(ms)</a:t>
              </a:r>
              <a:endParaRPr lang="th-TH" sz="2400"/>
            </a:p>
          </p:txBody>
        </p:sp>
        <p:sp>
          <p:nvSpPr>
            <p:cNvPr id="54284" name="Line 18"/>
            <p:cNvSpPr>
              <a:spLocks noChangeShapeType="1"/>
            </p:cNvSpPr>
            <p:nvPr/>
          </p:nvSpPr>
          <p:spPr bwMode="auto">
            <a:xfrm>
              <a:off x="559" y="1342"/>
              <a:ext cx="47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19"/>
            <p:cNvSpPr>
              <a:spLocks noChangeShapeType="1"/>
            </p:cNvSpPr>
            <p:nvPr/>
          </p:nvSpPr>
          <p:spPr bwMode="auto">
            <a:xfrm>
              <a:off x="3229" y="843"/>
              <a:ext cx="0" cy="2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268" name="Text Box 20"/>
            <p:cNvSpPr txBox="1">
              <a:spLocks noChangeArrowheads="1"/>
            </p:cNvSpPr>
            <p:nvPr/>
          </p:nvSpPr>
          <p:spPr bwMode="auto">
            <a:xfrm>
              <a:off x="884" y="3303"/>
              <a:ext cx="3976" cy="29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th-TH" sz="2400"/>
                <a:t>ตอนทำงานเสร็จ </a:t>
              </a:r>
              <a:r>
                <a:rPr lang="en-US" sz="2400"/>
                <a:t>set </a:t>
              </a:r>
              <a:r>
                <a:rPr lang="th-TH" sz="2400"/>
                <a:t>มีข้อมูลจำนวน </a:t>
              </a:r>
              <a:r>
                <a:rPr lang="en-US" sz="2400"/>
                <a:t>73816 </a:t>
              </a:r>
              <a:r>
                <a:rPr lang="th-TH" sz="2400"/>
                <a:t>ตัว</a:t>
              </a:r>
              <a:endParaRPr lang="en-US" sz="240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5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05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052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0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0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205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3" grpId="0" animBg="1"/>
      <p:bldP spid="1205254" grpId="0"/>
      <p:bldP spid="1205255" grpId="0" animBg="1"/>
      <p:bldP spid="1205255" grpId="1" animBg="1"/>
      <p:bldP spid="120525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8"/>
          <p:cNvSpPr txBox="1">
            <a:spLocks noChangeArrowheads="1"/>
          </p:cNvSpPr>
          <p:nvPr/>
        </p:nvSpPr>
        <p:spPr bwMode="auto">
          <a:xfrm>
            <a:off x="973775" y="3871773"/>
            <a:ext cx="7232071" cy="255454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class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Angsana New" pitchFamily="18" charset="-34"/>
              </a:rPr>
              <a:t>BookHasher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public: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operator()(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Book&amp; b) 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</a:t>
            </a: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  <a:defRPr/>
            </a:pP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return hash&lt;string&gt;()(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b.title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 ^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           hash&lt;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int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&gt;()(</a:t>
            </a:r>
            <a:r>
              <a:rPr lang="en-US" sz="2000" b="1" dirty="0" err="1">
                <a:latin typeface="Courier New" pitchFamily="49" charset="0"/>
                <a:ea typeface="+mn-ea"/>
                <a:cs typeface="Angsana New" pitchFamily="18" charset="-34"/>
              </a:rPr>
              <a:t>b.edition</a:t>
            </a: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    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Angsana New" pitchFamily="18" charset="-34"/>
              </a:rPr>
              <a:t>};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ข้อควรระวัง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919163"/>
            <a:ext cx="8363197" cy="2821564"/>
          </a:xfrm>
        </p:spPr>
        <p:txBody>
          <a:bodyPr/>
          <a:lstStyle/>
          <a:p>
            <a:pPr>
              <a:defRPr/>
            </a:pPr>
            <a:r>
              <a:rPr lang="th-TH" dirty="0" smtClean="0">
                <a:sym typeface="Symbol" pitchFamily="18" charset="2"/>
              </a:rPr>
              <a:t>ไม่เหมาะกับบริการที่</a:t>
            </a:r>
          </a:p>
          <a:p>
            <a:pPr lvl="1">
              <a:defRPr/>
            </a:pPr>
            <a:r>
              <a:rPr lang="th-TH" dirty="0" smtClean="0">
                <a:latin typeface="Times New Roman" pitchFamily="18" charset="0"/>
                <a:sym typeface="Symbol" pitchFamily="18" charset="2"/>
              </a:rPr>
              <a:t>แจกแจง</a:t>
            </a:r>
            <a:r>
              <a:rPr lang="th-TH" dirty="0">
                <a:latin typeface="Times New Roman" pitchFamily="18" charset="0"/>
                <a:sym typeface="Symbol" pitchFamily="18" charset="2"/>
              </a:rPr>
              <a:t>ข้อมูลด้วย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iterator</a:t>
            </a:r>
            <a:endParaRPr lang="th-TH" dirty="0">
              <a:latin typeface="Times New Roman" pitchFamily="18" charset="0"/>
              <a:sym typeface="Symbol" pitchFamily="18" charset="2"/>
            </a:endParaRPr>
          </a:p>
          <a:p>
            <a:pPr lvl="1">
              <a:defRPr/>
            </a:pPr>
            <a:r>
              <a:rPr lang="th-TH" dirty="0">
                <a:sym typeface="Symbol" pitchFamily="18" charset="2"/>
              </a:rPr>
              <a:t>เกี่ยวข้องกับอันดับของข้อมูล </a:t>
            </a:r>
            <a:r>
              <a:rPr lang="th-TH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getMin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dirty="0" err="1" smtClean="0">
                <a:sym typeface="Symbol" pitchFamily="18" charset="2"/>
              </a:rPr>
              <a:t>getMax</a:t>
            </a:r>
            <a:r>
              <a:rPr lang="en-US" dirty="0" smtClean="0">
                <a:sym typeface="Symbol" pitchFamily="18" charset="2"/>
              </a:rPr>
              <a:t>, ...</a:t>
            </a:r>
          </a:p>
          <a:p>
            <a:pPr lvl="1">
              <a:defRPr/>
            </a:pPr>
            <a:r>
              <a:rPr lang="th-TH" dirty="0" smtClean="0">
                <a:sym typeface="Symbol" pitchFamily="18" charset="2"/>
              </a:rPr>
              <a:t>ต้อง</a:t>
            </a:r>
            <a:r>
              <a:rPr lang="th-TH" dirty="0">
                <a:sym typeface="Symbol" pitchFamily="18" charset="2"/>
              </a:rPr>
              <a:t>ค้นทั้งตาราง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(</a:t>
            </a:r>
            <a:r>
              <a:rPr lang="en-US" i="1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+</a:t>
            </a:r>
            <a:r>
              <a:rPr lang="en-US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defRPr/>
            </a:pPr>
            <a:r>
              <a:rPr lang="th-TH" dirty="0" smtClean="0">
                <a:latin typeface="Times New Roman" pitchFamily="18" charset="0"/>
                <a:sym typeface="Symbol" pitchFamily="18" charset="2"/>
              </a:rPr>
              <a:t>ต้องระวังเรื่องฟังก์ชันแฮช</a:t>
            </a:r>
            <a:endParaRPr lang="en-US" dirty="0" smtClean="0">
              <a:latin typeface="Times New Roman" pitchFamily="18" charset="0"/>
              <a:sym typeface="Symbol" pitchFamily="18" charset="2"/>
            </a:endParaRPr>
          </a:p>
          <a:p>
            <a:pPr lvl="1">
              <a:defRPr/>
            </a:pPr>
            <a:r>
              <a:rPr lang="th-TH" dirty="0" smtClean="0">
                <a:latin typeface="Times New Roman" pitchFamily="18" charset="0"/>
                <a:sym typeface="Symbol" pitchFamily="18" charset="2"/>
              </a:rPr>
              <a:t>ฟังก์ชันแฮชไม่ดี ก็ใช้งานได้ แต่ถ้า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th-TH" dirty="0" smtClean="0">
                <a:latin typeface="Times New Roman" pitchFamily="18" charset="0"/>
                <a:sym typeface="Symbol" pitchFamily="18" charset="2"/>
              </a:rPr>
              <a:t>มาก อาจช้าเป็น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O(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th-TH" dirty="0" smtClean="0">
                <a:latin typeface="Times New Roman" pitchFamily="18" charset="0"/>
                <a:sym typeface="Symbol" pitchFamily="18" charset="2"/>
              </a:rPr>
              <a:t> </a:t>
            </a:r>
            <a:endParaRPr lang="en-US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344520" name="AutoShape 8"/>
          <p:cNvSpPr>
            <a:spLocks noChangeArrowheads="1"/>
          </p:cNvSpPr>
          <p:nvPr/>
        </p:nvSpPr>
        <p:spPr bwMode="auto">
          <a:xfrm>
            <a:off x="6828412" y="5634406"/>
            <a:ext cx="561975" cy="267614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4521" name="Text Box 9"/>
          <p:cNvSpPr txBox="1">
            <a:spLocks noChangeArrowheads="1"/>
          </p:cNvSpPr>
          <p:nvPr/>
        </p:nvSpPr>
        <p:spPr bwMode="auto">
          <a:xfrm>
            <a:off x="6911724" y="5139865"/>
            <a:ext cx="369888" cy="39687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Angsana New" pitchFamily="18" charset="-34"/>
              </a:rPr>
              <a:t>|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899848" y="5151741"/>
            <a:ext cx="369888" cy="39687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Angsana New" pitchFamily="18" charset="-34"/>
              </a:rPr>
              <a:t>&amp;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0" name="Text Box 68"/>
          <p:cNvSpPr txBox="1">
            <a:spLocks noChangeArrowheads="1"/>
          </p:cNvSpPr>
          <p:nvPr/>
        </p:nvSpPr>
        <p:spPr bwMode="auto">
          <a:xfrm>
            <a:off x="1900049" y="4883364"/>
            <a:ext cx="5842660" cy="101566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  <a:defRPr/>
            </a:pPr>
            <a:endParaRPr lang="en-US" sz="2000" b="1" dirty="0" smtClean="0">
              <a:latin typeface="Courier New" pitchFamily="49" charset="0"/>
              <a:ea typeface="+mn-ea"/>
              <a:cs typeface="Angsana New" pitchFamily="18" charset="-34"/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Angsana New" pitchFamily="18" charset="-34"/>
              </a:rPr>
              <a:t>   return 0;</a:t>
            </a:r>
          </a:p>
          <a:p>
            <a:pPr>
              <a:spcBef>
                <a:spcPct val="0"/>
              </a:spcBef>
              <a:defRPr/>
            </a:pPr>
            <a:endParaRPr lang="en-US" sz="2000" b="1" dirty="0">
              <a:latin typeface="Courier New" pitchFamily="49" charset="0"/>
              <a:ea typeface="+mn-ea"/>
              <a:cs typeface="Angsana New" pitchFamily="18" charset="-34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4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4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44515" grpId="0" build="p" bldLvl="2"/>
      <p:bldP spid="1344520" grpId="0" animBg="1"/>
      <p:bldP spid="1344521" grpId="0" animBg="1"/>
      <p:bldP spid="9" grpId="0" animBg="1"/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สรุป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33450"/>
            <a:ext cx="8153400" cy="5105400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th-TH" dirty="0" smtClean="0"/>
              <a:t>การค้น เพิ่ม ลบข้อมูลในตารางแฮชทำได้รวดเร็ว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th-TH" dirty="0" smtClean="0"/>
              <a:t>สามารถปรับเวลาการทำงานให้เร็วขึ้น</a:t>
            </a:r>
            <a:br>
              <a:rPr lang="th-TH" dirty="0" smtClean="0"/>
            </a:br>
            <a:r>
              <a:rPr lang="th-TH" dirty="0" smtClean="0"/>
              <a:t>ด้วยการใช้เนื้อที่เข้าแลก เพื่อให้ได้ </a:t>
            </a:r>
            <a:r>
              <a:rPr lang="th-TH" dirty="0" smtClean="0">
                <a:sym typeface="Symbol" pitchFamily="18" charset="2"/>
              </a:rPr>
              <a:t> ที่เหมาะสม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th-TH" dirty="0" smtClean="0"/>
              <a:t>ฟังก์ชันแฮชมีผลต่อประสิทธิภาพการทำงาน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19" grpId="0" build="p" bldLvl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57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uADNcITnCxH5PMz1l67ePy/HjbRViF2a5uNztEdkXHnbv7/wDB/D9e/T+GigDlviIm/VLb/r2X/wBCauTfd/d311/xEi8y9tm/6YJ/6E1cw6K7/wAKJQBCib//ALCmv8/ytuf/AG6l2N/+xQib13bW/wBmgCJ4dn3f4P46h+f7su16t7N7/wCXqJE/hZl2UAQ/Ju/+xodGRXbcyJT9i/e3b/8AYpjp/D/4+lADdkv3tuxKY+1/u/P/AL/yVKifxbv9ino+z5lZU/4DQBE+3b8u1P8Afpmz90jf+h0/yfk3KtOfb97/ANDWgBv3P4Wd/wD2WmOi+V/E/wDuP8lWNipE+5f956Zs2L/nfQBEibP4v+APRvl3/Lt3/wC7Uuzf/wAsm30uxtm7a3+5QBU+5/Fs3fwUx02KjeVvT+5/dq3s3/dT/gH96odn91WR/wC5QBE/z/Msqp/sVF9xn21adN/95H/i+ajY2/ay0AUnT5/vb0f+58lRbFhX5V2VoTQqkW3/ANmqp5Ko6bfuf997aAIvuPu8pv8Aa2Uz/gW9/wC4iVLs2N5u5kf+L5qJkXcm35//ABygCJN27bt2f79M+/8AKyfOn8e6ptn+1/F/HTJkVH27v++KAGPD8v8Aff8A8foeZk+XzWen7It23a2/+He1M+VF27v/AIigCLZvf5fk/wDH6H81Pl2/71SvCybHX5Eprov8bN8lADE3f89VRP8Avunpuhb+LY38CUbPmRvvv/4/Qn8fy7E/22oAHT5t0u1N1Md9n97Z/fT7jU/+JGVV2UP/ALK/8DegBife3K33f7lPd5d6Mu7Y3+xQiLv3f5WmIn+7v/2GoAY7/Nu2sn+3upru2d275/79O2K+z5vn/wBumum9tj/P/uUADzMjp8zbP9uh5mR/76f3Eo2b/vLvpj/Jv+7QAz7S38LMiUfbG3Ju+R/4Xf56bsban8Cf990Onkv977//AHxQAPM2zc0rf98/I9dr8IrmWbXpWaVvu1w77E+au9+D8KvqlxL/AHF/g+egD1S23C8ujtflIv8Al3z/AH/4v/ZP4f8AgVFVwRLfXRVVzsizs3Z6ydccflRQBjeO0/0+0/veQv8A7PXL7H37vlrrfHL7L+0/64L/AOh1y7p99t1AETozt92h0+T5t33al2fLt3fJT0+47bt70AV9jJKitu2VXw3m/eXb/c2f+z1bRN//ANnUL/O/yr86UARbNjUx/u7vv/7dWHT5923ZvpZvk+ZqAKmz90m1vkodP9lal2fJ/F89M2fNu/8AHKAGptmT+5/ufPTnTZ/tv9zZT3h+T5m+eh0dH2tQBF5Oz+6+7/Z+5R9ze21Xf+/t31Kifwu3/fdHk/P/AHP9+gCLYzvu+/THTev3vmq3sVPm3UzZs+X5kT/boAr7Gf725Nn8dM2ff3fOn+3Vt0g2J82z/wBmqu8LfJ8vyN/tUAMdFf8AhbZ/fprpvX5V3p/f/u1K6Mny7Vf/AHG30x0XbubcifwvQBF8yKn8af33qJ0/iZtm7+5TndU+/wCXTXmTzU+ZZt39+gBkKf3dvz/wVC6fMm7bs/ufwVNM/wDe+/8A7bVE83y7Vl/4BQBD8u/++/8AsUTJv2fMqP8A3E+R/wDgdTJt/hb5P4t60xE/vr/F/HQBFv2M6/8Ajj0xEl+6qrv/AL9WNjPFtfd/uUTfd2/c/wCA0ARbNjf36Z9zczL8/wD7LUqbd3zbUl/hd6Jkb5F2q6f7dAFf5t3ysuz/AL4qZ4fl/i/4H8lO2NMn3l/4AtN8nY3y/ff72/8AioAZsVPm3feo3/wbm3/3Hqb7j7vl3/c+T79Jsbb8i7P9xd9AFd02P/sN97Z/DQ6bJUZf4Pu1M+9Gf+//ABb6Z8vy7lbf/c+5QBX2bPvf/Z0bFR/4n/3PvpVh9v3v9dv/APHKidGdU/uf30oAZ/H8u51/2/v0x4fv/wBxamf733fkpmxn2Mq+Tt/uNQBU3/c2tvpr7vu/cf8A3fkqV9zt/ff+/CtDou7b9/8A36AK/wDD8rf8Dr0j4PoqXl23zb9v391efpDvR9v30/g+/XoHwfhZLi72/Im2gD0cFkuJxzt2R4w+V/j6L/D/AF6fw0VPZt5N/c8OqmOLBEO5T97o3/svbr/FRQBzfjja+oW33v8AUJ/6E1c1/F8tdX4y+e/t/lbf5C/+z1zXks7f36AId/8Ad3f8Ap+xX+Xb/uvUu9tr7W+Rv4N1N8mgCFEbzf77/wC3RvXc6tT0TZvX7iU/Z823bvoAieH5/wD4ioX+5833Kt7N/wB5FqGZFdNv3P8AYf591AET23yoyqzp/sUx0WFv9v8A26sbG2fMy/8AAP4ab5K+b8y/vf77/wDoFADNmxf79H+9tqXyd6/w0ff2Kyr/ALm2gCLYu3/2R1pm9U+X7mz+CrCJ8uz76f7v3afN8/yyszon3d9AFd9z/O3z/wCx/HRN/qk+bzk/uP8Aw0/Z/e+//t/cpk0zQq+3/wAfoAi3t5W3c2z+49VHm2f7n8W9a8/+J3x48HfC6Bm1zV4IbjbvW0hbfcN/uJXyF8Tv259e1tpbPwrpi6JZN9241Bt8rf8AstAH3RqviTT9EtZbm8uYIbJfvTXEuxK8M8f/ALZPgXwxFLFZ3jeIbv7nlaZ86f8Aff3a+Bde8f6r4wuvP1q+vdYf+L7RP+6i/wBz+FVrHTxJZzT+ROvkon/Puu/fQB9QeIf25/Ed/vXStFtNNi/huLuVpXT/AL5+WsyH9rrxnfq8Ud9bf3GdLVE/9Cr5yvLZfKRlVUT7/wB756yUv4kuok+VH3f7/wD45QB9MX/7QnjNEeVfEPk/7D7KbpX7VHjW2uov+Jn9sRPvpLEmx68NfVWuYkVmi3/5/gp3725VP9Jih2fx7v8A2SgD7F8GftjTzXTxeI9PjhTd/wAfFv8AJt/4BX0V4S8eaR42sIbnT7xZkdd6v/fr8qJrmDa6+bJM6N803lb9j/8Afe2t3wT8Xde+G+pRX2kXzJ83z2k33Jf+AUAfrAiM8W5V2f3t/wByhPu7mXZ/Bv2/I9eb/B/406L8SPBtvqsEvk3u3ZPbu3+qeu4ttYs5v9Qyu/8AF81AF14d/wDCvlVFs+zLuWJfK/7721Kkyu+5tr09IVfZ8v36AGI6uibWZ3/v/wAFSujeU+5l/wBlEprw7In2qyf7CUJsdfmb5/7m371ADPl+SXyvnb/ZoRG2P95P9vdVjY2zazKlRO8X3Zf+BbGoAYkO/wCVtzun/LXbTEf5XX/XJ/D/AAJQ+1Ityszxfwu/36fC6/J950/8foAidNibnbe/+xTH+Rtysr7/APZqxMiv93/vuot+z/coAh+/92Vkf/vuq+xfnX+993Z9yrc33dzN89RJ86Ort/3xQBX2bHRdq0TJ/dbfToXWH5VXen/j9Nfd/FuR6AGJuf8Ah/4Btr0j4RJv+27vnT/Y+/Xm7p8r72+f/Yr0r4RbfKu90VAHcHC3lzt8jzNkX+u8z7uZMZxx9Mf7VFSRZinnDbiuyLA83dj7/b/2bv0/hooAyvGCb7y3+7/qV/nXPOi/7W+uh8Yv/pNuv/TFf51jeTv2fLQBE+77zL8lQ/32+WrD7vu7vuf98U3/AGVVqABFXZu3ffpkKK7fM2z/AIBT9i/Orf8Aj605IfnoArujb/8Ab/2Kb82z5d3/AAD79WHh+d1Vtn+3TJoW3f36AIvJZ/4mR9v3KNnyfN/wKpdm/wCah0X/AHP9+gCLfvi3bt+yh03um5mSpX3P/Dvf/do+/wDxNs/2KAGfM/zbd/8AepXRX+bbTk3O3zbn2Uyb/dX/AH6AKt5NFZwPPPLFCkXztM/8KV8P/tCftsSpf3vhzwEzPKreVLq23ds/65Uz9uT9pnzrh/h94Yudm3/kJ3cX/oqviJ7xLDzW/u/88aANPVdVudSvZby+nlub24be13cMzPK3+/XP3Oty/YHlaWJHVtmzzfnqpc3LPL5tzLKmz52SVvur/t/3aqTbrCKKWVmtvPX9w7rsSX/P+xQBb85HuNzRS3O9vm8ll2b/AJNladtNbbopWiVJd3/LFt/z/wDAa5e2tp3R5Yoo3d22MmzZs+/vf/8Abom1Vt/yrFeO3/Lb+P8Ag/2/87P++ADupkZ/v7d//PJPm/77rN/sqe2ZGXbslbYvzbn2Vzls89tBE3mzuj/xyxbHZvu/+Of7FdR4YeP7H57eXM7N9xPv/wDA6AIrOZrOdJWZfNRfvv8Afro9Khi1u383ylTZ8/8Avf8AfVczqtnPNepPBFLNK3yNCi1b0e2WaCW2vvM2RfJsfZ9z/c+f/P8ABQBpXKSpA7RbvK37PnbZ/wCOVlJMrv8AJtm2N8yfP/6HVu5T7NEnzMlv9xXdWd1/3Kr7G3+arb1bf/qYvu/5+SgCWHxDPYRJFBcyIjtv2JK3y/8AfNdb4V+M3izwxe+fpmr3fmo3+qlbzUrzq/tms5U+eJ03f67dvT/vj+P/AIBUSTfaZZtsscPy72TbsidNnyJ/+3QB9+/Ar9sCz166i0rxQq2d2/8Ay9/Ns3f+y19VWdzBcruil3o/zq6fPur8dbC5lTyl/dbPv70XY/8Aub6+wP2Y/wBoptEa08Pa9O32R22Wss38P+xvoA+0kffK6tLvdfuvT5vKdEadW/uL8v3KihuYLy3SeKJXil/jharD/I/zKrotAEOxrb960W+L+HfT5tqRbtvz/wBynpseXd83+49QvDsl3RN/wD+/QAQ/P833HqJ/kl+7vRv9mrELsm5v738D0/ZKj7flR/7iUAVE2oybdu/+J3qL5dz/AHtn+3/FVh7bzv4Vpjp/ejZ3/hoAqPtT+H5P++9lNf51+VV2N/AlWHRvk81dj0zY0PzfM6UAVH3fIu1Xf+4/yU3ev2rb8rv/ABI9SuizfL/45TJoUeWLcrPt/joAHSXyt/yom75fufNXo3wr3Pa3UrN8/wDc/jrznydi/e3/APAa9D+F1suy4bd92gDtrUm4nnMqSrtSJT+72fN8/wDH/F/u/wAP/AqKglObi62+V5myDdnfn/lr128fl33Z420UAQ+K/wDj5tV/6YLWG6Vv+Kubm3X+DyFrGdKAGO7PFt3fd/8AHaifb/wP+/Uvy/7SUImz7v8A6DQAzY23/wBkoT5G+Vmp+z5P7j0/+H5aAGbG3/N/45UT/e+X7/8Ac/jq1sXf8v3/APxymbP4f4aAIET/AIG9S7Nn8LPT9m9Pu/JTNiv/ABMlADPJVE+9TfJ3t821E/3asPt2fd/4Huo+ZGRkXf8A3aAK/wDB97YleQ/tOfGC2+DPwx1DVWZX1Odfs9nF/flavYNi/eb+H52r8sP21fjBP8Ufi7d6fbTrNomgt9niRPkTzf43oA8Bm1K5v7q71C+3Xl3dM0sru33938dZV5qq206Lttodn3bhF37v9z/a/wBv/wCIqW8vFd3Vt2z+FE+dKx0uYPssqt/oyL935v8Ab/jf/vv/AL4oAr3ly/2hPNljuXSffFcfc3t/f3t81NubyX7Q8/lL9oul2O6fO8q/39/8X3Krwv8AcZmlff8AJvRfkVaYiSvK6ruREl/upsT5/wC5QA+8hWzZ4pYFe7i+T5237/8AP+fv0yHyoXiZfnll+T52+T+D+D/x+rtzZz2cCNc20kPmrvV3i3o3yU9LC5+VvIXenySpuR/7n8H8NABptyvmpKssnz7E372fauz/AMe/9B/74rbs9N864SeP7Slxu+XfOmzb/ur93/cqpbaPc+UkUqskTp/d+df9j/0Crtno86N5UEk8Nv8A7EW92egC3fus0XlMyun9/d89M01IobjdEyon39/8f/A6mfw9fO6Sy+ZM6/dd4t9WobC53OvkSTI/3v8A9igB/wBs86V1iWKHzfk/23rQsLNbBX8+2Wbd/wAtqihh+bbsZP8Arqux1q1DDPNvVmb/AIAv3/8AgFAHJa9CyLcN8r7/ALvy/wAP/fFY9tthuEWCVni+Xzdi7/I/v7N3+7Xa6rbRXm6JVZ5f4kTdXJXNh5MvzRNN93dvb5ET/P8AsUAXdHs2tmf97A8W7/XRKu//AIH/ABfx12Gj38tg6Mu3+/sRvvf7dcfoieTO7RfJ/Gu+LY7/APxVdtpW3zXWVm37f4KAPu39mD4xr4q0tNF1WVYdQiX5Xf8AiSvo3YzxP83/AANK/JrR/Elz4V1G0vrGdra9t5VlieF6/SX4J/FSz+K/gu01WKWB7uJfKuov9qgD0BIVT5X3O/8AvUPCu9/u/wDAP4al++j/AHk/2P4KidI3iZfN+7/HQATW2z5vuJ/f2/fqL/U7PNXZ/dq79m2Ju8rYm35d/wDHVd933k+5/t/foArvuSf/ANnpkybG3MvzN93ZU2yeH5f73zUfut+7+9/coArum6oXT97833/9v+KrGzf+6b5H/wBiovv71+/toArzf3ZUZ/8A2SmffX5f4fk3pUz/AD/Mqt/31THRd+77/wDsJQBF9/ert/wN69F+Fyb7W62tvT/brz93byv9j+5XofwxT/Q7j5tlAHW7nM04RmQBYuPMz3k/g/h/3v4v+A0VJAzPcXLFmIKxYZk255k/j/i+nbr/ABUUAVPFCfvrf+/5K/zrDdNn8XyVv+JEzNb/APXFf51jbP8Axz+5QAz76+Vu2RUImz71P+Xbu/8AH9lMTdv3bPk/3qAD7jf7FG/fRs371276eibE+98lADNi7vvUz76bvmSpk+T5tv8AwOjYrtu/i/2KAGbG2bl2pUv303L8j0fcdFbdR8qfN8r/AO5QBF9+Lb8rp/t0zyVSrLp538Xyf3KZsaH7u16APPPjl45g+G/wt8R65PLseK1ZIv8Af/gr8Z5rye8S4lnZXllle4Z3/wBr/br9M/8Ago1rc+lfA+3s4G2fb7xUlr8zERUX919/b9/bQBnzbvn8q5VPl+bzW2fJ/v1lWaLNcfZmSea4+5sRdn/7Vad4ivcfN88Kr9/+9RpulTzXlv5UrI//AAP5KAMS8sJXllWVVSX7jW6RbPKf/c/hroNE8H3N/LFBBF5ybU+SL+D/AMc/3K7PRPh7PfukrMzo/wDf/i/+Kr2rwZ4JXSootsSv/t7aAPP/AAf8BIrlEl1BlRF2/In8FekaJ+zxpG128qV9/wDHXpem6VE/lK331+fYnyV3WlW0SJt2+S7fd2fcegDyrSv2bNI2bZYv4fmrttB/Z18PW0qbrFXf+FK9Ks7bzl+aBt6fx1sWdtKkW3auyX+N6AOHh+EumWC+UtjbTJ/DsWopvgboepLu/s+2+f8Aj217BYaJF/rdrPu/74rStrDZF935EoA+b9S/ZX0283ssXk/9Mtq7GrmNV/ZagRkba0Lf34V+SvsRLNdn3fv/AHf4KbNo6vsiaJt/8NAHwb4n/ZsudNiTavnI6/LceVsdP9ivBPG3gDU/Ct15s9t+6i/5a1+rWq+EvtlrtdftKfcaKb+Gvn/4o/CuJLO4aJVuU+b77fOtAH55Pfs908uoQNMj/eeJUR//AB3/AOIres5lheFl/wBJiZd6/wB//gdbHxI8E/8ACPXXmrA0O9t//AK4+ZGhlia2n3p/FDtoAtTXn+lebKqzRO3+p3bK9w/ZR+MC/DT4hpZ3ly39iaptiZJv+WTV4Fc7Zo/Ngb50b5neL71aGj6rPo+r6fqdm3+kWcqS7Pv0AfsqifclXd5TrvV6e/munzfc/wBiuM+Dnjm2+IvgDTNXgi2O8SpKn+1XceSr7/upuoAr7G+6u16Y6f73m7asbG+638NNf/gW/wD2P4qAKmxfvMrb6imhaH/V/wDfH96tCbbsRVXZs/g/v1XdP+eS/J/tr92gCpvV/lbdv/hRKidNnzM29KsXlt/Eu3f/AH0aq6bv+Wu1HoAh++yfMyP/ALFHk/PtX5KfC7O8q/c2t/H/ABUbF2Mu1t9AETps37Vbf/t16F8NE/4l1w3+1Xn77kT76u/9yvQ/hvtewlb5d+75t9AHSDb9sutuzfti3bN2esnXHH5UVLEd1xc7WOzbFj97vXrJ0T+H/e/i/wCA0UAGu/8AH1F/1xX+dZP+7/Eta/iD/XRf9c1rK8mgBv3P7zvTNn8e2pXT5tv/AKHS7H+9QBD0/vJQkP8AD83+zT3Tf93c9Gxvn+ZaAGIm9vu76Yif3f8AvirCbn+Zf/HKa6Nt+bclAEOxfu/M9PdGT5lX5NtP+X5F/go+b/gf9+gBmxtm5fkp7wrt/uUJ/eWnfN/wP/b/AI6APkL/AIKWQrbfBHTGlXfK+ort/wBn79fm7Nt+y7VRkl/imr9IP+CmUyp8G9HiaX5/7RTan/fdfnDMnnMit8lAFJLZftCReUsyP87bP4q634dabFeaj+9i3pu/j/grl5ofn2t8m3+/Xp3wl03zr/7q/J935aAPXfD2iRbvuqn910auws9N37N3z/OvzpVfTUazX7ux1/v06HWLb91ErN8zfNQB11gn2m4Taqv/ANMt1dLpU371Pl+f+4/3K5ewvLPb975/4q6vRJotn3loA6iw+Rt21n/2NuzZ/uVu6bN9mVFZf9f95P46zNKtotiQRfP82/5K6uG2itpU222//boAsWCN5/2aJl3/AH9lacMzIr7tzp/FWekLQ/M27+/v2/dp0M3yJKu7Z/Fv/ioA29+/YrfP/v1btoftMu7ds2Vkwuu9G27/APf/AIa1USJJ0ZpW/wDQ6ALNtZxQxOu2Xe7fx/PWJr3g+z1K3eKWJX3V1ds/yvu+f/YodN6/umV0b+B/4KAPg/8Aac+ES6bbtPbQMif7fz18S6lZtbXT7Ytmz7z/AP2Ffq/+0t4ba58KXcvlM6eV9zbX5j6lYKmoyqy7/m/joA5K5RfknijZHlX5k+/Q+1Nm1v8AgD/w0+5h+x3T7du9fvf7dQvth+VV+SVv7v3qAP09/ZL1WDUvhPpUqWLabLt8pk/gd/79e7JbfJ+9/wCBV5P+zT4Pl8JfCXQrZtzy3ECys/8A8RXrv3F+Zt70AM+ZPl3bE/21+9TXfYnlbW8qpXRk+bbsi/21qL5f4t2z/YoAh+ZPuKtV5k3/AMTfM336t7N//wARUT7U/iWgCps+f5f4arvD/e2/7Py/cq66MjfKzbP9haifb/DF86UAZ6btv71v++/4qf8Aw/eWrDwtMu//ANDqvv2S7W2/7O+gBn3PvLv216B8OkX+zrjyvk3tv+SuEmh2J867N39yvQPh7Cyaa+/b9779AHRbWM1zuDqdsXL2+zPMv8f8X+7/AA/8CopISv2y7x5nmbYt3kNLu6yf3eNvpj8eNtFAE/iH/X23/XKs3Z/6DWrr/wDrIv8ArlWe6bFoAr7Pko2Ltqxsb52pn3/u0ARInz/3KNnyfN9+n7Nj/NQif8DoAhRGT7zb6ETZ83/odTbF+6z0zYv8NAB82/7v/AKY6L/wOpnRv7u+jZ89ADNjbPmoeFvvffp6fInzf8Bpjp8m7d8/+78lAHxp/wAFOE3/AAs8ObYv+Yiv/oD1+droyQPEq7/N/j27tv8AwOv1N/bz0G21X4M2lzeRNNFa3iv8n8Nfml4z0FdHaK5s932K4+6n9ygDn32oqrFXuPwu0H7HpqMqtub+OvEdNhabUrRV/jlr7C8DaCttpdv5Sq+1fuP/AH6AK/iq5aw0nbbNvfb/AAfw157pv2x383b9p/vfL8lej63DBZxefeL+6/26q+HtSi83aulSXiOu+LyV8pP/AB7ZQBmWfh7xHeWqNZys8X8Nbej3/izw3fp58C+Vt+Z0be9d34ev9TRUVfDjJ/t/aoq7iZLO/wBLefUNKudEliXe32jZs/77WgDE8JeObn7QjbWT+Pf/AHq9oTxPbalZ27L8kqr/AB14Y6RQtFLF88UvzxSw/wAVdXpWpNeWu1vnf+/QB3V5qrJb/vW/e/fVK5+b4nQaasrMvnP/AHP7lVd++L9638P9771czMln9sdp4mf/AH6ANib43zvP82kMifwy7f8A2Sug0H4oz37RRfY/vf7WyuXsNb8PW0/lXM9tCifdSVtlegaV/wAI1rap5F9Y70/55SpQB12j+J2+7PLsrpYZvOiSXcqf7f8Afrj/AOwYP+WTb0/v/wB+t3Sv9Qnmts20AN8YaIuvaHe2Lbdkqv8AJX5RfFrw9L4V8b6npk/yOjNt3rX66vt+T7v+zsr85/27/Dy6P8S7efy/+P2DfvoA+T7/AOSXcu53/wBv5KieFpvKRWV3aVfnq6ib33Nu+7sV0rrfhL4DvPHnxL0LTbOCW5i89Hn+X7q0Afqn8KIWT4ZeF4pYtl39ji3f98V1T/fdfvv/ALdRWFnFYadaW0X3IokT5Ksf677v/fe2gCJE+582+mfw/Kvyf7dWHT5PmVk/26imh/dI0vyQ/wAL/wB6gCHYrr8jf8AdfkqJ0ZN/8Gz71W3TeqtEv/j1Qui7fvM+359lAFJ0Xd95nqLY0Lp/c/26tOjP935Kif52+Zd/+/QBUmRfn3bt9ReSro67f+B1bdG/gX7/APB/cqFEXf8AN89AFKa2W8tfKlZn2tv3ozJXpvgxG/sv5vuf3/71efv86fMrb/8AYWvQ/B6LDo2zc2z/AG6ANmLIuLlULoAsXytPjHMn/LP+H/e/i/4DRULku1wwV1BEXLQ4zzL/AB/xf7v8P/AqKAL+qJvni/65rVB0+f7y1o6sm+SL/rmvyfjVPYv96gCu/wDtf98Uf+h1Y8n/AGV30x0bZu3fLQBFs+f5l+X/AG6Zs3/xVY8n+Om/x/doAZ9x9q/+g0xP+A/7T1M6bHX++1MdPk+bb/v0AMf50+78n9zbTfvj/bqX+H7zPTPv/M3/AKDQA1/ufMv/AHxQ77PvfPTvr/wCh/ufM3/fFAHgv7bEyw/AS7Vl3+fOqfItfn0+gxa94Ilgl/4Dsr9Uvip4Sg8efDnxBos8G/7Rav5X+y9fl695F4b0n+z2271Zvnf+GgDyHQdH+2eLbez/AHkPlS7N6fwV9l+D9Si0rToop7ad5fkiidPnSVv/AGWvlPwYk7+OXnk3b3bf/vV75/aUqaNdtA0kL+V99GoA6250eJ3uL7Vdr6hu+S3++kH+5/tVzT399Zv5sFm15cM3975P+B1u6VNLc2cUW7fuX7m7ej10dtoK+Vt/1Mrt/wAAoA8p8f8AifxnolhaXOkeXvf/AFtvFFvdf9ytHwZ4z8dJ4al1fWp4Jnib5dOlXbLKn+xXsqeG4IZ/u70dfubaNV0SJ4kinX91/DQByn/CSWesaNaeI/8ASYYtuyW0+5/wDZ/erq/DfiRba/sv+Jfc3n2r/ljb7d6p/f2b68p8YQ/ZtXittzW2mLvdti/drufhQn9pXFvqWoM1/L8iLcP/AB0Ae6+PNK0/w34VfV9zeVt3t/fT/YevmnW7mfVUlvNXnks7Vvnisbdtny/7bV738VNVtrnw5pWh3iyeVf3lukSW8X3n3p9//Zrl/iL8OrZ9RuIp7Vfs7Ku1IW/1TUAfOXiH4i2ngxLe5i8PRXNrK/33iX7/APwKvWvg/wDG/wANeKona88Ib9PtW/ey/Y0dE/75+aq9t8HLa8i8ieBbyyf59j17N8NPAGmeG7VILPSoET7+z/boA7DSodM8Q6Is/hW++xxO29fK/exf98NW7oOpM+qPpWp2f2a7Vd6zbv3U6/30/wDiKpabbaf4ev5Z4Fjs5bht8qJ/H/wCpfE9/FNpf9oT2zQpat5sTo211egDqJnWGLdOyoi/dd6/Pr9syFvH/wAbNE0qCWJE8jyrXfv3yvX2VeaJrniG/t/7Qlih09V370l3vK//ALLXzF+1don/AAjfxL+H+vLu+0QXUSM6L9/56AOV/Z4/ZLab7X4h8bW0qWVmz+RYp/y8f7dfR/wr0TRbPxRd3On+HrLRLvbs860X55U/269o0eGzfTd0XlP58G9tn3K43w3oP2DXriVdyIjfcSgDsETY77vkd6H+f5WT5P76f+z050+X5WWH+6//ANhRvV12s3yUAH8P3fkqL7i/e2J/C9PRGTf+9pifOtADHh3/AL1W2f3v46id/uMyr/wNqldNn93/AIBTXRdv3VT/AH6AKKP529d67KEhaFEWLd8v3fmqw6bG+9vf+J6imTYyNu+9QBE6fN83mon99Pv1Cib/AJV3f8Dqx8v3v/Q6i/v/AHt/+9QBF/f+7v8A7n3K73wk/wDoEUW7fK/z7P464fZv3/x13vhhP+JTF/sUAXbcxNe3m7ZnbF/qlk39ZPvY4+mO+6ilPMl0N7NjyuPP245l/h/9n/i/4DRQBq6om+eL/rlVLZ83zVf1P78P/XKqez/d/wBygBmz5fvb6Z99t336l/75puz5vu0AHZqZs3/dX5Kl/wBr+H+5S7Pn+7soAh2fPTHT/d3090+bd/doT/eWgCJ9z/7/APcof+9t/wC+6ldP9qhvv0AV9m/5m+//AA76Y77Pur8/8VWNm/5qH+T/AHP9hqAK6Iu51/glXZX5MfHvTf7N8f67FArJbxX8qb/+B1+tsL+TKjff3V+b/wAfvDE/h74w+I4LyLfaX8v2pUlX+BvmoA8H8K2Hk6zFOq70df7tesaa/nNtl2/P/wB8Vw2g6V9j8QXa/fiT7v8As13NnC2/cvz7vnoA7DwN/ozy233JYm2NvX59lepabZxeR5rff/v15roifv4p/K/ep/4//sV3Ft4hXTYIpbyJrZG/vr8if8CoA7K2SJJbhoFWaVv4NvyMv+xWfqtmqW8S/cdP++91V7DxnpFtb7ZdXtHdvn/1q/L/ALFVdS8SXniGKa20G2Z0f/W31wrJEv8AwD+KgDyf4kXLXmpJpS/Ju+eV0b7qV6L8LnihiitmX90v+zXl/iTbpWpNZ23+n3f/AC9XD/3q9D+GKXOy3nZvkoA9d8eeFbn/AIRd77T187yl81URvnV6t6PqVt428L2+oSrvSVdjI/8Af/jrtfDyfbNNT5t6Mvzb1ry+GzbwB45uGiiZ9Evfnlt3+4rf30oA2LPRGhiRrbb+6/5ZXC7K6DTdNkm+eX9zE38CVbs7m11VfPs2jmi/heFt9XYbZkbzfl/2k3UAaGiaPZ2zfLAu9/nZ3X53qv45tlubC00xV3y3U6p/wH+On3Ot2eiWv2mWeKH/AMfdqZo8N5f37a1qG6F2XZa27/wL/ff/AGqANO5/c7FWL5Yvk/3K+af2jfDE/jnxl4a0yL53RvNZK+jrl1dN3zIif+P15o9tBN8VYtQudqPFa7IoX+f56ANrwBcy2bJZszQpEuzY9ddpqKm+Xbv3v/erM0fR5ba8lvp18mVvupW8n+q/hSgA2bG3bf8AdqHZ8m5lqxsiT5W+d6HTer/7H9ygCu/8DNuT+7/fpuxX+9U7/P8AMqslNfd96gCvs+bb83+/tqJ0+d1Zt9WH3J8yxeT/AL9QvD538PyJQBX/AI9zKqf7dN+/Urp/Czf99tTPvr95qAK77nXbtXev+zUT7t6fLVh9yfdf5f8Abo+5v2/Pu/goArvtT5ot3+1Xofh3cmmpu+R2/jrz/ZvTcu2vQPD25NLiX5Uf/eoAu20IS5u8pI0eItp8vH9/+P8Ai/3f4f8AgVFU5XRrm52+X5nlwbvL35/5a9ccfTHfdRQB0N/u3pt/55VS2fPVy825Vf8ApmtVvl+61ADHT5//AIul/wDiacP4/wC5Q/8AB8rUAQ7P71G/Yu3dv/8AZKmfbv8A/ZKZ83+4lADHTbTURf8A7F6dsb/nnRsVP4fl/wB6gBrp8u3atJ8zt/cqbZvVP46Y6Lu/9koAb8n/AO3TH+T5mX5f/HKldGf5vuPTfm/h/wC+3oAr/Nu/2f4K+bP2uvhRfeJGsvEunwNeRWsXlToi/On+3sr6Y2b/AL3z1XuYfO+8vz/3HoA/K220drPUpdu59yfx11Gj/P8AKqt/3zX2P+0V8PdMufhHrFzbafBbXcDfaN8MCI9fHuiO0MVu3y/MuxXoA73ww/2aLayq/wD6HXoFnDbXMW1VX5vvbK800TzfkbbXd6DeL5Xzfc2/wLQB0tt4esdnmrZxb/7/AJVZ/jy/i0Hwhd30XyPFF8uyr39pMiRKv3N38dZ/ipItYspbOVVeJl+b/boA8P8ACr20PhS41zVZVSKX97LcS/w10Xw3+Iujaqm6xuYpkibZvRvvVNo/gz+x4nsYJfO0xv8Al0uF3on+5Uvhv4LaHqXm3kEH2OX7/nWnyUAe63PxdsfDGl299qE9tbWm3Z5zsiVs/adD8f8AhxNV0+eOb5d6zRfOn/fdeaaJ8NLHxD4XuNMvoIr+3f5GS7+ffW18H/hc3w0W40+xi8nR2+fyd3yf8AoA0LPQVud8sVzPYPL997dtj7q1rbwlq7/K3iO72fxfuIt//oFbSWawzuu1vK/2ErWtka2VGXd8/wDs0AVNE8Jadpt0l5LuvL3/AJ+Ltt7/APAP7tbtzt+6v3/4f9mmo+9vl3f8A+5TLn76fNsf/wAcagDPvJv4WX5/9isfw3okFz4muNTli/1S7F31oXKRbnb+Cn6JbX1nK86qs1vcfwP99KAN253P8qqzv/Dv+5Qm1P8A2anojPFul+//AM8Up339vy/N/coAifbu+Vfk/wBtqHRHTa1WNjb9u5X/AN/7lQum/wD2H/3qAIn27nb/AMfpvyp8q/x1K/m/c2fPTH2o+3d/33QBFsVH3fcpn9/av+9vb71WNny/Oy1E6LvoArujJ95f+B1F80y/ebbVjYu5/m31D9/5vv8A+/QBVdE+Rf8Ax9KY6bPutvq399Pl2/7lMf8Ag8pvn/2KAK6Irr91kf8A2673REWHS03fP/tpXDzbXTc3+truNHdv7Li2r/vUATeYd1xuO6PEW1PMzt5l/g/h/wB7+L/gNFPjUrNcPsxuWLkRbFPMnR/4v93+H/gVFAG1fbmeL5tny1U/j+7V286J/wBc6q7N/wAu6gBm/wDvM1G1qm2K/wB2mf7v/fFADflT+KmbP726pU/2V2JTHT7m2gBn8X3Wpu9f7tS7P+AU3/0OgBjp/wAApjpsXd/A1TbN7/d/74pNnz7ttAEXzIn99KNjQ7FX/wCzWn7P9n56H/2vv/3KAIn+9to2M+/b/rad8qf3f996a6K6/dZ//ZKAMTxVoi694P1vT3X/AI+LVk/4FX52aDZy21xewS7keBmT7tfpX829F3b/AO9vr4H+K/h5vB/xa1u22+TFPL9oi/3GoANHRkiRfv7q6iwfZsVa5ywdXtU/8drYtrnzl3bWR/4qAOjtrnZv+Zv9yory52b937l9vy722Vnwu01rKzeXDu+RZv465rxbNeaboLzrBJNLF/49QBu/b4IfNlX99L/EiNXW+A5rObQdQi89Xl+bam6vl+28baz4hukgsbG5tk/i2ffat7Sn16w1RPIsbtE/ieL5/wD0GgD6y8EpLDo3zRbJf7ldnZ3jfY0lba+z+Cvkf/hPPFGm38M6217Dt+67xNsb/er1j4e/HLTPE6pbX0sWm6xF95Hb5GoA9ofyJokbaz7qsW0MqJuWXen3N9Ylhr0V/P8AupVdG+66VsJNv+VVVHX+41AEuxv7vyf33pty6+V5X3/7tOd/kRf43/v/AHKid5U+WXan+3QBlal+5VIl2o7/ACfdrqrOH7NZ28X8e3+9XNWG281u3iXbsX5vu11vy7nWgBro6L80W96H+dPm2olO+VPvLR/tL8+7+CgCLyVeh/nTbuVP9h1p+ze3zfI9D/c/uOv/AH3QBDsbb83/AI/Tdi7fm/8AH6sTIz/Mu7/cqF0/i/g/vvQBF9z/AJa/7vy0x08n5n3fN/HUz7vkZtr7ahdPvt9zf/tUARbF+7t/3v4N9RbG3/Ku/dVh921Pl3v/AA7Kh+VP4vn/AIqAK+9f7y/7j01923bt+dPn+SrT+b5XzKv+/Vf+P5f++91AEX/LX5fv13GlIz2EW5vkrjHT918q/wAX367PTf8AjwiZW/3qAE+Tz7rb5WdkGfv7/wDlr97bx+XfdnjbRU0bbbi62SNjEX3ZsL1k6R/w/wC9/F/wGigDdvfvp/uVF/H92pb376f7lRJ8/wA+75KAG/x0U7/dbZ/sU37ny0AG+mf39u3f/u1L9zeq03Z/eoAZ/H/cof738XzU9E+X5vuUzZ/F9ygBj/uf9ujZ/tf8Dp/zf7lM/j2/coAa/wDedv8Ax3ZTPv8A3ot9S7P95/8Abemv/s/98PQAz+Pb5Xz1F/fVdr/7D1Y+b+HclMdPm27fu/xvQBX+ZF/ievm/9sPwez2uleKraL54v9HndF/hr6Tfc/8AE1YPjbwrB4z8Janosq7/ALRF8jv/AAN/BQB8K6PeNNEjb121u6bcq+1m+f8A3642azn8N6td6Zc/JLbyulX7C/3s7Kuz+9sb/wBDoA7uzdU3y7m2bqh1iGK83xbvkdflrNs5le1T5dn/AAKtVHi2xKq75X+T/coA5K28Hwef5q/uX/vpXW6DNLo7bfN2bv8AZ31oWemxXN7taJvNVfmTbW9pWgyzbP3uz+6mygCXRNSa/i8qKSL5fkbeu+n638HPD3jDZc6hZwPcJ92aFdjo1dBpulNZy7v3Sf7kWx2rqLO2V/u7n/4DQBy/g/wq3hhXtlX7TEv3d7fOld7bIr2vys1UvJlTe0Df7tS+dE7urfuX/ufwUAXfOVESL+58++q9/N+4eV9z1Xmml37p5f8AdSse/vGmligi3b5W2fI1AHUeDLbZBLefc81q6Pf/ALW9qZYWy2dnb2237i/c21Y2K/8Auf7HyUAN2M/zIv8AwOokVk/up/uVLs/uts/z/fpj7f4vnf8A3qAGffR9z7KPv/Mzf8Dp6J533f8AvimbGT7yqif7FADdm9fl3UzZ8n8WyrDp/di/4HuqJ/70X/AvmoAh+X7v8f8AD/HTX+f5qlf5GT/2SmTbvk+WgCvs/hVm2/3KbsV/9t/7lWHTe3+3/sUzZ8/+2v8AfoAr/Kn97f8A7FNeF3+Zf/s6l2M6bfub6Y6bF2r/AAUARP8AP8zff3V2Fg/+iom3e9cpsV2RW2oldhZo0Nkm5fk/v7qAGwDZPc7txwsQ3C3yp5k6Sfxf7v8AD/wKiovlWa6wyE4hz5yy7usvXbx+Xfd220UAdFefeT5v4ah/jTctWLn7yf7lV/46AH7Pk/v0zZ/eZqE/jp+z/vigBnzP/DR8u6jf/D9+j5U+9QAf7e2m/wAe75t9O2M7f3/9+j+HdQA19z/M1Qu/93/x+pptv8K/99tTH+f5V+7/ALFADHf5drN89N+4mxdtO+VE+Vf+Affprurv95d9AB8qfdbe9M/gf5vnod/n2t/3xRN/s7UoAid/k3NtRP4t9MT5Jdy7U2U/5fusvyf7dCO3/LX/AI9/v/J9xaAPi/8Aac8NwaP8WvlljT+1IluGR2+43+3Xj80zJO6xMybPk81K9A/aZ15tb8fXGqxfPaQN9lV/4K80SZbn5t3z0AdNpviHZ5Ss3/fddLYarE/msu35v/Ha8ym83zXaDd8n9yrWm+KorZtsi7KAPZdN1VrZIvNbfcfw7K66w1hUi27v96vD08ZwWc+5p9m/+B629H+IsSPuiZdj/e30AfQWiaqqW/8AC+7/AGt9bsMy7H2/J/e2V4PpvxRis9nmt/o7fwV2em/EixmdGtpf4fm+b56APQHmW23qrNvf+PdVT7fF8/zf7yVyX9vXOqyusUUqI38cq7Ku2cMqO6s3yfx/7dAGs959sd9q7EX/AGq0PCth9s1y3ZlbZF8/z1nwwr9+L5ET+/XW+AId73c+7f8Awb6AOt2fL/6DS/K/8VCJsfa2756TYu/5tz/7FABs/wCB0fNs/uf79P2L935v9+h/vfvW/wB1KAItjfIrfI9Mfb93dvT+/Uv9/cu9KP8AaX5NlAEWz+JV3/7lRfK7fLuR6sb9/wC9bc70zY21Pl+egBmxkXbt/wCB1FsaHeyt8lSunkv92m/Mn3pPn/2KAIX+dNqr89Nf522squn99KldF/u0x0+T72z/AH6AK77X+79z+49Nf7n9+pXT5921f+B/x0x0/u/I9ADdjbPk27P4q62zT/Q4mXc6fxb/AJa5RPu/e/eo3yv/AAV1dmnnQJ/B8vz7/wCOgBYnHnXG3O3bFj99hesnSP8Ah/3v4v8AgNFEKlri5+VlG2LGINy9ZOjf+yfw/wDAqKANy5Rtybf7tV3/AOA1Le/fT/cqI7d3/wAXQA/+H7vyUzZv2Kzb6N+z+7Td67PvUAO/3Kbv+emPMv8AEy/8Dqlea3bWau088Sbf77UAaD/O/wAv/fFM85d9cJrHxa0PTfu3P2mVf+eNeb+Lf2n7PRIt0slpYRff827n2PQB788yon9yszUvEljpsW65voIU/wB6vjzxh+1Lcvon9tLPqF5pTf8ALxp8H7r/AL7+SvBfEP7XU80rtY6Q3mv/AMtb6f8A9kX/AOLoA/RLUvjHotgz+RLLcv8A9MV/9nrn9K+Nja3e7Vs4Eidv3SPLvd6/O3wN8QvHXxa8W/2ZBrUmmxKvmzppy+VtT/0Kuz0rwfqGleJZZfPvku7edJYLuHzXfd/tvvoA/SLRPEkWpP5TxbJdv3HrVf5P7teL2HieWzg0+5vJ13pEj3Ur/IldNc/G/wAOQo7QNPc/L/yxioA9CeZv7/yV5/8AF3x/Z+BvCku6X/iZ36vFaxJ9/f8A364Lxb8adevItukWP2BP4bi4+eX/AL4+7Xi+vXmp+JGtNV1O+nv71W2NNN/CtAD38MRaxo0tteR/aYp/vf368P8AE+j6h8NNZisb7dNZSt/ot8n8Sf3H/wBqvqLw9pX9qy/8B37Ksar4M0rxhp1xpWq2Mdzaf3HX/wAfoA+XbPVYrmL+H/4utD7HBc/e27P79dB4z/Zs8Q+D4pb7w0za3pifP9k/5eF/+Krz+w1X968EqtDcRfeiuPldXoA6KHwrYzfKsuxPuferQ0rwTBDL8yr8v3ndqoWF+rsi+avm/wAPzV09hu2ptl/77oAt2Hga0+9LFvT+5ur0Dw3o+n6aieVB/D9/79c1YOryxSqyv/z1TdsrpdNud/7pf9GT/prQB2dhNvV1+bZ/t/frStvkiSL7j/xVzulXLTfeZd/8SP8AJWwl59gi3eV93+NKAN2a5gtrfc235F/jrtfBOmy2egxSy/JLO3m1yvgzwleeJLyLUNVXydPiffFbv8jz/wD2NepOium1V2L/ALv3aAIvlR9q/O9Dv/s/P/cqX5oYki37Iv8A0KhPvfd3pQA37ibtvyN/Gi0x/kX7qu9Duv3d3/fdMhhWzVPKZtqL/wAtW3u1AD9i7N9M2LsfbVK51i2tvmZvk/3fuU+2v4rxd0Uqv/d2UAWt+/5t9RbPuf8AoFP3/wAVM3r/AN9UAH3PmX7lM/4H/wAA20fN/Fuf+9so+/8Axf8AAKAItn39u6mOnz7dux6e+7du3fe/74odFT5WVdn9+gCvs/3f9x6HRU+Zfuf3Kc/3E3N8lLvZE3f3v4KAGJ5UOxty7/8AY/hrq7bd9lXd86bf7tcum5GRl2o/9xK6i23bE3NsTb83+1QBAAourny1P3Ys7d+esnXHH5UUyQkG4ycj91gO+4DmXon8P179P4aKAOiu+if7tYOq+J9M0dnW8voLZ9u/ZLL89dBM+yWL+5tr4B/au8feI/Cfx/l8P6asVtFf2qXS3bWr3UrL/sIv+5QB9Xal8b/Dmms6rcyXP+xEv3q8/wDE/wC1LY6bv/dWlgn9/UZ9v/jlfNV/eN4wsLS+s7PVE+yr5U8OoXTWv2qf/rkv3f8AgdYXiH4V6VZwXfiPWpbbw3qduu/fbsssX3P4EZ3+agD3jXvj94h1XZ9hiu5opVd1mSL7Lb7F+++9vm2/7fzV4J4q+PHjGHxMkE9tbJpqNvn1CKVr2Lb/ALDrVjw9fy6x4Gu59V0+7uZX2uuo3EsSP5H/AKCv+4lcV8QvjNBeaD/wjnhXT4/tDfumeFXdNn+xQB6Bo/i3UPHlvqGq2LT6l4atWRPtDy/Z7hpf7myLZ8v+/WD4q+HXhq50PU9e8SzwaVqES7Fl0+VPK3f7a/P81aPgDw34jm+HyQeGvCF3omq3S7J/Nb7LaN/t/M+5v++a2rb9kvU/E9rD/wAJj4oV4kbf9h0yLYn/AH3/ABUAeZfDpPEtn4Xl1PUL7S7/AExfmisdQulR4l/v72Tav/oVeX+MLy+8f+IHl0/T1uXf5GTTLN//AEP7zf79faum/Bz4afDrS92oQQXMUXz79Wut+3/gD/LWFqv7QngDw232PQYG1WX7qxaTa/J/3392gDwT4UfBD4kWGvW+r6fAvh5l+T7RfN99f9tK+y9B0e+s7BJ9a1OC5u/4nhgS3i2/+zV5JZ+JPi78S/3Xhrw1B4bsnb5bvU/nf/x7/wCIruNB/Zgl1VbS+8e+I9Q8Q3cTb2t3nf7Ov/AFoAtw3k/xC8US2OlMyeGrBv8ASr5PuXEv9xH/AIlr0Kw0e0s181ol2JVv7HFptvFZ2MUFtbxLsVIV2IiU97b+Fv8AvtKAMm20SLXrq4laL5EXYtef22jyut7Zt/x8RNs317t4bsFhiRv/AGWuU8Z6C2m699uVNlvP97/eoAx/BMP2OBFlRd//AD1rY1vSpbCVL6D/AIE6fxUaPbLv2suzd8/yfw11H2bfavbS/cZfv0AZWlPBf2u7+P8A3q8v+KPhXwL4qZ/7Z8qz1D7q6jaPslWrHi3WLzRLx9KiZkt3b97Mny/8ArnNNhbXtJ1OxvrGPVfst4nyQqqSxRMn399AHnXiH4OeI9BWKWzgj8SaVL/qLu3+SX/gaVy+g6k0Osy6RP59heo3+qu4GR6+0PBPgC20Hw4lzZ3zTafKu9Ulbe6VPqttpjo/2yxtrlNu/fLF86rQB826D4eubxtzT70/2Fr0DR/Cs6RI22V0X7u+ur+G6aH42S9vtFsfs2n28rW/2j+838exK9ItvD2nwxeUy+dF/Ej/AMVAHnOg+DLnW2/dLvT/AJ6/cSvUPD3gOz0p1lZVubj+/wDwVpzP/ZWnJ9jgX/pkkPyIlYiePN+nS3KxfZpbeXY0Nx/y1/3KAOz+b7yr8n9ypkRv4aqaVfxaxYRXltudJVq1sZH+98/+3QBXmT5Uli2u1VZrlYfmniZE/wBhq0vv/wAK7/8AvjdWLrcLeb87b9y/c2UASpqVt91Z4/8AgbVXvLyO5i8qJfO/vVxXifww1/ZusW6F0+7srwn4FeP9Q8GfHDU/CviPU/8ARL9f9Dmu2Z33/wACJQB7d8UfFv8Awh+gyy2e171l/dRbd+3/AIB/FXz/AGf7TniD4bxRXniXSF1XQr1v3WoWKvby2/8AsPE3/wAXX0h428N2eq39vqd9Y/2rZWG6X7Oi75fl/jRP4q+XP2rv2h/BPjb4W3vhXQ7O5/th7pNyXdq0Xkbf97+KgD6A+Hv7RXgn4hGL+ytegS72/wDHpdt9nl/74avTYdS86JGi+dH/AI91fjLDM1ts3NsdPuv/ALdfTHwf8W/Evw9pz30viWSw0eJflm1OL7Raf7m/fuWgD9CnmV/vffpv+ztV6+WdH/bPsdB1SLSPGNmtncMu+LU9Jl+1Wk6/3/7y17n4P+KnhzxzB9p0XWrS/V/vJFLvdf8Af/ioA7X+B1Vd7/7dN++nzL/3xVb7ZFu27tn/AAKpt/3Puv8A7dADPmf5typ/v/fpvyp8zNs/u76c/wAnzbv++Kbvb73lb6AH7Fdv4X+b+7XRW3+qRdv7rb/BXOIn71PvfM38ddTDu2ou3f8A7lAFaRHSe6LB5ciLnyVPeX/lp/F/u/w/8CopECpeXQVIxJ5cG7y92f8Alp1xx9Md91FAG/eP9z/dr4w/4KL+G7+DRvCvjfRGkhvrS4+xXP2T/WyxP/DuX/PzV9TeJHuYZLRop2Rvsy7q+ffivo+p6D4ot/FE893qWlW675bebfKkX+4lAHzF4b8N+ONYa3vPDnhW703zdjNLqc7RI7f33T7zV0F/+y14s8Z7P+En8S20Nu7b2t7GLen/ALJWlrH7Wl3rd01t4M8J3upO/wAm+Xcnzf7i76vWGj/HLx/apLeahaeErd/uwwwb5f8A2egC7pv7N/g7QdOS21XU9Q1Wyi+fyr6822//AHx92pbn4l/Cb4dL9m09rJJYv+XfRrXzX3f8B/8Ai629B/Y8tdSnS88Y61qXiSX+L7RO+z/vivWPCvwN8K+FYk/s/Q7S22/3IkoA+fX+OvjHxJL/AMUn4F1CaL7izah+6i/3/wDLUx/Bnxp8Zp5l9r1t4et2/wCXfTF+fZ/v19cQ+G7bZuWBf+AVof2JFbRbWVf9mgD5Es/2RdKuUSfWrzVPEN6/ztLdz769V+HXwE0Pwfslg0+2hlT+Pbur2iHTV/u7/wDcrTh0pd/zLQBiWyNbRJtg2bazdYtp7l/lZU3f3K7Ka2XZt27P71ZtzbfPuVfu0AcommxWzbV+/T0sPOl/9nrVvLbY25alSFfkZW/4BQBNpsP2ZfmX/viq+t6VFf2EsTbnR1rSh3Qp93/vinpuT+L53/gdaAPL7Owltrjav75E/wCBypXUWc3nRJtZXRf4/wCOqmsWDaVrPmruSKX+/W3DYQXkSSxL+9/vpQB418VLC8s5b2KLb/Z978/zr92VfufPXj9trGueGNJvba7WS2u5dssVxbtvRX/jR/79fWeq+HluYJYLyJbmJ1+ZK4Sb4V6HNvb9/N/0xll+RaAOJ+CF54j8W6vLqssTW2hWsXlNEjf6+X+N69I8Q/8AHhetLJs/cNt31b0Hy/D0SWdsv+j/APPJPuVY8YTRJ4X1i5Xam21fdv8AmoA4r9kjTZYfhLcSsv8ArdRndd/++9ewJDLD838H+21edfseXkV/8CtKnVfuSy7tn++9ey+T5y/Lt/3HoA8nh+My+GPHl74c1PbD5q74JX/irkdV8c6VpS3ulea03nt5sUUrb/4/uJWn8afgtfeJNet/EOkfPqES7JYf+ev/AAOqngD4Dy38SanrjTw3qy/NYyquygD2jwBbT23he3a83JLcNvRE+fYtdB/urvptnCsMEUUfybV2Jvqf5tvzKzpQA3Zs/wBt/wC4/wDDVd4fOT5lX/gdSzfPs2r8n8VGzf8A8stn/AqAMK80dnT5W3pXh/xj+BVn4/f7ZEzabrdv88FwnyV9Fv8Ad+9s/wBuqlzZwTLsZd//ALPQB8L+DP2gfHXwE159D8dWdzrGif6qK7Rf3sSL/wChV6xqWm/CT9p+w3LLZXl7t/11u3lX0X/APvf9917R4k8B2esRSrPbQXlvL96GWLfXzf8AEX9jbTL+4fU/CF9LoOqr8yojNs3f7D/eWgDyL4i/sPeIdHaW58J3kWvWn31tLj91cIv/AKC1c54D0qXQfC+t+E/Eetal8Pb2WJ3+yXa/6Pdf99f+yNXqFh48+NfwTlSLxLpTeLdCi/5ePvyov/XVf/Z69b8K/Gn4ZfG+w/sy+WB72X5G0nWYkR/+Abvlb/gFAHy18Dbbwm/hx7afT7a/8RwXX7qZ3+T7/wAj7/7teseM/hjp95KmrtAulaxZ7nnfRmaKWVfvfJ/tV0Xif9jDSEv/AO2vAusN4b1BPnW0m/0i3f8A4BWF4w8PeIf7Ou1+I2mahpqRQbINb8PTu9vvX7m9FT/0OgDh7P8AaH8Z+BvEdvZ6VqEnj/R3+RYr61eK7ib/AJ5O/wB7dXtvhX9rrQ/tEVn4s0+98JXr/d+3QM9v/wB9rXz/APCX4hS+J7W48L31ys0sU/zah5TvLLF/A+z+99yvWPFtha6V4S/4n19bXNxZNstZtT/4950b7iPQB9IeG/G2leJLdJdM1O0v7d/44pVdK3UufubW+Svzqm8B64niCLxH4alXwZZSyqjJp941xs/202/eWva9H+J3xN+Ht1aW18un+OdPuot8E1pP5V2/9/8A3moA+sIfn+b7n+//AB10qP8Auk+bY6fwPXg/w6+PHhr4i6z/AGLY3Mum+IE/1uk6nF5Vwv8A8VXvCJLDEm6gBIHcXV1udidsXHnYxzJ/yz/h/wB7+L/gNFJEC11dMFbBWL5vIznmT/lp/F/u/wAP/AqKAF120W5kt1/6YLWLNo6PF5Uq70b73+1XS6on7y3/AOua1mzfI23dsegDkrbwZpmm/NbWcUL/AOwqJWlbeHrX/lrBE/8AGu9a20hX/aR6fvV/7r0AUUs9ibdrP/vtT/JXe+7a7pV1E3t96hId7Iv/ALLQBVRFT5aPse9/4dm77+6tL7Mu/btqaG2+b+GgCikOz7v3Km2Lt+apZodj7VqV02J9376/coAzLn7v9/8A36oO7XMu1W/4HV28eJPmb+Ntv3altrZd+5t1AGFeW2xPlbfVizsNifd/77rQeH7TdfdX5a0IYV+6rfP/ALa0AZSW3yfL8/8AsP8AwUJCvz7fnrVuU2J8qrvrPtn3y7WVf9+gDC8VWDTWe75d6f3/AL9Z/ht967VVk2/erotb2/Y3rndB/wCPj5fuf7tAHQTWzbfm/wCAvWZ9gim82C6Vfm+6/wD9nXSoivF83z1mzQqn3W/4A60AcfeeGIIZX2z/AGaX/vvdWTr2g3j+FNYs1Xzpbi1ZYtn3HbZTfHOpXk3j7w1pFtL5KSszzxf31VK1dY8YS3N/KtntttEtZfs8t2673Z/9j/Z/26AOP/ZI8Jar4A+D1ppGtWLW2oLPL5tvu+T79e0eTLt+baifwp9/bXOaV4h2XUsEUEnlL915v4v9yt6G/gmfb8r0AXYUZ2+4qf7aVMiN95m+7/s0yH59krf98I2yrGz5tv8A3zsoANnnN5u5t/8AvU53/us1Hzbv4arzP83y/c/i30ANd2d9ybql/hT5qE3b13fPsp6bX+Zfv/7FADPmRtvzfNRsbbtVvno/h/vv/t/coT5/mVv/ALCgCJE+d/79Q3Nssy/NFF/v1b+Xf/7PQ/yLuZl/4HQBhXmgxTK67l2fc2JXj/xF/ZX8HeP98k+mR213/wA/1p+6l/8Asq96eFvu7fk/9Bqu6baAPkBPhX8YPhRE6+EPFS+IdMT7uma2vz/8Aep9B/a0/sG6/sr4keFb3wxcfd+0bfNt3r64mtlf/Wrvf/bWud8Q+A9K8SWrwahY21/bv/BcRb0oA8Xufhv8K/jGqa5pH2F7v+HU9Dn8qVG/4D/7PWZ4k+Cer23h69giXT/G0W3YqanEsVwqf7+za3/jtP8AFX7GekJeS6h4R1C98H6n/DLpk7eU3+8lc/8A8Jh8Z/gzL5XiPSF8c6JF97UdM+S4Vf8AbT+KgDwrwfreq/CudPDnjjTZ9Hsopf8AQ3u4ndE/4HXqvxC1K2tvAdpqelafc3+j2squt3pkqxPAv/PVK9N8K/Hj4b/GC1/sq8a2hu5fkbTNZi2P/wCPVhfEX9mCC/8ADl7beAtaufDyXW9/7OSXzbSX/gH8NAHE/so+G7bx58XNV8f/ANoS63b6dEsVrcXdr5Vxvb+//Dur7rSZ3+bd87L/AB14v+zZ8JV+EXwvstDlVYdVlbzbzZ9xpa9oT5ItrKqf3qAKkm37VdbNufLgz5e7P/LXrjj8qKldmD3CuG2ARbV8/fjmX+D+H/e/i/4DRQBrak/zxf8AXL7lZV/88sTf3q17+FZmi3N/yyqJ7b/R/u/coAz9j/3afDbfJ81W/J37Nq053VF+b79AFJ9qfLVi2T+41UkdZrr7vyf7FaqI3yL/AOgUAGzZ/D8tWPuf3f8AgdEKfNupk0ywsm35N7bF+WgCKZGf+H/vinumz7y/JTk+9v3bKimTY77V3/7dAGVeTLNLt+V6tQp+63LVX78u5m+RXrQRPl+Zf+B0AMRPufdqwiNt27vk/wB2mJ8j7fv1YT599AFe82/Z/u76wt/k3vzf99vXRzI2ysm5tvOi+826gDN1JPOfcrfe/uNVe2s/s2z5fk/2KsOjQ/equ7/wqzf98/JQBqw7XXb/AH6qXMOxn3M2/wD2Kms3VF/iRKdcor/dZdlAHk/iSzlufjToSpuf/Q5dmz/gFcLqWvXngnWfti7bnT4rr7PrVvMu/YjP8j16rrCbPi/4fnb53a1lTen/AACtbxt8MdI8W3n2ydZYbvbs+1wtsfb/AHH/ALy0AQ6b4z0GaC1bTGa50xovN81F+RKt6Do7fZ3lZm3z/vfn/hrJ0H4b22jtbxNcy3lvB/qoX2JEn/AFru4bNURPlV0/2P4aACz+Rf8AVb3/ANurqfc+7/vVEn30Xd5zN91P46lRNj/MtAB8u390q1XfbN8/zf771bd91Z77fN+98/8Au0AW4Xb+/wDJ/fpz7d39/d916IX3un/PWnvt20AM2bPl+V9/+1Rs+b+J9n/AKNjbP4aPlf5F+/8AxUAGxt/yr/vU3/gX/j1O+b+H71GxvvbVSgCL5fvLKzo39+mbE2fe2VY3v93c2z+49RIi7t26gBif7S7/APcps0P+0uxqsfcbcjN/wOof4tv8f996AGvCv3dm/wD4FVS501ZvllX5/wDdq6+751/uf7VNdFT+Jtj0AeKfFf8AZj8HfFG1f7Zp62epr/qtQtE8qVP/AIquX+CHwZ+Inwu8ZJbX3iqLW/A6q223u1Z7hf8Acr6Q2f8ATX5P7iUJCv8Atb/7lAFe8SJN7Lu2VoJuSJdzN9379ZmpP+9t4N3+tf5tlbP+pXav36AKEnyPcGJWdSIufIVO8v8AH/F/u/w/8Cop27dLdeXs34i3ZWXPWXrt4/Lvu7baKANm6/1kX/XNam2b4v8A4ikuNuIt3/PNaVE/vLQBX+58y7kes+/ufkfduq7N/d/g/wC+6x7n55f76UAPsE3sjVsQ/O33qpWafL/sVahdd/8AcoAt/M7f/EVFv3/7lO3799NTbuoAd/B/t1Fc/wC0vyVY371+9UT7n30AZ6Q1dRGeL7rVF5P91qsbF+Tdu30AMT738Oypf9779ROnz/3P9upU+Rvm+5/FQAqfd+X5E/uPVGaH+Nf/ABxqt7F/vNs/hodN/wArfxUAYl5C2zcv/fFY8yb/APvr+OujuYfvqrKjfxf7Vc5eI+75t1AEsKb3+Vpflbf8laDu32dF+byv4qpQp9zykb/gFW98u3cy/wDA91AHI69CqfEHw5KrfJ8ybK76b5K8/wBbdX8eeGlZv3qK+7Z9yvQn3bvl2pQBX8n5PmX5FqZIV/i+5T0T/a2P/wChU6Hai/KrUAGzZsZf++/79Gxdu5fuU9E//YoRN77vlR/9j79AA/zq+75/9usmb522tt/2f9mtOZ/+BvWYj77ja38dAGhC/wAn3fn/AL9PdF+8rL/31Qn8CxKz0ff2blVH/wBv5KAGfLsf+P8AvUfN/D/8RQ+/d83/ANhTd6/eX59n8GygCVNr/wCxvodG2J/c/v0xPk/u73/jp7/7y/7/APBQAz5t/wAqs9Gxt/71l+f+589EyN/Ey/N/cpqf3drbKAHfN95vuf71Rf31++j/AMFSo6v8i/J/v1Fs+Z2ZW/4BQAfK/wB5qYP4/wC/U3zJ83/fOxqY/wDAu9f9+gBj7f4m/wDHaNkrp8v3Wp+z50+7UVz+5R9u3etAGfCi3OqSsu5PK+RUf7lbSbk+63+86L92ud0FIpmlk2/feuge8iS6S23f6Qy71T+Pb/lqAGNJvnuDukb5If4t3eX+D+H69+n8NFALfaLh+m5YufK2Z5k/j/i/3f4f+BUUAa8v3ovn2fu1qT+D+5Va4m2T26/9M1q3/B97+GgDKufkX+5WfbQ733VbuX30yFFd6ALFM37G+apnfZ83/jlUX2vL/wCyUAaabv7qp/sUIm/5V+R92+mQuu5GVae/3/4X3UAS72/iX/x6n7N6/K/+7vqL/Z/jp38PzNvoArv/AHW+T/bqxvVF203Z8yf+yVN/F/8AEUAQ7P4vvp/t/cp2xd+5NtHy7/u/990/Z8/3/noAY7t95k+b/e30I+xX3fx010V22t/wKjfv+agCG5h/2N7t92ud1VNkv3l81a6W5RfvMv8A49WFqUPybl/8c+/QBUtnbb8vzp/c/jq3v8n+H/gD/PVGz+Rvm/8A260/mT733P8AYoA4zVUab4m6Ev33WJn8mvQ32vK+1dledTbpvjJp+3bsis2f73+5XpDuz/w/PQAz5U+7/wAC3/fp7/3ty/8AA/loR/k+X5/79O/uMv31/v0AN+Xf/wChPTn+58u1P9vb9yj7nzNtejZvdNv3P9ugCrebUidd33f46qWb+d8u5n/2EqW/mb7u3/gdFnuSJGX7lAFtNqbF+5/6BTHdX/h2f3XqK5vINNieedlhi++2+uK8VfGPwr4SntItX1WCze6XfAjq7+an+xQB3Hyp975E/wBimb9/zN9z+/XCeM/i94c8AS2UWs3U+mvfrvtvtED/AL2qWq/HXw9pUt2s888L2So8/wC6f5VagD0W2dvNl83bDCv3fm+9Vjf8n7rbsb5/nrj/AAx8RdP8TwRXmn+Y8T/Ovy/erb1LW/7Kt3le2lRPvtQBp/unf7v+781MT5/+WrV514V+NmleLfGsvheztrlL2Jd+91REru/tMv8Azy+agDQ3s6/eqF3X73/odcpf+Nv7NunjlibenyfeqbQfGf8AbesvYtFsfbv37vvUAdL8vyMqslPdF/2v+B05Pkfb8r/7dCJ825V2P/6FQBFsX5fm3u//AACqOsO0Ng8W75q0URk/hVN9Y/iH78UG7+LfQAzRIWhXbt/4A9dBs3tuVayrCH7Mn3WStjZv+Vm2UAVFKfbLna7M+yLds3Z6ydccflRUkTmO4uFb5QEiwPtXlf3/AOH/ANm/i/4DRQBFrU32a8tX/wCmK1rW0yzRbv8AZrK8WWzOkUqffWKmaDeb12rQBEk372Xd/A38dW7b/gPyf36z7b/j8u12/cb+OtCH5Dtf/vugB1y+xdq7f9r/AG6qp8ku5W2f7/36deTb321Enz7P3X3aANj/AJZbvmShPufeX56r7/3Sf521Kjts+ZW/+LoAmT7j7W2U5H/4HtqJ/wCD/wBD20/5vN3NQAbN7bt33ql+/wD3qiTb97dvf+5Uv36AD7nyttd3p2xvvL5e/wDi+al+XZ93f/7LR/u/Oi/36AGOPl2szPu/h/gqH7mxfuf7FTTfOn8SP/sUxNv+09ADZtvyfL/vOlY9/DvR9q/J/FWrvba+3d/uPVK5Rdm7+5/BQBzkP7mXbt2J/t1sJt2ov33/ANisx9yT/wDxFaFt86fKrI6/eSgDkNH2zfFq9+8jxWqfw16O+zftba/8a1514STf8UvEEv3NsESb3/4HXoe9fN+ZW2f7dADgzSjdIzN/tp81N+5827Z/d2U7eqfM23/fpv8As7l20AO2fxbd9D7XTd/4+lEL/f8A9Ynzfx/x0TP8nzM1AGVefPOm1d7/ANzbViHdDvaon3PebdrbNv8A3zVp9qJt+Xe3yf7FAHjXxv8AEl5o+o6VE155On3UUvm/Lv8A4K8P8W+IVufih8H9VvND1DVdPRWeW3hgZ9vz/I+z+7/FXrH7UqNYf8I1fbf9VOyMm3725K4//hKpZtS+E8q2d2/kLsn/AHDfuv4PnoA6P9uS9/tX4a6NHpekX2q3f26KeK4t4/8Aj1/3m/8AZa+d/HyeLLDVPEt5c6DfJZS6TE87yr/uf/EV9QftD+IbO5+H13bWztNd+fE629vE7O/z/wByuE8f6lc+PNE1uz0rSNQvHl0CKL5IG2eb8/yf71AB+zBf+JZvBelan/YbTaf5WxYvNXeyq717RrD65qvh/ULGz0qeG4uG3r9unV0X/Y+WvMv2eNbvvAfwCRtc0jUNNTTmledHi3vEm/7+ytjw9+054V8SeJdM0ixW7vLi9l2RfuNibv8AgVAHhnwo/wCEj0H9rF7G8tonlW1ZGiSf5F/dJ/HX2HbTa55su5YkTd8v72vn9/BnjGH9rl9eg0Pfoixfvbh5UT/ll/BXoV/+0DplnreoWcumXvm2sro3yp/8XQBsax4S17Vb2Wf/AEJEf7v71/8A4ipvB/hLV9K8RxXl9PafZEXZ5MO/fXLp+0VYzNti0y+T/vlP/Z63fh18Tm8f6vd2y2LWcUH8fm76APU32v8AJ/B/fp3yv8u7Yi/x1FDN9xd3yVY2b/lXd/uUAM2N8lYUz+dqT/Kr7PkrddNifeV1/wBis223P96gCxD/ALLL/uVpbP4fvp/vfPWbDt3fMrb/APYatJ/n+Xds3UAVrOBzPcFt33Iv9VHgfx/x/wAX+7/D/wACoqJ1eO5ugmGk2xfd83zNuZcbtvH5fjxtooA09Vg+0xIv/TKuV0eZrbUnib5K7C8+/F95/l+4lcvrFt9mvUni+5QBFZ/8hm93K2zd/HWw/wAkH+3XOaVeLc69e7fufJXR6lN9j0i7lZV+SL79AGP539qy7l3bEqXyf3qfe2J/tVU8Kp53h63n3fPL8/3a1oU/hZfnoAdeJ5zoq/J/vtV7YsMWz5kf/eqpDtd9v3HqxvXb8zK9AAiL/BLI9WPJbY6+bs/2KrpM7r/qv++Kt/L5X3v++FoAZZ20qRPu+/8A39tWIXl3feX/AL5pkKb4vm/4D81WE83+GgCLfL521oKem3d91k/2HpH+Rv7jU9Pv/dVH/vf3qAGb2+8q/J/fqLZ8z/3KmZN/zffb+KmbFdf/AGd6AIk/jZtv/wARVd4fJ3tE2/b97fVpEVH3Ju/3/wCCqrp8z/KqUAc/fp/pn7rb/wADq1Z/Js3bt61Xv9r3Xy/+hVYh+RE+WgDl/AyLN438UStu+8qfP/uV115rC20qLtb/AGn/AIFrgdKhnS88Z3MDS/aFbeqJ/uVU+EvjO81XwbrWueI5dlwt80UH2jbEmxdmxN9AHqP2yNJXg81XdP4NtSpNvi+78lc5qt5PqVvp9zpjKkrr8zv8/wD4+tTaJZ61Zy7tQvILnf8AwQrsegDqEdvlZtvy/wCzVG8fZv2rsq86fK7M2/8A3Pv1k3O550+Zf9nfQA+2h/ib7/8A441aDpsi2t871XhRf729f4kSrD7Xf5V2JQB5P8ddNkfQdEvtrPFYajFLLs/u7/n/APQqLbx5oLunlTq9eoTWa3Py7VdH/gql/YNiif8AHnGn/AaAPnzx54209/EKSwRT3KeV9+3iarvw68ZwQ6pdtPY3aRPF8qPbOiPXvH9lW1t/ywjRG/uVMmmxJ92JU/u0AeKeKvFsupfDTxbZ2ekXz3FxA6QRfZWTzX/2K+T/AIS+A/G2g/EPw5qFz4O1RLS3ukeV3X50Wv0YhsF82X+Pc2/Y6/coSwttj/KqPQB51eeJ7mHxW88Wg6g9o/8Ay28r7tfO/jDwZ421XxlqtzY+GLv7PPO8qu8qpur7Q+wfxfcT+46/fpiWa/8APLZ/doA+Gv8AhBvH6Oir4anR/wDrqtex/s/eDPHGieI7i81zT7azsp1X50n+f/vivoL7HB5qfLsf++9SpDEn3f8Ax/7lADdjQyv5W59/+zTv4UfdT5oV/h+//f3Ufc+82xG/uL96gCvebYbV3X/Wt/Btqum6G3Tb8n+5T7xFd03LUOzzm/uIn9+gASbZOnlfuX/v7a2N/wAmxv4/9quatrlptWRfubf7ldX838P3P9ugCigdLm4Ub8BIut35f9/+H/2b+L/gNFTQq32m4zuVNkW35P8Af/j7/Tt1/iooAu3n8Lf9MvuVlaxCtzpsv99fn/3K0rx2R4vl/wCWVUrxG2fL/EtAHBeDLlptSvW81d+7+Otr4hX7Wfg+9dVXft2V578KLmf/AIS3xLbT7f3U/wAqO3z10Hxg1L/iUWViq/PdTomygDrfD1sqeHtPXazv5S/7FSvuRtrNsq9bJssreBvnRFT/AH6rzfPLtWL7vyUAOtn3/wB6rbuuxNn8NVbNP3vzbtn+xUszq6uytQA6J/O+7uq2kyom5vneq9t86IzL/u0+Z1/2f+B0AWofn+78iVb/ANlvvf7dZ9m6v/u/71aCfd+9v/3FoAPmf5Vpm/8AhX7lPf723f8AN/FR8qN/f/2NtADPvoitto++nzU3Z/F/B/cpyOvz/KuygCJE+R2/gqlc/d+Zvuf360Nn7p2b5P8AbrPuUZ13earxUAYk255fmXf81XUTY/8AD5X99Kq/8t9v8FXU3+ajbVf+9sX5KAOU+Hu2817xWrRb/wB/sZP+AU/UvhjFNby2NtctDpVw2+W0dd6VX+GLo/ivxbt+/wCenybfkf5K9A8lXT5mZHoAzNE0eLR7C3sV27EX5fJrWT5P9v8A4DQm3ytm5f8Acp0PyKm5V+b/AGaAIpn2ferKmTZL8rb91aVyjPF/C/8AsP8Afqkm3/K0AW4YVTZ8rJvWnb1dnVZfnSizTYm5l3/+gVS0d1e4vZYv+euz56ANDYyRfe+SmpCyfxVP8r/MzfP/ALtN8td33vn/AL/8FAFS8SV2TdLs3/ep/kr93d/D/vpUrov3fm/4H9ynumxfvLs/uJ9+gCvbQr/s/wDA6JkXfu/9AqWFP+WsG3Z/f3U5/ufNt3tQBV8ldm6KX/gD/fo2K+z72+rGzZ8rbfm/jSonh3xJuXYn+f46ADe21P3Xyf7tO2N97+D/AG6VH2fMrNspN+yXb9//AHKAGum/5vlT/Y2/cpj7k+ZW2f7DrUroqPt2/f8A9qq823ZtagCrNthfb993+7VK/drCD+5K/wDAnz1P8vlPLK2xE+7vrKm3X96kvlbE/h2UAXfDds01w8v3/wDb3V1bw/JWPo8Kwyuyqu9vvPW2ifP8qr/31QBlESPqN0IhiQRxb1j3ZHMnXHH5UVYQO99OgkkIWOP7suP738H8P1/i/wCA0UATXR2tF/1zWo327trVpPZ79nzfdXbUX2H5vm+egDyL+zYtH+JOoTwfIl1Ejt81cp4z8Q2d58SNHgvLlYbK1/es8v3N9ex3/gmS78SpqCy/ufK2bKzr34MaFql41zeQtNK53M+6gDLufip4eT/l+V/9tFeq8PxL0i/R2gaX/f8AKetK5+BegXIwqSp/uSfLVX/hTUWnN/obb/8AgVAFi28eaY8XzebsT/lt5D7P++62LPXrHWERra5gmT/YbfUuieE7mxg8qfZ/v0mp/DbSdVbzZYPJuO1xb/I6/wDfNAGpbTRbN27+GonmV3+Vqw4/C3iDRZR9lvI9Vt1/5ZXa7H/76Wugs7S5vE82VWSX+JJVoAs2e7yPl+dF/wBmrSXKoqfNv3f7NZ/9j3LvuWfyf+uVSrocQX590zfe/fOzUAW97Ov8L/7G6nq+xv8A2esx/C1s77tmxv8AYlamv4bkA/c6hcwH03b1/wDHqANJ/kd2+Z/9ihE//YSslbfWbNlZvs1+v3flXyn21swxMYuF8lv7tADNmxH3f+g1n3MK7dqq3zVsGNn/ANmqj2Gfl3b/AP2WgDmH8rzf4t/8f+zV22+TYqtsqw+iSb3Xe3lNVi20qWHZ82ygDgfhW6P4j8Wqsfz/AGr76N975K9Gf7n3vnX+/wDfrlvA3hm50fVfEE05R4Lq53xbF2/w12P2d6AKn+tb7ux/93bT33p8tTvBI69W3f3G+7TXt5HTa1AGfM/95V3/AN9G+5VLY3moys3z/Pv27K2JLRmbYq7v7z1S/s2V23S7n/8AQ6AHJuff8zb/APd31m+G3+W9+Zt/nttfbW0lpj7qt/8AE1n+G7O5torvz1VHad/+BJQBoO/3Gl+/TP4trfw/3P8A4qrPkrv3K2z/AIDTHtmRUXdvSgBn/LJ13fe/2af9xPm3f79PSHYv8VI1ux/2G/3aAKXzPO/yr/wCpndNvzL86f3KPs3735v++E+SpUtv/HaAIvl27v3n/fPyPTNjfeban+xVh938W7fTPJ/3aAG7N/3mbZ/C+2hE3/d3I/8AD81S/Zm/2nT+5TXRn/3P9ugBjp5KfMvz1n3nlbX+ZXT/AGK0ntmT7r73/uJWVqWmteMjNt+X738FAGJNN9sl+X/j3/8AQqt2EK/dVd6f72z/AMfp32OXf5SRLs/3fnrTS2l+RpVXen9xVoAt2ELJ+6bdv+/86/JVt/kR/wCOKqltCyfM3yP/ALH3Kt/f/wB3+/QBSAP2+dvmMZjj24hUr/F0b/2Xt1/iopiox1K42x8+VHnzN2fvSenH5UUAdBRRRQAUUUUAFFFFABRSd6WgAooooAKKKKAGfx05ulLSfjQAtMp9R7l/75oAWin1G3Py7qAFpi/L9773/oVP/i+7R/47QAn8Pz7aX5mX+5RR/wCO0AFFHyvRx0+agA2Ufx0Uxwr/AHvn/u0APo+b73/jtPplAB/u0n3B/epf4KOn3moAY237336Nvy42/LQHj+bbtqJJGkiWTbs3LuZJf4aAJfl/hah03/dbY9H3/m/8do+/u2/+g0AG3+Fv++qZsRNit96nLuJ+Yf8AAaX5fuqtADM7hz/498tLv/2v++KOg+Vv/Zt1JsX+Fv8AvigCJH3t+6VdlP8AvfeXe393bT9+z/epPuN8vy7v71AERiiRfmXev8Tf3aPlT/d/26m37P7v+/SZXduWRaAIvufxfJ/sVLvbftXb8tN3/wC8if7tOG7dtaP5v726gDKm3C7uPn/hj+9IQP4+g7f16fw0UlzkXUxGeUj6pn+/37/06/xUUAbnfHanbaKKAG9s96P4KKKAH0UUUAFM/joooAfTDwlFFACtQ/SiigBjsdy05o1I6UUUAC80fx0UUANX5l5pn8OO1FFAEkfRqaPnXB5FFFADWPz9BUi9KKKAGhiabO5jT5TRRQBIOjVJRRQBDTlG6Lnn60UUAOEajtTc/PjtRRQA7y13bsc1Cv71cNyKKKAGvKy9DUgTc3JP50UUAJKxG3Bx9KUsVIA6UUUAN/1ciKvA29Kc8KqGYZz65oooAO+O1IPvPRRQBXSVpU+Y5qYfNhjyfeiigCN5Wx1qfaPL6fw0UUAVf7Pt7i482SMO8kaqxPcKTt/9Db86KKKAP//Z"/>
  <p:tag name="MMPROD_10057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0cnVlIi8+DQoJCTx1aXNob3cgbmFtZT0iY29tcGFueWxvZ28iIHZhbHVlPSJ0cnVlIi8+DQoJCTx1aXNob3cgbmFtZT0ic2lkZWJhciIgdmFsdWU9InRydWUiLz4NCgkJPHVpc2hvdyBuYW1lPSJvdXRsaW5lIiB2YWx1ZT0idHJ1ZSIvPg0KCQk8dWlzaG93IG5hbWU9InRodW1ibmFpbCIgdmFsdWU9ImZhbHNlIi8+DQoJCTx1aXNob3cgbmFtZT0ibm90ZXMiIHZhbHVlPSJmYWxz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UIDATA" val="&lt;database version=&quot;6.0&quot;&gt;&lt;object type=&quot;1&quot; unique_id=&quot;10001&quot;&gt;&lt;property id=&quot;20141&quot; value=&quot;ตารางแฮช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1&quot;/&gt;&lt;property id=&quot;20191&quot; value=&quot;Chula&quot;/&gt;&lt;property id=&quot;20192&quot; value=&quot;lms2.it.chula.ac.th&quot;/&gt;&lt;property id=&quot;20193&quot; value=&quot;0&quot;/&gt;&lt;property id=&quot;20224&quot; value=&quot;C:\Documents and Settings\spj\My Documents\My Breeze Presentations\15-hashTable&quot;/&gt;&lt;property id=&quot;20250&quot; value=&quot;0&quot;/&gt;&lt;property id=&quot;20251&quot; value=&quot;1&quot;/&gt;&lt;property id=&quot;20259&quot; value=&quot;0&quot;/&gt;&lt;object type=&quot;4&quot; unique_id=&quot;10002&quot;&gt;&lt;object type=&quot;5&quot; unique_id=&quot;10057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property id=&quot;20155&quot; value=&quot;วศ.บ. วิศวกรรมคอมพิวเตอร์ จุฬาฯ (เกียรตินิยมอันดับหนึ่ง เหรียญทอง)&amp;#x0D;&amp;#x0A;Ph.D. Computer Science, Univ. of Illinois at Urbana-Champaign, USA.&amp;#x0D;&amp;#x0A;ภาควิชาวิศวกรรมคอมพิวเตอร์&amp;#x0D;&amp;#x0A;คณะวิศวกรรรมศาสตร์&amp;#x0D;&amp;#x0A;จุฬาลงกรณ์มหาวิทยาลัย&amp;#x0D;&amp;#x0A;&quot;/&gt;&lt;/object&gt;&lt;/object&gt;&lt;object type=&quot;2&quot; unique_id=&quot;10003&quot;&gt;&lt;object type=&quot;3&quot; unique_id=&quot;10004&quot;&gt;&lt;property id=&quot;20148&quot; value=&quot;5&quot;/&gt;&lt;property id=&quot;20300&quot; value=&quot;Slide 1 - &amp;quot;ตารางแฮช&amp;#x0D;&amp;#x0A;(Hash Tables)&amp;quot;&quot;/&gt;&lt;property id=&quot;20303&quot; value=&quot;สมชาย ประสิทธิ์จูตระกูล&quot;/&gt;&lt;property id=&quot;20307&quot; value=&quot;530&quot;/&gt;&lt;property id=&quot;20309&quot; value=&quot;10057&quot;/&gt;&lt;/object&gt;&lt;object type=&quot;3&quot; unique_id=&quot;10005&quot;&gt;&lt;property id=&quot;20148&quot; value=&quot;5&quot;/&gt;&lt;property id=&quot;20300&quot; value=&quot;Slide 2 - &amp;quot;หัวข้อ&amp;quot;&quot;/&gt;&lt;property id=&quot;20303&quot; value=&quot;สมชาย ประสิทธิ์จูตระกูล&quot;/&gt;&lt;property id=&quot;20307&quot; value=&quot;606&quot;/&gt;&lt;property id=&quot;20309&quot; value=&quot;10057&quot;/&gt;&lt;/object&gt;&lt;object type=&quot;3&quot; unique_id=&quot;10006&quot;&gt;&lt;property id=&quot;20148&quot; value=&quot;5&quot;/&gt;&lt;property id=&quot;20300&quot; value=&quot;Slide 3 - &amp;quot;ที่เก็บข้อมูล&amp;quot;&quot;/&gt;&lt;property id=&quot;20303&quot; value=&quot;สมชาย ประสิทธิ์จูตระกูล&quot;/&gt;&lt;property id=&quot;20307&quot; value=&quot;609&quot;/&gt;&lt;property id=&quot;20309&quot; value=&quot;10057&quot;/&gt;&lt;/object&gt;&lt;object type=&quot;3&quot; unique_id=&quot;10007&quot;&gt;&lt;property id=&quot;20148&quot; value=&quot;5&quot;/&gt;&lt;property id=&quot;20300&quot; value=&quot;Slide 4 - &amp;quot;ใช้ฟังก์ชันดัชนีคำนวณตำแหน่ง&amp;quot;&quot;/&gt;&lt;property id=&quot;20303&quot; value=&quot;สมชาย ประสิทธิ์จูตระกูล&quot;/&gt;&lt;property id=&quot;20307&quot; value=&quot;611&quot;/&gt;&lt;property id=&quot;20309&quot; value=&quot;10057&quot;/&gt;&lt;/object&gt;&lt;object type=&quot;3&quot; unique_id=&quot;10008&quot;&gt;&lt;property id=&quot;20148&quot; value=&quot;5&quot;/&gt;&lt;property id=&quot;20300&quot; value=&quot;Slide 5 - &amp;quot;Table&amp;quot;&quot;/&gt;&lt;property id=&quot;20303&quot; value=&quot;สมชาย ประสิทธิ์จูตระกูล&quot;/&gt;&lt;property id=&quot;20307&quot; value=&quot;613&quot;/&gt;&lt;property id=&quot;20309&quot; value=&quot;10057&quot;/&gt;&lt;/object&gt;&lt;object type=&quot;3&quot; unique_id=&quot;10009&quot;&gt;&lt;property id=&quot;20148&quot; value=&quot;5&quot;/&gt;&lt;property id=&quot;20300&quot; value=&quot;Slide 7 - &amp;quot;ฟังก์ชันดัชนีนั้นหายาก&amp;quot;&quot;/&gt;&lt;property id=&quot;20303&quot; value=&quot;สมชาย ประสิทธิ์จูตระกูล&quot;/&gt;&lt;property id=&quot;20307&quot; value=&quot;612&quot;/&gt;&lt;property id=&quot;20309&quot; value=&quot;10057&quot;/&gt;&lt;/object&gt;&lt;object type=&quot;3&quot; unique_id=&quot;10010&quot;&gt;&lt;property id=&quot;20148&quot; value=&quot;5&quot;/&gt;&lt;property id=&quot;20300&quot; value=&quot;Slide 8 - &amp;quot;เปลี่ยนกลยุทธ์ : อนุญาตให้ชนได้&amp;quot;&quot;/&gt;&lt;property id=&quot;20303&quot; value=&quot;สมชาย ประสิทธิ์จูตระกูล&quot;/&gt;&lt;property id=&quot;20307&quot; value=&quot;614&quot;/&gt;&lt;property id=&quot;20309&quot; value=&quot;10057&quot;/&gt;&lt;/object&gt;&lt;object type=&quot;3&quot; unique_id=&quot;10011&quot;&gt;&lt;property id=&quot;20148&quot; value=&quot;5&quot;/&gt;&lt;property id=&quot;20300&quot; value=&quot;Slide 9 - &amp;quot;SeparateChaining&amp;quot;&quot;/&gt;&lt;property id=&quot;20303&quot; value=&quot;สมชาย ประสิทธิ์จูตระกูล&quot;/&gt;&lt;property id=&quot;20307&quot; value=&quot;616&quot;/&gt;&lt;property id=&quot;20309&quot; value=&quot;10057&quot;/&gt;&lt;/object&gt;&lt;object type=&quot;3&quot; unique_id=&quot;10012&quot;&gt;&lt;property id=&quot;20148&quot; value=&quot;5&quot;/&gt;&lt;property id=&quot;20300&quot; value=&quot;Slide 10 - &amp;quot;SeparateChaining&amp;quot;&quot;/&gt;&lt;property id=&quot;20303&quot; value=&quot;สมชาย ประสิทธิ์จูตระกูล&quot;/&gt;&lt;property id=&quot;20307&quot; value=&quot;617&quot;/&gt;&lt;property id=&quot;20309&quot; value=&quot;10057&quot;/&gt;&lt;/object&gt;&lt;object type=&quot;3&quot; unique_id=&quot;10013&quot;&gt;&lt;property id=&quot;20148&quot; value=&quot;5&quot;/&gt;&lt;property id=&quot;20300&quot; value=&quot;Slide 12 - &amp;quot;การกระจายของข้อมูล&amp;quot;&quot;/&gt;&lt;property id=&quot;20303&quot; value=&quot;สมชาย ประสิทธิ์จูตระกูล&quot;/&gt;&lt;property id=&quot;20307&quot; value=&quot;615&quot;/&gt;&lt;property id=&quot;20309&quot; value=&quot;10057&quot;/&gt;&lt;/object&gt;&lt;object type=&quot;3&quot; unique_id=&quot;10014&quot;&gt;&lt;property id=&quot;20148&quot; value=&quot;5&quot;/&gt;&lt;property id=&quot;20300&quot; value=&quot;Slide 13 - &amp;quot;การกระจายของข้อมูล&amp;quot;&quot;/&gt;&lt;property id=&quot;20303&quot; value=&quot;สมชาย ประสิทธิ์จูตระกูล&quot;/&gt;&lt;property id=&quot;20307&quot; value=&quot;618&quot;/&gt;&lt;property id=&quot;20309&quot; value=&quot;10057&quot;/&gt;&lt;/object&gt;&lt;object type=&quot;3&quot; unique_id=&quot;10015&quot;&gt;&lt;property id=&quot;20148&quot; value=&quot;5&quot;/&gt;&lt;property id=&quot;20300&quot; value=&quot;Slide 14 - &amp;quot;ฟังก์ชันแฮช (Hash Function)&amp;quot;&quot;/&gt;&lt;property id=&quot;20303&quot; value=&quot;สมชาย ประสิทธิ์จูตระกูล&quot;/&gt;&lt;property id=&quot;20307&quot; value=&quot;622&quot;/&gt;&lt;property id=&quot;20309&quot; value=&quot;10057&quot;/&gt;&lt;/object&gt;&lt;object type=&quot;3&quot; unique_id=&quot;10016&quot;&gt;&lt;property id=&quot;20148&quot; value=&quot;5&quot;/&gt;&lt;property id=&quot;20300&quot; value=&quot;Slide 15 - &amp;quot;ตัวอย่างฟังก์ชันแฮช&amp;quot;&quot;/&gt;&lt;property id=&quot;20303&quot; value=&quot;สมชาย ประสิทธิ์จูตระกูล&quot;/&gt;&lt;property id=&quot;20307&quot; value=&quot;620&quot;/&gt;&lt;property id=&quot;20309&quot; value=&quot;10057&quot;/&gt;&lt;/object&gt;&lt;object type=&quot;3&quot; unique_id=&quot;10017&quot;&gt;&lt;property id=&quot;20148&quot; value=&quot;5&quot;/&gt;&lt;property id=&quot;20300&quot; value=&quot;Slide 16 - &amp;quot;กลวิธีการเขียนฟังก์ชันแฮช&amp;quot;&quot;/&gt;&lt;property id=&quot;20303&quot; value=&quot;สมชาย ประสิทธิ์จูตระกูล&quot;/&gt;&lt;property id=&quot;20307&quot; value=&quot;621&quot;/&gt;&lt;property id=&quot;20309&quot; value=&quot;10057&quot;/&gt;&lt;/object&gt;&lt;object type=&quot;3&quot; unique_id=&quot;10018&quot;&gt;&lt;property id=&quot;20148&quot; value=&quot;5&quot;/&gt;&lt;property id=&quot;20300&quot; value=&quot;Slide 17 - &amp;quot;การวิเคราะห์เลขโดด (Digit Analysis)&amp;quot;&quot;/&gt;&lt;property id=&quot;20303&quot; value=&quot;สมชาย ประสิทธิ์จูตระกูล&quot;/&gt;&lt;property id=&quot;20307&quot; value=&quot;560&quot;/&gt;&lt;property id=&quot;20309&quot; value=&quot;10057&quot;/&gt;&lt;/object&gt;&lt;object type=&quot;3&quot; unique_id=&quot;10019&quot;&gt;&lt;property id=&quot;20148&quot; value=&quot;5&quot;/&gt;&lt;property id=&quot;20300&quot; value=&quot;Slide 18 - &amp;quot;การคูณ (Multiplicative Hashing)&amp;quot;&quot;/&gt;&lt;property id=&quot;20303&quot; value=&quot;สมชาย ประสิทธิ์จูตระกูล&quot;/&gt;&lt;property id=&quot;20307&quot; value=&quot;572&quot;/&gt;&lt;property id=&quot;20309&quot; value=&quot;10057&quot;/&gt;&lt;/object&gt;&lt;object type=&quot;3&quot; unique_id=&quot;10020&quot;&gt;&lt;property id=&quot;20148&quot; value=&quot;5&quot;/&gt;&lt;property id=&quot;20300&quot; value=&quot;Slide 19 - &amp;quot;การคูณ : Fibonacci Hashing&amp;quot;&quot;/&gt;&lt;property id=&quot;20303&quot; value=&quot;สมชาย ประสิทธิ์จูตระกูล&quot;/&gt;&lt;property id=&quot;20307&quot; value=&quot;573&quot;/&gt;&lt;property id=&quot;20309&quot; value=&quot;10057&quot;/&gt;&lt;/object&gt;&lt;object type=&quot;3&quot; unique_id=&quot;10021&quot;&gt;&lt;property id=&quot;20148&quot; value=&quot;5&quot;/&gt;&lt;property id=&quot;20300&quot; value=&quot;Slide 20 - &amp;quot;การพับ (Folding)&amp;quot;&quot;/&gt;&lt;property id=&quot;20303&quot; value=&quot;สมชาย ประสิทธิ์จูตระกูล&quot;/&gt;&lt;property id=&quot;20307&quot; value=&quot;561&quot;/&gt;&lt;property id=&quot;20309&quot; value=&quot;10057&quot;/&gt;&lt;/object&gt;&lt;object type=&quot;3&quot; unique_id=&quot;10022&quot;&gt;&lt;property id=&quot;20148&quot; value=&quot;5&quot;/&gt;&lt;property id=&quot;20300&quot; value=&quot;Slide 21 - &amp;quot;การหาร (Modulus Hashing)&amp;quot;&quot;/&gt;&lt;property id=&quot;20303&quot; value=&quot;สมชาย ประสิทธิ์จูตระกูล&quot;/&gt;&lt;property id=&quot;20307&quot; value=&quot;571&quot;/&gt;&lt;property id=&quot;20309&quot; value=&quot;10057&quot;/&gt;&lt;/object&gt;&lt;object type=&quot;3&quot; unique_id=&quot;10023&quot;&gt;&lt;property id=&quot;20148&quot; value=&quot;5&quot;/&gt;&lt;property id=&quot;20300&quot; value=&quot;Slide 24 - &amp;quot;ข้อมูลใด ๆ ก็เปลี่ยนเป็นจำนวนเต็มได้&amp;quot;&quot;/&gt;&lt;property id=&quot;20303&quot; value=&quot;สมชาย ประสิทธิ์จูตระกูล&quot;/&gt;&lt;property id=&quot;20307&quot; value=&quot;623&quot;/&gt;&lt;property id=&quot;20309&quot; value=&quot;10057&quot;/&gt;&lt;/object&gt;&lt;object type=&quot;3&quot; unique_id=&quot;10024&quot;&gt;&lt;property id=&quot;20148&quot; value=&quot;5&quot;/&gt;&lt;property id=&quot;20300&quot; value=&quot;Slide 25 - &amp;quot;ตัวอย่าง&amp;quot;&quot;/&gt;&lt;property id=&quot;20303&quot; value=&quot;สมชาย ประสิทธิ์จูตระกูล&quot;/&gt;&lt;property id=&quot;20307&quot; value=&quot;563&quot;/&gt;&lt;property id=&quot;20309&quot; value=&quot;10057&quot;/&gt;&lt;/object&gt;&lt;object type=&quot;3&quot; unique_id=&quot;10025&quot;&gt;&lt;property id=&quot;20148&quot; value=&quot;5&quot;/&gt;&lt;property id=&quot;20300&quot; value=&quot;Slide 26 - &amp;quot;การแฮชเอกภพ (Universal Hashing)&amp;quot;&quot;/&gt;&lt;property id=&quot;20303&quot; value=&quot;สมชาย ประสิทธิ์จูตระกูล&quot;/&gt;&lt;property id=&quot;20307&quot; value=&quot;576&quot;/&gt;&lt;property id=&quot;20309&quot; value=&quot;10057&quot;/&gt;&lt;/object&gt;&lt;object type=&quot;3&quot; unique_id=&quot;10026&quot;&gt;&lt;property id=&quot;20148&quot; value=&quot;5&quot;/&gt;&lt;property id=&quot;20300&quot; value=&quot;Slide 28 - &amp;quot;ปฏิทรรศน์วันเกิด (Birthday Paradox)&amp;quot;&quot;/&gt;&lt;property id=&quot;20303&quot; value=&quot;สมชาย ประสิทธิ์จูตระกูล&quot;/&gt;&lt;property id=&quot;20307&quot; value=&quot;577&quot;/&gt;&lt;property id=&quot;20309&quot; value=&quot;10057&quot;/&gt;&lt;/object&gt;&lt;object type=&quot;3&quot; unique_id=&quot;10027&quot;&gt;&lt;property id=&quot;20148&quot; value=&quot;5&quot;/&gt;&lt;property id=&quot;20300&quot; value=&quot;Slide 29 - &amp;quot;ฟังก์ชันแฮชในจาวา&amp;quot;&quot;/&gt;&lt;property id=&quot;20303&quot; value=&quot;สมชาย ประสิทธิ์จูตระกูล&quot;/&gt;&lt;property id=&quot;20307&quot; value=&quot;625&quot;/&gt;&lt;property id=&quot;20309&quot; value=&quot;10057&quot;/&gt;&lt;/object&gt;&lt;object type=&quot;3&quot; unique_id=&quot;10028&quot;&gt;&lt;property id=&quot;20148&quot; value=&quot;5&quot;/&gt;&lt;property id=&quot;20300&quot; value=&quot;Slide 30 - &amp;quot;ตัวอย่างการเขียน hashCode() &amp;quot;&quot;/&gt;&lt;property id=&quot;20303&quot; value=&quot;สมชาย ประสิทธิ์จูตระกูล&quot;/&gt;&lt;property id=&quot;20307&quot; value=&quot;626&quot;/&gt;&lt;property id=&quot;20309&quot; value=&quot;10057&quot;/&gt;&lt;/object&gt;&lt;object type=&quot;3&quot; unique_id=&quot;10029&quot;&gt;&lt;property id=&quot;20148&quot; value=&quot;5&quot;/&gt;&lt;property id=&quot;20300&quot; value=&quot;Slide 31 - &amp;quot;อีกครั้ง : SeparateChaining&amp;quot;&quot;/&gt;&lt;property id=&quot;20303&quot; value=&quot;สมชาย ประสิทธิ์จูตระกูล&quot;/&gt;&lt;property id=&quot;20307&quot; value=&quot;627&quot;/&gt;&lt;property id=&quot;20309&quot; value=&quot;10057&quot;/&gt;&lt;/object&gt;&lt;object type=&quot;3&quot; unique_id=&quot;10030&quot;&gt;&lt;property id=&quot;20148&quot; value=&quot;5&quot;/&gt;&lt;property id=&quot;20300&quot; value=&quot;Slide 33 - &amp;quot;Rehashing&amp;quot;&quot;/&gt;&lt;property id=&quot;20303&quot; value=&quot;สมชาย ประสิทธิ์จูตระกูล&quot;/&gt;&lt;property id=&quot;20307&quot; value=&quot;628&quot;/&gt;&lt;property id=&quot;20309&quot; value=&quot;10057&quot;/&gt;&lt;/object&gt;&lt;object type=&quot;3&quot; unique_id=&quot;10031&quot;&gt;&lt;property id=&quot;20148&quot; value=&quot;5&quot;/&gt;&lt;property id=&quot;20300&quot; value=&quot;Slide 34 - &amp;quot;SeparateChaining : Rehash&amp;quot;&quot;/&gt;&lt;property id=&quot;20303&quot; value=&quot;สมชาย ประสิทธิ์จูตระกูล&quot;/&gt;&lt;property id=&quot;20307&quot; value=&quot;624&quot;/&gt;&lt;property id=&quot;20309&quot; value=&quot;10057&quot;/&gt;&lt;/object&gt;&lt;object type=&quot;3&quot; unique_id=&quot;10032&quot;&gt;&lt;property id=&quot;20148&quot; value=&quot;5&quot;/&gt;&lt;property id=&quot;20300&quot; value=&quot;Slide 36 - &amp;quot;การแก้ปัญหาการชนแบบอื่น&amp;quot;&quot;/&gt;&lt;property id=&quot;20303&quot; value=&quot;สมชาย ประสิทธิ์จูตระกูล&quot;/&gt;&lt;property id=&quot;20307&quot; value=&quot;578&quot;/&gt;&lt;property id=&quot;20309&quot; value=&quot;10057&quot;/&gt;&lt;/object&gt;&lt;object type=&quot;3&quot; unique_id=&quot;10033&quot;&gt;&lt;property id=&quot;20148&quot; value=&quot;5&quot;/&gt;&lt;property id=&quot;20300&quot; value=&quot;Slide 37 - &amp;quot;การตรวจเชิงเส้น (Linear Probing)&amp;quot;&quot;/&gt;&lt;property id=&quot;20303&quot; value=&quot;สมชาย ประสิทธิ์จูตระกูล&quot;/&gt;&lt;property id=&quot;20307&quot; value=&quot;579&quot;/&gt;&lt;property id=&quot;20309&quot; value=&quot;10057&quot;/&gt;&lt;/object&gt;&lt;object type=&quot;3&quot; unique_id=&quot;10034&quot;&gt;&lt;property id=&quot;20148&quot; value=&quot;5&quot;/&gt;&lt;property id=&quot;20300&quot; value=&quot;Slide 38 - &amp;quot;LinearProbingHashSet&amp;quot;&quot;/&gt;&lt;property id=&quot;20303&quot; value=&quot;สมชาย ประสิทธิ์จูตระกูล&quot;/&gt;&lt;property id=&quot;20307&quot; value=&quot;580&quot;/&gt;&lt;property id=&quot;20309&quot; value=&quot;10057&quot;/&gt;&lt;/object&gt;&lt;object type=&quot;3&quot; unique_id=&quot;10035&quot;&gt;&lt;property id=&quot;20148&quot; value=&quot;5&quot;/&gt;&lt;property id=&quot;20300&quot; value=&quot;Slide 39 - &amp;quot;LinearProbingHashSet&amp;quot;&quot;/&gt;&lt;property id=&quot;20303&quot; value=&quot;สมชาย ประสิทธิ์จูตระกูล&quot;/&gt;&lt;property id=&quot;20307&quot; value=&quot;581&quot;/&gt;&lt;property id=&quot;20309&quot; value=&quot;10057&quot;/&gt;&lt;/object&gt;&lt;object type=&quot;3&quot; unique_id=&quot;10036&quot;&gt;&lt;property id=&quot;20148&quot; value=&quot;5&quot;/&gt;&lt;property id=&quot;20300&quot; value=&quot;Slide 40 - &amp;quot;สถานะของช่องเก็บข้อมูล&amp;quot;&quot;/&gt;&lt;property id=&quot;20303&quot; value=&quot;สมชาย ประสิทธิ์จูตระกูล&quot;/&gt;&lt;property id=&quot;20307&quot; value=&quot;583&quot;/&gt;&lt;property id=&quot;20309&quot; value=&quot;10057&quot;/&gt;&lt;/object&gt;&lt;object type=&quot;3&quot; unique_id=&quot;10037&quot;&gt;&lt;property id=&quot;20148&quot; value=&quot;5&quot;/&gt;&lt;property id=&quot;20300&quot; value=&quot;Slide 41 - &amp;quot;Rehash&amp;quot;&quot;/&gt;&lt;property id=&quot;20303&quot; value=&quot;สมชาย ประสิทธิ์จูตระกูล&quot;/&gt;&lt;property id=&quot;20307&quot; value=&quot;584&quot;/&gt;&lt;property id=&quot;20309&quot; value=&quot;10057&quot;/&gt;&lt;/object&gt;&lt;object type=&quot;3&quot; unique_id=&quot;10038&quot;&gt;&lt;property id=&quot;20148&quot; value=&quot;5&quot;/&gt;&lt;property id=&quot;20300&quot; value=&quot;Slide 42 - &amp;quot;การนำช่อง DELETED มาใช้ใหม่&amp;quot;&quot;/&gt;&lt;property id=&quot;20303&quot; value=&quot;สมชาย ประสิทธิ์จูตระกูล&quot;/&gt;&lt;property id=&quot;20307&quot; value=&quot;630&quot;/&gt;&lt;property id=&quot;20309&quot; value=&quot;10057&quot;/&gt;&lt;/object&gt;&lt;object type=&quot;3&quot; unique_id=&quot;10039&quot;&gt;&lt;property id=&quot;20148&quot; value=&quot;5&quot;/&gt;&lt;property id=&quot;20300&quot; value=&quot;Slide 44 - &amp;quot;การเกาะกลุ่มปฐมภูมิ (Primary Clustering)&amp;quot;&quot;/&gt;&lt;property id=&quot;20303&quot; value=&quot;สมชาย ประสิทธิ์จูตระกูล&quot;/&gt;&lt;property id=&quot;20307&quot; value=&quot;591&quot;/&gt;&lt;property id=&quot;20309&quot; value=&quot;10057&quot;/&gt;&lt;/object&gt;&lt;object type=&quot;3&quot; unique_id=&quot;10040&quot;&gt;&lt;property id=&quot;20148&quot; value=&quot;5&quot;/&gt;&lt;property id=&quot;20300&quot; value=&quot;Slide 45 - &amp;quot;การตรวจกำลังสอง (Quadratic Probing)&amp;quot;&quot;/&gt;&lt;property id=&quot;20303&quot; value=&quot;สมชาย ประสิทธิ์จูตระกูล&quot;/&gt;&lt;property id=&quot;20307&quot; value=&quot;593&quot;/&gt;&lt;property id=&quot;20309&quot; value=&quot;10057&quot;/&gt;&lt;/object&gt;&lt;object type=&quot;3&quot; unique_id=&quot;10041&quot;&gt;&lt;property id=&quot;20148&quot; value=&quot;5&quot;/&gt;&lt;property id=&quot;20300&quot; value=&quot;Slide 46 - &amp;quot;การตรวจกำลังสองไม่ตรวจทุกช่อง&amp;quot;&quot;/&gt;&lt;property id=&quot;20303&quot; value=&quot;สมชาย ประสิทธิ์จูตระกูล&quot;/&gt;&lt;property id=&quot;20307&quot; value=&quot;594&quot;/&gt;&lt;property id=&quot;20309&quot; value=&quot;10057&quot;/&gt;&lt;/object&gt;&lt;object type=&quot;3&quot; unique_id=&quot;10042&quot;&gt;&lt;property id=&quot;20148&quot; value=&quot;5&quot;/&gt;&lt;property id=&quot;20300&quot; value=&quot;Slide 47 - &amp;quot;เมื่อตารางมีขนาดเป็นจำนวนเฉพาะ&amp;quot;&quot;/&gt;&lt;property id=&quot;20303&quot; value=&quot;สมชาย ประสิทธิ์จูตระกูล&quot;/&gt;&lt;property id=&quot;20307&quot; value=&quot;595&quot;/&gt;&lt;property id=&quot;20309&quot; value=&quot;10057&quot;/&gt;&lt;/object&gt;&lt;object type=&quot;3&quot; unique_id=&quot;10043&quot;&gt;&lt;property id=&quot;20148&quot; value=&quot;5&quot;/&gt;&lt;property id=&quot;20300&quot; value=&quot;Slide 48 - &amp;quot;QuadraticProbingHashSet&amp;quot;&quot;/&gt;&lt;property id=&quot;20303&quot; value=&quot;สมชาย ประสิทธิ์จูตระกูล&quot;/&gt;&lt;property id=&quot;20307&quot; value=&quot;596&quot;/&gt;&lt;property id=&quot;20309&quot; value=&quot;10057&quot;/&gt;&lt;/object&gt;&lt;object type=&quot;3&quot; unique_id=&quot;10044&quot;&gt;&lt;property id=&quot;20148&quot; value=&quot;5&quot;/&gt;&lt;property id=&quot;20300&quot; value=&quot;Slide 49 - &amp;quot;construct และ rehash&amp;quot;&quot;/&gt;&lt;property id=&quot;20303&quot; value=&quot;สมชาย ประสิทธิ์จูตระกูล&quot;/&gt;&lt;property id=&quot;20307&quot; value=&quot;598&quot;/&gt;&lt;property id=&quot;20309&quot; value=&quot;10057&quot;/&gt;&lt;/object&gt;&lt;object type=&quot;3&quot; unique_id=&quot;10045&quot;&gt;&lt;property id=&quot;20148&quot; value=&quot;5&quot;/&gt;&lt;property id=&quot;20300&quot; value=&quot;Slide 50 - &amp;quot;indexOf&amp;quot;&quot;/&gt;&lt;property id=&quot;20303&quot; value=&quot;สมชาย ประสิทธิ์จูตระกูล&quot;/&gt;&lt;property id=&quot;20307&quot; value=&quot;634&quot;/&gt;&lt;property id=&quot;20309&quot; value=&quot;10057&quot;/&gt;&lt;/object&gt;&lt;object type=&quot;3&quot; unique_id=&quot;10046&quot;&gt;&lt;property id=&quot;20148&quot; value=&quot;5&quot;/&gt;&lt;property id=&quot;20300&quot; value=&quot;Slide 51 - &amp;quot;remove และ add&amp;quot;&quot;/&gt;&lt;property id=&quot;20303&quot; value=&quot;สมชาย ประสิทธิ์จูตระกูล&quot;/&gt;&lt;property id=&quot;20307&quot; value=&quot;635&quot;/&gt;&lt;property id=&quot;20309&quot; value=&quot;10057&quot;/&gt;&lt;/object&gt;&lt;object type=&quot;3&quot; unique_id=&quot;10047&quot;&gt;&lt;property id=&quot;20148&quot; value=&quot;5&quot;/&gt;&lt;property id=&quot;20300&quot; value=&quot;Slide 55 - &amp;quot;การแฮชสองชั้น (Double Hashing)&amp;quot;&quot;/&gt;&lt;property id=&quot;20303&quot; value=&quot;สมชาย ประสิทธิ์จูตระกูล&quot;/&gt;&lt;property id=&quot;20307&quot; value=&quot;599&quot;/&gt;&lt;property id=&quot;20309&quot; value=&quot;10057&quot;/&gt;&lt;/object&gt;&lt;object type=&quot;3&quot; unique_id=&quot;10048&quot;&gt;&lt;property id=&quot;20148&quot; value=&quot;5&quot;/&gt;&lt;property id=&quot;20300&quot; value=&quot;Slide 59 - &amp;quot;เปรียบเทียบจำนวนการตรวจเฉลี่ย&amp;quot;&quot;/&gt;&lt;property id=&quot;20303&quot; value=&quot;สมชาย ประสิทธิ์จูตระกูล&quot;/&gt;&lt;property id=&quot;20307&quot; value=&quot;600&quot;/&gt;&lt;property id=&quot;20309&quot; value=&quot;10057&quot;/&gt;&lt;/object&gt;&lt;object type=&quot;3&quot; unique_id=&quot;10049&quot;&gt;&lt;property id=&quot;20148&quot; value=&quot;5&quot;/&gt;&lt;property id=&quot;20300&quot; value=&quot;Slide 57 - &amp;quot;เปรียบเทียบการเกาะกลุ่ม&amp;quot;&quot;/&gt;&lt;property id=&quot;20303&quot; value=&quot;สมชาย ประสิทธิ์จูตระกูล&quot;/&gt;&lt;property id=&quot;20307&quot; value=&quot;632&quot;/&gt;&lt;property id=&quot;20309&quot; value=&quot;10057&quot;/&gt;&lt;/object&gt;&lt;object type=&quot;3&quot; unique_id=&quot;10050&quot;&gt;&lt;property id=&quot;20148&quot; value=&quot;5&quot;/&gt;&lt;property id=&quot;20300&quot; value=&quot;Slide 47 - &amp;quot;สรุปสารพัด data structures&amp;quot;&quot;/&gt;&lt;property id=&quot;20303&quot; value=&quot;สมชาย ประสิทธิ์จูตระกูล&quot;/&gt;&lt;property id=&quot;20307&quot; value=&quot;602&quot;/&gt;&lt;property id=&quot;20309&quot; value=&quot;10057&quot;/&gt;&lt;/object&gt;&lt;object type=&quot;3&quot; unique_id=&quot;10051&quot;&gt;&lt;property id=&quot;20148&quot; value=&quot;5&quot;/&gt;&lt;property id=&quot;20300&quot; value=&quot;Slide 48 - &amp;quot;สรุปสารพัด data structures&amp;quot;&quot;/&gt;&lt;property id=&quot;20303&quot; value=&quot;สมชาย ประสิทธิ์จูตระกูล&quot;/&gt;&lt;property id=&quot;20307&quot; value=&quot;603&quot;/&gt;&lt;property id=&quot;20309&quot; value=&quot;10057&quot;/&gt;&lt;/object&gt;&lt;object type=&quot;3&quot; unique_id=&quot;10052&quot;&gt;&lt;property id=&quot;20148&quot; value=&quot;5&quot;/&gt;&lt;property id=&quot;20300&quot; value=&quot;Slide 60 - &amp;quot;เปรียบเทียบเวลาการทำงาน&amp;quot;&quot;/&gt;&lt;property id=&quot;20303&quot; value=&quot;สมชาย ประสิทธิ์จูตระกูล&quot;/&gt;&lt;property id=&quot;20307&quot; value=&quot;604&quot;/&gt;&lt;property id=&quot;20309&quot; value=&quot;10057&quot;/&gt;&lt;/object&gt;&lt;object type=&quot;3&quot; unique_id=&quot;10053&quot;&gt;&lt;property id=&quot;20148&quot; value=&quot;5&quot;/&gt;&lt;property id=&quot;20300&quot; value=&quot;Slide 50 - &amp;quot;สร้าง Set หลายได้แบบ&amp;quot;&quot;/&gt;&lt;property id=&quot;20303&quot; value=&quot;สมชาย ประสิทธิ์จูตระกูล&quot;/&gt;&lt;property id=&quot;20307&quot; value=&quot;605&quot;/&gt;&lt;property id=&quot;20309&quot; value=&quot;10057&quot;/&gt;&lt;/object&gt;&lt;object type=&quot;3&quot; unique_id=&quot;10054&quot;&gt;&lt;property id=&quot;20148&quot; value=&quot;5&quot;/&gt;&lt;property id=&quot;20300&quot; value=&quot;Slide 51 - &amp;quot;การบ้าน : สร้าง map ด้วย hash table&amp;quot;&quot;/&gt;&lt;property id=&quot;20303&quot; value=&quot;สมชาย ประสิทธิ์จูตระกูล&quot;/&gt;&lt;property id=&quot;20307&quot; value=&quot;601&quot;/&gt;&lt;property id=&quot;20309&quot; value=&quot;10057&quot;/&gt;&lt;/object&gt;&lt;object type=&quot;3&quot; unique_id=&quot;10055&quot;&gt;&lt;property id=&quot;20148&quot; value=&quot;5&quot;/&gt;&lt;property id=&quot;20300&quot; value=&quot;Slide 66 - &amp;quot;สรุป&amp;quot;&quot;/&gt;&lt;property id=&quot;20303&quot; value=&quot;สมชาย ประสิทธิ์จูตระกูล&quot;/&gt;&lt;property id=&quot;20307&quot; value=&quot;607&quot;/&gt;&lt;property id=&quot;20309&quot; value=&quot;10057&quot;/&gt;&lt;/object&gt;&lt;object type=&quot;3&quot; unique_id=&quot;10056&quot;&gt;&lt;property id=&quot;20148&quot; value=&quot;5&quot;/&gt;&lt;property id=&quot;20300&quot; value=&quot;Slide 67 - &amp;quot;สวัสดี&amp;quot;&quot;/&gt;&lt;property id=&quot;20303&quot; value=&quot;สมชาย ประสิทธิ์จูตระกูล&quot;/&gt;&lt;property id=&quot;20307&quot; value=&quot;608&quot;/&gt;&lt;property id=&quot;20309&quot; value=&quot;10057&quot;/&gt;&lt;/object&gt;&lt;object type=&quot;3&quot; unique_id=&quot;10168&quot;&gt;&lt;property id=&quot;20148&quot; value=&quot;5&quot;/&gt;&lt;property id=&quot;20300&quot; value=&quot;Slide 6 - &amp;quot;ข้อมูล 11, 123, 32, 54, 69, 81, 47  ข้อใดถูก&amp;quot;&quot;/&gt;&lt;property id=&quot;20303&quot; value=&quot;สมชาย ประสิทธิ์จูตระกูล&quot;/&gt;&lt;property id=&quot;20307&quot; value=&quot;643&quot;/&gt;&lt;property id=&quot;20309&quot; value=&quot;10057&quot;/&gt;&lt;/object&gt;&lt;object type=&quot;3&quot; unique_id=&quot;10169&quot;&gt;&lt;property id=&quot;20148&quot; value=&quot;5&quot;/&gt;&lt;property id=&quot;20300&quot; value=&quot;Slide 11 - &amp;quot;ข้อใดถูก&amp;quot;&quot;/&gt;&lt;property id=&quot;20303&quot; value=&quot;สมชาย ประสิทธิ์จูตระกูล&quot;/&gt;&lt;property id=&quot;20307&quot; value=&quot;644&quot;/&gt;&lt;property id=&quot;20309&quot; value=&quot;10057&quot;/&gt;&lt;/object&gt;&lt;object type=&quot;3&quot; unique_id=&quot;10170&quot;&gt;&lt;property id=&quot;20148&quot; value=&quot;5&quot;/&gt;&lt;property id=&quot;20300&quot; value=&quot;Slide 22 - &amp;quot;ข้อใดถูก&amp;quot;&quot;/&gt;&lt;property id=&quot;20303&quot; value=&quot;สมชาย ประสิทธิ์จูตระกูล&quot;/&gt;&lt;property id=&quot;20307&quot; value=&quot;645&quot;/&gt;&lt;property id=&quot;20309&quot; value=&quot;10057&quot;/&gt;&lt;/object&gt;&lt;object type=&quot;3&quot; unique_id=&quot;10171&quot;&gt;&lt;property id=&quot;20148&quot; value=&quot;5&quot;/&gt;&lt;property id=&quot;20300&quot; value=&quot;Slide 23 - &amp;quot;ถ้า h(x) = (x /100)%10 + x%10 จงจับคู่&amp;quot;&quot;/&gt;&lt;property id=&quot;20303&quot; value=&quot;สมชาย ประสิทธิ์จูตระกูล&quot;/&gt;&lt;property id=&quot;20307&quot; value=&quot;650&quot;/&gt;&lt;property id=&quot;20309&quot; value=&quot;10057&quot;/&gt;&lt;/object&gt;&lt;object type=&quot;3&quot; unique_id=&quot;10172&quot;&gt;&lt;property id=&quot;20148&quot; value=&quot;5&quot;/&gt;&lt;property id=&quot;20300&quot; value=&quot;Slide 27 - &amp;quot;ข้อใดถูก&amp;quot;&quot;/&gt;&lt;property id=&quot;20303&quot; value=&quot;สมชาย ประสิทธิ์จูตระกูล&quot;/&gt;&lt;property id=&quot;20307&quot; value=&quot;646&quot;/&gt;&lt;property id=&quot;20309&quot; value=&quot;10057&quot;/&gt;&lt;/object&gt;&lt;object type=&quot;3&quot; unique_id=&quot;10173&quot;&gt;&lt;property id=&quot;20148&quot; value=&quot;5&quot;/&gt;&lt;property id=&quot;20300&quot; value=&quot;Slide 32 - &amp;quot;ข้อใดถูก&amp;quot;&quot;/&gt;&lt;property id=&quot;20303&quot; value=&quot;สมชาย ประสิทธิ์จูตระกูล&quot;/&gt;&lt;property id=&quot;20307&quot; value=&quot;647&quot;/&gt;&lt;property id=&quot;20309&quot; value=&quot;10057&quot;/&gt;&lt;/object&gt;&lt;object type=&quot;3&quot; unique_id=&quot;10174&quot;&gt;&lt;property id=&quot;20148&quot; value=&quot;5&quot;/&gt;&lt;property id=&quot;20300&quot; value=&quot;Slide 35 - &amp;quot;ถ้าฟังก์ชันแฮชที่ใช้มีคุณภาพ ข้อใดถูก&amp;quot;&quot;/&gt;&lt;property id=&quot;20303&quot; value=&quot;สมชาย ประสิทธิ์จูตระกูล&quot;/&gt;&lt;property id=&quot;20307&quot; value=&quot;648&quot;/&gt;&lt;property id=&quot;20309&quot; value=&quot;10057&quot;/&gt;&lt;/object&gt;&lt;object type=&quot;3&quot; unique_id=&quot;10175&quot;&gt;&lt;property id=&quot;20148&quot; value=&quot;5&quot;/&gt;&lt;property id=&quot;20300&quot; value=&quot;Slide 43 - &amp;quot;ข้อใดถูก&amp;quot;&quot;/&gt;&lt;property id=&quot;20303&quot; value=&quot;สมชาย ประสิทธิ์จูตระกูล&quot;/&gt;&lt;property id=&quot;20307&quot; value=&quot;651&quot;/&gt;&lt;property id=&quot;20309&quot; value=&quot;10057&quot;/&gt;&lt;/object&gt;&lt;object type=&quot;3&quot; unique_id=&quot;10176&quot;&gt;&lt;property id=&quot;20148&quot; value=&quot;5&quot;/&gt;&lt;property id=&quot;20300&quot; value=&quot;Slide 52 - &amp;quot;ข้อใดถูก สำหรับการตรวจกำลังสอง&amp;quot;&quot;/&gt;&lt;property id=&quot;20303&quot; value=&quot;สมชาย ประสิทธิ์จูตระกูล&quot;/&gt;&lt;property id=&quot;20307&quot; value=&quot;652&quot;/&gt;&lt;property id=&quot;20309&quot; value=&quot;10057&quot;/&gt;&lt;/object&gt;&lt;object type=&quot;3&quot; unique_id=&quot;10177&quot;&gt;&lt;property id=&quot;20148&quot; value=&quot;5&quot;/&gt;&lt;property id=&quot;20300&quot; value=&quot;Slide 53 - &amp;quot;จงเติมจำนวนในช่องว่างให้ถูกต้อง&amp;quot;&quot;/&gt;&lt;property id=&quot;20303&quot; value=&quot;สมชาย ประสิทธิ์จูตระกูล&quot;/&gt;&lt;property id=&quot;20307&quot; value=&quot;653&quot;/&gt;&lt;property id=&quot;20309&quot; value=&quot;10057&quot;/&gt;&lt;/object&gt;&lt;object type=&quot;3&quot; unique_id=&quot;10178&quot;&gt;&lt;property id=&quot;20148&quot; value=&quot;5&quot;/&gt;&lt;property id=&quot;20300&quot; value=&quot;Slide 54 - &amp;quot;การเกาะกลุ่ม&amp;quot;&quot;/&gt;&lt;property id=&quot;20303&quot; value=&quot;สมชาย ประสิทธิ์จูตระกูล&quot;/&gt;&lt;property id=&quot;20307&quot; value=&quot;636&quot;/&gt;&lt;property id=&quot;20309&quot; value=&quot;10057&quot;/&gt;&lt;/object&gt;&lt;object type=&quot;3&quot; unique_id=&quot;10179&quot;&gt;&lt;property id=&quot;20148&quot; value=&quot;5&quot;/&gt;&lt;property id=&quot;20300&quot; value=&quot;Slide 56 - &amp;quot;DoubleHashingHashSet&amp;quot;&quot;/&gt;&lt;property id=&quot;20303&quot; value=&quot;สมชาย ประสิทธิ์จูตระกูล&quot;/&gt;&lt;property id=&quot;20307&quot; value=&quot;637&quot;/&gt;&lt;property id=&quot;20309&quot; value=&quot;10057&quot;/&gt;&lt;/object&gt;&lt;object type=&quot;3&quot; unique_id=&quot;10180&quot;&gt;&lt;property id=&quot;20148&quot; value=&quot;5&quot;/&gt;&lt;property id=&quot;20300&quot; value=&quot;Slide 58 - &amp;quot;เปรียบเทียบจำนวนการตรวจเฉลี่ย&amp;quot;&quot;/&gt;&lt;property id=&quot;20303&quot; value=&quot;สมชาย ประสิทธิ์จูตระกูล&quot;/&gt;&lt;property id=&quot;20307&quot; value=&quot;638&quot;/&gt;&lt;property id=&quot;20309&quot; value=&quot;10057&quot;/&gt;&lt;/object&gt;&lt;object type=&quot;3&quot; unique_id=&quot;10181&quot;&gt;&lt;property id=&quot;20148&quot; value=&quot;5&quot;/&gt;&lt;property id=&quot;20300&quot; value=&quot;Slide 61 - &amp;quot;เปรียบเทียบเนื้อที่&amp;quot;&quot;/&gt;&lt;property id=&quot;20303&quot; value=&quot;สมชาย ประสิทธิ์จูตระกูล&quot;/&gt;&lt;property id=&quot;20307&quot; value=&quot;641&quot;/&gt;&lt;property id=&quot;20309&quot; value=&quot;10057&quot;/&gt;&lt;/object&gt;&lt;object type=&quot;3&quot; unique_id=&quot;10182&quot;&gt;&lt;property id=&quot;20148&quot; value=&quot;5&quot;/&gt;&lt;property id=&quot;20300&quot; value=&quot;Slide 62 - &amp;quot;แบบแยกกันโยงกับแบบเลขที่อยู่เปิด&amp;quot;&quot;/&gt;&lt;property id=&quot;20303&quot; value=&quot;สมชาย ประสิทธิ์จูตระกูล&quot;/&gt;&lt;property id=&quot;20307&quot; value=&quot;642&quot;/&gt;&lt;property id=&quot;20309&quot; value=&quot;10057&quot;/&gt;&lt;/object&gt;&lt;object type=&quot;3&quot; unique_id=&quot;10183&quot;&gt;&lt;property id=&quot;20148&quot; value=&quot;5&quot;/&gt;&lt;property id=&quot;20300&quot; value=&quot;Slide 63 - &amp;quot;ข้อควรระวัง&amp;quot;&quot;/&gt;&lt;property id=&quot;20303&quot; value=&quot;สมชาย ประสิทธิ์จูตระกูล&quot;/&gt;&lt;property id=&quot;20307&quot; value=&quot;639&quot;/&gt;&lt;property id=&quot;20309&quot; value=&quot;10057&quot;/&gt;&lt;/object&gt;&lt;object type=&quot;3&quot; unique_id=&quot;10184&quot;&gt;&lt;property id=&quot;20148&quot; value=&quot;5&quot;/&gt;&lt;property id=&quot;20300&quot; value=&quot;Slide 64 - &amp;quot;จงเติมช่องว่างให้ถูกต้อง&amp;quot;&quot;/&gt;&lt;property id=&quot;20303&quot; value=&quot;สมชาย ประสิทธิ์จูตระกูล&quot;/&gt;&lt;property id=&quot;20307&quot; value=&quot;655&quot;/&gt;&lt;property id=&quot;20309&quot; value=&quot;10057&quot;/&gt;&lt;/object&gt;&lt;object type=&quot;3&quot; unique_id=&quot;10185&quot;&gt;&lt;property id=&quot;20148&quot; value=&quot;5&quot;/&gt;&lt;property id=&quot;20300&quot; value=&quot;Slide 65 - &amp;quot;สำหรับตารางแฮชแบบเลขที่อยู่เปิด ข้อใดถูก&amp;quot;&quot;/&gt;&lt;property id=&quot;20303&quot; value=&quot;สมชาย ประสิทธิ์จูตระกูล&quot;/&gt;&lt;property id=&quot;20307&quot; value=&quot;654&quot;/&gt;&lt;property id=&quot;20309&quot; value=&quot;10057&quot;/&gt;&lt;/object&gt;&lt;/object&gt;&lt;object type=&quot;8&quot; unique_id=&quot;10186&quot;&gt;&lt;/object&gt;&lt;/object&gt;&lt;/database&gt;"/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2&quot;/&gt;&lt;property id=&quot;10022&quot; value=&quot;Try again&quot;/&gt;&lt;property id=&quot;10068&quot; value=&quot;Correct - Click anywhere to continue&quot;/&gt;&lt;property id=&quot;10069&quot; value=&quot;Incorrect - Click anywhere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1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1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2&quot;/&gt;&lt;property id=&quot;10195&quot; value=&quot;1&quot;/&gt;&lt;property id=&quot;10196&quot; value=&quot;0&quot;/&gt;&lt;property id=&quot;10198&quot; value=&quot;100&quot;/&gt;&lt;object type=&quot;10054&quot; unique_id=&quot;10002&quot;&gt;&lt;property id=&quot;10137&quot; value=&quot;Data Structure : Hash Table&quot;/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1&quot; value=&quot;Hash Tables&quot;/&gt;&lt;property id=&quot;10152&quot; value=&quot;DSHASHTABLE&quot;/&gt;&lt;property id=&quot;10153&quot; value=&quot;DSHASHTABLE&quot;/&gt;&lt;property id=&quot;10154&quot; value=&quot;Hash Table&quot;/&gt;&lt;property id=&quot;10155&quot; value=&quot;  :  :  &quot;/&gt;&lt;/object&gt;&lt;object type=&quot;10042&quot; unique_id=&quot;903&quot;&gt;&lt;object type=&quot;10003&quot; unique_id=&quot;10004&quot;&gt;&lt;property id=&quot;10002&quot; value=&quot;Index function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10006&quot;&gt;&lt;property id=&quot;10020&quot; value=&quot;2&quot;/&gt;&lt;property id=&quot;10191&quot; value=&quot;-1&quot;/&gt;&lt;/object&gt;&lt;object type=&quot;10051&quot; unique_id=&quot;10007&quot;&gt;&lt;property id=&quot;10020&quot; value=&quot;2&quot;/&gt;&lt;property id=&quot;10191&quot; value=&quot;-1&quot;/&gt;&lt;/object&gt;&lt;/object&gt;&lt;object type=&quot;10003&quot; unique_id=&quot;20205&quot;&gt;&lt;property id=&quot;10002&quot; value=&quot;SeparateChaining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205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207&quot;&gt;&lt;property id=&quot;10020&quot; value=&quot;2&quot;/&gt;&lt;property id=&quot;10191&quot; value=&quot;-1&quot;/&gt;&lt;/object&gt;&lt;object type=&quot;10051&quot; unique_id=&quot;20208&quot;&gt;&lt;property id=&quot;10020&quot; value=&quot;2&quot;/&gt;&lt;property id=&quot;10191&quot; value=&quot;-1&quot;/&gt;&lt;/object&gt;&lt;/object&gt;&lt;object type=&quot;10003&quot; unique_id=&quot;20222&quot;&gt;&lt;property id=&quot;10002&quot; value=&quot;HashFunction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222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224&quot;&gt;&lt;property id=&quot;10020&quot; value=&quot;2&quot;/&gt;&lt;property id=&quot;10191&quot; value=&quot;-1&quot;/&gt;&lt;/object&gt;&lt;object type=&quot;10051&quot; unique_id=&quot;20225&quot;&gt;&lt;property id=&quot;10020&quot; value=&quot;2&quot;/&gt;&lt;property id=&quot;10191&quot; value=&quot;-1&quot;/&gt;&lt;/object&gt;&lt;/object&gt;&lt;object type=&quot;10003&quot; unique_id=&quot;20237&quot;&gt;&lt;property id=&quot;10002&quot; value=&quot;String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237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239&quot;&gt;&lt;property id=&quot;10020&quot; value=&quot;2&quot;/&gt;&lt;property id=&quot;10191&quot; value=&quot;-1&quot;/&gt;&lt;/object&gt;&lt;object type=&quot;10051&quot; unique_id=&quot;20240&quot;&gt;&lt;property id=&quot;10020&quot; value=&quot;2&quot;/&gt;&lt;property id=&quot;10191&quot; value=&quot;-1&quot;/&gt;&lt;/object&gt;&lt;/object&gt;&lt;object type=&quot;10003&quot; unique_id=&quot;20253&quot;&gt;&lt;property id=&quot;10002&quot; value=&quot;hashCode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253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255&quot;&gt;&lt;property id=&quot;10020&quot; value=&quot;2&quot;/&gt;&lt;property id=&quot;10191&quot; value=&quot;-1&quot;/&gt;&lt;/object&gt;&lt;object type=&quot;10051&quot; unique_id=&quot;20256&quot;&gt;&lt;property id=&quot;10020&quot; value=&quot;2&quot;/&gt;&lt;property id=&quot;10191&quot; value=&quot;-1&quot;/&gt;&lt;/object&gt;&lt;/object&gt;&lt;object type=&quot;10003&quot; unique_id=&quot;20272&quot;&gt;&lt;property id=&quot;10002&quot; value=&quot;Rehash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272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274&quot;&gt;&lt;property id=&quot;10020&quot; value=&quot;2&quot;/&gt;&lt;property id=&quot;10191&quot; value=&quot;-1&quot;/&gt;&lt;/object&gt;&lt;object type=&quot;10051&quot; unique_id=&quot;20275&quot;&gt;&lt;property id=&quot;10020&quot; value=&quot;2&quot;/&gt;&lt;property id=&quot;10191&quot; value=&quot;-1&quot;/&gt;&lt;/object&gt;&lt;/object&gt;&lt;object type=&quot;10003&quot; unique_id=&quot;20291&quot;&gt;&lt;property id=&quot;10002&quot; value=&quot;LinearProbing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291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293&quot;&gt;&lt;property id=&quot;10020&quot; value=&quot;2&quot;/&gt;&lt;property id=&quot;10191&quot; value=&quot;-1&quot;/&gt;&lt;/object&gt;&lt;object type=&quot;10051&quot; unique_id=&quot;20294&quot;&gt;&lt;property id=&quot;10020&quot; value=&quot;2&quot;/&gt;&lt;property id=&quot;10191&quot; value=&quot;-1&quot;/&gt;&lt;/object&gt;&lt;/object&gt;&lt;object type=&quot;10003&quot; unique_id=&quot;20331&quot;&gt;&lt;property id=&quot;10002&quot; value=&quot;Quadratic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331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333&quot;&gt;&lt;property id=&quot;10020&quot; value=&quot;2&quot;/&gt;&lt;property id=&quot;10191&quot; value=&quot;-1&quot;/&gt;&lt;/object&gt;&lt;object type=&quot;10051&quot; unique_id=&quot;20334&quot;&gt;&lt;property id=&quot;10020&quot; value=&quot;2&quot;/&gt;&lt;property id=&quot;10191&quot; value=&quot;-1&quot;/&gt;&lt;/object&gt;&lt;/object&gt;&lt;object type=&quot;10003&quot; unique_id=&quot;20368&quot;&gt;&lt;property id=&quot;10002&quot; value=&quot;final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368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370&quot;&gt;&lt;property id=&quot;10020&quot; value=&quot;2&quot;/&gt;&lt;property id=&quot;10191&quot; value=&quot;-1&quot;/&gt;&lt;/object&gt;&lt;object type=&quot;10051&quot; unique_id=&quot;20371&quot;&gt;&lt;property id=&quot;10020&quot; value=&quot;2&quot;/&gt;&lt;property id=&quot;10191&quot; value=&quot;-1&quot;/&gt;&lt;/object&gt;&lt;/object&gt;&lt;/object&gt;&lt;/object&gt;"/>
  <p:tag name="MMPROD_NEXTUNIQUEID" val="20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224719502,C:\PortableHD\My Data\My Books\Draft\DataStruct\2005\Somchai\PPT-2549-1-final\15-hashTable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224719502,C:\PortableHD\My Data\My Books\Draft\DataStruct\2005\Somchai\PPT-2549-1-final\15-hashTable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224719502,C:\PortableHD\My Data\My Books\Draft\DataStruct\2005\Somchai\PPT-2549-1-final\15-hashTable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224719502,C:\PortableHD\My Data\My Books\Draft\DataStruct\2005\Somchai\PPT-2549-1-final\15-hashTable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224719502,C:\PortableHD\My Data\My Books\Draft\DataStruct\2005\Somchai\PPT-2549-1-final\15-hashTable.pp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1,224719502,C:\PortableHD\My Data\My Books\Draft\DataStruct\2005\Somchai\PPT-2549-1-final\15-hashTable.pp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2,224719502,C:\PortableHD\My Data\My Books\Draft\DataStruct\2005\Somchai\PPT-2549-1-final\15-hashTable.pp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5,224719502,C:\PortableHD\My Data\My Books\Draft\DataStruct\2005\Somchai\PPT-2549-1-final\15-hashTable.pp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6,224719502,C:\PortableHD\My Data\My Books\Draft\DataStruct\2005\Somchai\PPT-2549-1-final\15-hashTable.pp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7,224719502,C:\PortableHD\My Data\My Books\Draft\DataStruct\2005\Somchai\PPT-2549-1-final\15-hashTable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224719502,C:\PortableHD\My Data\My Books\Draft\DataStruct\2005\Somchai\PPT-2549-1-final\15-hashTable.pp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9,224719502,C:\PortableHD\My Data\My Books\Draft\DataStruct\2005\Somchai\PPT-2549-1-final\15-hashTable.pp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4,224719502,C:\PortableHD\My Data\My Books\Draft\DataStruct\2005\Somchai\PPT-2549-1-final\15-hashTable.pp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7,224719502,C:\PortableHD\My Data\My Books\Draft\DataStruct\2005\Somchai\PPT-2549-1-final\15-hashTable.pp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8,224719502,C:\PortableHD\My Data\My Books\Draft\DataStruct\2005\Somchai\PPT-2549-1-final\15-hashTable.pp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224719502,C:\PortableHD\My Data\My Books\Draft\DataStruct\2005\Somchai\PPT-2549-1-final\15-hashTable.pp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224719502,C:\PortableHD\My Data\My Books\Draft\DataStruct\2005\Somchai\PPT-2549-1-final\15-hashTable.pp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224719502,C:\PortableHD\My Data\My Books\Draft\DataStruct\2005\Somchai\PPT-2549-1-final\15-hashTable.pp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1,224719502,C:\PortableHD\My Data\My Books\Draft\DataStruct\2005\Somchai\PPT-2549-1-final\15-hashTable.pp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224719502,C:\PortableHD\My Data\My Books\Draft\DataStruct\2005\Somchai\PPT-2549-1-final\15-hashTable.pp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224719502,C:\PortableHD\My Data\My Books\Draft\DataStruct\2005\Somchai\PPT-2549-1-final\15-hashTable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224719502,C:\PortableHD\My Data\My Books\Draft\DataStruct\2005\Somchai\PPT-2549-1-final\15-hashTable.pp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224719502,C:\PortableHD\My Data\My Books\Draft\DataStruct\2005\Somchai\PPT-2549-1-final\15-hashTable.pp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224719502,C:\PortableHD\My Data\My Books\Draft\DataStruct\2005\Somchai\PPT-2549-1-final\15-hashTable.pp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5,224719502,C:\PortableHD\My Data\My Books\Draft\DataStruct\2005\Somchai\PPT-2549-1-final\15-hashTable.pp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6,224719502,C:\PortableHD\My Data\My Books\Draft\DataStruct\2005\Somchai\PPT-2549-1-final\15-hashTable.pp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224719502,C:\PortableHD\My Data\My Books\Draft\DataStruct\2005\Somchai\PPT-2549-1-final\15-hashTable.pp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224719502,C:\PortableHD\My Data\My Books\Draft\DataStruct\2005\Somchai\PPT-2549-1-final\15-hashTable.pp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224719502,C:\PortableHD\My Data\My Books\Draft\DataStruct\2005\Somchai\PPT-2549-1-final\15-hashTable.ppc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224719502,C:\PortableHD\My Data\My Books\Draft\DataStruct\2005\Somchai\PPT-2549-1-final\15-hashTable.pp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224719502,C:\PortableHD\My Data\My Books\Draft\DataStruct\2005\Somchai\PPT-2549-1-final\15-hashTable.ppc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224719502,C:\PortableHD\My Data\My Books\Draft\DataStruct\2005\Somchai\PPT-2549-1-final\15-hashTable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224719502,C:\PortableHD\My Data\My Books\Draft\DataStruct\2005\Somchai\PPT-2549-1-final\15-hashTable.pp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224719502,C:\PortableHD\My Data\My Books\Draft\DataStruct\2005\Somchai\PPT-2549-1-final\15-hashTable.ppc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224719502,C:\PortableHD\My Data\My Books\Draft\DataStruct\2005\Somchai\PPT-2549-1-final\15-hashTable.pp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7,224719502,C:\PortableHD\My Data\My Books\Draft\DataStruct\2005\Somchai\PPT-2549-1-final\15-hashTable.pp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8,224719502,C:\PortableHD\My Data\My Books\Draft\DataStruct\2005\Somchai\PPT-2549-1-final\15-hashTable.pp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224719502,C:\PortableHD\My Data\My Books\Draft\DataStruct\2005\Somchai\PPT-2549-1-final\15-hashTable.pp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5,224719502,C:\PortableHD\My Data\My Books\Draft\DataStruct\2005\Somchai\PPT-2549-1-final\15-hashTable.pp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6,224719502,C:\PortableHD\My Data\My Books\Draft\DataStruct\2005\Somchai\PPT-2549-1-final\15-hashTable.ppc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9,224719502,C:\PortableHD\My Data\My Books\Draft\DataStruct\2005\Somchai\PPT-2549-1-final\15-hashTable.ppc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0,224719502,C:\PortableHD\My Data\My Books\Draft\DataStruct\2005\Somchai\PPT-2549-1-final\15-hashTable.ppc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1,224719502,C:\PortableHD\My Data\My Books\Draft\DataStruct\2005\Somchai\PPT-2549-1-final\15-hashTable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224719502,C:\PortableHD\My Data\My Books\Draft\DataStruct\2005\Somchai\PPT-2549-1-final\15-hashTable.pp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4,224719502,C:\PortableHD\My Data\My Books\Draft\DataStruct\2005\Somchai\PPT-2549-1-final\15-hashTable.ppc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224719502,C:\PortableHD\My Data\My Books\Draft\DataStruct\2005\Somchai\PPT-2549-1-final\15-hashTable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224719502,C:\PortableHD\My Data\My Books\Draft\DataStruct\2005\Somchai\PPT-2549-1-final\15-hashTable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224719502,C:\PortableHD\My Data\My Books\Draft\DataStruct\2005\Somchai\PPT-2549-1-final\15-hashTable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224719502,C:\PortableHD\My Data\My Books\Draft\DataStruct\2005\Somchai\PPT-2549-1-final\15-hashTable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224719502,C:\PortableHD\My Data\My Books\Draft\DataStruct\2005\Somchai\PPT-2549-1-final\15-hashTable.ppc"/>
</p:tagLst>
</file>

<file path=ppt/theme/theme1.xml><?xml version="1.0" encoding="utf-8"?>
<a:theme xmlns:a="http://schemas.openxmlformats.org/drawingml/2006/main" name="somchai">
  <a:themeElements>
    <a:clrScheme name="somchai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.pot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lnDef>
  </a:objectDefaults>
  <a:extraClrSchemeLst>
    <a:extraClrScheme>
      <a:clrScheme name="somchai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E:\2110101\Somchai\somchai.pot</Template>
  <TotalTime>54453</TotalTime>
  <Words>8561</Words>
  <Application>Microsoft Office PowerPoint</Application>
  <PresentationFormat>On-screen Show (4:3)</PresentationFormat>
  <Paragraphs>2142</Paragraphs>
  <Slides>99</Slides>
  <Notes>1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1" baseType="lpstr">
      <vt:lpstr>somchai</vt:lpstr>
      <vt:lpstr>Equation</vt:lpstr>
      <vt:lpstr>ตารางแฮช (Hash Tables)</vt:lpstr>
      <vt:lpstr>หัวข้อ</vt:lpstr>
      <vt:lpstr>ใช้ฟังก์ชันดัชนีคำนวณตำแหน่ง</vt:lpstr>
      <vt:lpstr>ฟังก์ชันดัชนีนั้นหายาก</vt:lpstr>
      <vt:lpstr>เปลี่ยนกลยุทธ์ : อนุญาตให้ชนได้</vt:lpstr>
      <vt:lpstr>การกระจายของข้อมูล</vt:lpstr>
      <vt:lpstr>การกระจายของข้อมูล</vt:lpstr>
      <vt:lpstr>ฟังก์ชันแฮช (Hash Function)</vt:lpstr>
      <vt:lpstr>ตัวอย่างฟังก์ชันแฮช</vt:lpstr>
      <vt:lpstr>กลวิธีการเขียนฟังก์ชันแฮช</vt:lpstr>
      <vt:lpstr>การวิเคราะห์เลขโดด (Digit Analysis)</vt:lpstr>
      <vt:lpstr>การคูณ (Multiplicative Hashing)</vt:lpstr>
      <vt:lpstr>การคูณ : Fibonacci Hashing</vt:lpstr>
      <vt:lpstr>การพับ (Folding)</vt:lpstr>
      <vt:lpstr>การหาร (Modulus Hashing)</vt:lpstr>
      <vt:lpstr>c++11   std::unordered_map</vt:lpstr>
      <vt:lpstr>ข้อมูลใด ๆ ก็เปลี่ยนเป็นจำนวนเต็มได้</vt:lpstr>
      <vt:lpstr>c++11   std::hash</vt:lpstr>
      <vt:lpstr>อยากใช้ Book เป็นคีย์</vt:lpstr>
      <vt:lpstr>ใช้ Book เป็นคีย์ : แบบใช้ hash&lt;Book&gt;</vt:lpstr>
      <vt:lpstr>ใช้ Book เป็นคีย์ : แบบใช้ hash&lt;Book&gt;</vt:lpstr>
      <vt:lpstr>ใช้ Book เป็นคีย์ : แบบใช้ hasher</vt:lpstr>
      <vt:lpstr>การ "รวม" </vt:lpstr>
      <vt:lpstr>อยากใช้ Book เป็นคีย์</vt:lpstr>
      <vt:lpstr>เขียน Hasher class, Equal class</vt:lpstr>
      <vt:lpstr>การแฮชเอกภพ (Universal Hashing)</vt:lpstr>
      <vt:lpstr>ปฏิทรรศน์วันเกิด (Birthday Paradox)</vt:lpstr>
      <vt:lpstr>CP::unordered_map&lt;KeyT, MappedT&gt;</vt:lpstr>
      <vt:lpstr>CP::unordered_map&lt;KeyT, MappedT&gt;</vt:lpstr>
      <vt:lpstr>CP::unordered_map&lt;KeyT, MappedT&gt;</vt:lpstr>
      <vt:lpstr>CP::unordered_map&lt;KeyT, MappedT&gt;</vt:lpstr>
      <vt:lpstr>default constructor</vt:lpstr>
      <vt:lpstr>copy constructor</vt:lpstr>
      <vt:lpstr>copy assignment</vt:lpstr>
      <vt:lpstr>CP::unordered_map&lt;KeyT, MappedT&gt;</vt:lpstr>
      <vt:lpstr>CP::unordered_map&lt;KeyT, MappedT&gt;</vt:lpstr>
      <vt:lpstr>unordered_map:  operator[ ] </vt:lpstr>
      <vt:lpstr>operator[ ]  หาไม่พบเพิ่มตัวคู่ใหม่</vt:lpstr>
      <vt:lpstr>unordered_map:  erase</vt:lpstr>
      <vt:lpstr>unordered_map:  insert</vt:lpstr>
      <vt:lpstr>unordered_map:  clear</vt:lpstr>
      <vt:lpstr>unordered_map:  destructor</vt:lpstr>
      <vt:lpstr>Rehashing</vt:lpstr>
      <vt:lpstr>ถ้า "แน่น" เกิน ต้อง rehash</vt:lpstr>
      <vt:lpstr>ชอบให้ขนาดตารางเป็นจำนวนเฉพาะ</vt:lpstr>
      <vt:lpstr>unordered&lt;KeyT,MappedT&gt;::iterator</vt:lpstr>
      <vt:lpstr>unordered&lt;KeyT,MappedT&gt;::iterator</vt:lpstr>
      <vt:lpstr>++iterator</vt:lpstr>
      <vt:lpstr>++iterator</vt:lpstr>
      <vt:lpstr>inner class ใช้ outer's fields ไม่ได้</vt:lpstr>
      <vt:lpstr>iterator ต้องจำ mBuckets.end() ด้วย</vt:lpstr>
      <vt:lpstr>++it ก็ได้ ,   it++ ก็ได้  แต่...</vt:lpstr>
      <vt:lpstr>*it กับ it-&gt;</vt:lpstr>
      <vt:lpstr>it1 == it2 กับ it1 != it2</vt:lpstr>
      <vt:lpstr>hashtable_iterator :: constructor</vt:lpstr>
      <vt:lpstr>unordered_map:  end()</vt:lpstr>
      <vt:lpstr>อย่าลืม default constructor</vt:lpstr>
      <vt:lpstr>การแก้ปัญหาการชนแบบอื่น</vt:lpstr>
      <vt:lpstr>การตรวจเชิงเส้น (Linear Probing)</vt:lpstr>
      <vt:lpstr>Linear Probing : ค้น</vt:lpstr>
      <vt:lpstr>Linear Probing : ลบ</vt:lpstr>
      <vt:lpstr>Linear Probing : ลบ</vt:lpstr>
      <vt:lpstr>สถานะของช่องเก็บข้อมูล (bucket)</vt:lpstr>
      <vt:lpstr>ข้อมูลที่เก็บในตาราง</vt:lpstr>
      <vt:lpstr>การเปลี่ยนสถานะของ bucket</vt:lpstr>
      <vt:lpstr>มาดู iterator กันก่อน</vt:lpstr>
      <vt:lpstr>มาดู iterator กันก่อน</vt:lpstr>
      <vt:lpstr>++it  กับ   it++</vt:lpstr>
      <vt:lpstr>*it  กับ   it-&gt;</vt:lpstr>
      <vt:lpstr>==  กับ   !=</vt:lpstr>
      <vt:lpstr>unordered_map (linear probing)</vt:lpstr>
      <vt:lpstr>Linear Probing : find_position</vt:lpstr>
      <vt:lpstr>insert</vt:lpstr>
      <vt:lpstr>ใช้ #deleted + #data คำนวณ load factor</vt:lpstr>
      <vt:lpstr>operator [ ]</vt:lpstr>
      <vt:lpstr>erase</vt:lpstr>
      <vt:lpstr>clear</vt:lpstr>
      <vt:lpstr>rehash</vt:lpstr>
      <vt:lpstr>บริการอื่นๆ</vt:lpstr>
      <vt:lpstr>การเกาะกลุ่มปฐมภูมิ (Primary Clustering)</vt:lpstr>
      <vt:lpstr>การตรวจกำลังสอง (Quadratic Probing)</vt:lpstr>
      <vt:lpstr>Linear  vs. Quadratic</vt:lpstr>
      <vt:lpstr>Linear  vs. Quadratic</vt:lpstr>
      <vt:lpstr>คลาสเพื่อการคำนวณตำแหน่งถัดไป</vt:lpstr>
      <vt:lpstr>คลาสเพื่อการคำนวณตำแหน่งถัดไป</vt:lpstr>
      <vt:lpstr>LinearProbing  vs. QuadraticProbing</vt:lpstr>
      <vt:lpstr>NextAddressT</vt:lpstr>
      <vt:lpstr>default constructor</vt:lpstr>
      <vt:lpstr>copy constructor</vt:lpstr>
      <vt:lpstr>การตรวจกำลังสองไม่ตรวจทุกช่อง</vt:lpstr>
      <vt:lpstr>เมื่อตารางมีขนาดเป็นจำนวนเฉพาะ</vt:lpstr>
      <vt:lpstr>mMaxLoadFactor = 0.5</vt:lpstr>
      <vt:lpstr>การเกาะกลุ่ม</vt:lpstr>
      <vt:lpstr>การแฮชสองชั้น (Double Hashing)</vt:lpstr>
      <vt:lpstr>เปรียบเทียบจำนวนการตรวจเฉลี่ย</vt:lpstr>
      <vt:lpstr>เปรียบเทียบจำนวนการตรวจเฉลี่ย</vt:lpstr>
      <vt:lpstr>เปรียบเทียบเวลาการทำงาน (จาวา)</vt:lpstr>
      <vt:lpstr>ข้อควรระวัง</vt:lpstr>
      <vt:lpstr>สรุป</vt:lpstr>
    </vt:vector>
  </TitlesOfParts>
  <Company>http://www.cp.eng.chula.ac.th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 Prasitjutrakul</dc:creator>
  <dc:description>somchaip@chula.ac.th</dc:description>
  <cp:lastModifiedBy>Somchai</cp:lastModifiedBy>
  <cp:revision>1080</cp:revision>
  <cp:lastPrinted>2002-07-15T06:11:04Z</cp:lastPrinted>
  <dcterms:created xsi:type="dcterms:W3CDTF">2002-04-12T09:05:11Z</dcterms:created>
  <dcterms:modified xsi:type="dcterms:W3CDTF">2014-01-27T06:41:51Z</dcterms:modified>
</cp:coreProperties>
</file>