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01" r:id="rId2"/>
    <p:sldId id="322" r:id="rId3"/>
    <p:sldId id="323" r:id="rId4"/>
    <p:sldId id="326" r:id="rId5"/>
    <p:sldId id="334" r:id="rId6"/>
    <p:sldId id="325" r:id="rId7"/>
    <p:sldId id="324" r:id="rId8"/>
    <p:sldId id="335" r:id="rId9"/>
    <p:sldId id="327" r:id="rId10"/>
    <p:sldId id="328" r:id="rId11"/>
    <p:sldId id="329" r:id="rId12"/>
    <p:sldId id="332" r:id="rId13"/>
    <p:sldId id="330" r:id="rId14"/>
    <p:sldId id="331" r:id="rId15"/>
    <p:sldId id="333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E7200D-6689-4A01-95F9-6DB1E5DA132D}">
          <p14:sldIdLst>
            <p14:sldId id="301"/>
            <p14:sldId id="322"/>
            <p14:sldId id="323"/>
            <p14:sldId id="326"/>
            <p14:sldId id="334"/>
            <p14:sldId id="325"/>
            <p14:sldId id="324"/>
            <p14:sldId id="335"/>
            <p14:sldId id="327"/>
            <p14:sldId id="328"/>
            <p14:sldId id="329"/>
            <p14:sldId id="332"/>
            <p14:sldId id="330"/>
            <p14:sldId id="331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4B9043-EB10-4A0B-9669-6596ACFB26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FC216-7823-4276-BBB6-383D9F01AF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7B1BF-7C17-484D-A28E-DAC1FC041A2B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094F8-E718-4EE1-8186-A5822DECAE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12804-4F60-4547-B895-B05789609A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FEDF3-A67E-4499-B583-6496A60B67E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2412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5939F-4864-4173-AF0F-E79D32549D14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C52F7-0C28-4205-8BA9-B5DD3DB022A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394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931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5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121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13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523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2779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770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249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78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491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3475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82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7772-94D5-4246-AC32-13584217E977}" type="datetimeFigureOut">
              <a:rPr lang="th-TH" smtClean="0"/>
              <a:t>17/08/68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D862-DBA1-4270-93DD-561BC9A2117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3885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95378-32C6-4E99-A026-29FEF03D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std::set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88999-0FD5-4FF8-BB45-6363E520C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Storing “distinct” element with fast look up</a:t>
            </a:r>
            <a:endParaRPr lang="th-T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3F3B1-EB1D-45C7-9712-9A84BB221A2C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Nattee Niparnan</a:t>
            </a:r>
            <a:endParaRPr lang="th-T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9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911E96-7EF1-43F5-831D-198F2125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72007-DBB8-4397-9F24-8F80566A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very similar to Python’s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/>
              <a:t> in usage</a:t>
            </a:r>
          </a:p>
          <a:p>
            <a:r>
              <a:rPr lang="en-US" dirty="0"/>
              <a:t>Is internally implemented as a set with “pair” data type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Same properties, same limitations </a:t>
            </a:r>
            <a:r>
              <a:rPr lang="en-US" dirty="0"/>
              <a:t>as set but more convenience to use as associative data structure</a:t>
            </a:r>
          </a:p>
          <a:p>
            <a:r>
              <a:rPr lang="en-US" dirty="0"/>
              <a:t>Associative (mapping) between a </a:t>
            </a:r>
            <a:r>
              <a:rPr lang="en-US" dirty="0">
                <a:solidFill>
                  <a:schemeClr val="accent2"/>
                </a:solidFill>
              </a:rPr>
              <a:t>Key Type</a:t>
            </a:r>
            <a:r>
              <a:rPr lang="en-US" dirty="0"/>
              <a:t> and a </a:t>
            </a:r>
            <a:r>
              <a:rPr lang="en-US" dirty="0">
                <a:solidFill>
                  <a:srgbClr val="00B050"/>
                </a:solidFill>
              </a:rPr>
              <a:t>Mapped Type</a:t>
            </a:r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6E269B41-AB1E-4BE3-AE00-65347E7E6039}"/>
              </a:ext>
            </a:extLst>
          </p:cNvPr>
          <p:cNvSpPr/>
          <p:nvPr/>
        </p:nvSpPr>
        <p:spPr>
          <a:xfrm>
            <a:off x="210312" y="230196"/>
            <a:ext cx="627888" cy="489013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167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4482-F922-4EA9-8C27-FDF221DE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5F932-6AB5-4AB2-93D3-5760028C5CD5}"/>
              </a:ext>
            </a:extLst>
          </p:cNvPr>
          <p:cNvSpPr/>
          <p:nvPr/>
        </p:nvSpPr>
        <p:spPr>
          <a:xfrm>
            <a:off x="176784" y="1176171"/>
            <a:ext cx="6891528" cy="5478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&lt;map&gt;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//map between "Key Type" string and "Mapped Type" int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somchai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somying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"Size =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//accessing unseen Key create a map with default value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"m[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xxx</a:t>
            </a:r>
            <a:r>
              <a:rPr lang="en-US" sz="1400" dirty="0">
                <a:solidFill>
                  <a:srgbClr val="D7BA7D"/>
                </a:solidFill>
                <a:latin typeface="Consolas" panose="020B0609020204030204" pitchFamily="49" charset="0"/>
              </a:rPr>
              <a:t>\"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] =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"xxx"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//each element is a pair of Key Type and Mapped Type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mapped to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//this will create mapping "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abc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" to 0 first and then increase it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abc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"now size =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mapped to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8F1FA-C252-46A5-9900-BCDEEA8C8688}"/>
              </a:ext>
            </a:extLst>
          </p:cNvPr>
          <p:cNvSpPr txBox="1"/>
          <p:nvPr/>
        </p:nvSpPr>
        <p:spPr>
          <a:xfrm>
            <a:off x="7644384" y="2514998"/>
            <a:ext cx="3291840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Size = 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m["xxx"] = 0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somchai</a:t>
            </a:r>
            <a:r>
              <a:rPr lang="en-US" sz="1600" dirty="0">
                <a:latin typeface="Consolas" panose="020B0609020204030204" pitchFamily="49" charset="0"/>
              </a:rPr>
              <a:t> is mapped to 10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somying</a:t>
            </a:r>
            <a:r>
              <a:rPr lang="en-US" sz="1600" dirty="0">
                <a:latin typeface="Consolas" panose="020B0609020204030204" pitchFamily="49" charset="0"/>
              </a:rPr>
              <a:t> is mapped to -5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xxx is mapped to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now size = 4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abc</a:t>
            </a:r>
            <a:r>
              <a:rPr lang="en-US" sz="1600" dirty="0">
                <a:latin typeface="Consolas" panose="020B0609020204030204" pitchFamily="49" charset="0"/>
              </a:rPr>
              <a:t> is mapped to 1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somchai</a:t>
            </a:r>
            <a:r>
              <a:rPr lang="en-US" sz="1600" dirty="0">
                <a:latin typeface="Consolas" panose="020B0609020204030204" pitchFamily="49" charset="0"/>
              </a:rPr>
              <a:t> is mapped to 10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somying</a:t>
            </a:r>
            <a:r>
              <a:rPr lang="en-US" sz="1600" dirty="0">
                <a:latin typeface="Consolas" panose="020B0609020204030204" pitchFamily="49" charset="0"/>
              </a:rPr>
              <a:t> is mapped to -5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xxx is mapped to 0</a:t>
            </a:r>
            <a:endParaRPr lang="th-TH" sz="1600" dirty="0">
              <a:latin typeface="Consolas" panose="020B0609020204030204" pitchFamily="49" charset="0"/>
            </a:endParaRPr>
          </a:p>
          <a:p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21028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7CEC-2013-4091-B90F-B5F16614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map has this key?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19C5-0DDF-4E88-A124-DA4A10A8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9128" cy="4351338"/>
          </a:xfrm>
        </p:spPr>
        <p:txBody>
          <a:bodyPr/>
          <a:lstStyle/>
          <a:p>
            <a:r>
              <a:rPr lang="en-US" dirty="0"/>
              <a:t>Use find()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525DD-4E81-4509-8E5E-DE101829B2A4}"/>
              </a:ext>
            </a:extLst>
          </p:cNvPr>
          <p:cNvSpPr/>
          <p:nvPr/>
        </p:nvSpPr>
        <p:spPr>
          <a:xfrm>
            <a:off x="3112008" y="1302230"/>
            <a:ext cx="8446008" cy="54784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&lt;map&gt;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//map between "Key Type" string and "Mapped Type" int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somchai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nattee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&gt;::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"Key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mapped to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"Key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is not exists in m."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 //this is not the correct way to check if key exists why??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m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"exists"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"does not exists"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DF32D-5C33-42FA-BF89-6D5FAB5A38F1}"/>
              </a:ext>
            </a:extLst>
          </p:cNvPr>
          <p:cNvSpPr/>
          <p:nvPr/>
        </p:nvSpPr>
        <p:spPr>
          <a:xfrm>
            <a:off x="7848600" y="958555"/>
            <a:ext cx="35052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sz="1600" dirty="0">
                <a:latin typeface="Consolas" panose="020B0609020204030204" pitchFamily="49" charset="0"/>
              </a:rPr>
              <a:t>Key 99 is mapped to nattee</a:t>
            </a:r>
          </a:p>
          <a:p>
            <a:r>
              <a:rPr lang="th-TH" sz="1600" dirty="0">
                <a:latin typeface="Consolas" panose="020B0609020204030204" pitchFamily="49" charset="0"/>
              </a:rPr>
              <a:t>exists</a:t>
            </a:r>
          </a:p>
        </p:txBody>
      </p:sp>
    </p:spTree>
    <p:extLst>
      <p:ext uri="{BB962C8B-B14F-4D97-AF65-F5344CB8AC3E}">
        <p14:creationId xmlns:p14="http://schemas.microsoft.com/office/powerpoint/2010/main" val="372394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208F-A9C8-4313-A2F2-6C8AB490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of std::set and std::map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3E5E-2B26-40CF-A240-DA7CFA36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data type and map Key Type must be comparable</a:t>
            </a:r>
          </a:p>
          <a:p>
            <a:pPr lvl="1"/>
            <a:r>
              <a:rPr lang="en-US" dirty="0"/>
              <a:t>We must be able to compare </a:t>
            </a:r>
            <a:r>
              <a:rPr lang="en-US" dirty="0">
                <a:solidFill>
                  <a:srgbClr val="00B050"/>
                </a:solidFill>
              </a:rPr>
              <a:t>order</a:t>
            </a:r>
            <a:r>
              <a:rPr lang="en-US" dirty="0"/>
              <a:t> of two element</a:t>
            </a:r>
          </a:p>
          <a:p>
            <a:r>
              <a:rPr lang="en-US" dirty="0"/>
              <a:t>Type that we can use directly</a:t>
            </a:r>
          </a:p>
          <a:p>
            <a:pPr lvl="1"/>
            <a:r>
              <a:rPr lang="en-US" dirty="0"/>
              <a:t>int, bool, float, string, double, char…  and most of other numerical data type</a:t>
            </a:r>
          </a:p>
          <a:p>
            <a:pPr lvl="1"/>
            <a:r>
              <a:rPr lang="en-US" dirty="0"/>
              <a:t>Pair can also be used if both the type of first and second are comparable</a:t>
            </a:r>
          </a:p>
          <a:p>
            <a:pPr lvl="2"/>
            <a:r>
              <a:rPr lang="en-US" dirty="0"/>
              <a:t>Pair compare first then second</a:t>
            </a:r>
          </a:p>
        </p:txBody>
      </p:sp>
    </p:spTree>
    <p:extLst>
      <p:ext uri="{BB962C8B-B14F-4D97-AF65-F5344CB8AC3E}">
        <p14:creationId xmlns:p14="http://schemas.microsoft.com/office/powerpoint/2010/main" val="166078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580D-6ECD-4379-85E3-5B95C199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reading </a:t>
            </a:r>
            <a:r>
              <a:rPr lang="en-US" dirty="0" err="1"/>
              <a:t>c++</a:t>
            </a:r>
            <a:r>
              <a:rPr lang="en-US" dirty="0"/>
              <a:t> docs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28E4-8D40-4D65-8BD2-C5E22748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map and set has </a:t>
            </a:r>
            <a:r>
              <a:rPr lang="en-US" dirty="0">
                <a:solidFill>
                  <a:srgbClr val="00B050"/>
                </a:solidFill>
              </a:rPr>
              <a:t>insert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erase</a:t>
            </a:r>
            <a:r>
              <a:rPr lang="en-US" dirty="0"/>
              <a:t> function</a:t>
            </a:r>
          </a:p>
          <a:p>
            <a:r>
              <a:rPr lang="en-US" dirty="0"/>
              <a:t>What is the return value of both function of each data structure?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chemeClr val="accent3"/>
                </a:solidFill>
              </a:rPr>
              <a:t>set&lt;int&gt; s</a:t>
            </a:r>
            <a:r>
              <a:rPr lang="en-US" dirty="0"/>
              <a:t>, we can do </a:t>
            </a:r>
            <a:r>
              <a:rPr lang="en-US" dirty="0" err="1">
                <a:solidFill>
                  <a:schemeClr val="accent3"/>
                </a:solidFill>
              </a:rPr>
              <a:t>s.erase</a:t>
            </a:r>
            <a:r>
              <a:rPr lang="en-US" dirty="0">
                <a:solidFill>
                  <a:schemeClr val="accent3"/>
                </a:solidFill>
              </a:rPr>
              <a:t>(20)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chemeClr val="accent3"/>
                </a:solidFill>
              </a:rPr>
              <a:t>map&lt;</a:t>
            </a:r>
            <a:r>
              <a:rPr lang="en-US" dirty="0" err="1">
                <a:solidFill>
                  <a:schemeClr val="accent3"/>
                </a:solidFill>
              </a:rPr>
              <a:t>string,bool</a:t>
            </a:r>
            <a:r>
              <a:rPr lang="en-US" dirty="0">
                <a:solidFill>
                  <a:schemeClr val="accent3"/>
                </a:solidFill>
              </a:rPr>
              <a:t>&gt; m</a:t>
            </a:r>
            <a:r>
              <a:rPr lang="en-US" dirty="0"/>
              <a:t>, can we do </a:t>
            </a:r>
            <a:r>
              <a:rPr lang="en-US" dirty="0" err="1">
                <a:solidFill>
                  <a:schemeClr val="accent3"/>
                </a:solidFill>
              </a:rPr>
              <a:t>m.erase</a:t>
            </a:r>
            <a:r>
              <a:rPr lang="en-US" dirty="0">
                <a:solidFill>
                  <a:schemeClr val="accent3"/>
                </a:solidFill>
              </a:rPr>
              <a:t>(“Somchai”) </a:t>
            </a:r>
            <a:r>
              <a:rPr lang="en-US" dirty="0"/>
              <a:t>??</a:t>
            </a:r>
          </a:p>
          <a:p>
            <a:endParaRPr lang="en-US" dirty="0"/>
          </a:p>
          <a:p>
            <a:r>
              <a:rPr lang="en-US" dirty="0"/>
              <a:t>If we wish to erase element from index 3 to index 4096 in a vector</a:t>
            </a:r>
          </a:p>
          <a:p>
            <a:pPr lvl="1"/>
            <a:r>
              <a:rPr lang="en-US" dirty="0"/>
              <a:t>Is there any function from vector that we can easily use?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4283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8EA2-C30E-42E7-9257-14AD4260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3B22-7242-4E51-942B-89290880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Pair Sum</a:t>
            </a:r>
          </a:p>
          <a:p>
            <a:pPr lvl="1"/>
            <a:r>
              <a:rPr lang="en-US" dirty="0"/>
              <a:t>Given an array of integers, our task is to find whether there exists a pair of elements in the array such that their summation equal to </a:t>
            </a:r>
            <a:r>
              <a:rPr lang="en-US" dirty="0">
                <a:solidFill>
                  <a:schemeClr val="accent2"/>
                </a:solidFill>
              </a:rPr>
              <a:t>X</a:t>
            </a:r>
          </a:p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Array of integer (our main array)   &lt;-- this is a large array</a:t>
            </a:r>
          </a:p>
          <a:p>
            <a:pPr lvl="1"/>
            <a:r>
              <a:rPr lang="en-US" dirty="0"/>
              <a:t>M values of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, for each value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, we have to determine if a pair whose sum equal to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exists.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For each value of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, print “YES” if we found such pair; print “NO” otherwise</a:t>
            </a:r>
          </a:p>
        </p:txBody>
      </p:sp>
    </p:spTree>
    <p:extLst>
      <p:ext uri="{BB962C8B-B14F-4D97-AF65-F5344CB8AC3E}">
        <p14:creationId xmlns:p14="http://schemas.microsoft.com/office/powerpoint/2010/main" val="347133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5A8E18-7612-4219-90C0-F64EB4DB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C8352-66FC-4973-A1AF-8D93CC0DE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Storing distinct data of same type</a:t>
            </a:r>
          </a:p>
          <a:p>
            <a:pPr lvl="1"/>
            <a:r>
              <a:rPr lang="en-US" dirty="0"/>
              <a:t>The data type must be </a:t>
            </a:r>
            <a:r>
              <a:rPr lang="en-US" dirty="0">
                <a:solidFill>
                  <a:srgbClr val="FFC000"/>
                </a:solidFill>
              </a:rPr>
              <a:t>comparable</a:t>
            </a:r>
            <a:r>
              <a:rPr lang="en-US" dirty="0"/>
              <a:t>, i.e., we can tell if a is more or less than b</a:t>
            </a:r>
          </a:p>
          <a:p>
            <a:r>
              <a:rPr lang="en-US" dirty="0"/>
              <a:t>Somewhat slow insert</a:t>
            </a:r>
          </a:p>
          <a:p>
            <a:r>
              <a:rPr lang="en-US" dirty="0"/>
              <a:t>Fast look up</a:t>
            </a:r>
          </a:p>
          <a:p>
            <a:r>
              <a:rPr lang="en-US" dirty="0"/>
              <a:t>Fast erase</a:t>
            </a:r>
          </a:p>
          <a:p>
            <a:r>
              <a:rPr lang="en-US" dirty="0"/>
              <a:t>Iterator starts from “minimum element” and goes in increasing value direction</a:t>
            </a:r>
          </a:p>
          <a:p>
            <a:pPr lvl="1"/>
            <a:r>
              <a:rPr lang="en-US" dirty="0"/>
              <a:t>Can be used to (somewhat) fast sorting</a:t>
            </a:r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6675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7D8-AF32-4707-9FD0-4CED365A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C607-213F-43AA-B129-1F8D4AEB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4351338"/>
          </a:xfrm>
        </p:spPr>
        <p:txBody>
          <a:bodyPr/>
          <a:lstStyle/>
          <a:p>
            <a:r>
              <a:rPr lang="en-US" dirty="0"/>
              <a:t>Notice that s does not include duplicate elements</a:t>
            </a:r>
          </a:p>
          <a:p>
            <a:r>
              <a:rPr lang="en-US" dirty="0"/>
              <a:t> Also see that when we iterate, member is sorted</a:t>
            </a:r>
          </a:p>
          <a:p>
            <a:pPr lvl="1"/>
            <a:r>
              <a:rPr lang="en-US" dirty="0"/>
              <a:t>This is distinct characteristic of set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3A220-DAFB-4876-B623-638492BD46E4}"/>
              </a:ext>
            </a:extLst>
          </p:cNvPr>
          <p:cNvSpPr/>
          <p:nvPr/>
        </p:nvSpPr>
        <p:spPr>
          <a:xfrm>
            <a:off x="5628132" y="5251732"/>
            <a:ext cx="283464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Size of s is 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Member of s: 1 2 4 5 10</a:t>
            </a:r>
            <a:endParaRPr lang="th-TH" sz="14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3E98E-E426-4997-BA6A-EC41B9CB7676}"/>
              </a:ext>
            </a:extLst>
          </p:cNvPr>
          <p:cNvSpPr/>
          <p:nvPr/>
        </p:nvSpPr>
        <p:spPr>
          <a:xfrm>
            <a:off x="5628132" y="1344658"/>
            <a:ext cx="5300472" cy="37548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&lt;set&gt;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en-US" sz="1400">
                <a:solidFill>
                  <a:srgbClr val="B5CEA8"/>
                </a:solidFill>
                <a:latin typeface="Consolas" panose="020B0609020204030204" pitchFamily="49" charset="0"/>
              </a:rPr>
              <a:t>4,1,3,2,1,1,3,4</a:t>
            </a:r>
            <a:r>
              <a:rPr lang="en-US" sz="140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"Size of s is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"member of s: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*it &lt;&lt;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2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205B-6EF4-4AEA-8CE9-B0009FB2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Somewhat slow insert, iterate but fast find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3B3D5-4070-45C8-A423-8916CE83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see this in the detail around last part of this course</a:t>
            </a:r>
          </a:p>
          <a:p>
            <a:pPr lvl="1"/>
            <a:r>
              <a:rPr lang="en-US" dirty="0"/>
              <a:t>For now, please believe that</a:t>
            </a:r>
          </a:p>
          <a:p>
            <a:pPr lvl="2"/>
            <a:r>
              <a:rPr lang="en-US" dirty="0"/>
              <a:t>If there is N elements in the set</a:t>
            </a:r>
          </a:p>
          <a:p>
            <a:pPr lvl="2"/>
            <a:r>
              <a:rPr lang="en-US" dirty="0"/>
              <a:t>Insert take times directly proportional to </a:t>
            </a:r>
            <a:r>
              <a:rPr lang="en-US" dirty="0">
                <a:solidFill>
                  <a:srgbClr val="92D050"/>
                </a:solidFill>
              </a:rPr>
              <a:t>log(N)</a:t>
            </a:r>
          </a:p>
          <a:p>
            <a:pPr lvl="2"/>
            <a:r>
              <a:rPr lang="en-US" dirty="0"/>
              <a:t>Each it++ or it-- take times directly proportional to </a:t>
            </a:r>
            <a:r>
              <a:rPr lang="en-US" dirty="0">
                <a:solidFill>
                  <a:srgbClr val="92D050"/>
                </a:solidFill>
              </a:rPr>
              <a:t>log(N)</a:t>
            </a:r>
          </a:p>
          <a:p>
            <a:pPr lvl="2"/>
            <a:r>
              <a:rPr lang="en-US" dirty="0"/>
              <a:t>Each find takes times directly proportional to </a:t>
            </a:r>
            <a:r>
              <a:rPr lang="en-US" dirty="0">
                <a:solidFill>
                  <a:srgbClr val="92D050"/>
                </a:solidFill>
              </a:rPr>
              <a:t>log(N)</a:t>
            </a:r>
          </a:p>
          <a:p>
            <a:pPr lvl="2"/>
            <a:endParaRPr lang="en-US" dirty="0"/>
          </a:p>
          <a:p>
            <a:pPr lvl="2"/>
            <a:endParaRPr lang="th-TH" dirty="0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303E2C81-EE83-419A-ABAA-1914A790EB35}"/>
              </a:ext>
            </a:extLst>
          </p:cNvPr>
          <p:cNvSpPr/>
          <p:nvPr/>
        </p:nvSpPr>
        <p:spPr>
          <a:xfrm>
            <a:off x="210312" y="230196"/>
            <a:ext cx="627888" cy="489013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6101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417D42-BC5D-48BE-8B79-04C1F5C5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Comparing Vector &amp; Set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85293-7C37-40C9-A550-E5CEDCEA8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set-2.cpp and set-3.cpp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3770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8531-63E9-465B-9A0E-218D2C2F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iterator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9B3E0-7FEB-4139-85A0-85325E54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08" y="1311275"/>
            <a:ext cx="5699760" cy="4351338"/>
          </a:xfrm>
        </p:spPr>
        <p:txBody>
          <a:bodyPr>
            <a:normAutofit/>
          </a:bodyPr>
          <a:lstStyle/>
          <a:p>
            <a:r>
              <a:rPr lang="en-US" dirty="0"/>
              <a:t>We cannot do </a:t>
            </a:r>
            <a:r>
              <a:rPr lang="en-US" dirty="0" err="1">
                <a:solidFill>
                  <a:schemeClr val="accent4"/>
                </a:solidFill>
              </a:rPr>
              <a:t>s.begin</a:t>
            </a:r>
            <a:r>
              <a:rPr lang="en-US" dirty="0">
                <a:solidFill>
                  <a:schemeClr val="accent4"/>
                </a:solidFill>
              </a:rPr>
              <a:t>() + x</a:t>
            </a:r>
          </a:p>
          <a:p>
            <a:pPr lvl="1"/>
            <a:r>
              <a:rPr lang="en-US" dirty="0"/>
              <a:t>Because, going to the next element (which is the </a:t>
            </a:r>
            <a:r>
              <a:rPr lang="en-US" dirty="0">
                <a:solidFill>
                  <a:schemeClr val="accent5"/>
                </a:solidFill>
              </a:rPr>
              <a:t>successor</a:t>
            </a:r>
            <a:r>
              <a:rPr lang="en-US" dirty="0"/>
              <a:t>) in set is not as fast as vector, </a:t>
            </a:r>
            <a:r>
              <a:rPr lang="en-US" dirty="0" err="1"/>
              <a:t>c++</a:t>
            </a:r>
            <a:r>
              <a:rPr lang="en-US" dirty="0"/>
              <a:t> forbids </a:t>
            </a:r>
            <a:r>
              <a:rPr lang="en-US" dirty="0">
                <a:solidFill>
                  <a:schemeClr val="accent4"/>
                </a:solidFill>
              </a:rPr>
              <a:t>begin() + x</a:t>
            </a:r>
          </a:p>
          <a:p>
            <a:pPr lvl="1"/>
            <a:r>
              <a:rPr lang="en-US" dirty="0"/>
              <a:t>We cannot </a:t>
            </a:r>
            <a:r>
              <a:rPr lang="en-US" dirty="0">
                <a:solidFill>
                  <a:schemeClr val="accent5"/>
                </a:solidFill>
              </a:rPr>
              <a:t>compare by &gt; or &lt;</a:t>
            </a:r>
          </a:p>
          <a:p>
            <a:r>
              <a:rPr lang="en-US" dirty="0"/>
              <a:t>We can still use it++ or it-- to go to the next or previous (</a:t>
            </a:r>
            <a:r>
              <a:rPr lang="en-US" dirty="0">
                <a:solidFill>
                  <a:schemeClr val="accent5"/>
                </a:solidFill>
              </a:rPr>
              <a:t>successor</a:t>
            </a:r>
            <a:r>
              <a:rPr lang="en-US" dirty="0"/>
              <a:t> or </a:t>
            </a:r>
            <a:r>
              <a:rPr lang="en-US" dirty="0">
                <a:solidFill>
                  <a:schemeClr val="accent5"/>
                </a:solidFill>
              </a:rPr>
              <a:t>predecessor</a:t>
            </a:r>
            <a:r>
              <a:rPr lang="en-US" dirty="0"/>
              <a:t>) or x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29B02-DCC6-4A8A-A45E-B848C4839694}"/>
              </a:ext>
            </a:extLst>
          </p:cNvPr>
          <p:cNvSpPr/>
          <p:nvPr/>
        </p:nvSpPr>
        <p:spPr>
          <a:xfrm>
            <a:off x="6096000" y="470291"/>
            <a:ext cx="569976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&lt;set&gt;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pair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&gt;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{ 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"somchai"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"abc"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 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"abcd"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 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"somchai"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"z"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 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"z"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}, 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"z"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 };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"-- find -- 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 {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"z"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--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","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CDD73-9E82-4073-88E2-8C3ACADD9651}"/>
              </a:ext>
            </a:extLst>
          </p:cNvPr>
          <p:cNvSpPr txBox="1"/>
          <p:nvPr/>
        </p:nvSpPr>
        <p:spPr>
          <a:xfrm>
            <a:off x="3709418" y="4734342"/>
            <a:ext cx="2642616" cy="21236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abc,6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abcd,-3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somchai,-4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somchai,5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z,-1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z,0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z,9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-- find --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z,-1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somchai,-4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somchai,5</a:t>
            </a:r>
            <a:endParaRPr lang="th-TH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0D05-8FB1-4A2F-8E39-421AFADA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03D0-6146-4B17-AF06-FAF07010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set.lower_bound</a:t>
            </a:r>
            <a:endParaRPr lang="en-US" dirty="0"/>
          </a:p>
          <a:p>
            <a:r>
              <a:rPr lang="en-US" dirty="0" err="1"/>
              <a:t>set.upper_bound</a:t>
            </a:r>
            <a:endParaRPr lang="en-US" dirty="0"/>
          </a:p>
          <a:p>
            <a:r>
              <a:rPr lang="en-US" dirty="0" err="1"/>
              <a:t>set.count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024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097033-F9A6-2952-C6B1-A8217D6B8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739" y="68263"/>
            <a:ext cx="9884522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176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95378-32C6-4E99-A026-29FEF03D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std::map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88999-0FD5-4FF8-BB45-6363E520C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Association data structure with same property as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27867-AB4C-441B-8DC6-33D3A7DF4344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Nattee Niparnan</a:t>
            </a:r>
            <a:endParaRPr lang="th-T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6865"/>
      </p:ext>
    </p:extLst>
  </p:cSld>
  <p:clrMapOvr>
    <a:masterClrMapping/>
  </p:clrMapOvr>
</p:sld>
</file>

<file path=ppt/theme/theme1.xml><?xml version="1.0" encoding="utf-8"?>
<a:theme xmlns:a="http://schemas.openxmlformats.org/drawingml/2006/main" name="dae-default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E7E6E6"/>
      </a:lt2>
      <a:accent1>
        <a:srgbClr val="D4FB79"/>
      </a:accent1>
      <a:accent2>
        <a:srgbClr val="FF7E79"/>
      </a:accent2>
      <a:accent3>
        <a:srgbClr val="76D6FB"/>
      </a:accent3>
      <a:accent4>
        <a:srgbClr val="FFD479"/>
      </a:accent4>
      <a:accent5>
        <a:srgbClr val="D783FF"/>
      </a:accent5>
      <a:accent6>
        <a:srgbClr val="73FA79"/>
      </a:accent6>
      <a:hlink>
        <a:srgbClr val="0096FF"/>
      </a:hlink>
      <a:folHlink>
        <a:srgbClr val="954F72"/>
      </a:folHlink>
    </a:clrScheme>
    <a:fontScheme name="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e-default" id="{510114F9-C429-4665-9804-4C0F10FA9A8E}" vid="{3074D711-C638-4782-B543-05305884A1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dae-default</Template>
  <TotalTime>1868</TotalTime>
  <Words>1412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TH Sarabun New</vt:lpstr>
      <vt:lpstr>dae-default</vt:lpstr>
      <vt:lpstr>std::set</vt:lpstr>
      <vt:lpstr>Set</vt:lpstr>
      <vt:lpstr>Basic</vt:lpstr>
      <vt:lpstr>Somewhat slow insert, iterate but fast find</vt:lpstr>
      <vt:lpstr>Demo Comparing Vector &amp; Set</vt:lpstr>
      <vt:lpstr>Set iterator</vt:lpstr>
      <vt:lpstr>Additional Function</vt:lpstr>
      <vt:lpstr>PowerPoint Presentation</vt:lpstr>
      <vt:lpstr>std::map</vt:lpstr>
      <vt:lpstr>Map</vt:lpstr>
      <vt:lpstr>Basic</vt:lpstr>
      <vt:lpstr>Checking if map has this key?</vt:lpstr>
      <vt:lpstr>Requirement of std::set and std::map</vt:lpstr>
      <vt:lpstr>Practice reading c++ docs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Nattee Niparnan</dc:creator>
  <cp:lastModifiedBy>Vishnu Kotrajaras</cp:lastModifiedBy>
  <cp:revision>79</cp:revision>
  <dcterms:created xsi:type="dcterms:W3CDTF">2020-08-09T17:06:30Z</dcterms:created>
  <dcterms:modified xsi:type="dcterms:W3CDTF">2025-08-17T15:33:16Z</dcterms:modified>
</cp:coreProperties>
</file>