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3" r:id="rId4"/>
    <p:sldId id="257" r:id="rId5"/>
    <p:sldId id="258" r:id="rId6"/>
    <p:sldId id="259" r:id="rId7"/>
    <p:sldId id="260" r:id="rId8"/>
    <p:sldId id="268" r:id="rId9"/>
    <p:sldId id="265"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1"/>
    <p:restoredTop sz="94646"/>
  </p:normalViewPr>
  <p:slideViewPr>
    <p:cSldViewPr snapToGrid="0">
      <p:cViewPr varScale="1">
        <p:scale>
          <a:sx n="88" d="100"/>
          <a:sy n="88" d="100"/>
        </p:scale>
        <p:origin x="184"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2091-90C9-09DC-2CEA-962F69043688}"/>
              </a:ext>
            </a:extLst>
          </p:cNvPr>
          <p:cNvSpPr>
            <a:spLocks noGrp="1"/>
          </p:cNvSpPr>
          <p:nvPr>
            <p:ph type="ctrTitle"/>
          </p:nvPr>
        </p:nvSpPr>
        <p:spPr/>
        <p:txBody>
          <a:bodyPr>
            <a:normAutofit/>
          </a:bodyPr>
          <a:lstStyle/>
          <a:p>
            <a:r>
              <a:rPr lang="en-US" dirty="0"/>
              <a:t>Brute forcing Diffie-</a:t>
            </a:r>
            <a:r>
              <a:rPr lang="en-US" dirty="0" err="1"/>
              <a:t>hellman</a:t>
            </a:r>
            <a:r>
              <a:rPr lang="en-US" dirty="0"/>
              <a:t> across different hardware platforms</a:t>
            </a:r>
          </a:p>
        </p:txBody>
      </p:sp>
      <p:sp>
        <p:nvSpPr>
          <p:cNvPr id="3" name="Subtitle 2">
            <a:extLst>
              <a:ext uri="{FF2B5EF4-FFF2-40B4-BE49-F238E27FC236}">
                <a16:creationId xmlns:a16="http://schemas.microsoft.com/office/drawing/2014/main" id="{8193EF22-F5E3-8610-FEA5-1007ED3B9A74}"/>
              </a:ext>
            </a:extLst>
          </p:cNvPr>
          <p:cNvSpPr>
            <a:spLocks noGrp="1"/>
          </p:cNvSpPr>
          <p:nvPr>
            <p:ph type="subTitle" idx="1"/>
          </p:nvPr>
        </p:nvSpPr>
        <p:spPr/>
        <p:txBody>
          <a:bodyPr/>
          <a:lstStyle/>
          <a:p>
            <a:r>
              <a:rPr lang="en-US" dirty="0"/>
              <a:t>Csc487-Final project</a:t>
            </a:r>
          </a:p>
          <a:p>
            <a:r>
              <a:rPr lang="en-US" dirty="0"/>
              <a:t> </a:t>
            </a:r>
          </a:p>
        </p:txBody>
      </p:sp>
    </p:spTree>
    <p:extLst>
      <p:ext uri="{BB962C8B-B14F-4D97-AF65-F5344CB8AC3E}">
        <p14:creationId xmlns:p14="http://schemas.microsoft.com/office/powerpoint/2010/main" val="252113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5259F63-0886-2FB2-4AAF-DB456B5A9DAA}"/>
              </a:ext>
            </a:extLst>
          </p:cNvPr>
          <p:cNvSpPr>
            <a:spLocks noGrp="1"/>
          </p:cNvSpPr>
          <p:nvPr>
            <p:ph type="title"/>
          </p:nvPr>
        </p:nvSpPr>
        <p:spPr>
          <a:xfrm>
            <a:off x="1141411" y="748240"/>
            <a:ext cx="9906000" cy="1117073"/>
          </a:xfrm>
        </p:spPr>
        <p:txBody>
          <a:bodyPr>
            <a:normAutofit/>
          </a:bodyPr>
          <a:lstStyle/>
          <a:p>
            <a:pPr algn="ctr"/>
            <a:r>
              <a:rPr lang="en-US" sz="4000"/>
              <a:t>Math in action</a:t>
            </a:r>
          </a:p>
        </p:txBody>
      </p:sp>
      <p:sp>
        <p:nvSpPr>
          <p:cNvPr id="3" name="Content Placeholder 2">
            <a:extLst>
              <a:ext uri="{FF2B5EF4-FFF2-40B4-BE49-F238E27FC236}">
                <a16:creationId xmlns:a16="http://schemas.microsoft.com/office/drawing/2014/main" id="{91261582-DB47-9EDC-1139-008B2152A289}"/>
              </a:ext>
            </a:extLst>
          </p:cNvPr>
          <p:cNvSpPr>
            <a:spLocks noGrp="1"/>
          </p:cNvSpPr>
          <p:nvPr>
            <p:ph idx="1"/>
          </p:nvPr>
        </p:nvSpPr>
        <p:spPr>
          <a:xfrm>
            <a:off x="1206500" y="2249487"/>
            <a:ext cx="9840911" cy="3541714"/>
          </a:xfrm>
        </p:spPr>
        <p:txBody>
          <a:bodyPr anchor="t">
            <a:normAutofit/>
          </a:bodyPr>
          <a:lstStyle/>
          <a:p>
            <a:r>
              <a:rPr lang="en-US" sz="2200"/>
              <a:t>Recall that our highest test bit DH key was 2</a:t>
            </a:r>
            <a:r>
              <a:rPr lang="en-US" sz="2200" baseline="30000"/>
              <a:t>30</a:t>
            </a:r>
            <a:r>
              <a:rPr lang="en-US" sz="2200"/>
              <a:t> which is about a billion (~1.07 billion).</a:t>
            </a:r>
          </a:p>
          <a:p>
            <a:r>
              <a:rPr lang="en-US" sz="2200"/>
              <a:t>A billion is very computational feasible to brute force. Therefore, 2</a:t>
            </a:r>
            <a:r>
              <a:rPr lang="en-US" sz="2200" baseline="30000"/>
              <a:t>30</a:t>
            </a:r>
            <a:r>
              <a:rPr lang="en-US" sz="2200"/>
              <a:t> is not secure.</a:t>
            </a:r>
          </a:p>
          <a:p>
            <a:r>
              <a:rPr lang="en-US" sz="2200"/>
              <a:t>Thankfully, key sizes go come in varying sizes with an increasing popularity of 3072(which is comparable security in terms of brute force time to AES-128).</a:t>
            </a:r>
          </a:p>
          <a:p>
            <a:r>
              <a:rPr lang="en-US" sz="2200"/>
              <a:t>Let’s go through a fun way to conceptualize what is meant by computational infeasibility of a brute force attack and how that’s a good thing for security.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58693281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0"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5"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937C5C70-CF8A-9EA6-4D4A-3EF178EFDD0B}"/>
              </a:ext>
            </a:extLst>
          </p:cNvPr>
          <p:cNvSpPr>
            <a:spLocks noGrp="1"/>
          </p:cNvSpPr>
          <p:nvPr>
            <p:ph type="title"/>
          </p:nvPr>
        </p:nvSpPr>
        <p:spPr>
          <a:xfrm>
            <a:off x="1019015" y="1093787"/>
            <a:ext cx="3059969" cy="4697413"/>
          </a:xfrm>
        </p:spPr>
        <p:txBody>
          <a:bodyPr>
            <a:normAutofit/>
          </a:bodyPr>
          <a:lstStyle/>
          <a:p>
            <a:r>
              <a:rPr lang="en-US" dirty="0"/>
              <a:t>Hypothetical Scenario</a:t>
            </a:r>
          </a:p>
        </p:txBody>
      </p:sp>
      <p:sp useBgFill="1">
        <p:nvSpPr>
          <p:cNvPr id="9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8AD761-C158-0A11-88DD-9669E4E205D3}"/>
              </a:ext>
            </a:extLst>
          </p:cNvPr>
          <p:cNvSpPr>
            <a:spLocks noGrp="1"/>
          </p:cNvSpPr>
          <p:nvPr>
            <p:ph idx="1"/>
          </p:nvPr>
        </p:nvSpPr>
        <p:spPr>
          <a:xfrm>
            <a:off x="5165283" y="234950"/>
            <a:ext cx="5831944" cy="6134102"/>
          </a:xfrm>
        </p:spPr>
        <p:txBody>
          <a:bodyPr>
            <a:noAutofit/>
          </a:bodyPr>
          <a:lstStyle/>
          <a:p>
            <a:pPr>
              <a:lnSpc>
                <a:spcPct val="110000"/>
              </a:lnSpc>
            </a:pPr>
            <a:r>
              <a:rPr lang="en-US" sz="1500" dirty="0"/>
              <a:t>Average case time, means roughly half the key space is searched.</a:t>
            </a:r>
          </a:p>
          <a:p>
            <a:pPr>
              <a:lnSpc>
                <a:spcPct val="110000"/>
              </a:lnSpc>
            </a:pPr>
            <a:r>
              <a:rPr lang="en-US" sz="1500" dirty="0"/>
              <a:t>This means that for something like a 128-bit key we would need to test 2</a:t>
            </a:r>
            <a:r>
              <a:rPr lang="en-US" sz="1500" baseline="30000" dirty="0"/>
              <a:t>128</a:t>
            </a:r>
            <a:r>
              <a:rPr lang="en-US" sz="1500" dirty="0"/>
              <a:t> / 2 = 2</a:t>
            </a:r>
            <a:r>
              <a:rPr lang="en-US" sz="1500" baseline="30000" dirty="0"/>
              <a:t>127</a:t>
            </a:r>
            <a:r>
              <a:rPr lang="en-US" sz="1500" dirty="0"/>
              <a:t> keys.</a:t>
            </a:r>
          </a:p>
          <a:p>
            <a:pPr>
              <a:lnSpc>
                <a:spcPct val="110000"/>
              </a:lnSpc>
            </a:pPr>
            <a:r>
              <a:rPr lang="en-US" sz="1500" dirty="0"/>
              <a:t>Let’s assume we can test to see if a key is correct at a rate of one billion keys per second. How many years would it take to brute force? </a:t>
            </a:r>
          </a:p>
          <a:p>
            <a:pPr>
              <a:lnSpc>
                <a:spcPct val="110000"/>
              </a:lnSpc>
            </a:pPr>
            <a:r>
              <a:rPr lang="en-US" sz="1500" dirty="0"/>
              <a:t>Therefore if we have (2</a:t>
            </a:r>
            <a:r>
              <a:rPr lang="en-US" sz="1500" baseline="30000" dirty="0"/>
              <a:t>127</a:t>
            </a:r>
            <a:r>
              <a:rPr lang="en-US" sz="1500" dirty="0"/>
              <a:t> keys) / (2</a:t>
            </a:r>
            <a:r>
              <a:rPr lang="en-US" sz="1500" baseline="30000" dirty="0"/>
              <a:t>30</a:t>
            </a:r>
            <a:r>
              <a:rPr lang="en-US" sz="1500" dirty="0"/>
              <a:t> keys/second) = 2</a:t>
            </a:r>
            <a:r>
              <a:rPr lang="en-US" sz="1500" baseline="30000" dirty="0"/>
              <a:t>127-30</a:t>
            </a:r>
            <a:r>
              <a:rPr lang="en-US" sz="1500" dirty="0"/>
              <a:t> = 2</a:t>
            </a:r>
            <a:r>
              <a:rPr lang="en-US" sz="1500" baseline="30000" dirty="0"/>
              <a:t>97 </a:t>
            </a:r>
            <a:r>
              <a:rPr lang="en-US" sz="1500" dirty="0"/>
              <a:t>seconds</a:t>
            </a:r>
          </a:p>
          <a:p>
            <a:pPr>
              <a:lnSpc>
                <a:spcPct val="110000"/>
              </a:lnSpc>
            </a:pPr>
            <a:r>
              <a:rPr lang="en-US" sz="1500" dirty="0"/>
              <a:t>To make this number more digestible:</a:t>
            </a:r>
          </a:p>
          <a:p>
            <a:pPr lvl="1">
              <a:lnSpc>
                <a:spcPct val="110000"/>
              </a:lnSpc>
            </a:pPr>
            <a:r>
              <a:rPr lang="en-US" sz="1500" dirty="0"/>
              <a:t>Given roughly 2</a:t>
            </a:r>
            <a:r>
              <a:rPr lang="en-US" sz="1500" baseline="30000" dirty="0"/>
              <a:t>25</a:t>
            </a:r>
            <a:r>
              <a:rPr lang="en-US" sz="1500" dirty="0"/>
              <a:t> seconds in a year</a:t>
            </a:r>
          </a:p>
          <a:p>
            <a:pPr lvl="1">
              <a:lnSpc>
                <a:spcPct val="110000"/>
              </a:lnSpc>
            </a:pPr>
            <a:r>
              <a:rPr lang="en-US" sz="1500" dirty="0"/>
              <a:t>2</a:t>
            </a:r>
            <a:r>
              <a:rPr lang="en-US" sz="1500" baseline="30000" dirty="0"/>
              <a:t>97</a:t>
            </a:r>
            <a:r>
              <a:rPr lang="en-US" sz="1500" dirty="0"/>
              <a:t> seconds = 2</a:t>
            </a:r>
            <a:r>
              <a:rPr lang="en-US" sz="1500" baseline="30000" dirty="0"/>
              <a:t>97</a:t>
            </a:r>
            <a:r>
              <a:rPr lang="en-US" sz="1500" dirty="0"/>
              <a:t> / 2</a:t>
            </a:r>
            <a:r>
              <a:rPr lang="en-US" sz="1500" baseline="30000" dirty="0"/>
              <a:t>25</a:t>
            </a:r>
            <a:r>
              <a:rPr lang="en-US" sz="1500" dirty="0"/>
              <a:t> = 2</a:t>
            </a:r>
            <a:r>
              <a:rPr lang="en-US" sz="1500" baseline="30000" dirty="0"/>
              <a:t>97-25</a:t>
            </a:r>
            <a:r>
              <a:rPr lang="en-US" sz="1500" dirty="0"/>
              <a:t> = 2</a:t>
            </a:r>
            <a:r>
              <a:rPr lang="en-US" sz="1500" baseline="30000" dirty="0"/>
              <a:t>72</a:t>
            </a:r>
            <a:r>
              <a:rPr lang="en-US" sz="1500" dirty="0"/>
              <a:t> years.</a:t>
            </a:r>
          </a:p>
          <a:p>
            <a:pPr lvl="1">
              <a:lnSpc>
                <a:spcPct val="110000"/>
              </a:lnSpc>
            </a:pPr>
            <a:r>
              <a:rPr lang="en-US" sz="1500" dirty="0"/>
              <a:t>Now recall: 2</a:t>
            </a:r>
            <a:r>
              <a:rPr lang="en-US" sz="1500" baseline="30000" dirty="0"/>
              <a:t>72</a:t>
            </a:r>
            <a:r>
              <a:rPr lang="en-US" sz="1500" dirty="0"/>
              <a:t> = 2</a:t>
            </a:r>
            <a:r>
              <a:rPr lang="en-US" sz="1500" baseline="30000" dirty="0"/>
              <a:t>40</a:t>
            </a:r>
            <a:r>
              <a:rPr lang="en-US" sz="1500" dirty="0"/>
              <a:t> * 2</a:t>
            </a:r>
            <a:r>
              <a:rPr lang="en-US" sz="1500" baseline="30000" dirty="0"/>
              <a:t>30</a:t>
            </a:r>
            <a:r>
              <a:rPr lang="en-US" sz="1500" dirty="0"/>
              <a:t> * 2</a:t>
            </a:r>
            <a:r>
              <a:rPr lang="en-US" sz="1500" baseline="30000" dirty="0"/>
              <a:t>2</a:t>
            </a:r>
          </a:p>
          <a:p>
            <a:pPr lvl="1">
              <a:lnSpc>
                <a:spcPct val="110000"/>
              </a:lnSpc>
            </a:pPr>
            <a:r>
              <a:rPr lang="en-US" sz="1500" dirty="0"/>
              <a:t>Which can effectively be thought of as 4 trillion, billion years.</a:t>
            </a:r>
          </a:p>
          <a:p>
            <a:pPr lvl="1">
              <a:lnSpc>
                <a:spcPct val="110000"/>
              </a:lnSpc>
            </a:pPr>
            <a:r>
              <a:rPr lang="en-US" sz="1500" dirty="0"/>
              <a:t>Or in other terms: 4,000,000,000,000,000,000,000 years.</a:t>
            </a:r>
          </a:p>
          <a:p>
            <a:pPr lvl="1">
              <a:lnSpc>
                <a:spcPct val="110000"/>
              </a:lnSpc>
            </a:pPr>
            <a:r>
              <a:rPr lang="en-US" sz="1500" dirty="0"/>
              <a:t>Keep in mind estimated age of the universe is only around 13.7 billion years. [1]</a:t>
            </a:r>
          </a:p>
          <a:p>
            <a:pPr marL="457200" lvl="1" indent="0">
              <a:lnSpc>
                <a:spcPct val="110000"/>
              </a:lnSpc>
              <a:buNone/>
            </a:pPr>
            <a:r>
              <a:rPr lang="en-US" sz="1500" dirty="0"/>
              <a:t>Therefore, if we assume similar security from a 3072-bit DH key, even if we go lower end of 2048, it’s safe to say we still will have a good bit of security. Even 1024 DH provides good security but given improvements in algorithms, it’s not used as much. [2]</a:t>
            </a:r>
          </a:p>
        </p:txBody>
      </p:sp>
    </p:spTree>
    <p:extLst>
      <p:ext uri="{BB962C8B-B14F-4D97-AF65-F5344CB8AC3E}">
        <p14:creationId xmlns:p14="http://schemas.microsoft.com/office/powerpoint/2010/main" val="396151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7A1-9C1C-349A-355C-10BBB7E5EAF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494507-0B73-B382-B1F7-0E3A67F297D5}"/>
              </a:ext>
            </a:extLst>
          </p:cNvPr>
          <p:cNvSpPr>
            <a:spLocks noGrp="1"/>
          </p:cNvSpPr>
          <p:nvPr>
            <p:ph idx="1"/>
          </p:nvPr>
        </p:nvSpPr>
        <p:spPr/>
        <p:txBody>
          <a:bodyPr/>
          <a:lstStyle/>
          <a:p>
            <a:pPr marL="457200" indent="-457200">
              <a:buFont typeface="+mj-lt"/>
              <a:buAutoNum type="arabicPeriod"/>
            </a:pPr>
            <a:r>
              <a:rPr lang="en-US" dirty="0"/>
              <a:t>https://home.uncg.edu/cmp/faculty/srtate/481.s24/rand_estimation.html</a:t>
            </a:r>
          </a:p>
          <a:p>
            <a:pPr marL="457200" indent="-457200">
              <a:buFont typeface="+mj-lt"/>
              <a:buAutoNum type="arabicPeriod"/>
            </a:pPr>
            <a:r>
              <a:rPr lang="en-US" dirty="0"/>
              <a:t>https://security.stackexchange.com/questions/5487/is-1024bit-diffie-hellman-key-exchange-secure</a:t>
            </a:r>
          </a:p>
          <a:p>
            <a:pPr marL="457200" indent="-457200">
              <a:buFont typeface="+mj-lt"/>
              <a:buAutoNum type="arabicPeriod"/>
            </a:pPr>
            <a:r>
              <a:rPr lang="en-US" dirty="0"/>
              <a:t>https://</a:t>
            </a:r>
            <a:r>
              <a:rPr lang="en-US" dirty="0" err="1"/>
              <a:t>www.sciencedirect.com</a:t>
            </a:r>
            <a:r>
              <a:rPr lang="en-US" dirty="0"/>
              <a:t>/topics/computer-science/</a:t>
            </a:r>
            <a:r>
              <a:rPr lang="en-US" dirty="0" err="1"/>
              <a:t>hellman</a:t>
            </a:r>
            <a:r>
              <a:rPr lang="en-US" dirty="0"/>
              <a:t>-algorithm</a:t>
            </a:r>
          </a:p>
          <a:p>
            <a:pPr marL="0" indent="0">
              <a:buNone/>
            </a:pPr>
            <a:endParaRPr lang="en-US" dirty="0"/>
          </a:p>
        </p:txBody>
      </p:sp>
    </p:spTree>
    <p:extLst>
      <p:ext uri="{BB962C8B-B14F-4D97-AF65-F5344CB8AC3E}">
        <p14:creationId xmlns:p14="http://schemas.microsoft.com/office/powerpoint/2010/main" val="153641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B71E-643F-BBDE-BAB7-DFC1015F17D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42FD68-789E-CE87-B86B-FA2870540B1F}"/>
              </a:ext>
            </a:extLst>
          </p:cNvPr>
          <p:cNvSpPr>
            <a:spLocks noGrp="1"/>
          </p:cNvSpPr>
          <p:nvPr>
            <p:ph idx="1"/>
          </p:nvPr>
        </p:nvSpPr>
        <p:spPr/>
        <p:txBody>
          <a:bodyPr/>
          <a:lstStyle/>
          <a:p>
            <a:r>
              <a:rPr lang="en-US" dirty="0"/>
              <a:t>Objectives</a:t>
            </a:r>
          </a:p>
          <a:p>
            <a:r>
              <a:rPr lang="en-US" dirty="0"/>
              <a:t>Background</a:t>
            </a:r>
          </a:p>
          <a:p>
            <a:r>
              <a:rPr lang="en-US" dirty="0"/>
              <a:t>”The Paint Analogy”</a:t>
            </a:r>
          </a:p>
          <a:p>
            <a:r>
              <a:rPr lang="en-US" dirty="0"/>
              <a:t>Program Explanation</a:t>
            </a:r>
          </a:p>
          <a:p>
            <a:r>
              <a:rPr lang="en-US" dirty="0"/>
              <a:t>Results</a:t>
            </a:r>
          </a:p>
          <a:p>
            <a:endParaRPr lang="en-US" dirty="0"/>
          </a:p>
          <a:p>
            <a:endParaRPr lang="en-US" dirty="0"/>
          </a:p>
          <a:p>
            <a:endParaRPr lang="en-US" dirty="0"/>
          </a:p>
        </p:txBody>
      </p:sp>
      <p:sp>
        <p:nvSpPr>
          <p:cNvPr id="4" name="TextBox 3">
            <a:extLst>
              <a:ext uri="{FF2B5EF4-FFF2-40B4-BE49-F238E27FC236}">
                <a16:creationId xmlns:a16="http://schemas.microsoft.com/office/drawing/2014/main" id="{407A1D47-5A2F-1447-DE5B-1CA116B7EFB5}"/>
              </a:ext>
            </a:extLst>
          </p:cNvPr>
          <p:cNvSpPr txBox="1"/>
          <p:nvPr/>
        </p:nvSpPr>
        <p:spPr>
          <a:xfrm>
            <a:off x="4120738" y="42751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360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1A42-F43E-8276-AD03-2D0626AE3C1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253B769-4FBE-7D12-CD56-71A0F5B41421}"/>
              </a:ext>
            </a:extLst>
          </p:cNvPr>
          <p:cNvSpPr>
            <a:spLocks noGrp="1"/>
          </p:cNvSpPr>
          <p:nvPr>
            <p:ph idx="1"/>
          </p:nvPr>
        </p:nvSpPr>
        <p:spPr>
          <a:xfrm>
            <a:off x="1141412" y="1726971"/>
            <a:ext cx="9905999" cy="4109749"/>
          </a:xfrm>
        </p:spPr>
        <p:txBody>
          <a:bodyPr>
            <a:normAutofit fontScale="92500" lnSpcReduction="10000"/>
          </a:bodyPr>
          <a:lstStyle/>
          <a:p>
            <a:r>
              <a:rPr lang="en-US" dirty="0"/>
              <a:t>The "Objective" of this assignment is to implement and evaluate the cost in terms of time for three different computer hardware's to crack a Diffie-Hellman key exchange using a small prime number (p) and a base (g). Students are required to:</a:t>
            </a:r>
          </a:p>
          <a:p>
            <a:pPr lvl="1"/>
            <a:r>
              <a:rPr lang="en-US" dirty="0"/>
              <a:t>Choose a small prime number p and a base g that is a primitive root modulo p.</a:t>
            </a:r>
          </a:p>
          <a:p>
            <a:pPr lvl="1"/>
            <a:r>
              <a:rPr lang="en-US" dirty="0"/>
              <a:t>Verify that p is a prime number.</a:t>
            </a:r>
          </a:p>
          <a:p>
            <a:pPr lvl="1"/>
            <a:r>
              <a:rPr lang="en-US" dirty="0"/>
              <a:t>Verify that g is a primitive root modulo p.</a:t>
            </a:r>
          </a:p>
          <a:p>
            <a:pPr lvl="1"/>
            <a:r>
              <a:rPr lang="en-US" dirty="0"/>
              <a:t>Perform and measure the time it takes for a brute-force attack to guess a secret number used in the Diffie-Hellman key exchange.</a:t>
            </a:r>
          </a:p>
          <a:p>
            <a:pPr lvl="1"/>
            <a:r>
              <a:rPr lang="en-US" dirty="0"/>
              <a:t>Repeat the brute-force attack multiple times to find an average duration.</a:t>
            </a:r>
          </a:p>
          <a:p>
            <a:pPr lvl="1"/>
            <a:r>
              <a:rPr lang="en-US" dirty="0"/>
              <a:t>Conduct this experiment on three different types of computer hardware to compare the computational cost.</a:t>
            </a:r>
          </a:p>
        </p:txBody>
      </p:sp>
    </p:spTree>
    <p:extLst>
      <p:ext uri="{BB962C8B-B14F-4D97-AF65-F5344CB8AC3E}">
        <p14:creationId xmlns:p14="http://schemas.microsoft.com/office/powerpoint/2010/main" val="118937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DE1F2BC3-0672-30E9-7C8E-9FCBA9277938}"/>
              </a:ext>
            </a:extLst>
          </p:cNvPr>
          <p:cNvSpPr>
            <a:spLocks noGrp="1"/>
          </p:cNvSpPr>
          <p:nvPr>
            <p:ph type="title"/>
          </p:nvPr>
        </p:nvSpPr>
        <p:spPr>
          <a:xfrm>
            <a:off x="6448425" y="98611"/>
            <a:ext cx="4598985" cy="1026132"/>
          </a:xfrm>
        </p:spPr>
        <p:txBody>
          <a:bodyPr>
            <a:normAutofit/>
          </a:bodyPr>
          <a:lstStyle/>
          <a:p>
            <a:r>
              <a:rPr lang="en-US" dirty="0"/>
              <a:t>Background</a:t>
            </a:r>
          </a:p>
        </p:txBody>
      </p:sp>
      <p:pic>
        <p:nvPicPr>
          <p:cNvPr id="5" name="Picture 4" descr="A closeup of a key and a keyhole">
            <a:extLst>
              <a:ext uri="{FF2B5EF4-FFF2-40B4-BE49-F238E27FC236}">
                <a16:creationId xmlns:a16="http://schemas.microsoft.com/office/drawing/2014/main" id="{32C7364E-F1A7-85E3-709C-864557D6DB5A}"/>
              </a:ext>
            </a:extLst>
          </p:cNvPr>
          <p:cNvPicPr>
            <a:picLocks noChangeAspect="1"/>
          </p:cNvPicPr>
          <p:nvPr/>
        </p:nvPicPr>
        <p:blipFill rotWithShape="1">
          <a:blip r:embed="rId4"/>
          <a:srcRect l="40834"/>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4A99BE53-BDB0-0058-5EAA-45E7482CF46A}"/>
              </a:ext>
            </a:extLst>
          </p:cNvPr>
          <p:cNvSpPr>
            <a:spLocks noGrp="1"/>
          </p:cNvSpPr>
          <p:nvPr>
            <p:ph idx="1"/>
          </p:nvPr>
        </p:nvSpPr>
        <p:spPr>
          <a:xfrm>
            <a:off x="6424613" y="1093616"/>
            <a:ext cx="4598986" cy="3541714"/>
          </a:xfrm>
        </p:spPr>
        <p:txBody>
          <a:bodyPr>
            <a:noAutofit/>
          </a:bodyPr>
          <a:lstStyle/>
          <a:p>
            <a:pPr>
              <a:lnSpc>
                <a:spcPct val="110000"/>
              </a:lnSpc>
              <a:buFont typeface="+mj-lt"/>
              <a:buAutoNum type="arabicPeriod"/>
            </a:pPr>
            <a:r>
              <a:rPr lang="en-US" sz="1200" b="1" i="0" dirty="0">
                <a:effectLst/>
                <a:latin typeface="Söhne"/>
              </a:rPr>
              <a:t>Diffie-Hellman Key Exchange</a:t>
            </a:r>
            <a:r>
              <a:rPr lang="en-US" sz="1200" b="0" i="0" dirty="0">
                <a:effectLst/>
                <a:latin typeface="Söhne"/>
              </a:rPr>
              <a:t>: It's a method for two parties to create a shared secret key over an insecure channel, relying on the hard-to-solve discrete logarithm problem for its security.</a:t>
            </a:r>
          </a:p>
          <a:p>
            <a:pPr>
              <a:lnSpc>
                <a:spcPct val="110000"/>
              </a:lnSpc>
              <a:buFont typeface="+mj-lt"/>
              <a:buAutoNum type="arabicPeriod"/>
            </a:pPr>
            <a:r>
              <a:rPr lang="en-US" sz="1200" b="1" i="0" dirty="0">
                <a:effectLst/>
                <a:latin typeface="Söhne"/>
              </a:rPr>
              <a:t>Practical Implementation</a:t>
            </a:r>
            <a:r>
              <a:rPr lang="en-US" sz="1200" b="0" i="0" dirty="0">
                <a:effectLst/>
                <a:latin typeface="Söhne"/>
              </a:rPr>
              <a:t>: Each party picks a private key and shares a derived number publicly. When they each raise the other's public number to their own private key, they arrive at the same secret value, which can be used for secure communication.</a:t>
            </a:r>
          </a:p>
          <a:p>
            <a:pPr>
              <a:lnSpc>
                <a:spcPct val="110000"/>
              </a:lnSpc>
              <a:buFont typeface="+mj-lt"/>
              <a:buAutoNum type="arabicPeriod"/>
            </a:pPr>
            <a:r>
              <a:rPr lang="en-US" sz="1200" b="1" i="0" dirty="0">
                <a:effectLst/>
                <a:latin typeface="Söhne"/>
              </a:rPr>
              <a:t>Importance of Large Private Keys</a:t>
            </a:r>
            <a:r>
              <a:rPr lang="en-US" sz="1200" b="0" i="0" dirty="0">
                <a:effectLst/>
                <a:latin typeface="Söhne"/>
              </a:rPr>
              <a:t>: The private key's large size in the Diffie-Hellman exchange is vital for security because it makes solving for the key from public information very difficult, hence the key should be randomly chosen and kept secret.</a:t>
            </a:r>
          </a:p>
          <a:p>
            <a:pPr>
              <a:lnSpc>
                <a:spcPct val="110000"/>
              </a:lnSpc>
              <a:buFont typeface="+mj-lt"/>
              <a:buAutoNum type="arabicPeriod"/>
            </a:pPr>
            <a:r>
              <a:rPr lang="en-US" sz="1200" b="1" i="0" dirty="0">
                <a:effectLst/>
                <a:latin typeface="Söhne"/>
              </a:rPr>
              <a:t>Diffie-Hellman vs. RSA</a:t>
            </a:r>
            <a:r>
              <a:rPr lang="en-US" sz="1200" b="0" i="0" dirty="0">
                <a:effectLst/>
                <a:latin typeface="Söhne"/>
              </a:rPr>
              <a:t>: Diffie-Hellman is only for generating a shared secret key based on the discrete logarithm problem, while RSA handles encryption, decryption, and digital signatures using key pairs, based on factoring large primes.</a:t>
            </a:r>
          </a:p>
          <a:p>
            <a:pPr>
              <a:lnSpc>
                <a:spcPct val="110000"/>
              </a:lnSpc>
              <a:buFont typeface="+mj-lt"/>
              <a:buAutoNum type="arabicPeriod"/>
            </a:pPr>
            <a:r>
              <a:rPr lang="en-US" sz="1200" b="1" i="0" dirty="0">
                <a:effectLst/>
                <a:latin typeface="Söhne"/>
              </a:rPr>
              <a:t>Usage of Diffie-Hellman</a:t>
            </a:r>
            <a:r>
              <a:rPr lang="en-US" sz="1200" b="0" i="0" dirty="0">
                <a:effectLst/>
                <a:latin typeface="Söhne"/>
              </a:rPr>
              <a:t>: It is used to create a shared secret key over an insecure channel, enabling secure communication using symmetric encryption, which is efficient for encrypting large data volumes.</a:t>
            </a:r>
          </a:p>
        </p:txBody>
      </p:sp>
    </p:spTree>
    <p:extLst>
      <p:ext uri="{BB962C8B-B14F-4D97-AF65-F5344CB8AC3E}">
        <p14:creationId xmlns:p14="http://schemas.microsoft.com/office/powerpoint/2010/main" val="198517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036" name="Group 1035">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48"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49"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0"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1"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2"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3"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4"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5"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6"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7"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8"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9"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060"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1"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2"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3"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4"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65"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6"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7"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8"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9"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0"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1"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2"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3"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4"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1037" name="Group 103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038"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9"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0"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1"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2"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3"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4"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5"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6"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7"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pic>
        <p:nvPicPr>
          <p:cNvPr id="1076"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F391592-4263-01C8-BBD4-3D43BBB1F2CD}"/>
              </a:ext>
            </a:extLst>
          </p:cNvPr>
          <p:cNvSpPr>
            <a:spLocks noGrp="1"/>
          </p:cNvSpPr>
          <p:nvPr>
            <p:ph type="title"/>
          </p:nvPr>
        </p:nvSpPr>
        <p:spPr>
          <a:xfrm>
            <a:off x="6559090" y="78768"/>
            <a:ext cx="4747088" cy="834045"/>
          </a:xfrm>
        </p:spPr>
        <p:txBody>
          <a:bodyPr>
            <a:normAutofit/>
          </a:bodyPr>
          <a:lstStyle/>
          <a:p>
            <a:r>
              <a:rPr lang="en-US" dirty="0">
                <a:solidFill>
                  <a:srgbClr val="FFFFFF"/>
                </a:solidFill>
              </a:rPr>
              <a:t>The Paint analogy</a:t>
            </a:r>
          </a:p>
        </p:txBody>
      </p:sp>
      <p:sp useBgFill="1">
        <p:nvSpPr>
          <p:cNvPr id="1078"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nderstanding Diffie-Hellman key exchange - Information ...">
            <a:extLst>
              <a:ext uri="{FF2B5EF4-FFF2-40B4-BE49-F238E27FC236}">
                <a16:creationId xmlns:a16="http://schemas.microsoft.com/office/drawing/2014/main" id="{1AE7818A-2E96-4CBD-1867-5DB16C7274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0637" y="1092799"/>
            <a:ext cx="4316545" cy="4567773"/>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2A7A877B-4EFE-32EB-BAA9-E309BB103C8A}"/>
              </a:ext>
            </a:extLst>
          </p:cNvPr>
          <p:cNvSpPr>
            <a:spLocks noGrp="1"/>
          </p:cNvSpPr>
          <p:nvPr>
            <p:ph idx="1"/>
          </p:nvPr>
        </p:nvSpPr>
        <p:spPr>
          <a:xfrm>
            <a:off x="6569957" y="806451"/>
            <a:ext cx="4747087" cy="5610224"/>
          </a:xfrm>
        </p:spPr>
        <p:txBody>
          <a:bodyPr>
            <a:noAutofit/>
          </a:bodyPr>
          <a:lstStyle/>
          <a:p>
            <a:r>
              <a:rPr lang="en-US" sz="1200" dirty="0">
                <a:solidFill>
                  <a:srgbClr val="FFFFFF"/>
                </a:solidFill>
              </a:rPr>
              <a:t>Yellow: This is the common base, g. Assumed to be known by Alice, Bob, and eavesdroppers.</a:t>
            </a:r>
          </a:p>
          <a:p>
            <a:r>
              <a:rPr lang="en-US" sz="1200" dirty="0">
                <a:solidFill>
                  <a:srgbClr val="FFFFFF"/>
                </a:solidFill>
              </a:rPr>
              <a:t>Orange(Amber): Alices private key, ‘a’. Typically very large and random. Not shared with anyone.</a:t>
            </a:r>
          </a:p>
          <a:p>
            <a:r>
              <a:rPr lang="en-US" sz="1200" dirty="0">
                <a:solidFill>
                  <a:srgbClr val="FFFFFF"/>
                </a:solidFill>
              </a:rPr>
              <a:t>Blue(Teal): Bob’s private key, ’b’. Typically very large and random. Not shared with anyone.</a:t>
            </a:r>
          </a:p>
          <a:p>
            <a:r>
              <a:rPr lang="en-US" sz="1200" dirty="0">
                <a:solidFill>
                  <a:srgbClr val="FFFFFF"/>
                </a:solidFill>
              </a:rPr>
              <a:t>Light orange(A) = g</a:t>
            </a:r>
            <a:r>
              <a:rPr lang="en-US" sz="1200" baseline="30000" dirty="0">
                <a:solidFill>
                  <a:srgbClr val="FFFFFF"/>
                </a:solidFill>
              </a:rPr>
              <a:t>a</a:t>
            </a:r>
            <a:r>
              <a:rPr lang="en-US" sz="1200" dirty="0">
                <a:solidFill>
                  <a:srgbClr val="FFFFFF"/>
                </a:solidFill>
              </a:rPr>
              <a:t> mod p</a:t>
            </a:r>
            <a:endParaRPr lang="en-US" sz="1200" baseline="30000" dirty="0">
              <a:solidFill>
                <a:srgbClr val="FFFFFF"/>
              </a:solidFill>
            </a:endParaRPr>
          </a:p>
          <a:p>
            <a:r>
              <a:rPr lang="en-US" sz="1200" dirty="0">
                <a:solidFill>
                  <a:srgbClr val="FFFFFF"/>
                </a:solidFill>
              </a:rPr>
              <a:t>Han</a:t>
            </a:r>
            <a:r>
              <a:rPr lang="en-US" sz="1200" baseline="30000" dirty="0">
                <a:solidFill>
                  <a:srgbClr val="FFFFFF"/>
                </a:solidFill>
              </a:rPr>
              <a:t> </a:t>
            </a:r>
            <a:r>
              <a:rPr lang="en-US" sz="1200" dirty="0">
                <a:solidFill>
                  <a:srgbClr val="FFFFFF"/>
                </a:solidFill>
              </a:rPr>
              <a:t>Blue(B) = </a:t>
            </a:r>
            <a:r>
              <a:rPr lang="en-US" sz="1200" dirty="0" err="1">
                <a:solidFill>
                  <a:srgbClr val="FFFFFF"/>
                </a:solidFill>
              </a:rPr>
              <a:t>g</a:t>
            </a:r>
            <a:r>
              <a:rPr lang="en-US" sz="1200" baseline="30000" dirty="0" err="1">
                <a:solidFill>
                  <a:srgbClr val="FFFFFF"/>
                </a:solidFill>
              </a:rPr>
              <a:t>b</a:t>
            </a:r>
            <a:r>
              <a:rPr lang="en-US" sz="1200" dirty="0">
                <a:solidFill>
                  <a:srgbClr val="FFFFFF"/>
                </a:solidFill>
              </a:rPr>
              <a:t> mod p</a:t>
            </a:r>
          </a:p>
          <a:p>
            <a:r>
              <a:rPr lang="en-US" sz="1200" dirty="0">
                <a:solidFill>
                  <a:srgbClr val="FFFFFF"/>
                </a:solidFill>
              </a:rPr>
              <a:t>The mixed colors, light orange/brown and </a:t>
            </a:r>
            <a:r>
              <a:rPr lang="en-US" sz="1200" dirty="0" err="1">
                <a:solidFill>
                  <a:srgbClr val="FFFFFF"/>
                </a:solidFill>
              </a:rPr>
              <a:t>han</a:t>
            </a:r>
            <a:r>
              <a:rPr lang="en-US" sz="1200" dirty="0">
                <a:solidFill>
                  <a:srgbClr val="FFFFFF"/>
                </a:solidFill>
              </a:rPr>
              <a:t> blue, are then sent across public space. DH relies on “dissolution” of colors to be untenable.</a:t>
            </a:r>
          </a:p>
          <a:p>
            <a:r>
              <a:rPr lang="en-US" sz="1200" dirty="0">
                <a:solidFill>
                  <a:srgbClr val="FFFFFF"/>
                </a:solidFill>
              </a:rPr>
              <a:t>Alice derives amber color again by performing B</a:t>
            </a:r>
            <a:r>
              <a:rPr lang="en-US" sz="1200" baseline="30000" dirty="0">
                <a:solidFill>
                  <a:srgbClr val="FFFFFF"/>
                </a:solidFill>
              </a:rPr>
              <a:t>a</a:t>
            </a:r>
            <a:r>
              <a:rPr lang="en-US" sz="1200" dirty="0">
                <a:solidFill>
                  <a:srgbClr val="FFFFFF"/>
                </a:solidFill>
              </a:rPr>
              <a:t> mod p.</a:t>
            </a:r>
          </a:p>
          <a:p>
            <a:r>
              <a:rPr lang="en-US" sz="1200" dirty="0">
                <a:solidFill>
                  <a:srgbClr val="FFFFFF"/>
                </a:solidFill>
              </a:rPr>
              <a:t>Bob derives teal again by performing A</a:t>
            </a:r>
            <a:r>
              <a:rPr lang="en-US" sz="1200" baseline="30000" dirty="0">
                <a:solidFill>
                  <a:srgbClr val="FFFFFF"/>
                </a:solidFill>
              </a:rPr>
              <a:t>b</a:t>
            </a:r>
            <a:r>
              <a:rPr lang="en-US" sz="1200" dirty="0">
                <a:solidFill>
                  <a:srgbClr val="FFFFFF"/>
                </a:solidFill>
              </a:rPr>
              <a:t> mod p.</a:t>
            </a:r>
          </a:p>
          <a:p>
            <a:r>
              <a:rPr lang="en-US" sz="1200" dirty="0">
                <a:solidFill>
                  <a:srgbClr val="FFFFFF"/>
                </a:solidFill>
              </a:rPr>
              <a:t>This is possible because in modular arithmetic, B</a:t>
            </a:r>
            <a:r>
              <a:rPr lang="en-US" sz="1200" baseline="30000" dirty="0">
                <a:solidFill>
                  <a:srgbClr val="FFFFFF"/>
                </a:solidFill>
              </a:rPr>
              <a:t>a</a:t>
            </a:r>
            <a:r>
              <a:rPr lang="en-US" sz="1200" dirty="0">
                <a:solidFill>
                  <a:srgbClr val="FFFFFF"/>
                </a:solidFill>
              </a:rPr>
              <a:t> mod p and A</a:t>
            </a:r>
            <a:r>
              <a:rPr lang="en-US" sz="1200" baseline="30000" dirty="0">
                <a:solidFill>
                  <a:srgbClr val="FFFFFF"/>
                </a:solidFill>
              </a:rPr>
              <a:t>b</a:t>
            </a:r>
            <a:r>
              <a:rPr lang="en-US" sz="1200" dirty="0">
                <a:solidFill>
                  <a:srgbClr val="FFFFFF"/>
                </a:solidFill>
              </a:rPr>
              <a:t> mod p, are equal to g</a:t>
            </a:r>
            <a:r>
              <a:rPr lang="en-US" sz="1200" baseline="30000" dirty="0">
                <a:solidFill>
                  <a:srgbClr val="FFFFFF"/>
                </a:solidFill>
              </a:rPr>
              <a:t>ab</a:t>
            </a:r>
            <a:r>
              <a:rPr lang="en-US" sz="1200" dirty="0">
                <a:solidFill>
                  <a:srgbClr val="FFFFFF"/>
                </a:solidFill>
              </a:rPr>
              <a:t> mod p = </a:t>
            </a:r>
            <a:r>
              <a:rPr lang="en-US" sz="1200" dirty="0" err="1">
                <a:solidFill>
                  <a:srgbClr val="FFFFFF"/>
                </a:solidFill>
              </a:rPr>
              <a:t>g</a:t>
            </a:r>
            <a:r>
              <a:rPr lang="en-US" sz="1200" baseline="30000" dirty="0" err="1">
                <a:solidFill>
                  <a:srgbClr val="FFFFFF"/>
                </a:solidFill>
              </a:rPr>
              <a:t>ba</a:t>
            </a:r>
            <a:r>
              <a:rPr lang="en-US" sz="1200" dirty="0">
                <a:solidFill>
                  <a:srgbClr val="FFFFFF"/>
                </a:solidFill>
              </a:rPr>
              <a:t> mod p. Notice how order of exponentiation doesn’t affect the result.</a:t>
            </a:r>
          </a:p>
          <a:p>
            <a:r>
              <a:rPr lang="en-US" sz="1200" dirty="0">
                <a:solidFill>
                  <a:srgbClr val="FFFFFF"/>
                </a:solidFill>
              </a:rPr>
              <a:t>However, since both of their mixtures now have each other’s shared secret in them(without either party knowing what it is) when they add in their original private key’s they get the common secret.</a:t>
            </a:r>
          </a:p>
          <a:p>
            <a:r>
              <a:rPr lang="en-US" sz="1200" dirty="0">
                <a:solidFill>
                  <a:srgbClr val="FFFFFF"/>
                </a:solidFill>
              </a:rPr>
              <a:t>s = (g</a:t>
            </a:r>
            <a:r>
              <a:rPr lang="en-US" sz="1200" baseline="30000" dirty="0">
                <a:solidFill>
                  <a:srgbClr val="FFFFFF"/>
                </a:solidFill>
              </a:rPr>
              <a:t>a</a:t>
            </a:r>
            <a:r>
              <a:rPr lang="en-US" sz="1200" dirty="0">
                <a:solidFill>
                  <a:srgbClr val="FFFFFF"/>
                </a:solidFill>
              </a:rPr>
              <a:t>)</a:t>
            </a:r>
            <a:r>
              <a:rPr lang="en-US" sz="1200" baseline="30000" dirty="0">
                <a:solidFill>
                  <a:srgbClr val="FFFFFF"/>
                </a:solidFill>
              </a:rPr>
              <a:t>b</a:t>
            </a:r>
            <a:r>
              <a:rPr lang="en-US" sz="1200" dirty="0">
                <a:solidFill>
                  <a:srgbClr val="FFFFFF"/>
                </a:solidFill>
              </a:rPr>
              <a:t> mod p = (</a:t>
            </a:r>
            <a:r>
              <a:rPr lang="en-US" sz="1200" dirty="0" err="1">
                <a:solidFill>
                  <a:srgbClr val="FFFFFF"/>
                </a:solidFill>
              </a:rPr>
              <a:t>g</a:t>
            </a:r>
            <a:r>
              <a:rPr lang="en-US" sz="1200" baseline="30000" dirty="0" err="1">
                <a:solidFill>
                  <a:srgbClr val="FFFFFF"/>
                </a:solidFill>
              </a:rPr>
              <a:t>b</a:t>
            </a:r>
            <a:r>
              <a:rPr lang="en-US" sz="1200" dirty="0">
                <a:solidFill>
                  <a:srgbClr val="FFFFFF"/>
                </a:solidFill>
              </a:rPr>
              <a:t>)</a:t>
            </a:r>
            <a:r>
              <a:rPr lang="en-US" sz="1200" baseline="30000" dirty="0">
                <a:solidFill>
                  <a:srgbClr val="FFFFFF"/>
                </a:solidFill>
              </a:rPr>
              <a:t>a</a:t>
            </a:r>
            <a:r>
              <a:rPr lang="en-US" sz="1200" dirty="0">
                <a:solidFill>
                  <a:srgbClr val="FFFFFF"/>
                </a:solidFill>
              </a:rPr>
              <a:t> mod p = g</a:t>
            </a:r>
            <a:r>
              <a:rPr lang="en-US" sz="1200" baseline="30000" dirty="0">
                <a:solidFill>
                  <a:srgbClr val="FFFFFF"/>
                </a:solidFill>
              </a:rPr>
              <a:t>ab</a:t>
            </a:r>
            <a:r>
              <a:rPr lang="en-US" sz="1200" dirty="0">
                <a:solidFill>
                  <a:srgbClr val="FFFFFF"/>
                </a:solidFill>
              </a:rPr>
              <a:t> mod p </a:t>
            </a:r>
          </a:p>
        </p:txBody>
      </p:sp>
    </p:spTree>
    <p:extLst>
      <p:ext uri="{BB962C8B-B14F-4D97-AF65-F5344CB8AC3E}">
        <p14:creationId xmlns:p14="http://schemas.microsoft.com/office/powerpoint/2010/main" val="5909481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2C6D782-6B6F-4B4E-B92B-C8F13A0FED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 name="Rectangle 16">
              <a:extLst>
                <a:ext uri="{FF2B5EF4-FFF2-40B4-BE49-F238E27FC236}">
                  <a16:creationId xmlns:a16="http://schemas.microsoft.com/office/drawing/2014/main" id="{E9716FBC-9870-4321-B055-657F96DDF1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3720C802-2465-4EF6-9AED-E768D24605A6}"/>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6E532192-EB0D-43D0-8ACF-ABEBADC617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1779"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 name="Rectangle 5">
              <a:extLst>
                <a:ext uri="{FF2B5EF4-FFF2-40B4-BE49-F238E27FC236}">
                  <a16:creationId xmlns:a16="http://schemas.microsoft.com/office/drawing/2014/main" id="{A61AEB4E-A65A-4890-AD09-C9ACFB0801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528DE10F-D498-4BFB-8B2A-E06AAA1F48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EA9A7A15-77B2-4771-B979-8F0E0626AC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Rectangle 8">
              <a:extLst>
                <a:ext uri="{FF2B5EF4-FFF2-40B4-BE49-F238E27FC236}">
                  <a16:creationId xmlns:a16="http://schemas.microsoft.com/office/drawing/2014/main" id="{91C3D14F-54C6-49E0-BB0E-DAEA3688A87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5" name="Freeform 9">
              <a:extLst>
                <a:ext uri="{FF2B5EF4-FFF2-40B4-BE49-F238E27FC236}">
                  <a16:creationId xmlns:a16="http://schemas.microsoft.com/office/drawing/2014/main" id="{693A8E0B-9819-41E1-979C-44F08FECF5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31C3E5DB-A7A3-4EAE-9026-F9B8F12EC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DCA25288-1A1B-4F47-B482-9A847602E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14B443AB-E1B9-4C40-BA70-8F6CAD01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85A198B7-B595-43D6-828B-3A6D85322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F310B986-AB70-4FCE-85CC-A7FB750AB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58F94A36-E150-4C70-87E6-89E6368F1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6">
              <a:extLst>
                <a:ext uri="{FF2B5EF4-FFF2-40B4-BE49-F238E27FC236}">
                  <a16:creationId xmlns:a16="http://schemas.microsoft.com/office/drawing/2014/main" id="{885088E1-2931-4D8D-869D-72334C5961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7">
              <a:extLst>
                <a:ext uri="{FF2B5EF4-FFF2-40B4-BE49-F238E27FC236}">
                  <a16:creationId xmlns:a16="http://schemas.microsoft.com/office/drawing/2014/main" id="{7AE9D160-3F56-4C52-9ED9-A6BAAA329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79F3F7A1-0C51-41DA-9DA6-8E90E3E35A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DD9A2A46-D55F-4922-A01B-3F8DBED62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0AA17DFB-AEBE-4499-865B-B70381244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1">
              <a:extLst>
                <a:ext uri="{FF2B5EF4-FFF2-40B4-BE49-F238E27FC236}">
                  <a16:creationId xmlns:a16="http://schemas.microsoft.com/office/drawing/2014/main" id="{057EE8DA-45A6-49F5-8818-666095A684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2">
              <a:extLst>
                <a:ext uri="{FF2B5EF4-FFF2-40B4-BE49-F238E27FC236}">
                  <a16:creationId xmlns:a16="http://schemas.microsoft.com/office/drawing/2014/main" id="{8ADAA219-132F-41F3-BFAB-896804CF9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0593EFB1-DC77-417B-B5BC-0900A29F86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95C9F90E-2399-40F1-BB67-3EEDFC360A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59635033-7842-47F7-869E-EB54B03BE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06710716-F4FF-4D2D-BD4D-3A1C29D5DA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DD91BF26-5487-4130-87F9-0B56EA0B06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DCAE746E-F56B-4E02-A50E-358503AB5F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81DB5307-35A1-4FFB-A8E6-C6AB7703A8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052F6C49-049E-4FBC-A090-64B559CC1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B520037F-DF6D-49C9-937E-D7617F8D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2">
              <a:extLst>
                <a:ext uri="{FF2B5EF4-FFF2-40B4-BE49-F238E27FC236}">
                  <a16:creationId xmlns:a16="http://schemas.microsoft.com/office/drawing/2014/main" id="{D65483B0-4562-4071-8E79-BFF7E3407B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33">
              <a:extLst>
                <a:ext uri="{FF2B5EF4-FFF2-40B4-BE49-F238E27FC236}">
                  <a16:creationId xmlns:a16="http://schemas.microsoft.com/office/drawing/2014/main" id="{B537F264-B801-4F97-8091-41E16CA52F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0" name="Freeform 34">
              <a:extLst>
                <a:ext uri="{FF2B5EF4-FFF2-40B4-BE49-F238E27FC236}">
                  <a16:creationId xmlns:a16="http://schemas.microsoft.com/office/drawing/2014/main" id="{CF0D86E0-647F-437F-AA71-72A789B0D2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5">
              <a:extLst>
                <a:ext uri="{FF2B5EF4-FFF2-40B4-BE49-F238E27FC236}">
                  <a16:creationId xmlns:a16="http://schemas.microsoft.com/office/drawing/2014/main" id="{D72C3866-21D1-48D0-899E-938892FF3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6">
              <a:extLst>
                <a:ext uri="{FF2B5EF4-FFF2-40B4-BE49-F238E27FC236}">
                  <a16:creationId xmlns:a16="http://schemas.microsoft.com/office/drawing/2014/main" id="{4E94AC39-CDCB-4B11-BE08-FABED0C00F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7">
              <a:extLst>
                <a:ext uri="{FF2B5EF4-FFF2-40B4-BE49-F238E27FC236}">
                  <a16:creationId xmlns:a16="http://schemas.microsoft.com/office/drawing/2014/main" id="{29C7F939-61B9-467B-AC85-C146594B80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38">
              <a:extLst>
                <a:ext uri="{FF2B5EF4-FFF2-40B4-BE49-F238E27FC236}">
                  <a16:creationId xmlns:a16="http://schemas.microsoft.com/office/drawing/2014/main" id="{0B851A48-E333-49BD-8150-3E207F2F5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39">
              <a:extLst>
                <a:ext uri="{FF2B5EF4-FFF2-40B4-BE49-F238E27FC236}">
                  <a16:creationId xmlns:a16="http://schemas.microsoft.com/office/drawing/2014/main" id="{1CD0C878-A6ED-44A0-972F-164829F38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0">
              <a:extLst>
                <a:ext uri="{FF2B5EF4-FFF2-40B4-BE49-F238E27FC236}">
                  <a16:creationId xmlns:a16="http://schemas.microsoft.com/office/drawing/2014/main" id="{1C236544-42D8-4A88-B600-6B8B20FFB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41">
              <a:extLst>
                <a:ext uri="{FF2B5EF4-FFF2-40B4-BE49-F238E27FC236}">
                  <a16:creationId xmlns:a16="http://schemas.microsoft.com/office/drawing/2014/main" id="{C9FF2C0E-61EA-45E6-8C93-270B51918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42">
              <a:extLst>
                <a:ext uri="{FF2B5EF4-FFF2-40B4-BE49-F238E27FC236}">
                  <a16:creationId xmlns:a16="http://schemas.microsoft.com/office/drawing/2014/main" id="{654F9C3F-E635-4E7B-BF8F-87BF60C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43">
              <a:extLst>
                <a:ext uri="{FF2B5EF4-FFF2-40B4-BE49-F238E27FC236}">
                  <a16:creationId xmlns:a16="http://schemas.microsoft.com/office/drawing/2014/main" id="{ACCA7548-833A-4EEC-91F2-BB9687E3C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44">
              <a:extLst>
                <a:ext uri="{FF2B5EF4-FFF2-40B4-BE49-F238E27FC236}">
                  <a16:creationId xmlns:a16="http://schemas.microsoft.com/office/drawing/2014/main" id="{F895F203-B2FD-49FE-A865-269B367A4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Rectangle 45">
              <a:extLst>
                <a:ext uri="{FF2B5EF4-FFF2-40B4-BE49-F238E27FC236}">
                  <a16:creationId xmlns:a16="http://schemas.microsoft.com/office/drawing/2014/main" id="{84D9CCFF-23CD-4209-B238-57DDF091A6C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2" name="Freeform 46">
              <a:extLst>
                <a:ext uri="{FF2B5EF4-FFF2-40B4-BE49-F238E27FC236}">
                  <a16:creationId xmlns:a16="http://schemas.microsoft.com/office/drawing/2014/main" id="{190495CD-E216-4AF5-9038-D7807B63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47">
              <a:extLst>
                <a:ext uri="{FF2B5EF4-FFF2-40B4-BE49-F238E27FC236}">
                  <a16:creationId xmlns:a16="http://schemas.microsoft.com/office/drawing/2014/main" id="{6E2B5DDB-234E-47ED-9F32-83C6D5EEEB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48">
              <a:extLst>
                <a:ext uri="{FF2B5EF4-FFF2-40B4-BE49-F238E27FC236}">
                  <a16:creationId xmlns:a16="http://schemas.microsoft.com/office/drawing/2014/main" id="{9DB1F0CB-D565-4DF9-BA3F-7CE9F18B4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49">
              <a:extLst>
                <a:ext uri="{FF2B5EF4-FFF2-40B4-BE49-F238E27FC236}">
                  <a16:creationId xmlns:a16="http://schemas.microsoft.com/office/drawing/2014/main" id="{552F47B4-D0D5-4075-BD00-7145B6F205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0">
              <a:extLst>
                <a:ext uri="{FF2B5EF4-FFF2-40B4-BE49-F238E27FC236}">
                  <a16:creationId xmlns:a16="http://schemas.microsoft.com/office/drawing/2014/main" id="{F57CAD52-0B84-4068-BFD9-B48B16AFE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1">
              <a:extLst>
                <a:ext uri="{FF2B5EF4-FFF2-40B4-BE49-F238E27FC236}">
                  <a16:creationId xmlns:a16="http://schemas.microsoft.com/office/drawing/2014/main" id="{62E09F5E-A24D-4628-A8CB-143556FB9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52">
              <a:extLst>
                <a:ext uri="{FF2B5EF4-FFF2-40B4-BE49-F238E27FC236}">
                  <a16:creationId xmlns:a16="http://schemas.microsoft.com/office/drawing/2014/main" id="{C547CC76-FB8C-43B1-A625-F694184D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53">
              <a:extLst>
                <a:ext uri="{FF2B5EF4-FFF2-40B4-BE49-F238E27FC236}">
                  <a16:creationId xmlns:a16="http://schemas.microsoft.com/office/drawing/2014/main" id="{E86CE93B-A557-46C2-B87E-81C1E0E936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54">
              <a:extLst>
                <a:ext uri="{FF2B5EF4-FFF2-40B4-BE49-F238E27FC236}">
                  <a16:creationId xmlns:a16="http://schemas.microsoft.com/office/drawing/2014/main" id="{7220D106-C5C0-4A39-909A-A11F3E246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55">
              <a:extLst>
                <a:ext uri="{FF2B5EF4-FFF2-40B4-BE49-F238E27FC236}">
                  <a16:creationId xmlns:a16="http://schemas.microsoft.com/office/drawing/2014/main" id="{195044AA-79D9-4142-8865-9A4B4E808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56">
              <a:extLst>
                <a:ext uri="{FF2B5EF4-FFF2-40B4-BE49-F238E27FC236}">
                  <a16:creationId xmlns:a16="http://schemas.microsoft.com/office/drawing/2014/main" id="{BBFC5CFA-482C-4B45-87A7-C44F773CC6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57">
              <a:extLst>
                <a:ext uri="{FF2B5EF4-FFF2-40B4-BE49-F238E27FC236}">
                  <a16:creationId xmlns:a16="http://schemas.microsoft.com/office/drawing/2014/main" id="{79BEC615-03E2-4F7F-A457-0CDA565AD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58">
              <a:extLst>
                <a:ext uri="{FF2B5EF4-FFF2-40B4-BE49-F238E27FC236}">
                  <a16:creationId xmlns:a16="http://schemas.microsoft.com/office/drawing/2014/main" id="{20E56620-58EC-4785-BA5E-2E40F40BC9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12CE0BB-D300-C285-903E-269DFE98E975}"/>
              </a:ext>
            </a:extLst>
          </p:cNvPr>
          <p:cNvSpPr>
            <a:spLocks noGrp="1"/>
          </p:cNvSpPr>
          <p:nvPr>
            <p:ph type="title"/>
          </p:nvPr>
        </p:nvSpPr>
        <p:spPr>
          <a:xfrm>
            <a:off x="5491209" y="-473378"/>
            <a:ext cx="5877676" cy="1478570"/>
          </a:xfrm>
        </p:spPr>
        <p:txBody>
          <a:bodyPr>
            <a:normAutofit/>
          </a:bodyPr>
          <a:lstStyle/>
          <a:p>
            <a:r>
              <a:rPr lang="en-US" dirty="0"/>
              <a:t>Program explanation</a:t>
            </a:r>
          </a:p>
        </p:txBody>
      </p:sp>
      <p:pic>
        <p:nvPicPr>
          <p:cNvPr id="9" name="Picture 8" descr="A screenshot of a computer program&#10;&#10;Description automatically generated">
            <a:extLst>
              <a:ext uri="{FF2B5EF4-FFF2-40B4-BE49-F238E27FC236}">
                <a16:creationId xmlns:a16="http://schemas.microsoft.com/office/drawing/2014/main" id="{48DD30DD-DD95-B114-F50D-49DF5E3ABA84}"/>
              </a:ext>
            </a:extLst>
          </p:cNvPr>
          <p:cNvPicPr>
            <a:picLocks noChangeAspect="1"/>
          </p:cNvPicPr>
          <p:nvPr/>
        </p:nvPicPr>
        <p:blipFill rotWithShape="1">
          <a:blip r:embed="rId4"/>
          <a:srcRect t="10235" r="1" b="16741"/>
          <a:stretch/>
        </p:blipFill>
        <p:spPr>
          <a:xfrm>
            <a:off x="20" y="0"/>
            <a:ext cx="4636339" cy="2276856"/>
          </a:xfrm>
          <a:custGeom>
            <a:avLst/>
            <a:gdLst/>
            <a:ahLst/>
            <a:cxnLst/>
            <a:rect l="l" t="t" r="r" b="b"/>
            <a:pathLst>
              <a:path w="4635583" h="3427413">
                <a:moveTo>
                  <a:pt x="0" y="0"/>
                </a:moveTo>
                <a:lnTo>
                  <a:pt x="4635583" y="0"/>
                </a:lnTo>
                <a:lnTo>
                  <a:pt x="4635583" y="3427413"/>
                </a:lnTo>
                <a:lnTo>
                  <a:pt x="0" y="3427413"/>
                </a:lnTo>
                <a:close/>
              </a:path>
            </a:pathLst>
          </a:custGeom>
        </p:spPr>
      </p:pic>
      <p:pic>
        <p:nvPicPr>
          <p:cNvPr id="7" name="Picture 6" descr="A screenshot of a computer program&#10;&#10;Description automatically generated">
            <a:extLst>
              <a:ext uri="{FF2B5EF4-FFF2-40B4-BE49-F238E27FC236}">
                <a16:creationId xmlns:a16="http://schemas.microsoft.com/office/drawing/2014/main" id="{745F8658-614E-8E39-95E6-A2E0E802FA2C}"/>
              </a:ext>
            </a:extLst>
          </p:cNvPr>
          <p:cNvPicPr>
            <a:picLocks noChangeAspect="1"/>
          </p:cNvPicPr>
          <p:nvPr/>
        </p:nvPicPr>
        <p:blipFill rotWithShape="1">
          <a:blip r:embed="rId5"/>
          <a:srcRect r="7732" b="-4"/>
          <a:stretch/>
        </p:blipFill>
        <p:spPr>
          <a:xfrm>
            <a:off x="20" y="2285999"/>
            <a:ext cx="4635563" cy="2286001"/>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76" name="Straight Connector 75">
            <a:extLst>
              <a:ext uri="{FF2B5EF4-FFF2-40B4-BE49-F238E27FC236}">
                <a16:creationId xmlns:a16="http://schemas.microsoft.com/office/drawing/2014/main" id="{3CFEBF73-2875-4126-A90D-ABB6BBFEA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286000"/>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pic>
        <p:nvPicPr>
          <p:cNvPr id="5" name="Content Placeholder 4" descr="A screen shot of a computer program&#10;&#10;Description automatically generated">
            <a:extLst>
              <a:ext uri="{FF2B5EF4-FFF2-40B4-BE49-F238E27FC236}">
                <a16:creationId xmlns:a16="http://schemas.microsoft.com/office/drawing/2014/main" id="{6E57CBA3-8FB9-80FF-1D7A-576D5F1F8096}"/>
              </a:ext>
            </a:extLst>
          </p:cNvPr>
          <p:cNvPicPr>
            <a:picLocks noChangeAspect="1"/>
          </p:cNvPicPr>
          <p:nvPr/>
        </p:nvPicPr>
        <p:blipFill rotWithShape="1">
          <a:blip r:embed="rId6"/>
          <a:srcRect r="1" b="12719"/>
          <a:stretch/>
        </p:blipFill>
        <p:spPr>
          <a:xfrm>
            <a:off x="20" y="4572000"/>
            <a:ext cx="4635563" cy="2286001"/>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78" name="Straight Connector 77">
            <a:extLst>
              <a:ext uri="{FF2B5EF4-FFF2-40B4-BE49-F238E27FC236}">
                <a16:creationId xmlns:a16="http://schemas.microsoft.com/office/drawing/2014/main" id="{0F167419-5C1C-40BD-B9C4-75CFC65088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72000"/>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80" name="Straight Connector 79">
            <a:extLst>
              <a:ext uri="{FF2B5EF4-FFF2-40B4-BE49-F238E27FC236}">
                <a16:creationId xmlns:a16="http://schemas.microsoft.com/office/drawing/2014/main" id="{AFCD9A95-E405-4952-A0CF-6EAF80F970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2483"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13" name="Content Placeholder 12">
            <a:extLst>
              <a:ext uri="{FF2B5EF4-FFF2-40B4-BE49-F238E27FC236}">
                <a16:creationId xmlns:a16="http://schemas.microsoft.com/office/drawing/2014/main" id="{442B1AA7-6F5B-920D-CAFF-3A60E06AF1B5}"/>
              </a:ext>
            </a:extLst>
          </p:cNvPr>
          <p:cNvSpPr>
            <a:spLocks noGrp="1"/>
          </p:cNvSpPr>
          <p:nvPr>
            <p:ph idx="1"/>
          </p:nvPr>
        </p:nvSpPr>
        <p:spPr>
          <a:xfrm>
            <a:off x="5538627" y="619021"/>
            <a:ext cx="5877677" cy="6000851"/>
          </a:xfrm>
        </p:spPr>
        <p:txBody>
          <a:bodyPr>
            <a:normAutofit fontScale="70000" lnSpcReduction="20000"/>
          </a:bodyPr>
          <a:lstStyle/>
          <a:p>
            <a:r>
              <a:rPr lang="en-US" b="1" dirty="0" err="1"/>
              <a:t>generate_prime</a:t>
            </a:r>
            <a:r>
              <a:rPr lang="en-US" b="1" dirty="0"/>
              <a:t>(bits): </a:t>
            </a:r>
            <a:r>
              <a:rPr lang="en-US" dirty="0"/>
              <a:t>Generates and returns a prime number with a specified number of bits using a cryptographic library.</a:t>
            </a:r>
          </a:p>
          <a:p>
            <a:r>
              <a:rPr lang="en-US" b="1" dirty="0" err="1"/>
              <a:t>find_primitive_root</a:t>
            </a:r>
            <a:r>
              <a:rPr lang="en-US" b="1" dirty="0"/>
              <a:t>(prime): </a:t>
            </a:r>
            <a:r>
              <a:rPr lang="en-US" dirty="0"/>
              <a:t>Identifies and returns a primitive root modulo a given prime number, which is necessary for certain types of cryptographic protocols; it raises an error if the input number is not prime.</a:t>
            </a:r>
          </a:p>
          <a:p>
            <a:r>
              <a:rPr lang="en-US" b="1" dirty="0" err="1"/>
              <a:t>diffie_hellman_key_exchange</a:t>
            </a:r>
            <a:r>
              <a:rPr lang="en-US" b="1" dirty="0"/>
              <a:t>(p, g): </a:t>
            </a:r>
            <a:r>
              <a:rPr lang="en-US" dirty="0"/>
              <a:t>Implements one step of the Diffie-Hellman key exchange by generating a private key 'a' randomly and computing the corresponding public key 'A’ as mod  g</a:t>
            </a:r>
            <a:r>
              <a:rPr lang="en-US" baseline="30000" dirty="0"/>
              <a:t>a</a:t>
            </a:r>
            <a:r>
              <a:rPr lang="en-US" dirty="0"/>
              <a:t> mod p.</a:t>
            </a:r>
          </a:p>
          <a:p>
            <a:r>
              <a:rPr lang="en-US" b="1" dirty="0" err="1"/>
              <a:t>brute_force_dh</a:t>
            </a:r>
            <a:r>
              <a:rPr lang="en-US" b="1" dirty="0"/>
              <a:t>(p, g, A): </a:t>
            </a:r>
            <a:r>
              <a:rPr lang="en-US" dirty="0"/>
              <a:t>Attempts to reverse-engineer the Diffie-Hellman key exchange by brute-forcing the computation of 'a' given 'p', 'g', and 'A'. It also measures the time taken to find ‘a’.</a:t>
            </a:r>
          </a:p>
          <a:p>
            <a:r>
              <a:rPr lang="en-US" b="1" dirty="0"/>
              <a:t>Summary:</a:t>
            </a:r>
            <a:r>
              <a:rPr lang="en-US" dirty="0"/>
              <a:t> </a:t>
            </a:r>
            <a:r>
              <a:rPr lang="en-US" dirty="0">
                <a:effectLst/>
              </a:rPr>
              <a:t>The program evaluates the security of the Diffie-Hellman key exchange by simulating it and then attempting to break it using brute force. It cycles through prime numbers of increasing bit size (10 to </a:t>
            </a:r>
            <a:r>
              <a:rPr lang="en-US" dirty="0"/>
              <a:t>30</a:t>
            </a:r>
            <a:r>
              <a:rPr lang="en-US" dirty="0">
                <a:effectLst/>
              </a:rPr>
              <a:t> bits, in 5-bit increments) to assess how the complexity of the brute force attack scales with the size of the prime number. </a:t>
            </a:r>
          </a:p>
          <a:p>
            <a:pPr marL="0" indent="0" algn="l">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92165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DDEEA70-A7DF-9BAD-F769-DBEDAEBEFF19}"/>
              </a:ext>
            </a:extLst>
          </p:cNvPr>
          <p:cNvSpPr>
            <a:spLocks noGrp="1"/>
          </p:cNvSpPr>
          <p:nvPr>
            <p:ph type="title"/>
          </p:nvPr>
        </p:nvSpPr>
        <p:spPr>
          <a:xfrm>
            <a:off x="1149350" y="-1"/>
            <a:ext cx="4459286" cy="752474"/>
          </a:xfrm>
        </p:spPr>
        <p:txBody>
          <a:bodyPr>
            <a:normAutofit/>
          </a:bodyPr>
          <a:lstStyle/>
          <a:p>
            <a:r>
              <a:rPr lang="en-US" sz="3200" dirty="0"/>
              <a:t>Results</a:t>
            </a:r>
          </a:p>
        </p:txBody>
      </p:sp>
      <p:sp>
        <p:nvSpPr>
          <p:cNvPr id="9" name="Content Placeholder 8">
            <a:extLst>
              <a:ext uri="{FF2B5EF4-FFF2-40B4-BE49-F238E27FC236}">
                <a16:creationId xmlns:a16="http://schemas.microsoft.com/office/drawing/2014/main" id="{28589F11-7B3D-639C-F7E6-4FD02E029A74}"/>
              </a:ext>
            </a:extLst>
          </p:cNvPr>
          <p:cNvSpPr>
            <a:spLocks noGrp="1"/>
          </p:cNvSpPr>
          <p:nvPr>
            <p:ph idx="1"/>
          </p:nvPr>
        </p:nvSpPr>
        <p:spPr>
          <a:xfrm>
            <a:off x="1149350" y="790058"/>
            <a:ext cx="4335460" cy="5828456"/>
          </a:xfrm>
        </p:spPr>
        <p:txBody>
          <a:bodyPr>
            <a:noAutofit/>
          </a:bodyPr>
          <a:lstStyle/>
          <a:p>
            <a:pPr marL="0" indent="0">
              <a:lnSpc>
                <a:spcPct val="110000"/>
              </a:lnSpc>
              <a:buNone/>
            </a:pPr>
            <a:r>
              <a:rPr lang="en-US" sz="1000" dirty="0"/>
              <a:t>MacBook Pro, M1 - macOS, Ventura</a:t>
            </a:r>
          </a:p>
          <a:p>
            <a:pPr>
              <a:lnSpc>
                <a:spcPct val="110000"/>
              </a:lnSpc>
            </a:pPr>
            <a:r>
              <a:rPr lang="en-US" sz="1000" dirty="0"/>
              <a:t>10-bit prime: 181,221 ns → 0 minutes, 0.0002 seconds</a:t>
            </a:r>
          </a:p>
          <a:p>
            <a:pPr>
              <a:lnSpc>
                <a:spcPct val="110000"/>
              </a:lnSpc>
            </a:pPr>
            <a:r>
              <a:rPr lang="en-US" sz="1000" dirty="0"/>
              <a:t>15-bit prime: 7,398,713 ns → 0 minutes, 0.0074 seconds</a:t>
            </a:r>
          </a:p>
          <a:p>
            <a:pPr>
              <a:lnSpc>
                <a:spcPct val="110000"/>
              </a:lnSpc>
            </a:pPr>
            <a:r>
              <a:rPr lang="en-US" sz="1000" dirty="0"/>
              <a:t>20-bit prime: 446,755,263 ns → 0 minutes, 0.447 seconds</a:t>
            </a:r>
          </a:p>
          <a:p>
            <a:pPr>
              <a:lnSpc>
                <a:spcPct val="110000"/>
              </a:lnSpc>
            </a:pPr>
            <a:r>
              <a:rPr lang="en-US" sz="1000" dirty="0"/>
              <a:t>25-bit prime: 15,536,839,833 ns → 0 minutes, 15.537 seconds</a:t>
            </a:r>
          </a:p>
          <a:p>
            <a:pPr>
              <a:lnSpc>
                <a:spcPct val="110000"/>
              </a:lnSpc>
            </a:pPr>
            <a:r>
              <a:rPr lang="en-US" sz="1000" dirty="0"/>
              <a:t>30-bit prime: 680,854,204,121 ns → 11 minutes, 20.854 seconds</a:t>
            </a:r>
          </a:p>
          <a:p>
            <a:pPr marL="0" indent="0">
              <a:lnSpc>
                <a:spcPct val="110000"/>
              </a:lnSpc>
              <a:buNone/>
            </a:pPr>
            <a:r>
              <a:rPr lang="en-US" sz="1000" dirty="0"/>
              <a:t>CyberPower PC - Windows 11 Home</a:t>
            </a:r>
          </a:p>
          <a:p>
            <a:pPr>
              <a:lnSpc>
                <a:spcPct val="110000"/>
              </a:lnSpc>
            </a:pPr>
            <a:r>
              <a:rPr lang="en-US" sz="1000" dirty="0"/>
              <a:t>10-bit prime: 111,540 ns → 0 minutes, 0.0001 seconds</a:t>
            </a:r>
          </a:p>
          <a:p>
            <a:pPr>
              <a:lnSpc>
                <a:spcPct val="110000"/>
              </a:lnSpc>
            </a:pPr>
            <a:r>
              <a:rPr lang="en-US" sz="1000" dirty="0"/>
              <a:t>15-bit prime: 7,402,340 ns → 0 minutes, 0.0074 seconds</a:t>
            </a:r>
          </a:p>
          <a:p>
            <a:pPr>
              <a:lnSpc>
                <a:spcPct val="110000"/>
              </a:lnSpc>
            </a:pPr>
            <a:r>
              <a:rPr lang="en-US" sz="1000" dirty="0"/>
              <a:t>20-bit prime: 288,394,150 ns → 0 minutes, 0.288 seconds</a:t>
            </a:r>
          </a:p>
          <a:p>
            <a:pPr>
              <a:lnSpc>
                <a:spcPct val="110000"/>
              </a:lnSpc>
            </a:pPr>
            <a:r>
              <a:rPr lang="en-US" sz="1000" dirty="0"/>
              <a:t>25-bit prime: 10,667,809,000 ns → 0 minutes, 10.668 seconds</a:t>
            </a:r>
          </a:p>
          <a:p>
            <a:pPr>
              <a:lnSpc>
                <a:spcPct val="110000"/>
              </a:lnSpc>
            </a:pPr>
            <a:r>
              <a:rPr lang="en-US" sz="1000" dirty="0"/>
              <a:t>30-bit prime: 462,293,863,250 ns → 7 minutes, 42.294 seconds</a:t>
            </a:r>
          </a:p>
          <a:p>
            <a:pPr marL="0" indent="0">
              <a:lnSpc>
                <a:spcPct val="110000"/>
              </a:lnSpc>
              <a:buNone/>
            </a:pPr>
            <a:r>
              <a:rPr lang="en-US" sz="1000" dirty="0"/>
              <a:t>Windows Server 2022 Datacenter</a:t>
            </a:r>
          </a:p>
          <a:p>
            <a:pPr>
              <a:lnSpc>
                <a:spcPct val="110000"/>
              </a:lnSpc>
            </a:pPr>
            <a:r>
              <a:rPr lang="en-US" sz="1000" dirty="0"/>
              <a:t>10-bit prime: 221,750 ns → 0 minutes, 0.0002 seconds</a:t>
            </a:r>
          </a:p>
          <a:p>
            <a:pPr>
              <a:lnSpc>
                <a:spcPct val="110000"/>
              </a:lnSpc>
            </a:pPr>
            <a:r>
              <a:rPr lang="en-US" sz="1000" dirty="0"/>
              <a:t>15-bit prime: 8,990,850 ns → 0 minutes, 0.0090 seconds</a:t>
            </a:r>
          </a:p>
          <a:p>
            <a:pPr>
              <a:lnSpc>
                <a:spcPct val="110000"/>
              </a:lnSpc>
            </a:pPr>
            <a:r>
              <a:rPr lang="en-US" sz="1000" dirty="0"/>
              <a:t>20-bit prime: 373,064,570 ns → 0 minutes, 0.373 seconds</a:t>
            </a:r>
          </a:p>
          <a:p>
            <a:pPr>
              <a:lnSpc>
                <a:spcPct val="110000"/>
              </a:lnSpc>
            </a:pPr>
            <a:r>
              <a:rPr lang="en-US" sz="1000" dirty="0"/>
              <a:t>25-bit prime: 22,977,646,390 ns → 0 minutes, 22.978 seconds</a:t>
            </a:r>
          </a:p>
          <a:p>
            <a:pPr>
              <a:lnSpc>
                <a:spcPct val="110000"/>
              </a:lnSpc>
            </a:pPr>
            <a:r>
              <a:rPr lang="en-US" sz="1000" dirty="0"/>
              <a:t>30-bit prime: 720,745,697,924 ns → 12 minutes, 0.746 seconds</a:t>
            </a:r>
          </a:p>
        </p:txBody>
      </p:sp>
      <p:pic>
        <p:nvPicPr>
          <p:cNvPr id="7" name="Picture 6" descr="A graph with a line graph&#10;&#10;Description automatically generated">
            <a:extLst>
              <a:ext uri="{FF2B5EF4-FFF2-40B4-BE49-F238E27FC236}">
                <a16:creationId xmlns:a16="http://schemas.microsoft.com/office/drawing/2014/main" id="{C73CF68C-4755-BFC7-3AAF-766F585B3437}"/>
              </a:ext>
            </a:extLst>
          </p:cNvPr>
          <p:cNvPicPr>
            <a:picLocks noChangeAspect="1"/>
          </p:cNvPicPr>
          <p:nvPr/>
        </p:nvPicPr>
        <p:blipFill>
          <a:blip r:embed="rId4"/>
          <a:stretch>
            <a:fillRect/>
          </a:stretch>
        </p:blipFill>
        <p:spPr>
          <a:xfrm>
            <a:off x="5608635" y="1148047"/>
            <a:ext cx="6516689" cy="456190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2" name="Group 5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01538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C7AC9509-AE5E-DDC1-C18A-336EB8FFEB9C}"/>
              </a:ext>
            </a:extLst>
          </p:cNvPr>
          <p:cNvSpPr>
            <a:spLocks noGrp="1"/>
          </p:cNvSpPr>
          <p:nvPr>
            <p:ph type="title"/>
          </p:nvPr>
        </p:nvSpPr>
        <p:spPr>
          <a:xfrm>
            <a:off x="4996697" y="618518"/>
            <a:ext cx="6050713" cy="1478570"/>
          </a:xfrm>
        </p:spPr>
        <p:txBody>
          <a:bodyPr>
            <a:normAutofit/>
          </a:bodyPr>
          <a:lstStyle/>
          <a:p>
            <a:r>
              <a:rPr lang="en-US" dirty="0"/>
              <a:t>Some reasons for performance differences</a:t>
            </a:r>
          </a:p>
        </p:txBody>
      </p:sp>
      <p:pic>
        <p:nvPicPr>
          <p:cNvPr id="5" name="Picture 4" descr="Circuit board background">
            <a:extLst>
              <a:ext uri="{FF2B5EF4-FFF2-40B4-BE49-F238E27FC236}">
                <a16:creationId xmlns:a16="http://schemas.microsoft.com/office/drawing/2014/main" id="{FB8D4ACC-BC36-C859-8254-65636DA1FE75}"/>
              </a:ext>
            </a:extLst>
          </p:cNvPr>
          <p:cNvPicPr>
            <a:picLocks noChangeAspect="1"/>
          </p:cNvPicPr>
          <p:nvPr/>
        </p:nvPicPr>
        <p:blipFill rotWithShape="1">
          <a:blip r:embed="rId4"/>
          <a:srcRect l="10302" r="44748"/>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DE8BE673-9C99-0E99-9599-C102022788DF}"/>
              </a:ext>
            </a:extLst>
          </p:cNvPr>
          <p:cNvSpPr>
            <a:spLocks noGrp="1"/>
          </p:cNvSpPr>
          <p:nvPr>
            <p:ph idx="1"/>
          </p:nvPr>
        </p:nvSpPr>
        <p:spPr>
          <a:xfrm>
            <a:off x="4968958" y="2249487"/>
            <a:ext cx="6078453" cy="3541714"/>
          </a:xfrm>
        </p:spPr>
        <p:txBody>
          <a:bodyPr>
            <a:normAutofit/>
          </a:bodyPr>
          <a:lstStyle/>
          <a:p>
            <a:pPr marL="0" indent="0">
              <a:lnSpc>
                <a:spcPct val="110000"/>
              </a:lnSpc>
              <a:buNone/>
            </a:pPr>
            <a:r>
              <a:rPr lang="en-US" sz="1600" dirty="0"/>
              <a:t>The differences in performance when brute-forcing a Diffie-Hellman private key between various hardware setups can be influenced by several factors. Here are a few possible prime suspects:</a:t>
            </a:r>
          </a:p>
          <a:p>
            <a:pPr marL="457200" indent="-457200">
              <a:lnSpc>
                <a:spcPct val="110000"/>
              </a:lnSpc>
              <a:buFont typeface="+mj-lt"/>
              <a:buAutoNum type="arabicPeriod"/>
            </a:pPr>
            <a:r>
              <a:rPr lang="en-US" sz="1600" dirty="0"/>
              <a:t>Processor Specifications</a:t>
            </a:r>
          </a:p>
          <a:p>
            <a:pPr marL="457200" indent="-457200">
              <a:lnSpc>
                <a:spcPct val="110000"/>
              </a:lnSpc>
              <a:buFont typeface="+mj-lt"/>
              <a:buAutoNum type="arabicPeriod"/>
            </a:pPr>
            <a:r>
              <a:rPr lang="en-US" sz="1600" dirty="0"/>
              <a:t>System Architecture</a:t>
            </a:r>
          </a:p>
          <a:p>
            <a:pPr marL="457200" indent="-457200">
              <a:lnSpc>
                <a:spcPct val="110000"/>
              </a:lnSpc>
              <a:buFont typeface="+mj-lt"/>
              <a:buAutoNum type="arabicPeriod"/>
            </a:pPr>
            <a:r>
              <a:rPr lang="en-US" sz="1600" dirty="0"/>
              <a:t>OS and Python Environment</a:t>
            </a:r>
          </a:p>
          <a:p>
            <a:pPr marL="457200" indent="-457200">
              <a:lnSpc>
                <a:spcPct val="110000"/>
              </a:lnSpc>
              <a:buFont typeface="+mj-lt"/>
              <a:buAutoNum type="arabicPeriod"/>
            </a:pPr>
            <a:r>
              <a:rPr lang="en-US" sz="1600" dirty="0"/>
              <a:t>Code Efficiency and Python Libraries</a:t>
            </a:r>
          </a:p>
          <a:p>
            <a:pPr marL="457200" indent="-457200">
              <a:lnSpc>
                <a:spcPct val="110000"/>
              </a:lnSpc>
              <a:buFont typeface="+mj-lt"/>
              <a:buAutoNum type="arabicPeriod"/>
            </a:pPr>
            <a:r>
              <a:rPr lang="en-US" sz="1600" dirty="0"/>
              <a:t>Variability in Prime Characteristics</a:t>
            </a:r>
          </a:p>
        </p:txBody>
      </p:sp>
    </p:spTree>
    <p:extLst>
      <p:ext uri="{BB962C8B-B14F-4D97-AF65-F5344CB8AC3E}">
        <p14:creationId xmlns:p14="http://schemas.microsoft.com/office/powerpoint/2010/main" val="58825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D2683DDD-E693-9D5F-A523-71DB1E6B9404}"/>
              </a:ext>
            </a:extLst>
          </p:cNvPr>
          <p:cNvSpPr>
            <a:spLocks noGrp="1"/>
          </p:cNvSpPr>
          <p:nvPr>
            <p:ph type="title"/>
          </p:nvPr>
        </p:nvSpPr>
        <p:spPr>
          <a:xfrm>
            <a:off x="7962519" y="26986"/>
            <a:ext cx="3084891" cy="1478570"/>
          </a:xfrm>
        </p:spPr>
        <p:txBody>
          <a:bodyPr>
            <a:normAutofit/>
          </a:bodyPr>
          <a:lstStyle/>
          <a:p>
            <a:r>
              <a:rPr lang="en-US" sz="2500" dirty="0"/>
              <a:t>How exponential growth creates security &amp; Some useful math</a:t>
            </a:r>
          </a:p>
        </p:txBody>
      </p:sp>
      <p:pic>
        <p:nvPicPr>
          <p:cNvPr id="5" name="Picture 4" descr="Padlock on computer motherboard">
            <a:extLst>
              <a:ext uri="{FF2B5EF4-FFF2-40B4-BE49-F238E27FC236}">
                <a16:creationId xmlns:a16="http://schemas.microsoft.com/office/drawing/2014/main" id="{8B72A276-B984-5E79-F795-B9CF0AF0BC68}"/>
              </a:ext>
            </a:extLst>
          </p:cNvPr>
          <p:cNvPicPr>
            <a:picLocks noChangeAspect="1"/>
          </p:cNvPicPr>
          <p:nvPr/>
        </p:nvPicPr>
        <p:blipFill rotWithShape="1">
          <a:blip r:embed="rId4"/>
          <a:srcRect l="1538" r="24892"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2DFCA96E-6D16-8135-ED56-E02DF38C01FF}"/>
              </a:ext>
            </a:extLst>
          </p:cNvPr>
          <p:cNvSpPr>
            <a:spLocks noGrp="1"/>
          </p:cNvSpPr>
          <p:nvPr>
            <p:ph idx="1"/>
          </p:nvPr>
        </p:nvSpPr>
        <p:spPr>
          <a:xfrm>
            <a:off x="7959345" y="1563687"/>
            <a:ext cx="3084892" cy="4805363"/>
          </a:xfrm>
        </p:spPr>
        <p:txBody>
          <a:bodyPr>
            <a:noAutofit/>
          </a:bodyPr>
          <a:lstStyle/>
          <a:p>
            <a:pPr marL="0" indent="0">
              <a:lnSpc>
                <a:spcPct val="110000"/>
              </a:lnSpc>
              <a:buNone/>
            </a:pPr>
            <a:r>
              <a:rPr lang="en-US" sz="1300" b="0" i="0" dirty="0">
                <a:effectLst/>
                <a:latin typeface="Söhne"/>
              </a:rPr>
              <a:t>The difficulty of breaking Diffie-Hellman comes from the mathematical challenges of solving the Discrete Logarithm problem. While breaking 30-bit keys is feasible, larger keys are secure due to computational limits. Advancements in algorithms and hardware require larger key sizes for Diffie-Hellman to maintain security comparable to AES encryption. For instance, a 3072-bit DH key is considered to offer security equivalent to that of a 128-bit AES key.</a:t>
            </a:r>
            <a:endParaRPr lang="en-US" sz="1300" dirty="0">
              <a:latin typeface="Söhne"/>
            </a:endParaRPr>
          </a:p>
          <a:p>
            <a:pPr marL="0" indent="0">
              <a:lnSpc>
                <a:spcPct val="110000"/>
              </a:lnSpc>
              <a:buNone/>
            </a:pPr>
            <a:r>
              <a:rPr lang="en-US" sz="1300" u="sng" dirty="0"/>
              <a:t>Here is some useful conversions to keep in mind:</a:t>
            </a:r>
          </a:p>
          <a:p>
            <a:pPr>
              <a:lnSpc>
                <a:spcPct val="110000"/>
              </a:lnSpc>
            </a:pPr>
            <a:r>
              <a:rPr lang="en-US" sz="1300" dirty="0"/>
              <a:t>2</a:t>
            </a:r>
            <a:r>
              <a:rPr lang="en-US" sz="1300" baseline="30000" dirty="0"/>
              <a:t>10</a:t>
            </a:r>
            <a:r>
              <a:rPr lang="en-US" sz="1300" dirty="0"/>
              <a:t> is about 1 thousand</a:t>
            </a:r>
          </a:p>
          <a:p>
            <a:pPr>
              <a:lnSpc>
                <a:spcPct val="110000"/>
              </a:lnSpc>
            </a:pPr>
            <a:r>
              <a:rPr lang="en-US" sz="1300" dirty="0"/>
              <a:t>2</a:t>
            </a:r>
            <a:r>
              <a:rPr lang="en-US" sz="1300" baseline="30000" dirty="0"/>
              <a:t>20</a:t>
            </a:r>
            <a:r>
              <a:rPr lang="en-US" sz="1300" dirty="0"/>
              <a:t> is about 1 million</a:t>
            </a:r>
          </a:p>
          <a:p>
            <a:pPr>
              <a:lnSpc>
                <a:spcPct val="110000"/>
              </a:lnSpc>
            </a:pPr>
            <a:r>
              <a:rPr lang="en-US" sz="1300" dirty="0"/>
              <a:t>2</a:t>
            </a:r>
            <a:r>
              <a:rPr lang="en-US" sz="1300" baseline="30000" dirty="0"/>
              <a:t>30</a:t>
            </a:r>
            <a:r>
              <a:rPr lang="en-US" sz="1300" dirty="0"/>
              <a:t> is about 1 billion</a:t>
            </a:r>
          </a:p>
          <a:p>
            <a:pPr>
              <a:lnSpc>
                <a:spcPct val="110000"/>
              </a:lnSpc>
            </a:pPr>
            <a:r>
              <a:rPr lang="en-US" sz="1300" dirty="0"/>
              <a:t>2</a:t>
            </a:r>
            <a:r>
              <a:rPr lang="en-US" sz="1300" baseline="30000" dirty="0"/>
              <a:t>40</a:t>
            </a:r>
            <a:r>
              <a:rPr lang="en-US" sz="1300" dirty="0"/>
              <a:t> is about 1 trillion</a:t>
            </a:r>
            <a:endParaRPr lang="en-US" sz="1300" baseline="30000" dirty="0"/>
          </a:p>
        </p:txBody>
      </p:sp>
    </p:spTree>
    <p:extLst>
      <p:ext uri="{BB962C8B-B14F-4D97-AF65-F5344CB8AC3E}">
        <p14:creationId xmlns:p14="http://schemas.microsoft.com/office/powerpoint/2010/main" val="3054434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Metadata/LabelInfo.xml><?xml version="1.0" encoding="utf-8"?>
<clbl:labelList xmlns:clbl="http://schemas.microsoft.com/office/2020/mipLabelMetadata">
  <clbl:label id="{a2761ec8-7198-4440-bea0-e9dd2af28b51}" enabled="1" method="Standard" siteId="{73e15cf5-5dbb-46af-a862-753916269d73}" contentBits="0" removed="0"/>
</clbl:labelList>
</file>

<file path=docProps/app.xml><?xml version="1.0" encoding="utf-8"?>
<Properties xmlns="http://schemas.openxmlformats.org/officeDocument/2006/extended-properties" xmlns:vt="http://schemas.openxmlformats.org/officeDocument/2006/docPropsVTypes">
  <Template>Circuit</Template>
  <TotalTime>2583</TotalTime>
  <Words>1516</Words>
  <Application>Microsoft Macintosh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Söhne</vt:lpstr>
      <vt:lpstr>Tw Cen MT</vt:lpstr>
      <vt:lpstr>Circuit</vt:lpstr>
      <vt:lpstr>Brute forcing Diffie-hellman across different hardware platforms</vt:lpstr>
      <vt:lpstr>Introduction</vt:lpstr>
      <vt:lpstr>objective</vt:lpstr>
      <vt:lpstr>Background</vt:lpstr>
      <vt:lpstr>The Paint analogy</vt:lpstr>
      <vt:lpstr>Program explanation</vt:lpstr>
      <vt:lpstr>Results</vt:lpstr>
      <vt:lpstr>Some reasons for performance differences</vt:lpstr>
      <vt:lpstr>How exponential growth creates security &amp; Some useful math</vt:lpstr>
      <vt:lpstr>Math in action</vt:lpstr>
      <vt:lpstr>Hypothetical Scenario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Diffie-hellman analysis of brute force key cracking</dc:title>
  <dc:creator>Alexander Jasper</dc:creator>
  <cp:lastModifiedBy>Alexander Jasper</cp:lastModifiedBy>
  <cp:revision>13</cp:revision>
  <dcterms:created xsi:type="dcterms:W3CDTF">2024-04-17T12:10:45Z</dcterms:created>
  <dcterms:modified xsi:type="dcterms:W3CDTF">2024-04-22T18:49:04Z</dcterms:modified>
</cp:coreProperties>
</file>