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2" r:id="rId5"/>
    <p:sldId id="258" r:id="rId6"/>
    <p:sldId id="267" r:id="rId7"/>
    <p:sldId id="263" r:id="rId8"/>
    <p:sldId id="259" r:id="rId9"/>
    <p:sldId id="264" r:id="rId10"/>
    <p:sldId id="270" r:id="rId11"/>
    <p:sldId id="272" r:id="rId12"/>
    <p:sldId id="268" r:id="rId13"/>
    <p:sldId id="269" r:id="rId14"/>
    <p:sldId id="260" r:id="rId15"/>
    <p:sldId id="261" r:id="rId16"/>
    <p:sldId id="26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FA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7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0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FA5D-63C3-4DB0-91D9-4EEAAE85BCB3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5B83-D133-4CBB-A43B-39936FF3E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be.com/ajasser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01033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Budweiser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0CD6F6-BB2D-4A3F-B472-F9C3E9F4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8487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Craft Beer Exploratory </a:t>
            </a:r>
            <a:r>
              <a:rPr lang="en-US" sz="4400" dirty="0"/>
              <a:t>Data Analysis</a:t>
            </a:r>
          </a:p>
          <a:p>
            <a:r>
              <a:rPr lang="en-US" sz="2000" dirty="0"/>
              <a:t>By Michael Mazel and Alexandre Jasserme</a:t>
            </a:r>
          </a:p>
          <a:p>
            <a:r>
              <a:rPr lang="en-US" sz="2000" dirty="0"/>
              <a:t>Link for video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</a:t>
            </a:r>
            <a:r>
              <a:rPr lang="en-US" sz="2000">
                <a:hlinkClick r:id="rId2"/>
              </a:rPr>
              <a:t>://</a:t>
            </a:r>
            <a:r>
              <a:rPr lang="en-US" sz="2000" smtClean="0">
                <a:hlinkClick r:id="rId2"/>
              </a:rPr>
              <a:t>youtube.com/ajasserme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291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Predicting IPA or Ale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216D2AE2-BA72-4531-8D21-62F192DC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9" y="1671568"/>
            <a:ext cx="8300545" cy="49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35009A5-EF1D-405A-8100-A6148A1A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392" y="1871260"/>
            <a:ext cx="3620814" cy="9038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Accurately predicted </a:t>
            </a:r>
            <a:r>
              <a:rPr lang="en-US" sz="3200" b="1" dirty="0" smtClean="0"/>
              <a:t>85.5%</a:t>
            </a: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741CDA2-6D18-4368-907E-5420DAB97DFC}"/>
              </a:ext>
            </a:extLst>
          </p:cNvPr>
          <p:cNvSpPr txBox="1">
            <a:spLocks/>
          </p:cNvSpPr>
          <p:nvPr/>
        </p:nvSpPr>
        <p:spPr>
          <a:xfrm>
            <a:off x="8768253" y="3464216"/>
            <a:ext cx="3074278" cy="2864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Variables that were poor predictors:</a:t>
            </a:r>
          </a:p>
          <a:p>
            <a:r>
              <a:rPr lang="en-US" sz="2400" dirty="0"/>
              <a:t>Ounces</a:t>
            </a:r>
          </a:p>
          <a:p>
            <a:r>
              <a:rPr lang="en-US" sz="2400" dirty="0"/>
              <a:t>Location of where the beer was sourced</a:t>
            </a:r>
          </a:p>
          <a:p>
            <a:r>
              <a:rPr lang="en-US" sz="2400" dirty="0"/>
              <a:t>Length of the beer 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xmlns="" id="{C5F8B8DE-ACE2-4172-AEB1-4D1EC2ACF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65150"/>
              </p:ext>
            </p:extLst>
          </p:nvPr>
        </p:nvGraphicFramePr>
        <p:xfrm>
          <a:off x="325821" y="2472439"/>
          <a:ext cx="52938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02676">
                  <a:extLst>
                    <a:ext uri="{9D8B030D-6E8A-4147-A177-3AD203B41FA5}">
                      <a16:colId xmlns:a16="http://schemas.microsoft.com/office/drawing/2014/main" xmlns="" val="361656013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xmlns="" val="216129870"/>
                    </a:ext>
                  </a:extLst>
                </a:gridCol>
                <a:gridCol w="1804441">
                  <a:extLst>
                    <a:ext uri="{9D8B030D-6E8A-4147-A177-3AD203B41FA5}">
                      <a16:colId xmlns:a16="http://schemas.microsoft.com/office/drawing/2014/main" xmlns="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700555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xmlns="" id="{1FBF3A9A-E212-4D80-8490-FDEB3035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31751"/>
              </p:ext>
            </p:extLst>
          </p:nvPr>
        </p:nvGraphicFramePr>
        <p:xfrm>
          <a:off x="6719923" y="2472439"/>
          <a:ext cx="5167276" cy="2494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36109">
                  <a:extLst>
                    <a:ext uri="{9D8B030D-6E8A-4147-A177-3AD203B41FA5}">
                      <a16:colId xmlns:a16="http://schemas.microsoft.com/office/drawing/2014/main" xmlns="" val="3616560131"/>
                    </a:ext>
                  </a:extLst>
                </a:gridCol>
                <a:gridCol w="1752588">
                  <a:extLst>
                    <a:ext uri="{9D8B030D-6E8A-4147-A177-3AD203B41FA5}">
                      <a16:colId xmlns:a16="http://schemas.microsoft.com/office/drawing/2014/main" xmlns="" val="216129870"/>
                    </a:ext>
                  </a:extLst>
                </a:gridCol>
                <a:gridCol w="1778579">
                  <a:extLst>
                    <a:ext uri="{9D8B030D-6E8A-4147-A177-3AD203B41FA5}">
                      <a16:colId xmlns:a16="http://schemas.microsoft.com/office/drawing/2014/main" xmlns="" val="3361439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Beers from State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Out of All Beers</a:t>
                      </a:r>
                    </a:p>
                  </a:txBody>
                  <a:tcPr>
                    <a:solidFill>
                      <a:srgbClr val="FA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Michigan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5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92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687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0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Massachusetts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7005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DDF1C7-100C-4990-BEE5-528CFAAC8999}"/>
              </a:ext>
            </a:extLst>
          </p:cNvPr>
          <p:cNvSpPr txBox="1"/>
          <p:nvPr/>
        </p:nvSpPr>
        <p:spPr>
          <a:xfrm>
            <a:off x="325821" y="1979996"/>
            <a:ext cx="2564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All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85384D-0944-440A-85D7-22F2A2ED1651}"/>
              </a:ext>
            </a:extLst>
          </p:cNvPr>
          <p:cNvSpPr txBox="1"/>
          <p:nvPr/>
        </p:nvSpPr>
        <p:spPr>
          <a:xfrm>
            <a:off x="6719923" y="1979996"/>
            <a:ext cx="516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Ciders and Fruit/Vegetable Beers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52686659-9852-48E4-BCB1-1DC5B74991F9}"/>
              </a:ext>
            </a:extLst>
          </p:cNvPr>
          <p:cNvCxnSpPr/>
          <p:nvPr/>
        </p:nvCxnSpPr>
        <p:spPr>
          <a:xfrm flipV="1">
            <a:off x="5812226" y="3331781"/>
            <a:ext cx="760557" cy="71470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Offering Public Tours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36B786-3185-461A-B866-A4E6A8CD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7" y="1426614"/>
            <a:ext cx="8616857" cy="53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034" y="6106582"/>
            <a:ext cx="10045699" cy="5799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Add public tour option to Budweiser breweries in Houston and Los Angeles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06968" y="6138333"/>
            <a:ext cx="571500" cy="258233"/>
          </a:xfrm>
          <a:prstGeom prst="rightArrow">
            <a:avLst/>
          </a:prstGeom>
          <a:solidFill>
            <a:srgbClr val="FF2D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D70B85-CB1A-4FBA-9A63-F60ABF4A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72" y="1341545"/>
            <a:ext cx="7497976" cy="46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846B4-C45B-4F21-95A8-D24D0C28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63488"/>
            <a:ext cx="77724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badi" panose="020B06040201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70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57FD9571-D3F6-4C59-839D-29730DAB8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77963"/>
              </p:ext>
            </p:extLst>
          </p:nvPr>
        </p:nvGraphicFramePr>
        <p:xfrm>
          <a:off x="3990753" y="1212121"/>
          <a:ext cx="5504122" cy="5504517"/>
        </p:xfrm>
        <a:graphic>
          <a:graphicData uri="http://schemas.openxmlformats.org/drawingml/2006/table">
            <a:tbl>
              <a:tblPr/>
              <a:tblGrid>
                <a:gridCol w="917354">
                  <a:extLst>
                    <a:ext uri="{9D8B030D-6E8A-4147-A177-3AD203B41FA5}">
                      <a16:colId xmlns:a16="http://schemas.microsoft.com/office/drawing/2014/main" xmlns="" val="3816983793"/>
                    </a:ext>
                  </a:extLst>
                </a:gridCol>
                <a:gridCol w="711876">
                  <a:extLst>
                    <a:ext uri="{9D8B030D-6E8A-4147-A177-3AD203B41FA5}">
                      <a16:colId xmlns:a16="http://schemas.microsoft.com/office/drawing/2014/main" xmlns="" val="1834063820"/>
                    </a:ext>
                  </a:extLst>
                </a:gridCol>
                <a:gridCol w="1268925">
                  <a:extLst>
                    <a:ext uri="{9D8B030D-6E8A-4147-A177-3AD203B41FA5}">
                      <a16:colId xmlns:a16="http://schemas.microsoft.com/office/drawing/2014/main" xmlns="" val="2917375977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xmlns="" val="2846679630"/>
                    </a:ext>
                  </a:extLst>
                </a:gridCol>
                <a:gridCol w="706806">
                  <a:extLst>
                    <a:ext uri="{9D8B030D-6E8A-4147-A177-3AD203B41FA5}">
                      <a16:colId xmlns:a16="http://schemas.microsoft.com/office/drawing/2014/main" xmlns="" val="2175530595"/>
                    </a:ext>
                  </a:extLst>
                </a:gridCol>
                <a:gridCol w="1127900">
                  <a:extLst>
                    <a:ext uri="{9D8B030D-6E8A-4147-A177-3AD203B41FA5}">
                      <a16:colId xmlns:a16="http://schemas.microsoft.com/office/drawing/2014/main" xmlns="" val="1465582874"/>
                    </a:ext>
                  </a:extLst>
                </a:gridCol>
              </a:tblGrid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ABV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IBU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76406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369687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549932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132828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88373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1140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2986556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3255011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2643379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6018047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02177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011381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747538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809804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044419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2120823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076979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143216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459963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611955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6129101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7569764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9820348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4209820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202272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103342"/>
                  </a:ext>
                </a:extLst>
              </a:tr>
              <a:tr h="2038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4550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xmlns="" id="{1DBB7B97-F03E-4317-AF5B-57054C612C32}"/>
              </a:ext>
            </a:extLst>
          </p:cNvPr>
          <p:cNvSpPr txBox="1">
            <a:spLocks/>
          </p:cNvSpPr>
          <p:nvPr/>
        </p:nvSpPr>
        <p:spPr>
          <a:xfrm>
            <a:off x="1010092" y="141362"/>
            <a:ext cx="9579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Median ABV and IBU per State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Duplicate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fewer than 100 rows with identical values. Are there any guidance on how these should be addressed?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9427AF5F-9A0E-42B7-A252-FD64C9885F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Other Insights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083FEEAC-1535-4BFD-BC21-C1E06677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64" y="1503402"/>
            <a:ext cx="6882260" cy="49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95DAB44-1C56-4B18-B55E-9FCEBFD98B58}"/>
              </a:ext>
            </a:extLst>
          </p:cNvPr>
          <p:cNvSpPr txBox="1"/>
          <p:nvPr/>
        </p:nvSpPr>
        <p:spPr>
          <a:xfrm>
            <a:off x="8271641" y="2688048"/>
            <a:ext cx="34579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There is evidence to conclude that IBU and Ounces are correlated (p-value .04).</a:t>
            </a:r>
          </a:p>
        </p:txBody>
      </p:sp>
    </p:spTree>
    <p:extLst>
      <p:ext uri="{BB962C8B-B14F-4D97-AF65-F5344CB8AC3E}">
        <p14:creationId xmlns:p14="http://schemas.microsoft.com/office/powerpoint/2010/main" val="237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Breweries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1A30CB-851A-48C9-9242-28E046F2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776"/>
            <a:ext cx="7473460" cy="5297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3BDC926-15F2-4F88-8BB5-EA773C8893EF}"/>
              </a:ext>
            </a:extLst>
          </p:cNvPr>
          <p:cNvSpPr txBox="1"/>
          <p:nvPr/>
        </p:nvSpPr>
        <p:spPr>
          <a:xfrm>
            <a:off x="9165544" y="6048558"/>
            <a:ext cx="188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50 states have breweries. DC is counted as a state in this dataset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B70325A-68FF-4598-A21C-13037CB85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08"/>
              </p:ext>
            </p:extLst>
          </p:nvPr>
        </p:nvGraphicFramePr>
        <p:xfrm>
          <a:off x="9229335" y="448810"/>
          <a:ext cx="2604701" cy="5494797"/>
        </p:xfrm>
        <a:graphic>
          <a:graphicData uri="http://schemas.openxmlformats.org/drawingml/2006/table">
            <a:tbl>
              <a:tblPr/>
              <a:tblGrid>
                <a:gridCol w="457449">
                  <a:extLst>
                    <a:ext uri="{9D8B030D-6E8A-4147-A177-3AD203B41FA5}">
                      <a16:colId xmlns:a16="http://schemas.microsoft.com/office/drawing/2014/main" xmlns="" val="173892036"/>
                    </a:ext>
                  </a:extLst>
                </a:gridCol>
                <a:gridCol w="562750">
                  <a:extLst>
                    <a:ext uri="{9D8B030D-6E8A-4147-A177-3AD203B41FA5}">
                      <a16:colId xmlns:a16="http://schemas.microsoft.com/office/drawing/2014/main" xmlns="" val="535764618"/>
                    </a:ext>
                  </a:extLst>
                </a:gridCol>
                <a:gridCol w="486866">
                  <a:extLst>
                    <a:ext uri="{9D8B030D-6E8A-4147-A177-3AD203B41FA5}">
                      <a16:colId xmlns:a16="http://schemas.microsoft.com/office/drawing/2014/main" xmlns="" val="3247593959"/>
                    </a:ext>
                  </a:extLst>
                </a:gridCol>
                <a:gridCol w="1097636">
                  <a:extLst>
                    <a:ext uri="{9D8B030D-6E8A-4147-A177-3AD203B41FA5}">
                      <a16:colId xmlns:a16="http://schemas.microsoft.com/office/drawing/2014/main" xmlns="" val="1408289301"/>
                    </a:ext>
                  </a:extLst>
                </a:gridCol>
              </a:tblGrid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54065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3842224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858838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056239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300691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856837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13085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526105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456649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3268897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37262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2175108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960151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180423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091348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23111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97853070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252632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454750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264385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700567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0564235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8288549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85549203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150647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1697836"/>
                  </a:ext>
                </a:extLst>
              </a:tr>
              <a:tr h="203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57" marR="5557" marT="55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972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Map of Breweries by State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BB2E8D-3A49-4BEE-8921-BE5D3670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4" y="1391307"/>
            <a:ext cx="8607683" cy="53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2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missing values in 3 columns:</a:t>
            </a:r>
          </a:p>
          <a:p>
            <a:pPr lvl="1"/>
            <a:r>
              <a:rPr lang="en-US" dirty="0"/>
              <a:t>ABV column has 62 missing values</a:t>
            </a:r>
          </a:p>
          <a:p>
            <a:pPr lvl="1"/>
            <a:r>
              <a:rPr lang="en-US" dirty="0"/>
              <a:t>IBU column has 1005 missing values           </a:t>
            </a:r>
          </a:p>
          <a:p>
            <a:pPr lvl="1"/>
            <a:r>
              <a:rPr lang="en-US" dirty="0"/>
              <a:t>Style column has 5 missing values</a:t>
            </a:r>
          </a:p>
          <a:p>
            <a:endParaRPr lang="en-US" dirty="0"/>
          </a:p>
          <a:p>
            <a:r>
              <a:rPr lang="en-US" dirty="0"/>
              <a:t>We will keep rows that contain missing values, but some analyses, such as finding the average, ignores these absences.</a:t>
            </a:r>
          </a:p>
          <a:p>
            <a:r>
              <a:rPr lang="en-US" dirty="0"/>
              <a:t>Some missing values are expected, however (e.g. IBU for ciders).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IBU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11D514-2EDB-4122-ADF1-C1EA78E6C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"/>
          <a:stretch/>
        </p:blipFill>
        <p:spPr>
          <a:xfrm>
            <a:off x="1394350" y="1356781"/>
            <a:ext cx="8755490" cy="54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by State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110280-A2E5-4406-92FE-BC444611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316719"/>
            <a:ext cx="8705087" cy="55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State has Highest ABV and IBU?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Colorado has the most alcoholic (ABV) beer with a value of 0.128. </a:t>
            </a:r>
          </a:p>
          <a:p>
            <a:pPr lvl="1"/>
            <a:r>
              <a:rPr lang="en-US" dirty="0"/>
              <a:t>It's the "Lee Hill Series Vol. 5 - Belgian Style </a:t>
            </a:r>
            <a:r>
              <a:rPr lang="en-US" dirty="0" err="1"/>
              <a:t>Quadrupel</a:t>
            </a:r>
            <a:r>
              <a:rPr lang="en-US" dirty="0"/>
              <a:t> Ale" made by “Upslope Brewing Company" in Boulder, CO.</a:t>
            </a:r>
          </a:p>
          <a:p>
            <a:endParaRPr lang="en-US" dirty="0"/>
          </a:p>
          <a:p>
            <a:r>
              <a:rPr lang="en-US" dirty="0"/>
              <a:t>Oregon has the most bitter (IBU) beer with a value of 138. </a:t>
            </a:r>
          </a:p>
          <a:p>
            <a:pPr lvl="1"/>
            <a:r>
              <a:rPr lang="en-US" dirty="0"/>
              <a:t>It's the "Bitter Bitch Imperial IPA" made by "Astoria Brewing Company" in Astoria, OR</a:t>
            </a:r>
          </a:p>
        </p:txBody>
      </p:sp>
    </p:spTree>
    <p:extLst>
      <p:ext uri="{BB962C8B-B14F-4D97-AF65-F5344CB8AC3E}">
        <p14:creationId xmlns:p14="http://schemas.microsoft.com/office/powerpoint/2010/main" val="7515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13952-F892-4C5B-9113-DE603E1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ABV Further Exploration</a:t>
            </a:r>
            <a:endParaRPr lang="en-US" sz="9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A56FA95-730D-4B2B-A686-4F04B843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3" y="1690688"/>
            <a:ext cx="5990897" cy="4190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0584A31-013F-4B7D-8D0B-177A1C56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1691448"/>
            <a:ext cx="6201102" cy="3924601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8BC57CC5-43C0-45A2-859B-64604392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93392"/>
              </p:ext>
            </p:extLst>
          </p:nvPr>
        </p:nvGraphicFramePr>
        <p:xfrm>
          <a:off x="115611" y="5611822"/>
          <a:ext cx="6968360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988">
                  <a:extLst>
                    <a:ext uri="{9D8B030D-6E8A-4147-A177-3AD203B41FA5}">
                      <a16:colId xmlns:a16="http://schemas.microsoft.com/office/drawing/2014/main" xmlns="" val="975793048"/>
                    </a:ext>
                  </a:extLst>
                </a:gridCol>
                <a:gridCol w="504496">
                  <a:extLst>
                    <a:ext uri="{9D8B030D-6E8A-4147-A177-3AD203B41FA5}">
                      <a16:colId xmlns:a16="http://schemas.microsoft.com/office/drawing/2014/main" xmlns="" val="3233869983"/>
                    </a:ext>
                  </a:extLst>
                </a:gridCol>
                <a:gridCol w="683173">
                  <a:extLst>
                    <a:ext uri="{9D8B030D-6E8A-4147-A177-3AD203B41FA5}">
                      <a16:colId xmlns:a16="http://schemas.microsoft.com/office/drawing/2014/main" xmlns="" val="3879306507"/>
                    </a:ext>
                  </a:extLst>
                </a:gridCol>
                <a:gridCol w="2427891">
                  <a:extLst>
                    <a:ext uri="{9D8B030D-6E8A-4147-A177-3AD203B41FA5}">
                      <a16:colId xmlns:a16="http://schemas.microsoft.com/office/drawing/2014/main" xmlns="" val="254442147"/>
                    </a:ext>
                  </a:extLst>
                </a:gridCol>
                <a:gridCol w="1334812">
                  <a:extLst>
                    <a:ext uri="{9D8B030D-6E8A-4147-A177-3AD203B41FA5}">
                      <a16:colId xmlns:a16="http://schemas.microsoft.com/office/drawing/2014/main" xmlns="" val="1705527743"/>
                    </a:ext>
                  </a:extLst>
                </a:gridCol>
              </a:tblGrid>
              <a:tr h="23543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Q3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Max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37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5.0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5.6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6.7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12.8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881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B653D9A-7683-4748-9BAF-D3094234E7E0}"/>
              </a:ext>
            </a:extLst>
          </p:cNvPr>
          <p:cNvSpPr txBox="1"/>
          <p:nvPr/>
        </p:nvSpPr>
        <p:spPr>
          <a:xfrm>
            <a:off x="2622327" y="6277714"/>
            <a:ext cx="172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Mean: </a:t>
            </a:r>
            <a:r>
              <a:rPr lang="en-US" sz="1600" dirty="0"/>
              <a:t>6.0</a:t>
            </a:r>
          </a:p>
        </p:txBody>
      </p:sp>
    </p:spTree>
    <p:extLst>
      <p:ext uri="{BB962C8B-B14F-4D97-AF65-F5344CB8AC3E}">
        <p14:creationId xmlns:p14="http://schemas.microsoft.com/office/powerpoint/2010/main" val="804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Relationship Between ABV and IBU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873" y="2207172"/>
            <a:ext cx="4516420" cy="3988676"/>
          </a:xfrm>
        </p:spPr>
        <p:txBody>
          <a:bodyPr>
            <a:normAutofit/>
          </a:bodyPr>
          <a:lstStyle/>
          <a:p>
            <a:r>
              <a:rPr lang="en-US" dirty="0"/>
              <a:t>Positive relationship between ABV and IBU, with a linear correlation value of 0.67</a:t>
            </a:r>
          </a:p>
          <a:p>
            <a:pPr lvl="1"/>
            <a:r>
              <a:rPr lang="en-US" dirty="0"/>
              <a:t>0 represents no relationship whatsoever</a:t>
            </a:r>
          </a:p>
          <a:p>
            <a:pPr lvl="1"/>
            <a:r>
              <a:rPr lang="en-US" dirty="0"/>
              <a:t>1 represents a perfect association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680178"/>
            <a:ext cx="6912523" cy="500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1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771</Words>
  <Application>Microsoft Office PowerPoint</Application>
  <PresentationFormat>Custom</PresentationFormat>
  <Paragraphs>358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Budweiser </vt:lpstr>
      <vt:lpstr>Breweries by State</vt:lpstr>
      <vt:lpstr>Map of Breweries by State</vt:lpstr>
      <vt:lpstr>Missing Values</vt:lpstr>
      <vt:lpstr>IBU by State</vt:lpstr>
      <vt:lpstr>ABV by State</vt:lpstr>
      <vt:lpstr>Which State has Highest ABV and IBU?</vt:lpstr>
      <vt:lpstr>ABV Further Exploration</vt:lpstr>
      <vt:lpstr>Relationship Between ABV and IBU</vt:lpstr>
      <vt:lpstr>Predicting IPA or Ale</vt:lpstr>
      <vt:lpstr>Other Insights</vt:lpstr>
      <vt:lpstr>Breweries Offering Public Tours</vt:lpstr>
      <vt:lpstr>Proposal</vt:lpstr>
      <vt:lpstr>Appendix</vt:lpstr>
      <vt:lpstr>PowerPoint Presentation</vt:lpstr>
      <vt:lpstr>Duplicate Values</vt:lpstr>
      <vt:lpstr>Other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Waiwood, Aashna</dc:creator>
  <cp:lastModifiedBy>Alex</cp:lastModifiedBy>
  <cp:revision>29</cp:revision>
  <dcterms:created xsi:type="dcterms:W3CDTF">2021-02-23T02:37:07Z</dcterms:created>
  <dcterms:modified xsi:type="dcterms:W3CDTF">2021-03-07T05:40:07Z</dcterms:modified>
</cp:coreProperties>
</file>