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  <p:embeddedFontLst>
    <p:embeddedFont>
      <p:font typeface="AICATF+TimesNewRomanPS-BoldMT"/>
      <p:regular r:id="rId35"/>
    </p:embeddedFont>
    <p:embeddedFont>
      <p:font typeface="IBNPVP+Wingdings-Regular"/>
      <p:regular r:id="rId36"/>
    </p:embeddedFont>
    <p:embeddedFont>
      <p:font typeface="CUDNLK+TimesNewRomanPSMT"/>
      <p:regular r:id="rId37"/>
    </p:embeddedFont>
    <p:embeddedFont>
      <p:font typeface="UJMIWS+ArialMT"/>
      <p:regular r:id="rId38"/>
    </p:embeddedFont>
    <p:embeddedFont>
      <p:font typeface="DSSSHH+TimesNewRomanPS-BoldItalicMT"/>
      <p:regular r:id="rId3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font" Target="fonts/font1.fntdata" /><Relationship Id="rId36" Type="http://schemas.openxmlformats.org/officeDocument/2006/relationships/font" Target="fonts/font2.fntdata" /><Relationship Id="rId37" Type="http://schemas.openxmlformats.org/officeDocument/2006/relationships/font" Target="fonts/font3.fntdata" /><Relationship Id="rId38" Type="http://schemas.openxmlformats.org/officeDocument/2006/relationships/font" Target="fonts/font4.fntdata" /><Relationship Id="rId39" Type="http://schemas.openxmlformats.org/officeDocument/2006/relationships/font" Target="fonts/font5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hyperlink" Target="https://arxiv.org/abs/1611.07004" TargetMode="Ex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1491" y="1571940"/>
            <a:ext cx="6840318" cy="219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50" b="1">
                <a:solidFill>
                  <a:srgbClr val="262626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8000" spc="-56" b="1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8000" spc="-50" b="1">
                <a:solidFill>
                  <a:srgbClr val="262626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8000" spc="-50" b="1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8000" spc="-50" b="1">
                <a:solidFill>
                  <a:srgbClr val="262626"/>
                </a:solidFill>
                <a:latin typeface="AICATF+TimesNewRomanPS-BoldMT"/>
                <a:cs typeface="AICATF+TimesNewRomanPS-BoldMT"/>
              </a:rPr>
              <a:t>Image</a:t>
            </a:r>
          </a:p>
          <a:p>
            <a:pPr marL="0" marR="0">
              <a:lnSpc>
                <a:spcPts val="8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52" b="1">
                <a:solidFill>
                  <a:srgbClr val="262626"/>
                </a:solidFill>
                <a:latin typeface="AICATF+TimesNewRomanPS-BoldMT"/>
                <a:cs typeface="AICATF+TimesNewRomanPS-BoldMT"/>
              </a:rPr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1491" y="4520261"/>
            <a:ext cx="8269225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98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000" spc="2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199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ORIGINAL</a:t>
            </a:r>
            <a:r>
              <a:rPr dirty="0" sz="2000" spc="199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2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2000" spc="2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199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UNFAITHFUL</a:t>
            </a:r>
            <a:r>
              <a:rPr dirty="0" sz="2000" spc="199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198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2000" spc="2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198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000" spc="2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2000" spc="199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TRANSLATION.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615408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4203" y="1772088"/>
            <a:ext cx="9149867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(GAN)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machine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frameworks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9953" y="2053902"/>
            <a:ext cx="534897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prominent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framework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approaching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4203" y="2595048"/>
            <a:ext cx="884697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concept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initially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developed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Goodfellow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colleagues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June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2014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4203" y="3143688"/>
            <a:ext cx="9632635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two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neural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contest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zero-sum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game,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9953" y="3425502"/>
            <a:ext cx="395401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agent's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another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agent's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4203" y="3966648"/>
            <a:ext cx="9492963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Given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set,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technique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same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statistics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69953" y="4248463"/>
            <a:ext cx="131986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84203" y="4789609"/>
            <a:ext cx="9520201" cy="1396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example,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photographs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photographs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look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least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superficially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authentic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human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observers,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having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many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realistic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characteristics.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Though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originally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proposed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model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unsupervised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learning,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have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also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proved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useful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semi-supervised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learning,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fully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supervised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learning,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reinforcement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615408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2289" y="1882218"/>
            <a:ext cx="46197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original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GAN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defined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following</a:t>
            </a:r>
            <a:r>
              <a:rPr dirty="0" sz="1800" b="1">
                <a:solidFill>
                  <a:srgbClr val="40749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749b"/>
                </a:solidFill>
                <a:latin typeface="AICATF+TimesNewRomanPS-BoldMT"/>
                <a:cs typeface="AICATF+TimesNewRomanPS-Bold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2289" y="2421873"/>
            <a:ext cx="528763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players:</a:t>
            </a:r>
            <a:r>
              <a:rPr dirty="0" sz="1800" spc="-44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highlight>
                  <a:srgbClr val="00ff00"/>
                </a:highlight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highlight>
                  <a:srgbClr val="ffff00"/>
                </a:highlight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2289" y="2970513"/>
            <a:ext cx="874589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task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own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closely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possible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8039" y="3253818"/>
            <a:ext cx="233393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reference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52289" y="3793473"/>
            <a:ext cx="883162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aims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minimize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objective,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aims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maximize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38039" y="4076779"/>
            <a:ext cx="1446276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objective.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52289" y="4616433"/>
            <a:ext cx="9087653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task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close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1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appears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reference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close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looks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like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came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615408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4338" y="2229287"/>
            <a:ext cx="9059606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candidates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evaluates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0088" y="2511102"/>
            <a:ext cx="572383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them.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contest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operates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terms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4338" y="3052247"/>
            <a:ext cx="9385327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Typically,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latent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space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interest,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distinguishes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candidates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produced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4338" y="4149528"/>
            <a:ext cx="8757132" cy="1121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objective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increase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error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(i.e.,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"fool"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producing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novel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candidates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thinks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synthesized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part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distribution)).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615408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583229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7016" y="2089328"/>
            <a:ext cx="9233341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known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dataset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serves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initial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involves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presenting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samples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dataset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until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achieves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acceptable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accuracy.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succeeds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fooling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16" y="3186608"/>
            <a:ext cx="8933191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Typically,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seeded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randomized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sampled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predefined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latent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space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(ex: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multivariate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normal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distribution).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Thereafter,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candidates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synthesized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evaluated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7016" y="4283888"/>
            <a:ext cx="8576998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Independent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backpropagation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procedures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applied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both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produces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better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samples,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becomes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skilled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at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flagging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synthetic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samples.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7016" y="5381168"/>
            <a:ext cx="861079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generation,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typically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deconvolutional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neural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32766" y="5662983"/>
            <a:ext cx="657445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neural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0863" y="396617"/>
            <a:ext cx="5380783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Different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types</a:t>
            </a:r>
            <a:r>
              <a:rPr dirty="0" sz="40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0527" y="1510831"/>
            <a:ext cx="1428026" cy="1670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StyleGAN</a:t>
            </a:r>
          </a:p>
          <a:p>
            <a:pPr marL="0" marR="0">
              <a:lnSpc>
                <a:spcPts val="2053"/>
              </a:lnSpc>
              <a:spcBef>
                <a:spcPts val="8746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StarGAN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0863" y="354772"/>
            <a:ext cx="5380783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Different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types</a:t>
            </a:r>
            <a:r>
              <a:rPr dirty="0" sz="40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1236" y="1174928"/>
            <a:ext cx="1611592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Cyclic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1236" y="3369488"/>
            <a:ext cx="304053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(CGAN)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0863" y="354772"/>
            <a:ext cx="5380783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Different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types</a:t>
            </a:r>
            <a:r>
              <a:rPr dirty="0" sz="4000" spc="-2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897" y="1277565"/>
            <a:ext cx="312923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Super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Resolution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(SRGAN)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9897" y="3472125"/>
            <a:ext cx="161822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1850" spc="13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FutureGAN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50" y="1006977"/>
            <a:ext cx="10019274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Project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build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(cGAN)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called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mapping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described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spc="28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image-to-image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translation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550" y="2104257"/>
            <a:ext cx="10135363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application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specific—it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applied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wide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tasks,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including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synthesizing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label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colorized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black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turning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Google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aerial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even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transforming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sketches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9880" y="210408"/>
            <a:ext cx="7451597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What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Translation?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5758" y="1557484"/>
            <a:ext cx="9704451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212529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12529"/>
                </a:solidFill>
                <a:latin typeface="AICATF+TimesNewRomanPS-BoldMT"/>
                <a:cs typeface="AICATF+TimesNewRomanPS-BoldMT"/>
              </a:rPr>
              <a:t>Image-to-Image</a:t>
            </a:r>
            <a:r>
              <a:rPr dirty="0" sz="1800" b="1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12529"/>
                </a:solidFill>
                <a:latin typeface="AICATF+TimesNewRomanPS-BoldMT"/>
                <a:cs typeface="AICATF+TimesNewRomanPS-BoldMT"/>
              </a:rPr>
              <a:t>Translation</a:t>
            </a:r>
            <a:r>
              <a:rPr dirty="0" sz="1800" spc="-152" b="1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is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task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computer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vision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and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machine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learning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where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the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goal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is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to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learn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mapping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between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input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and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output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image,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such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that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the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output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can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be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used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to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perform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specific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task,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such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as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style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transfer,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data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augmentation,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or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1800">
                <a:solidFill>
                  <a:srgbClr val="21252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12529"/>
                </a:solidFill>
                <a:latin typeface="CUDNLK+TimesNewRomanPSMT"/>
                <a:cs typeface="CUDNLK+TimesNewRomanPSMT"/>
              </a:rPr>
              <a:t>restoration.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758" y="2654764"/>
            <a:ext cx="9634008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class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vision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graphics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problems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where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goal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learn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mapping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between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input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output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image.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can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be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applied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wide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range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applications,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such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collection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style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transfer,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object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transfiguration,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season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transfer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photo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UDNLK+TimesNewRomanPSMT"/>
                <a:cs typeface="CUDNLK+TimesNewRomanPSMT"/>
              </a:rPr>
              <a:t>enhancement.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5881" y="1277565"/>
            <a:ext cx="9888702" cy="847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cGAN,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condition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corresponding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images.</a:t>
            </a:r>
          </a:p>
          <a:p>
            <a:pPr marL="0" marR="0">
              <a:lnSpc>
                <a:spcPts val="2053"/>
              </a:lnSpc>
              <a:spcBef>
                <a:spcPts val="2216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architecture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will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contain: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3081" y="2373353"/>
            <a:ext cx="10229775" cy="574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U-Net-based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architecture.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represented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PatchGAN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classifier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(proposed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spc="52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 u="sng">
                <a:solidFill>
                  <a:srgbClr val="637052"/>
                </a:solidFill>
                <a:latin typeface="AICATF+TimesNewRomanPS-BoldMT"/>
                <a:cs typeface="AICATF+TimesNewRomanPS-Bold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pix2pix</a:t>
            </a:r>
            <a:r>
              <a:rPr dirty="0" sz="1800" b="1" u="sng">
                <a:solidFill>
                  <a:srgbClr val="637052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637052"/>
                </a:solidFill>
                <a:latin typeface="AICATF+TimesNewRomanPS-BoldMT"/>
                <a:cs typeface="AICATF+TimesNewRomanPS-Bold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881" y="3197805"/>
            <a:ext cx="745776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epoch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take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around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15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seconds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single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V100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GPU.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5881" y="3746445"/>
            <a:ext cx="1040736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described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paper,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jittering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mirroring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preprocess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1631" y="4028259"/>
            <a:ext cx="416227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set.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Define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several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functions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23081" y="4567914"/>
            <a:ext cx="7595157" cy="11235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Resize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256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256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larger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height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width—286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286.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crop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256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256.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flip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horizontally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i.e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left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right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(random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mirroring).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Normalize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[-1,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1]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range.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8436" y="1126569"/>
            <a:ext cx="2411828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8436" y="1963054"/>
            <a:ext cx="925224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modified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U-Net.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U-Net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consists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encoder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5636" y="2244868"/>
            <a:ext cx="418856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(downsampler)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decoder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(upsampler).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8436" y="2786014"/>
            <a:ext cx="857337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block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encoder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is: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normalization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Leaky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ReLU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8436" y="3334654"/>
            <a:ext cx="928451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block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decoder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is: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Transposed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normalization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Dropout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5636" y="3616468"/>
            <a:ext cx="385507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(applied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first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3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blocks)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ReLU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8436" y="4157614"/>
            <a:ext cx="825444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skip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connections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between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encoder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decoder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U-Net).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8436" y="1126569"/>
            <a:ext cx="319177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Loss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8436" y="1970548"/>
            <a:ext cx="9492961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adapts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cGANs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learn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structured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penalizes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possible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structure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differs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target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described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paper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5636" y="3060334"/>
            <a:ext cx="9099803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sigmoid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cross-entropy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array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1386" y="3342148"/>
            <a:ext cx="83160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5636" y="3883294"/>
            <a:ext cx="917592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sigmoid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cross-entropy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array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1386" y="4165108"/>
            <a:ext cx="58426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05636" y="4706254"/>
            <a:ext cx="8501329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allows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become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structurally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similar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target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5636" y="5254895"/>
            <a:ext cx="9051762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formula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calculate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total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gan_loss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+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LAMBDA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*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l1_loss,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1386" y="5536709"/>
            <a:ext cx="687026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LAMBDA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=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100.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decided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authors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paper.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8436" y="1126569"/>
            <a:ext cx="2964786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Discriminator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8436" y="1970549"/>
            <a:ext cx="9650275" cy="565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PatchGAN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classifier—it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tries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classify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spc="1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DSSSHH+TimesNewRomanPS-BoldItalicMT"/>
                <a:cs typeface="DSSSHH+TimesNewRomanPS-BoldItalicMT"/>
              </a:rPr>
              <a:t>patch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described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spc="27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pix2pixpaper.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8436" y="2938414"/>
            <a:ext cx="9188956" cy="1944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block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is: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Convolution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normalization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-&gt;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Leaky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ReLU.</a:t>
            </a:r>
          </a:p>
          <a:p>
            <a:pPr marL="0" marR="0">
              <a:lnSpc>
                <a:spcPts val="2053"/>
              </a:lnSpc>
              <a:spcBef>
                <a:spcPts val="2216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shape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after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layer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(batch_size,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30,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30,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1).</a:t>
            </a:r>
          </a:p>
          <a:p>
            <a:pPr marL="0" marR="0">
              <a:lnSpc>
                <a:spcPts val="2053"/>
              </a:lnSpc>
              <a:spcBef>
                <a:spcPts val="2216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30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30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patch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classifies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70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x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70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portion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image.</a:t>
            </a:r>
          </a:p>
          <a:p>
            <a:pPr marL="0" marR="0">
              <a:lnSpc>
                <a:spcPts val="2053"/>
              </a:lnSpc>
              <a:spcBef>
                <a:spcPts val="2216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receives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5636" y="5131484"/>
            <a:ext cx="234655" cy="574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62836" y="5140469"/>
            <a:ext cx="8637151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target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should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generator),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should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fake.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5636" y="5954444"/>
            <a:ext cx="23465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2836" y="5963429"/>
            <a:ext cx="723099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Using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tf.concat([inp,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tar],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axis=-1)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concatenate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together.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2864" y="1658414"/>
            <a:ext cx="3744728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Loss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0064" y="2342499"/>
            <a:ext cx="8370112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function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takes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inputs: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0064" y="2891139"/>
            <a:ext cx="924584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sigmoid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cross-entropy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array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ones(since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5814" y="3172953"/>
            <a:ext cx="213116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0064" y="3714099"/>
            <a:ext cx="8814283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sigmoid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cross-entropy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array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45814" y="3995913"/>
            <a:ext cx="390098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zeros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(since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fake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0064" y="4537059"/>
            <a:ext cx="5781445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total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2864" y="1742389"/>
            <a:ext cx="1496144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Training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0064" y="2426474"/>
            <a:ext cx="478497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each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example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output.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0064" y="2975114"/>
            <a:ext cx="922549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receives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first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45814" y="3256928"/>
            <a:ext cx="530572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second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input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target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60064" y="3798074"/>
            <a:ext cx="588774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Next,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calculate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0064" y="4346714"/>
            <a:ext cx="8065124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94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Then,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calculate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gradients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respect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both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45814" y="4628529"/>
            <a:ext cx="644735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variables(inputs)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those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optimizer.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1742" y="874643"/>
            <a:ext cx="1496144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Training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1742" y="1301363"/>
            <a:ext cx="9516580" cy="708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nterpreting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logs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subtle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like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pix2pix)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compared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</a:p>
          <a:p>
            <a:pPr marL="0" marR="0">
              <a:lnSpc>
                <a:spcPts val="1993"/>
              </a:lnSpc>
              <a:spcBef>
                <a:spcPts val="184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simple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classification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regression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model.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Things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look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1742" y="2412169"/>
            <a:ext cx="9384216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Check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neither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model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has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"won".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either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</a:t>
            </a:r>
          </a:p>
          <a:p>
            <a:pPr marL="45720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gets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very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low,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indicator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model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dominating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</a:p>
          <a:p>
            <a:pPr marL="4572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other,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not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successfully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combined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model.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1742" y="3509448"/>
            <a:ext cx="9425561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log(2)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=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0.69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good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reference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point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these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losses,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indicates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perplexity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98942" y="3791263"/>
            <a:ext cx="781850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-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average,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equally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uncertain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about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two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options.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41742" y="4332409"/>
            <a:ext cx="9341663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disc_loss,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below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0.69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means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doing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better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942" y="4614223"/>
            <a:ext cx="500649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combined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41742" y="5155369"/>
            <a:ext cx="9392870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gen_gan_loss,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value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below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0.69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means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doing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better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random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98942" y="5437183"/>
            <a:ext cx="288074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fooling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discriminator.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41742" y="5978329"/>
            <a:ext cx="6011188" cy="2988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850" spc="229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training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progresses,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gen_l1_loss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should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down.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88208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with</a:t>
            </a:r>
            <a:r>
              <a:rPr dirty="0" sz="3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Conditional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1742" y="874643"/>
            <a:ext cx="6144259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Generating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some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using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test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data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4967" y="79779"/>
            <a:ext cx="746967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Pix2Pix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to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Image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translation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0000"/>
                </a:solidFill>
                <a:latin typeface="CUDNLK+TimesNewRomanPSMT"/>
                <a:cs typeface="CUDNLK+TimesNewRomanPSMT"/>
              </a:rPr>
              <a:t>Uses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7252" y="1650790"/>
            <a:ext cx="8833977" cy="8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IBNPVP+Wingdings-Regular"/>
                <a:cs typeface="IBNPVP+Wingdings-Regular"/>
              </a:rPr>
              <a:t>Ø</a:t>
            </a:r>
            <a:r>
              <a:rPr dirty="0" sz="1850" spc="318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can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applied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wide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range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tasks,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including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synthesizing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label</a:t>
            </a:r>
          </a:p>
          <a:p>
            <a:pPr marL="285750" marR="0">
              <a:lnSpc>
                <a:spcPts val="1993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generating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colorized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black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white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turning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Google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Maps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aerial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even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transforming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sketches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into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photos.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7863" y="130926"/>
            <a:ext cx="5522014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Different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tasks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28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translation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0076" y="79779"/>
            <a:ext cx="818427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Our</a:t>
            </a:r>
            <a:r>
              <a:rPr dirty="0" sz="2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800" spc="-15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Project</a:t>
            </a:r>
            <a:r>
              <a:rPr dirty="0" sz="3600">
                <a:solidFill>
                  <a:srgbClr val="595959"/>
                </a:solidFill>
                <a:latin typeface="CUDNLK+TimesNewRomanPSMT"/>
                <a:cs typeface="CUDNLK+TimesNewRomanPSMT"/>
              </a:rPr>
              <a:t>:</a:t>
            </a:r>
            <a:r>
              <a:rPr dirty="0" sz="36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drawing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scene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translation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2198" y="79779"/>
            <a:ext cx="9223774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Streetscape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drawing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scene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889" y="4326982"/>
            <a:ext cx="10597105" cy="14896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650" spc="10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scape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artistic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representation,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such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painting,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drawing,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print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photograph,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physical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aspects</a:t>
            </a:r>
          </a:p>
          <a:p>
            <a:pPr marL="285750" marR="0">
              <a:lnSpc>
                <a:spcPts val="1771"/>
              </a:lnSpc>
              <a:spcBef>
                <a:spcPts val="146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city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urban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area.</a:t>
            </a:r>
          </a:p>
          <a:p>
            <a:pPr marL="0" marR="0">
              <a:lnSpc>
                <a:spcPts val="1831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650" spc="10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We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need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translate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these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scape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drawing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into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real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street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scene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using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various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deep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learning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machine</a:t>
            </a:r>
          </a:p>
          <a:p>
            <a:pPr marL="285750" marR="0">
              <a:lnSpc>
                <a:spcPts val="1771"/>
              </a:lnSpc>
              <a:spcBef>
                <a:spcPts val="146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learning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techniques.</a:t>
            </a:r>
          </a:p>
          <a:p>
            <a:pPr marL="0" marR="0">
              <a:lnSpc>
                <a:spcPts val="1831"/>
              </a:lnSpc>
              <a:spcBef>
                <a:spcPts val="9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IBNPVP+Wingdings-Regular"/>
                <a:cs typeface="IBNPVP+Wingdings-Regular"/>
              </a:rPr>
              <a:t>§</a:t>
            </a:r>
            <a:r>
              <a:rPr dirty="0" sz="1650" spc="10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This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data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obtained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from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cityscapes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dataset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intended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assessing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performance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vision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algorithms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major</a:t>
            </a:r>
          </a:p>
          <a:p>
            <a:pPr marL="285750" marR="0">
              <a:lnSpc>
                <a:spcPts val="1771"/>
              </a:lnSpc>
              <a:spcBef>
                <a:spcPts val="146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tasks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semantic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urban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scene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7422" y="307499"/>
            <a:ext cx="3380309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Libraries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5757" y="1914610"/>
            <a:ext cx="2514253" cy="44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d0d0d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2850" spc="348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d0d0d"/>
                </a:solidFill>
                <a:latin typeface="AICATF+TimesNewRomanPS-BoldMT"/>
                <a:cs typeface="AICATF+TimesNewRomanPS-BoldMT"/>
              </a:rPr>
              <a:t>Tensor</a:t>
            </a:r>
            <a:r>
              <a:rPr dirty="0" sz="28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d0d0d"/>
                </a:solidFill>
                <a:latin typeface="AICATF+TimesNewRomanPS-BoldMT"/>
                <a:cs typeface="AICATF+TimesNewRomanPS-BoldMT"/>
              </a:rPr>
              <a:t>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0322" y="2974246"/>
            <a:ext cx="922527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66666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TensorFlow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opensource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framework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developed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by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Google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researchers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run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machine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072" y="3257551"/>
            <a:ext cx="789988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learning,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deep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learning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other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statistical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predictive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analytics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workloads.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0322" y="3797206"/>
            <a:ext cx="880789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66666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It's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designed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streamline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process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developing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executing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advanced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analytics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6072" y="4080511"/>
            <a:ext cx="139094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applications.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0322" y="4620166"/>
            <a:ext cx="879435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66666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TensorFlow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applications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can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run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either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conventional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CPUs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higher-performance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6072" y="4903472"/>
            <a:ext cx="8827086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graphics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processing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units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(GPUs),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well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Google's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own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tensor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processing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units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(TPUs)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7422" y="307499"/>
            <a:ext cx="3380309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Libraries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5757" y="1914610"/>
            <a:ext cx="1517148" cy="44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d0d0d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2850" spc="348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d0d0d"/>
                </a:solidFill>
                <a:latin typeface="AICATF+TimesNewRomanPS-BoldMT"/>
                <a:cs typeface="AICATF+TimesNewRomanPS-BoldMT"/>
              </a:rPr>
              <a:t>Keras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0322" y="2974245"/>
            <a:ext cx="904154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595959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Keras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an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open-source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high-level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Neural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library,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which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written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Python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072" y="3257551"/>
            <a:ext cx="580727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capable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enough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run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Theano,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TensorFlow,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CNTK.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0322" y="3797206"/>
            <a:ext cx="940319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595959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made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user-friendly,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extensible,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modular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facilitating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faster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experimentation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with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6072" y="4080511"/>
            <a:ext cx="231609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deep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neural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networks.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0322" y="4620166"/>
            <a:ext cx="9330691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595959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not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only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supports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Convolutional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Networks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Recurrent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Networks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individually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but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also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6072" y="4903471"/>
            <a:ext cx="195445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their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ICATF+TimesNewRomanPS-BoldMT"/>
                <a:cs typeface="AICATF+TimesNewRomanPS-BoldMT"/>
              </a:rPr>
              <a:t>combination.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7422" y="307499"/>
            <a:ext cx="3380309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Libraries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5757" y="1914610"/>
            <a:ext cx="2228345" cy="440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d0d0d"/>
                </a:solidFill>
                <a:latin typeface="IBNPVP+Wingdings-Regular"/>
                <a:cs typeface="IBNPVP+Wingdings-Regular"/>
              </a:rPr>
              <a:t>q</a:t>
            </a:r>
            <a:r>
              <a:rPr dirty="0" sz="2850" spc="348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d0d0d"/>
                </a:solidFill>
                <a:latin typeface="AICATF+TimesNewRomanPS-BoldMT"/>
                <a:cs typeface="AICATF+TimesNewRomanPS-BoldMT"/>
              </a:rPr>
              <a:t>Matplotlib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0322" y="2974245"/>
            <a:ext cx="850792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66666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Matplotlib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comprehensive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library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creating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static,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animated,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interactive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6072" y="3257551"/>
            <a:ext cx="252023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visualizations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python.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0322" y="3797206"/>
            <a:ext cx="9588500" cy="8488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37052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Matplotlib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relies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Pillow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library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load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It's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24-bit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RGB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PNG.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Depending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where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get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data,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other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kinds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of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that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you'll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most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likely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encounter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are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RGBA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which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allow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transparency,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or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single-channel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grayscale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(luminosity)</a:t>
            </a:r>
            <a:r>
              <a:rPr dirty="0" sz="1800" b="1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37052"/>
                </a:solidFill>
                <a:latin typeface="AICATF+TimesNewRomanPS-BoldMT"/>
                <a:cs typeface="AICATF+TimesNewRomanPS-BoldMT"/>
              </a:rPr>
              <a:t>images</a:t>
            </a:r>
            <a:r>
              <a:rPr dirty="0" sz="1800" b="1">
                <a:solidFill>
                  <a:srgbClr val="808080"/>
                </a:solidFill>
                <a:latin typeface="AICATF+TimesNewRomanPS-BoldMT"/>
                <a:cs typeface="AICATF+TimesNewRomanPS-BoldMT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0322" y="4894486"/>
            <a:ext cx="837102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666666"/>
                </a:solidFill>
                <a:latin typeface="UJMIWS+ArialMT"/>
                <a:cs typeface="UJMIWS+ArialMT"/>
              </a:rPr>
              <a:t>•</a:t>
            </a:r>
            <a:r>
              <a:rPr dirty="0" sz="1850" spc="1139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It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used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to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generate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graphs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on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model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performance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and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used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for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showing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666666"/>
                </a:solidFill>
                <a:latin typeface="AICATF+TimesNewRomanPS-BoldMT"/>
                <a:cs typeface="AICATF+TimesNewRomanPS-BoldMT"/>
              </a:rPr>
              <a:t>images.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6223" y="615408"/>
            <a:ext cx="8661148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Generative</a:t>
            </a:r>
            <a:r>
              <a:rPr dirty="0" sz="40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adversarial</a:t>
            </a:r>
            <a:r>
              <a:rPr dirty="0" sz="4000" spc="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network</a:t>
            </a:r>
            <a:r>
              <a:rPr dirty="0" sz="4000" spc="14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0000"/>
                </a:solidFill>
                <a:latin typeface="AICATF+TimesNewRomanPS-BoldMT"/>
                <a:cs typeface="AICATF+TimesNewRomanPS-BoldMT"/>
              </a:rPr>
              <a:t>(GAN)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2023-07-12T22:56:51-05:00</dcterms:modified>
</cp:coreProperties>
</file>