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66" r:id="rId3"/>
    <p:sldId id="265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59" r:id="rId12"/>
    <p:sldId id="273" r:id="rId13"/>
    <p:sldId id="267" r:id="rId14"/>
    <p:sldId id="271" r:id="rId15"/>
    <p:sldId id="268" r:id="rId16"/>
    <p:sldId id="269" r:id="rId17"/>
    <p:sldId id="270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353" autoAdjust="0"/>
  </p:normalViewPr>
  <p:slideViewPr>
    <p:cSldViewPr snapToGrid="0">
      <p:cViewPr>
        <p:scale>
          <a:sx n="49" d="100"/>
          <a:sy n="49" d="100"/>
        </p:scale>
        <p:origin x="13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9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65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67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8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2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0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8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2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7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0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20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91410" y="3734400"/>
            <a:ext cx="9440034" cy="869158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									SAT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93459" y="5381897"/>
            <a:ext cx="9440034" cy="555649"/>
          </a:xfrm>
        </p:spPr>
        <p:txBody>
          <a:bodyPr/>
          <a:lstStyle/>
          <a:p>
            <a:r>
              <a:rPr lang="en-US" b="1" dirty="0" smtClean="0"/>
              <a:t>						A statically typed procedural </a:t>
            </a:r>
            <a:r>
              <a:rPr lang="en-US" b="1" dirty="0"/>
              <a:t>language</a:t>
            </a:r>
            <a:endParaRPr lang="en-GB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32765" y="5381897"/>
            <a:ext cx="5290458" cy="17112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effectLst/>
              </a:rPr>
              <a:t>Anoop </a:t>
            </a:r>
            <a:r>
              <a:rPr lang="en-GB" dirty="0">
                <a:effectLst/>
              </a:rPr>
              <a:t>Jatavallabha </a:t>
            </a:r>
            <a:r>
              <a:rPr lang="en-GB" dirty="0" smtClean="0">
                <a:effectLst/>
              </a:rPr>
              <a:t>Vijayakumar</a:t>
            </a:r>
          </a:p>
          <a:p>
            <a:pPr algn="l"/>
            <a:r>
              <a:rPr lang="en-GB" dirty="0" smtClean="0">
                <a:effectLst/>
              </a:rPr>
              <a:t>Syed </a:t>
            </a:r>
            <a:r>
              <a:rPr lang="en-GB" dirty="0">
                <a:effectLst/>
              </a:rPr>
              <a:t>Zafar Shah</a:t>
            </a:r>
          </a:p>
          <a:p>
            <a:pPr algn="l"/>
            <a:r>
              <a:rPr lang="en-GB" dirty="0" err="1" smtClean="0">
                <a:effectLst/>
              </a:rPr>
              <a:t>Tharun</a:t>
            </a:r>
            <a:r>
              <a:rPr lang="en-GB" dirty="0" smtClean="0">
                <a:effectLst/>
              </a:rPr>
              <a:t> </a:t>
            </a:r>
            <a:r>
              <a:rPr lang="en-GB" dirty="0">
                <a:effectLst/>
              </a:rPr>
              <a:t>Niranjan Gomudurai Pandian</a:t>
            </a:r>
          </a:p>
          <a:p>
            <a:pPr algn="l"/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5718916" y="5854912"/>
            <a:ext cx="9615170" cy="5556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														Group 14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318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recursive function call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970515" y="2222287"/>
            <a:ext cx="4218041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func expo(</a:t>
            </a:r>
            <a:r>
              <a:rPr lang="en-US" altLang="en-US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e){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==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e=e - 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output=b* expo(b</a:t>
            </a:r>
            <a:r>
              <a:rPr lang="en-US" altLang="en-US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func main(){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expo(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mtClean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ANTLR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Parser generator</a:t>
            </a:r>
          </a:p>
          <a:p>
            <a:endParaRPr lang="en-US" dirty="0" smtClean="0"/>
          </a:p>
          <a:p>
            <a:r>
              <a:rPr lang="en-US" dirty="0" smtClean="0"/>
              <a:t>Parse </a:t>
            </a:r>
            <a:r>
              <a:rPr lang="en-US" dirty="0"/>
              <a:t>tree as a result of interpreting a </a:t>
            </a:r>
            <a:r>
              <a:rPr lang="en-US" dirty="0" smtClean="0"/>
              <a:t>grammar</a:t>
            </a:r>
          </a:p>
          <a:p>
            <a:endParaRPr lang="en-US" dirty="0" smtClean="0"/>
          </a:p>
          <a:p>
            <a:r>
              <a:rPr lang="en-US" dirty="0" smtClean="0"/>
              <a:t>Builds and walks parse tree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1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487"/>
            <a:ext cx="12192000" cy="50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18712" y="2413628"/>
          <a:ext cx="31115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1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68247" y="2436488"/>
          <a:ext cx="30555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NEQUAL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454620" y="2414226"/>
          <a:ext cx="3135400" cy="260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47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instructions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4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4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SEMPTY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4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FAILGOTO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4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4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4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3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Environment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21759"/>
          </a:xfrm>
        </p:spPr>
        <p:txBody>
          <a:bodyPr/>
          <a:lstStyle/>
          <a:p>
            <a:r>
              <a:rPr lang="en-US" dirty="0"/>
              <a:t>Call Stack – This is the stack where values gets pushed and popped from.</a:t>
            </a:r>
          </a:p>
          <a:p>
            <a:r>
              <a:rPr lang="en-US" dirty="0"/>
              <a:t>SymbolTable</a:t>
            </a:r>
          </a:p>
          <a:p>
            <a:pPr lvl="1"/>
            <a:r>
              <a:rPr lang="en-US" dirty="0"/>
              <a:t>Implemented as a </a:t>
            </a:r>
            <a:r>
              <a:rPr lang="en-US" dirty="0" err="1"/>
              <a:t>HashMap</a:t>
            </a:r>
            <a:r>
              <a:rPr lang="en-US" dirty="0"/>
              <a:t>. &lt;key, value&gt; = &lt;</a:t>
            </a:r>
            <a:r>
              <a:rPr lang="en-US" dirty="0" err="1"/>
              <a:t>function_name</a:t>
            </a:r>
            <a:r>
              <a:rPr lang="en-US" dirty="0"/>
              <a:t>&gt; &lt;</a:t>
            </a:r>
            <a:r>
              <a:rPr lang="en-US" dirty="0" err="1"/>
              <a:t>function_object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Function Object: Function name, Start Line Number, Environment Table, Lines of Code.</a:t>
            </a:r>
          </a:p>
          <a:p>
            <a:pPr lvl="1"/>
            <a:r>
              <a:rPr lang="en-US" dirty="0"/>
              <a:t>Environment Table: </a:t>
            </a:r>
            <a:r>
              <a:rPr lang="en-US" dirty="0" err="1"/>
              <a:t>HashMap</a:t>
            </a:r>
            <a:r>
              <a:rPr lang="en-US" dirty="0"/>
              <a:t> &lt;key, value&gt; = &lt;</a:t>
            </a:r>
            <a:r>
              <a:rPr lang="en-US" dirty="0" err="1"/>
              <a:t>variable_name</a:t>
            </a:r>
            <a:r>
              <a:rPr lang="en-US" dirty="0"/>
              <a:t>, </a:t>
            </a:r>
            <a:r>
              <a:rPr lang="en-US" dirty="0" err="1"/>
              <a:t>variable_value</a:t>
            </a:r>
            <a:r>
              <a:rPr lang="en-US" dirty="0"/>
              <a:t>&gt; </a:t>
            </a:r>
          </a:p>
          <a:p>
            <a:pPr lvl="1"/>
            <a:r>
              <a:rPr lang="en-US" dirty="0"/>
              <a:t>Every time function is called, activation record is created.</a:t>
            </a:r>
          </a:p>
          <a:p>
            <a:pPr lvl="1"/>
            <a:r>
              <a:rPr lang="en-US" dirty="0"/>
              <a:t>Activation Record is implemented as a list which contains </a:t>
            </a:r>
            <a:r>
              <a:rPr lang="en-US" dirty="0" err="1"/>
              <a:t>line_num</a:t>
            </a:r>
            <a:r>
              <a:rPr lang="en-US" dirty="0"/>
              <a:t> of the caller, Function Object</a:t>
            </a:r>
          </a:p>
          <a:p>
            <a:r>
              <a:rPr lang="en-US" dirty="0"/>
              <a:t>Environment pointer</a:t>
            </a:r>
          </a:p>
          <a:p>
            <a:pPr lvl="1"/>
            <a:r>
              <a:rPr lang="en-US" dirty="0"/>
              <a:t>Points to the current activation record.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8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NESTED IF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Greatest of three numbers</a:t>
            </a:r>
            <a:endParaRPr lang="en-US" b="1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73150" y="2552700"/>
            <a:ext cx="3547533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greatestThree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(a&gt;=b){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(a&gt;=c){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(b&gt;=c){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output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greatestThree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output;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029200" y="457836"/>
            <a:ext cx="4956810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FSTART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greatestThree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a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b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GEQ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15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a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c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GEQ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12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FALSE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13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c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FALSE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13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b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c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GEQ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22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b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FALSE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23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c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FEND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output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greatestThree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5,7,8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73151" y="2538969"/>
            <a:ext cx="3547533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n=x;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;i&lt;=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=i+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fact=fact*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factorial(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29200" y="446088"/>
            <a:ext cx="5368290" cy="5847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FSTART factorial x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fact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1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x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1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LEQ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26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fact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fact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1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FALSE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10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fact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FEND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​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result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 factorial 5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"FACT(5):"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result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4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br>
              <a:rPr lang="en-US" dirty="0" smtClean="0"/>
            </a:br>
            <a:r>
              <a:rPr lang="en-US" dirty="0" smtClean="0"/>
              <a:t>Exponentiation 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38512" y="413652"/>
            <a:ext cx="5945717" cy="5478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FSTART expo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8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FALSE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FAILGOTO 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output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b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 expo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FEND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​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result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 expo 2,10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result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73150" y="2552700"/>
            <a:ext cx="354753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expo(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 ==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e=e -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output=b* expo(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expo(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7" y="2278393"/>
            <a:ext cx="291441" cy="293718"/>
          </a:xfrm>
          <a:prstGeom prst="rect">
            <a:avLst/>
          </a:prstGeom>
        </p:spPr>
      </p:pic>
      <p:sp>
        <p:nvSpPr>
          <p:cNvPr id="3" name="Text Placeholder 5"/>
          <p:cNvSpPr txBox="1">
            <a:spLocks/>
          </p:cNvSpPr>
          <p:nvPr/>
        </p:nvSpPr>
        <p:spPr>
          <a:xfrm>
            <a:off x="1297967" y="2155634"/>
            <a:ext cx="9596063" cy="436129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/>
              <a:t>Integer, Boolean Datatype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Arithmetic, </a:t>
            </a:r>
            <a:r>
              <a:rPr lang="en-US" sz="2000" dirty="0" smtClean="0"/>
              <a:t>Relational </a:t>
            </a:r>
            <a:r>
              <a:rPr lang="en-US" sz="2000" dirty="0" smtClean="0"/>
              <a:t>Operators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Decision and Iteration statements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Scoping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Assignment Statement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Data Structure- Stack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Recursion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7" y="2862307"/>
            <a:ext cx="291441" cy="29371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8" y="3476994"/>
            <a:ext cx="291441" cy="29371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8" y="4078618"/>
            <a:ext cx="291441" cy="293718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3" y="4680247"/>
            <a:ext cx="291441" cy="293718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3" y="5250047"/>
            <a:ext cx="291441" cy="293718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2" y="5865785"/>
            <a:ext cx="291441" cy="293718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5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3269915" y="488239"/>
            <a:ext cx="2403987" cy="1246389"/>
          </a:xfrm>
          <a:prstGeom prst="flowChartOffpageConnector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>
                <a:latin typeface="KG Second Chances Sketch" panose="02000000000000000000" pitchFamily="2" charset="0"/>
              </a:rPr>
              <a:t>SAT Source code</a:t>
            </a:r>
            <a:endParaRPr lang="en-US" sz="2400" dirty="0">
              <a:latin typeface="KG Second Chances Sketch" panose="02000000000000000000" pitchFamily="2" charset="0"/>
            </a:endParaRPr>
          </a:p>
          <a:p>
            <a:pPr algn="ctr"/>
            <a:endParaRPr lang="en-US" dirty="0">
              <a:latin typeface="KG Second Chances Sketch" panose="02000000000000000000" pitchFamily="2" charset="0"/>
            </a:endParaRPr>
          </a:p>
        </p:txBody>
      </p:sp>
      <p:sp>
        <p:nvSpPr>
          <p:cNvPr id="5" name="Flowchart: Off-page Connector 4"/>
          <p:cNvSpPr/>
          <p:nvPr/>
        </p:nvSpPr>
        <p:spPr>
          <a:xfrm>
            <a:off x="3269914" y="2720457"/>
            <a:ext cx="2403987" cy="1246389"/>
          </a:xfrm>
          <a:prstGeom prst="flowChartOffpageConnector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>
                <a:latin typeface="KG Second Chances Sketch" panose="02000000000000000000" pitchFamily="2" charset="0"/>
              </a:rPr>
              <a:t>Intermediate Byte Code</a:t>
            </a:r>
            <a:endParaRPr lang="en-US" sz="2400" dirty="0">
              <a:latin typeface="KG Second Chances Sketch" panose="02000000000000000000" pitchFamily="2" charset="0"/>
            </a:endParaRPr>
          </a:p>
          <a:p>
            <a:pPr algn="ctr"/>
            <a:endParaRPr lang="en-US" dirty="0">
              <a:latin typeface="KG Second Chances Sketch" panose="02000000000000000000" pitchFamily="2" charset="0"/>
            </a:endParaRPr>
          </a:p>
        </p:txBody>
      </p:sp>
      <p:sp>
        <p:nvSpPr>
          <p:cNvPr id="6" name="Flowchart: Off-page Connector 5"/>
          <p:cNvSpPr/>
          <p:nvPr/>
        </p:nvSpPr>
        <p:spPr>
          <a:xfrm>
            <a:off x="3269915" y="4952676"/>
            <a:ext cx="2403987" cy="1246389"/>
          </a:xfrm>
          <a:prstGeom prst="flowChartOffpageConnector">
            <a:avLst/>
          </a:prstGeom>
          <a:ln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>
                <a:latin typeface="KG Second Chances Sketch" panose="02000000000000000000" pitchFamily="2" charset="0"/>
              </a:rPr>
              <a:t>Output</a:t>
            </a:r>
            <a:endParaRPr lang="en-US" dirty="0">
              <a:latin typeface="KG Second Chances Sketch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40" y="1734627"/>
            <a:ext cx="1417834" cy="985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07" y="3783327"/>
            <a:ext cx="1549899" cy="1423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29" y="2044997"/>
            <a:ext cx="620419" cy="380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7" y="4356974"/>
            <a:ext cx="620419" cy="380144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8053443" y="3897832"/>
            <a:ext cx="2521974" cy="1194619"/>
          </a:xfrm>
          <a:prstGeom prst="round2Diag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KG Second Chances Sketch" panose="02000000000000000000" pitchFamily="2" charset="0"/>
              </a:rPr>
              <a:t>Runtime</a:t>
            </a:r>
            <a:endParaRPr lang="en-US" sz="2400" dirty="0">
              <a:latin typeface="KG Second Chances Sketch" panose="02000000000000000000" pitchFamily="2" charset="0"/>
            </a:endParaRPr>
          </a:p>
          <a:p>
            <a:pPr algn="ctr"/>
            <a:endParaRPr lang="en-US" dirty="0">
              <a:latin typeface="KG Second Chances Sketch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06" y="1728088"/>
            <a:ext cx="1108150" cy="9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OF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typed system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Static scope</a:t>
            </a:r>
          </a:p>
          <a:p>
            <a:endParaRPr lang="en-US" dirty="0"/>
          </a:p>
          <a:p>
            <a:r>
              <a:rPr lang="en-US" dirty="0" smtClean="0"/>
              <a:t>C like 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9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72" y="2402324"/>
            <a:ext cx="9886453" cy="4049847"/>
          </a:xfrm>
        </p:spPr>
      </p:pic>
    </p:spTree>
    <p:extLst>
      <p:ext uri="{BB962C8B-B14F-4D97-AF65-F5344CB8AC3E}">
        <p14:creationId xmlns:p14="http://schemas.microsoft.com/office/powerpoint/2010/main" val="3451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31" y="2212013"/>
            <a:ext cx="9719352" cy="41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CONSTRUCTS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63848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Operators </a:t>
            </a:r>
            <a:r>
              <a:rPr lang="en-US" dirty="0"/>
              <a:t>and primitive </a:t>
            </a:r>
            <a:r>
              <a:rPr lang="en-US" dirty="0" smtClean="0"/>
              <a:t>types</a:t>
            </a:r>
          </a:p>
          <a:p>
            <a:pPr lvl="1"/>
            <a:r>
              <a:rPr lang="en-GB" sz="1600" dirty="0"/>
              <a:t>'+' | '-' | '*' | </a:t>
            </a:r>
            <a:r>
              <a:rPr lang="en-GB" sz="1600" dirty="0" smtClean="0"/>
              <a:t>'/‘</a:t>
            </a:r>
          </a:p>
          <a:p>
            <a:pPr lvl="1"/>
            <a:r>
              <a:rPr lang="en-US" sz="1600" dirty="0" smtClean="0"/>
              <a:t>Int, Boolean</a:t>
            </a:r>
            <a:endParaRPr lang="en-US" sz="1600" dirty="0"/>
          </a:p>
          <a:p>
            <a:r>
              <a:rPr lang="en-US" dirty="0" smtClean="0"/>
              <a:t>Supports “stack” data structure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Pop</a:t>
            </a:r>
          </a:p>
          <a:p>
            <a:pPr lvl="1"/>
            <a:r>
              <a:rPr lang="en-US" dirty="0" smtClean="0"/>
              <a:t>Peek</a:t>
            </a:r>
          </a:p>
          <a:p>
            <a:pPr lvl="1"/>
            <a:r>
              <a:rPr lang="en-US" dirty="0" smtClean="0"/>
              <a:t>isEmpty</a:t>
            </a:r>
          </a:p>
          <a:p>
            <a:r>
              <a:rPr lang="en-US" dirty="0"/>
              <a:t>	</a:t>
            </a:r>
            <a:r>
              <a:rPr lang="en-US" dirty="0" smtClean="0"/>
              <a:t>Parameterized functions</a:t>
            </a:r>
          </a:p>
          <a:p>
            <a:pPr lvl="1"/>
            <a:r>
              <a:rPr lang="en-US" sz="1600" dirty="0" smtClean="0"/>
              <a:t>Supports integer and void as return type</a:t>
            </a:r>
          </a:p>
          <a:p>
            <a:pPr lvl="1"/>
            <a:r>
              <a:rPr lang="en-US" sz="1600" dirty="0" smtClean="0"/>
              <a:t>Accepts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0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2042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expression</a:t>
            </a:r>
          </a:p>
          <a:p>
            <a:pPr lvl="1"/>
            <a:r>
              <a:rPr lang="en-US" sz="1600" dirty="0"/>
              <a:t>Variables can be assigned values directly and also </a:t>
            </a:r>
            <a:r>
              <a:rPr lang="en-US" sz="1600" dirty="0" smtClean="0"/>
              <a:t>function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1600" dirty="0" smtClean="0"/>
              <a:t>return </a:t>
            </a:r>
            <a:r>
              <a:rPr lang="en-US" sz="1600" dirty="0" smtClean="0"/>
              <a:t>values</a:t>
            </a:r>
            <a:endParaRPr lang="en-US" sz="2000" dirty="0"/>
          </a:p>
          <a:p>
            <a:r>
              <a:rPr lang="en-US" dirty="0" smtClean="0"/>
              <a:t>Supports decision constructs </a:t>
            </a:r>
          </a:p>
          <a:p>
            <a:pPr lvl="1"/>
            <a:r>
              <a:rPr lang="en-US" dirty="0" smtClean="0"/>
              <a:t>“if – else” statement</a:t>
            </a:r>
          </a:p>
          <a:p>
            <a:pPr lvl="1"/>
            <a:r>
              <a:rPr lang="en-US" dirty="0" smtClean="0"/>
              <a:t>Supports nested conditions</a:t>
            </a:r>
          </a:p>
          <a:p>
            <a:pPr marL="810000" lvl="2" indent="0">
              <a:buNone/>
            </a:pPr>
            <a:endParaRPr lang="en-US" dirty="0" smtClean="0"/>
          </a:p>
          <a:p>
            <a:pPr marL="810000" lvl="2" indent="0">
              <a:buNone/>
            </a:pPr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8223964" y="2378039"/>
            <a:ext cx="3547533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func greatestThree(a</a:t>
            </a:r>
            <a:r>
              <a:rPr lang="en-US" altLang="en-US" sz="110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10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c){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(a&gt;=b){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(a&gt;=c){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(b&gt;=c){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func main(){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greatestThree(</a:t>
            </a:r>
            <a:r>
              <a:rPr lang="en-US" altLang="en-US" sz="11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z="110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110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1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output;</a:t>
            </a:r>
            <a:b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1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447189"/>
            <a:ext cx="10554574" cy="5796858"/>
          </a:xfrm>
        </p:spPr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  <a:p>
            <a:pPr lvl="1"/>
            <a:r>
              <a:rPr lang="en-US" sz="1600" dirty="0"/>
              <a:t>Distinguishes variables across </a:t>
            </a:r>
            <a:r>
              <a:rPr lang="en-US" sz="1600" dirty="0" smtClean="0"/>
              <a:t>functions</a:t>
            </a:r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/>
              <a:t>iterative constructs </a:t>
            </a:r>
          </a:p>
          <a:p>
            <a:pPr lvl="1"/>
            <a:r>
              <a:rPr lang="en-US" dirty="0"/>
              <a:t>“for” </a:t>
            </a:r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Supports nested function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7181636" y="1946238"/>
            <a:ext cx="475693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func factorial(</a:t>
            </a:r>
            <a:r>
              <a:rPr lang="en-US" altLang="en-US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en-US" altLang="en-US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fact=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n=x;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;i&lt;=n;i=i+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fact=fact*i;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func main(){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factorial(</a:t>
            </a:r>
            <a:r>
              <a:rPr lang="en-US" altLang="en-US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b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455</TotalTime>
  <Words>338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Courier New</vt:lpstr>
      <vt:lpstr>KG Second Chances Sketch</vt:lpstr>
      <vt:lpstr>Wingdings 2</vt:lpstr>
      <vt:lpstr>Quotable</vt:lpstr>
      <vt:lpstr>         SAT</vt:lpstr>
      <vt:lpstr>Features</vt:lpstr>
      <vt:lpstr>PowerPoint Presentation</vt:lpstr>
      <vt:lpstr>DESIGN OF LANGUAGE</vt:lpstr>
      <vt:lpstr>Grammar</vt:lpstr>
      <vt:lpstr>Grammar</vt:lpstr>
      <vt:lpstr>LANGUAGE CONSTRUCTS</vt:lpstr>
      <vt:lpstr>LANGUAGE CONSTRUCTS</vt:lpstr>
      <vt:lpstr>LANGUAGE CONSTRUCTS</vt:lpstr>
      <vt:lpstr>LANGUAGE CONSTRUCTS</vt:lpstr>
      <vt:lpstr>ANTLR</vt:lpstr>
      <vt:lpstr>PowerPoint Presentation</vt:lpstr>
      <vt:lpstr>Instruction set</vt:lpstr>
      <vt:lpstr>Runtime Environment</vt:lpstr>
      <vt:lpstr>NESTED IF Greatest of three numbers</vt:lpstr>
      <vt:lpstr>FOR LOOP Factorial</vt:lpstr>
      <vt:lpstr>RECURSION Exponentiation </vt:lpstr>
      <vt:lpstr>DEMO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</dc:title>
  <dc:creator>Anoop</dc:creator>
  <cp:lastModifiedBy>Syed Zafar Shah</cp:lastModifiedBy>
  <cp:revision>27</cp:revision>
  <dcterms:created xsi:type="dcterms:W3CDTF">2016-04-29T20:11:16Z</dcterms:created>
  <dcterms:modified xsi:type="dcterms:W3CDTF">2016-04-30T02:53:43Z</dcterms:modified>
</cp:coreProperties>
</file>