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9D032A1-6ECA-4D9E-823A-6620AC670ED2}">
  <a:tblStyle styleId="{29D032A1-6ECA-4D9E-823A-6620AC670E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405100" y="13795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Classroom Booking System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460938" y="22183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[CS223] Software </a:t>
            </a:r>
            <a:r>
              <a:rPr lang="en"/>
              <a:t>Engineering</a:t>
            </a:r>
            <a:r>
              <a:rPr lang="en"/>
              <a:t> Course Project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6118150" y="4369550"/>
            <a:ext cx="28467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Under Guidance of: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Dr. </a:t>
            </a:r>
            <a:r>
              <a:rPr lang="en" sz="1600"/>
              <a:t>Chiranjoy Chattopadhyay</a:t>
            </a:r>
            <a:endParaRPr sz="1600"/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460950" y="2965075"/>
            <a:ext cx="28467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Ajat Prabha (B16CS002)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Saksham Banga</a:t>
            </a:r>
            <a:r>
              <a:rPr lang="en" sz="1600"/>
              <a:t> (B16CS042)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 Used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719950"/>
            <a:ext cx="3628200" cy="16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">
                <a:solidFill>
                  <a:srgbClr val="0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Application</a:t>
            </a:r>
            <a:endParaRPr>
              <a:solidFill>
                <a:srgbClr val="0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Private constructor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">
                <a:solidFill>
                  <a:srgbClr val="0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Controller</a:t>
            </a:r>
            <a:endParaRPr>
              <a:solidFill>
                <a:srgbClr val="0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Private constructor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470650" y="1149713"/>
            <a:ext cx="4061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Singleton Class</a:t>
            </a:r>
            <a:endParaRPr sz="1800"/>
          </a:p>
        </p:txBody>
      </p:sp>
      <p:sp>
        <p:nvSpPr>
          <p:cNvPr id="164" name="Shape 164"/>
          <p:cNvSpPr txBox="1"/>
          <p:nvPr/>
        </p:nvSpPr>
        <p:spPr>
          <a:xfrm>
            <a:off x="4437525" y="1149725"/>
            <a:ext cx="4267200" cy="1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Example: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>
                <a:highlight>
                  <a:srgbClr val="FFFFFF"/>
                </a:highlight>
              </a:rPr>
              <a:t>main() {</a:t>
            </a:r>
            <a:endParaRPr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rgbClr val="008080"/>
                </a:solidFill>
                <a:highlight>
                  <a:srgbClr val="FFFFFF"/>
                </a:highlight>
              </a:rPr>
              <a:t>Application </a:t>
            </a:r>
            <a:r>
              <a:rPr lang="en">
                <a:highlight>
                  <a:srgbClr val="FFFFFF"/>
                </a:highlight>
              </a:rPr>
              <a:t>app = </a:t>
            </a:r>
            <a:r>
              <a:rPr lang="en">
                <a:solidFill>
                  <a:srgbClr val="008080"/>
                </a:solidFill>
                <a:highlight>
                  <a:srgbClr val="FFFFFF"/>
                </a:highlight>
              </a:rPr>
              <a:t>Application</a:t>
            </a:r>
            <a:r>
              <a:rPr lang="en">
                <a:highlight>
                  <a:srgbClr val="FFFFFF"/>
                </a:highlight>
              </a:rPr>
              <a:t>::getInstance();</a:t>
            </a:r>
            <a:endParaRPr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app.start();</a:t>
            </a:r>
            <a:endParaRPr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Class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719950"/>
            <a:ext cx="4220100" cy="19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Contains information for both Professor and Room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Additional association data is also stored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Start/End Time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Reason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Approval status, etc.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470650" y="1149725"/>
            <a:ext cx="40611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600">
                <a:solidFill>
                  <a:srgbClr val="008080"/>
                </a:solidFill>
                <a:highlight>
                  <a:srgbClr val="FFFFFF"/>
                </a:highlight>
              </a:rPr>
              <a:t>Slot </a:t>
            </a:r>
            <a:r>
              <a:rPr lang="en" sz="1600">
                <a:highlight>
                  <a:srgbClr val="FFFFFF"/>
                </a:highlight>
              </a:rPr>
              <a:t>: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1600">
                <a:solidFill>
                  <a:srgbClr val="008080"/>
                </a:solidFill>
                <a:highlight>
                  <a:srgbClr val="FFFFFF"/>
                </a:highlight>
              </a:rPr>
              <a:t>Model</a:t>
            </a:r>
            <a:r>
              <a:rPr lang="en" sz="1600">
                <a:highlight>
                  <a:srgbClr val="FFFFFF"/>
                </a:highlight>
              </a:rPr>
              <a:t>&lt;</a:t>
            </a:r>
            <a:r>
              <a:rPr lang="en" sz="1600">
                <a:solidFill>
                  <a:srgbClr val="008080"/>
                </a:solidFill>
                <a:highlight>
                  <a:srgbClr val="FFFFFF"/>
                </a:highlight>
              </a:rPr>
              <a:t>Slot</a:t>
            </a:r>
            <a:r>
              <a:rPr lang="en" sz="1600">
                <a:highlight>
                  <a:srgbClr val="FFFFFF"/>
                </a:highlight>
              </a:rPr>
              <a:t>&gt;</a:t>
            </a:r>
            <a:endParaRPr sz="1600"/>
          </a:p>
        </p:txBody>
      </p:sp>
      <p:sp>
        <p:nvSpPr>
          <p:cNvPr id="172" name="Shape 172"/>
          <p:cNvSpPr txBox="1"/>
          <p:nvPr/>
        </p:nvSpPr>
        <p:spPr>
          <a:xfrm>
            <a:off x="5513300" y="1149725"/>
            <a:ext cx="3372900" cy="1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Example: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in 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150">
                <a:solidFill>
                  <a:srgbClr val="008080"/>
                </a:solidFill>
                <a:highlight>
                  <a:srgbClr val="FFFFFF"/>
                </a:highlight>
              </a:rPr>
              <a:t>SlotNotificationListView </a:t>
            </a:r>
            <a:r>
              <a:rPr lang="en"/>
              <a:t>for ProfessorPanelView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in 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150">
                <a:solidFill>
                  <a:srgbClr val="008080"/>
                </a:solidFill>
                <a:highlight>
                  <a:srgbClr val="FFFFFF"/>
                </a:highlight>
              </a:rPr>
              <a:t>UnseenSlotRequestListView </a:t>
            </a:r>
            <a:r>
              <a:rPr lang="en"/>
              <a:t>for AdminPanelView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125" y="2980625"/>
            <a:ext cx="1426275" cy="16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Classes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49725"/>
            <a:ext cx="57867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">
                <a:solidFill>
                  <a:srgbClr val="0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endParaRPr>
              <a:solidFill>
                <a:srgbClr val="0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Provides input methods throughout the application</a:t>
            </a:r>
            <a:endParaRPr sz="12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solidFill>
                  <a:srgbClr val="CC0000"/>
                </a:solidFill>
              </a:rPr>
              <a:t>Regular expression</a:t>
            </a:r>
            <a:r>
              <a:rPr lang="en" sz="1200"/>
              <a:t> based input validation</a:t>
            </a:r>
            <a:endParaRPr sz="12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">
                <a:solidFill>
                  <a:srgbClr val="0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DateTime</a:t>
            </a:r>
            <a:endParaRPr>
              <a:solidFill>
                <a:srgbClr val="0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Able to detect leap years</a:t>
            </a:r>
            <a:endParaRPr sz="12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Can compare two date instances for equality and inequality</a:t>
            </a:r>
            <a:endParaRPr sz="12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">
                <a:solidFill>
                  <a:srgbClr val="0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ViewPattern</a:t>
            </a:r>
            <a:endParaRPr>
              <a:solidFill>
                <a:srgbClr val="0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Used by Controller class to maintain Views</a:t>
            </a:r>
            <a:endParaRPr sz="12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">
                <a:solidFill>
                  <a:srgbClr val="0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Context</a:t>
            </a:r>
            <a:endParaRPr>
              <a:solidFill>
                <a:srgbClr val="0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Passed along while calling a view to pass stateful information</a:t>
            </a:r>
            <a:endParaRPr sz="12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">
                <a:solidFill>
                  <a:srgbClr val="0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Response</a:t>
            </a:r>
            <a:endParaRPr>
              <a:solidFill>
                <a:srgbClr val="0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Used to return contextual information back from a View</a:t>
            </a:r>
            <a:endParaRPr sz="1200"/>
          </a:p>
        </p:txBody>
      </p:sp>
      <p:sp>
        <p:nvSpPr>
          <p:cNvPr id="180" name="Shape 180"/>
          <p:cNvSpPr txBox="1"/>
          <p:nvPr/>
        </p:nvSpPr>
        <p:spPr>
          <a:xfrm>
            <a:off x="5547000" y="1149725"/>
            <a:ext cx="32853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1F80"/>
                </a:solidFill>
                <a:highlight>
                  <a:srgbClr val="FFFFFF"/>
                </a:highlight>
              </a:rPr>
              <a:t>string 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</a:rPr>
              <a:t>Input</a:t>
            </a:r>
            <a:r>
              <a:rPr lang="en" sz="1000">
                <a:highlight>
                  <a:srgbClr val="FFFFFF"/>
                </a:highlight>
              </a:rPr>
              <a:t>::getEmail() {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  </a:t>
            </a:r>
            <a:r>
              <a:rPr lang="en" sz="1000">
                <a:solidFill>
                  <a:srgbClr val="371F80"/>
                </a:solidFill>
                <a:highlight>
                  <a:srgbClr val="FFFFFF"/>
                </a:highlight>
              </a:rPr>
              <a:t>regex </a:t>
            </a:r>
            <a:r>
              <a:rPr lang="en" sz="1000">
                <a:highlight>
                  <a:srgbClr val="FFFFFF"/>
                </a:highlight>
              </a:rPr>
              <a:t>emailRegex(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</a:rPr>
              <a:t>R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</a:rPr>
              <a:t>(\w+)(\.|_)?(\w*)@(\w+)(\.(\w+))+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" sz="1000">
                <a:highlight>
                  <a:srgbClr val="FFFFFF"/>
                </a:highlight>
              </a:rPr>
              <a:t>);</a:t>
            </a:r>
            <a:endParaRPr i="1" sz="10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1000">
                <a:highlight>
                  <a:srgbClr val="FFFFFF"/>
                </a:highlight>
              </a:rPr>
              <a:t>regexInputValidate(emailRegex,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</a:rPr>
              <a:t>"Enter a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</a:rPr>
              <a:t>                                                           valid email!"</a:t>
            </a:r>
            <a:r>
              <a:rPr lang="en" sz="1000">
                <a:highlight>
                  <a:srgbClr val="FFFFFF"/>
                </a:highlight>
              </a:rPr>
              <a:t>);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}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425" y="1017800"/>
            <a:ext cx="1685875" cy="378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`base` directory compiled into static library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398525"/>
            <a:ext cx="4314000" cy="22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Directory under `code/base` has been compiled as a library and used in main source code and tests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Provides portability and out-of-the-box usage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BaseLib.a file can be linked to an executable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of Tests performed</a:t>
            </a:r>
            <a:endParaRPr/>
          </a:p>
        </p:txBody>
      </p:sp>
      <p:graphicFrame>
        <p:nvGraphicFramePr>
          <p:cNvPr id="198" name="Shape 198"/>
          <p:cNvGraphicFramePr/>
          <p:nvPr/>
        </p:nvGraphicFramePr>
        <p:xfrm>
          <a:off x="1876575" y="137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{29D032A1-6ECA-4D9E-823A-6620AC670ED2}</a:tableStyleId>
              </a:tblPr>
              <a:tblGrid>
                <a:gridCol w="1608675"/>
                <a:gridCol w="1608675"/>
                <a:gridCol w="1608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Nature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Unit Tests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 Tests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Failed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 Failure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99" name="Shape 199"/>
          <p:cNvSpPr txBox="1"/>
          <p:nvPr/>
        </p:nvSpPr>
        <p:spPr>
          <a:xfrm>
            <a:off x="891150" y="3443525"/>
            <a:ext cx="70227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All the above errors were resolved during the allotted enhancement period.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However, the issue of Exiting system abruptly is not resolved after enhancement.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38" y="1080174"/>
            <a:ext cx="4824500" cy="298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225" y="1577588"/>
            <a:ext cx="3215625" cy="19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Testing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398525"/>
            <a:ext cx="4314000" cy="13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Did automated testing using Google’s Google-Test Suite unit testing framework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Followed Test-Driven-Development (TDD)</a:t>
            </a:r>
            <a:endParaRPr sz="1600"/>
          </a:p>
        </p:txBody>
      </p:sp>
      <p:sp>
        <p:nvSpPr>
          <p:cNvPr id="212" name="Shape 212"/>
          <p:cNvSpPr txBox="1"/>
          <p:nvPr/>
        </p:nvSpPr>
        <p:spPr>
          <a:xfrm>
            <a:off x="5143500" y="1149725"/>
            <a:ext cx="35613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Example: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150">
                <a:solidFill>
                  <a:srgbClr val="008080"/>
                </a:solidFill>
                <a:highlight>
                  <a:srgbClr val="FFFFFF"/>
                </a:highlight>
              </a:rPr>
              <a:t>Mock </a:t>
            </a:r>
            <a:r>
              <a:rPr lang="en" sz="1150">
                <a:highlight>
                  <a:srgbClr val="FFFFFF"/>
                </a:highlight>
              </a:rPr>
              <a:t>: 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1150">
                <a:solidFill>
                  <a:srgbClr val="008080"/>
                </a:solidFill>
                <a:highlight>
                  <a:srgbClr val="FFFFFF"/>
                </a:highlight>
              </a:rPr>
              <a:t>Model</a:t>
            </a:r>
            <a:r>
              <a:rPr lang="en" sz="1150">
                <a:highlight>
                  <a:srgbClr val="FFFFFF"/>
                </a:highlight>
              </a:rPr>
              <a:t>&lt;</a:t>
            </a:r>
            <a:r>
              <a:rPr lang="en" sz="1150">
                <a:solidFill>
                  <a:srgbClr val="008080"/>
                </a:solidFill>
                <a:highlight>
                  <a:srgbClr val="FFFFFF"/>
                </a:highlight>
              </a:rPr>
              <a:t>Mock</a:t>
            </a:r>
            <a:r>
              <a:rPr lang="en" sz="1150">
                <a:highlight>
                  <a:srgbClr val="FFFFFF"/>
                </a:highlight>
              </a:rPr>
              <a:t>&gt; { };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1F542E"/>
                </a:solidFill>
                <a:highlight>
                  <a:srgbClr val="FFFFFF"/>
                </a:highlight>
              </a:rPr>
              <a:t>TEST_F</a:t>
            </a:r>
            <a:r>
              <a:rPr lang="en" sz="1150">
                <a:highlight>
                  <a:srgbClr val="FFFFFF"/>
                </a:highlight>
              </a:rPr>
              <a:t>(ModelTestFixture,</a:t>
            </a:r>
            <a:endParaRPr sz="115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</a:rPr>
              <a:t>               testSizeZeroAfterSaveAndDelete) {</a:t>
            </a:r>
            <a:endParaRPr sz="115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</a:rPr>
              <a:t>   </a:t>
            </a:r>
            <a:r>
              <a:rPr lang="en" sz="1150">
                <a:solidFill>
                  <a:srgbClr val="008080"/>
                </a:solidFill>
                <a:highlight>
                  <a:srgbClr val="FFFFFF"/>
                </a:highlight>
              </a:rPr>
              <a:t>Mock </a:t>
            </a:r>
            <a:r>
              <a:rPr lang="en" sz="1150">
                <a:highlight>
                  <a:srgbClr val="FFFFFF"/>
                </a:highlight>
              </a:rPr>
              <a:t>object = Mock();</a:t>
            </a:r>
            <a:endParaRPr sz="115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</a:rPr>
              <a:t>   object.save();</a:t>
            </a:r>
            <a:endParaRPr sz="115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</a:rPr>
              <a:t>   </a:t>
            </a:r>
            <a:r>
              <a:rPr b="1" lang="en" sz="1150">
                <a:solidFill>
                  <a:srgbClr val="1F542E"/>
                </a:solidFill>
                <a:highlight>
                  <a:srgbClr val="FFFFFF"/>
                </a:highlight>
              </a:rPr>
              <a:t>ASSERT_EQ</a:t>
            </a:r>
            <a:r>
              <a:rPr lang="en" sz="1150">
                <a:highlight>
                  <a:srgbClr val="FFFFFF"/>
                </a:highlight>
              </a:rPr>
              <a:t>(</a:t>
            </a:r>
            <a:r>
              <a:rPr lang="en" sz="1150">
                <a:solidFill>
                  <a:srgbClr val="008080"/>
                </a:solidFill>
                <a:highlight>
                  <a:srgbClr val="FFFFFF"/>
                </a:highlight>
              </a:rPr>
              <a:t>Mock</a:t>
            </a:r>
            <a:r>
              <a:rPr lang="en" sz="1150">
                <a:highlight>
                  <a:srgbClr val="FFFFFF"/>
                </a:highlight>
              </a:rPr>
              <a:t>::all().size(),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1150">
                <a:highlight>
                  <a:srgbClr val="FFFFFF"/>
                </a:highlight>
              </a:rPr>
              <a:t>);</a:t>
            </a:r>
            <a:endParaRPr sz="115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</a:rPr>
              <a:t>   object.remove();</a:t>
            </a:r>
            <a:endParaRPr sz="115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</a:rPr>
              <a:t>   </a:t>
            </a:r>
            <a:r>
              <a:rPr b="1" lang="en" sz="1150">
                <a:solidFill>
                  <a:srgbClr val="1F542E"/>
                </a:solidFill>
                <a:highlight>
                  <a:srgbClr val="FFFFFF"/>
                </a:highlight>
              </a:rPr>
              <a:t>ASSERT_EQ</a:t>
            </a:r>
            <a:r>
              <a:rPr lang="en" sz="1150">
                <a:highlight>
                  <a:srgbClr val="FFFFFF"/>
                </a:highlight>
              </a:rPr>
              <a:t>(</a:t>
            </a:r>
            <a:r>
              <a:rPr lang="en" sz="1150">
                <a:solidFill>
                  <a:srgbClr val="008080"/>
                </a:solidFill>
                <a:highlight>
                  <a:srgbClr val="FFFFFF"/>
                </a:highlight>
              </a:rPr>
              <a:t>Mock</a:t>
            </a:r>
            <a:r>
              <a:rPr lang="en" sz="1150">
                <a:highlight>
                  <a:srgbClr val="FFFFFF"/>
                </a:highlight>
              </a:rPr>
              <a:t>::all().size(),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 sz="1150">
                <a:highlight>
                  <a:srgbClr val="FFFFFF"/>
                </a:highlight>
              </a:rPr>
              <a:t>);</a:t>
            </a:r>
            <a:endParaRPr sz="115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</a:rPr>
              <a:t>}</a:t>
            </a:r>
            <a:endParaRPr sz="115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 not resolved</a:t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745850" y="1709650"/>
            <a:ext cx="6431700" cy="3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If the Application is abruptly closed from the terminal itself, the model instances edited after the application started, would not be saved to file and hence the track would be lost.</a:t>
            </a:r>
            <a:endParaRPr>
              <a:solidFill>
                <a:srgbClr val="FFFFFF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can be resolved if file handling is invoked </a:t>
            </a:r>
            <a:r>
              <a:rPr lang="en">
                <a:solidFill>
                  <a:srgbClr val="FFFFFF"/>
                </a:solidFill>
              </a:rPr>
              <a:t>every time</a:t>
            </a:r>
            <a:r>
              <a:rPr lang="en">
                <a:solidFill>
                  <a:srgbClr val="FFFFFF"/>
                </a:solidFill>
              </a:rPr>
              <a:t> a new object is created/updated/deleted but it decreases the efficiency of the application since files are read/written entirely.</a:t>
            </a:r>
            <a:endParaRPr>
              <a:solidFill>
                <a:srgbClr val="FFFFF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Alternative: using a SQL database for dynamic updates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If the Application is abruptly closed from the terminal itself, the model instances edited after the application started, would not be saved to file and hence the track would be lost.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This can be resolved if file handling is invoked every time a new object is created/updated/deleted but it decreases the efficiency of the application since files are read/written entirely.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Alternative: using a SQL database for dynamic updates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Testing</a:t>
            </a:r>
            <a:endParaRPr/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598100" y="2991149"/>
            <a:ext cx="82221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11: Sports Equipment Management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Paradigm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684100"/>
            <a:ext cx="55848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clear separation of concerns for business logic and presentation.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make code modular and maintainable.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features is very convenient.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675" y="899324"/>
            <a:ext cx="2440025" cy="26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Use-cases tested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Issue Equipment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Availability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Verification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Dues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Equipment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 Database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Pay dues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Equipment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View List of Equipments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equipment Category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outstanding filter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of Tests performed</a:t>
            </a:r>
            <a:endParaRPr/>
          </a:p>
        </p:txBody>
      </p:sp>
      <p:graphicFrame>
        <p:nvGraphicFramePr>
          <p:cNvPr id="237" name="Shape 237"/>
          <p:cNvGraphicFramePr/>
          <p:nvPr/>
        </p:nvGraphicFramePr>
        <p:xfrm>
          <a:off x="1876575" y="137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{29D032A1-6ECA-4D9E-823A-6620AC670ED2}</a:tableStyleId>
              </a:tblPr>
              <a:tblGrid>
                <a:gridCol w="1608675"/>
                <a:gridCol w="1608675"/>
                <a:gridCol w="1608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Nature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Unit Tests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 Tests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Failed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 Failure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38" name="Shape 238"/>
          <p:cNvSpPr txBox="1"/>
          <p:nvPr/>
        </p:nvSpPr>
        <p:spPr>
          <a:xfrm>
            <a:off x="891150" y="3443525"/>
            <a:ext cx="70227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major error (eg wrong application of business rules etc.) was observed, however minor input/output error handling was not done during testing phase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hape 24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851" y="351900"/>
            <a:ext cx="7342300" cy="454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607775" y="4669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9" name="Shape 249"/>
          <p:cNvSpPr txBox="1"/>
          <p:nvPr>
            <p:ph idx="4294967295" type="body"/>
          </p:nvPr>
        </p:nvSpPr>
        <p:spPr>
          <a:xfrm>
            <a:off x="311700" y="2076575"/>
            <a:ext cx="7108200" cy="22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A stand alone, stable C++ application for Classroom Booking System is developed.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The application, was prepared keeping all steps of Software Engineering in mind ie. Software Requirements Analysis, Implementation, Testing, Refactoring and Maintainability.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Thus the application is now ready to be released.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Templatized</a:t>
            </a:r>
            <a:r>
              <a:rPr lang="en"/>
              <a:t> Code (down to core)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867850"/>
            <a:ext cx="5322600" cy="22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Enables object saving, deleting, etc very easy.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Convenient file handling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easy search throughout the application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interface between all Classrooms and Database(File System)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 the model class acts as the dynamic loader and the file handler for all types of classes</a:t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477375" y="1337975"/>
            <a:ext cx="31668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class </a:t>
            </a:r>
            <a:r>
              <a:rPr lang="en" sz="1800"/>
              <a:t>Model&lt;T&gt;</a:t>
            </a:r>
            <a:endParaRPr sz="1800"/>
          </a:p>
        </p:txBody>
      </p:sp>
      <p:sp>
        <p:nvSpPr>
          <p:cNvPr id="103" name="Shape 103"/>
          <p:cNvSpPr txBox="1"/>
          <p:nvPr/>
        </p:nvSpPr>
        <p:spPr>
          <a:xfrm>
            <a:off x="6017550" y="1364875"/>
            <a:ext cx="28152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</a:rPr>
              <a:t>Admin(</a:t>
            </a:r>
            <a:r>
              <a:rPr b="1" lang="en" sz="1150">
                <a:solidFill>
                  <a:srgbClr val="008000"/>
                </a:solidFill>
                <a:highlight>
                  <a:srgbClr val="FFFFFF"/>
                </a:highlight>
              </a:rPr>
              <a:t>"Admin"</a:t>
            </a:r>
            <a:r>
              <a:rPr lang="en" sz="1150">
                <a:highlight>
                  <a:srgbClr val="FFFFFF"/>
                </a:highlight>
              </a:rPr>
              <a:t>, </a:t>
            </a:r>
            <a:r>
              <a:rPr b="1" lang="en" sz="1150">
                <a:solidFill>
                  <a:srgbClr val="008000"/>
                </a:solidFill>
                <a:highlight>
                  <a:srgbClr val="FFFFFF"/>
                </a:highlight>
              </a:rPr>
              <a:t>"user"</a:t>
            </a:r>
            <a:r>
              <a:rPr lang="en" sz="1150">
                <a:highlight>
                  <a:srgbClr val="FFFFFF"/>
                </a:highlight>
              </a:rPr>
              <a:t>, </a:t>
            </a:r>
            <a:r>
              <a:rPr b="1" lang="en" sz="1150">
                <a:solidFill>
                  <a:srgbClr val="008000"/>
                </a:solidFill>
                <a:highlight>
                  <a:srgbClr val="FFFFFF"/>
                </a:highlight>
              </a:rPr>
              <a:t>"admin@iitj.ac.in"</a:t>
            </a:r>
            <a:r>
              <a:rPr lang="en" sz="1150">
                <a:highlight>
                  <a:srgbClr val="FFFFFF"/>
                </a:highlight>
              </a:rPr>
              <a:t>, </a:t>
            </a:r>
            <a:r>
              <a:rPr b="1" lang="en" sz="1150">
                <a:solidFill>
                  <a:srgbClr val="008000"/>
                </a:solidFill>
                <a:highlight>
                  <a:srgbClr val="FFFFFF"/>
                </a:highlight>
              </a:rPr>
              <a:t>"admin@123"</a:t>
            </a:r>
            <a:r>
              <a:rPr lang="en" sz="1150">
                <a:highlight>
                  <a:srgbClr val="FFFFFF"/>
                </a:highlight>
              </a:rPr>
              <a:t>).save();</a:t>
            </a:r>
            <a:endParaRPr sz="115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</a:rPr>
              <a:t>Or</a:t>
            </a:r>
            <a:endParaRPr sz="115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</a:rPr>
              <a:t>temp = 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1150">
                <a:highlight>
                  <a:srgbClr val="FFFFFF"/>
                </a:highlight>
              </a:rPr>
              <a:t>Slot(</a:t>
            </a:r>
            <a:r>
              <a:rPr lang="en" sz="1150">
                <a:solidFill>
                  <a:srgbClr val="660E7A"/>
                </a:solidFill>
                <a:highlight>
                  <a:srgbClr val="FFFFFF"/>
                </a:highlight>
              </a:rPr>
              <a:t>requestedBy</a:t>
            </a:r>
            <a:r>
              <a:rPr lang="en" sz="1150">
                <a:highlight>
                  <a:srgbClr val="FFFFFF"/>
                </a:highlight>
              </a:rPr>
              <a:t>, </a:t>
            </a:r>
            <a:r>
              <a:rPr lang="en" sz="1150">
                <a:solidFill>
                  <a:srgbClr val="660E7A"/>
                </a:solidFill>
                <a:highlight>
                  <a:srgbClr val="FFFFFF"/>
                </a:highlight>
              </a:rPr>
              <a:t>room</a:t>
            </a:r>
            <a:r>
              <a:rPr lang="en" sz="1150">
                <a:highlight>
                  <a:srgbClr val="FFFFFF"/>
                </a:highlight>
              </a:rPr>
              <a:t>, </a:t>
            </a:r>
            <a:r>
              <a:rPr lang="en" sz="1150">
                <a:solidFill>
                  <a:srgbClr val="660E7A"/>
                </a:solidFill>
                <a:highlight>
                  <a:srgbClr val="FFFFFF"/>
                </a:highlight>
              </a:rPr>
              <a:t>startTime</a:t>
            </a:r>
            <a:r>
              <a:rPr lang="en" sz="1150">
                <a:highlight>
                  <a:srgbClr val="FFFFFF"/>
                </a:highlight>
              </a:rPr>
              <a:t>, </a:t>
            </a:r>
            <a:r>
              <a:rPr lang="en" sz="1150">
                <a:solidFill>
                  <a:srgbClr val="660E7A"/>
                </a:solidFill>
                <a:highlight>
                  <a:srgbClr val="FFFFFF"/>
                </a:highlight>
              </a:rPr>
              <a:t>endTime</a:t>
            </a:r>
            <a:r>
              <a:rPr lang="en" sz="1150">
                <a:highlight>
                  <a:srgbClr val="FFFFFF"/>
                </a:highlight>
              </a:rPr>
              <a:t>, </a:t>
            </a:r>
            <a:r>
              <a:rPr lang="en" sz="1150">
                <a:solidFill>
                  <a:srgbClr val="660E7A"/>
                </a:solidFill>
                <a:highlight>
                  <a:srgbClr val="FFFFFF"/>
                </a:highlight>
              </a:rPr>
              <a:t>reason</a:t>
            </a:r>
            <a:r>
              <a:rPr lang="en" sz="1150">
                <a:highlight>
                  <a:srgbClr val="FFFFFF"/>
                </a:highlight>
              </a:rPr>
              <a:t>, </a:t>
            </a:r>
            <a:r>
              <a:rPr lang="en" sz="1150">
                <a:solidFill>
                  <a:srgbClr val="660E7A"/>
                </a:solidFill>
                <a:highlight>
                  <a:srgbClr val="FFFFFF"/>
                </a:highlight>
              </a:rPr>
              <a:t>approved</a:t>
            </a:r>
            <a:r>
              <a:rPr lang="en" sz="1150">
                <a:highlight>
                  <a:srgbClr val="FFFFFF"/>
                </a:highlight>
              </a:rPr>
              <a:t>);</a:t>
            </a:r>
            <a:endParaRPr sz="115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</a:rPr>
              <a:t>return</a:t>
            </a:r>
            <a:r>
              <a:rPr lang="en" sz="1150">
                <a:highlight>
                  <a:srgbClr val="FFFFFF"/>
                </a:highlight>
              </a:rPr>
              <a:t> temp-&gt;save();</a:t>
            </a:r>
            <a:endParaRPr sz="11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301" y="449301"/>
            <a:ext cx="7434677" cy="452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idx="1" type="body"/>
          </p:nvPr>
        </p:nvSpPr>
        <p:spPr>
          <a:xfrm>
            <a:off x="279150" y="268925"/>
            <a:ext cx="2343000" cy="4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Use-cases implemented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734250"/>
            <a:ext cx="3999900" cy="22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Panel View Use-cases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Unseen Slot Requests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Room Details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Room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Room Details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Professor/Admin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Professor/Admin</a:t>
            </a:r>
            <a:endParaRPr/>
          </a:p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832400" y="1734250"/>
            <a:ext cx="3999900" cy="22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Faculty Panel View Use-cases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User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Slot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Slot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Slot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Slots status list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Empty Class List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Lifecycle</a:t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3283580" y="2663288"/>
            <a:ext cx="1577400" cy="583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objectList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3283580" y="1257300"/>
            <a:ext cx="1577400" cy="583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object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2113450" y="1378325"/>
            <a:ext cx="1121700" cy="1896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.save()</a:t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4937680" y="1339102"/>
            <a:ext cx="1577400" cy="1831200"/>
          </a:xfrm>
          <a:prstGeom prst="rightArrowCallout">
            <a:avLst>
              <a:gd fmla="val 11246" name="adj1"/>
              <a:gd fmla="val 15611" name="adj2"/>
              <a:gd fmla="val 15836" name="adj3"/>
              <a:gd fmla="val 14668" name="adj4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3805099" y="3886471"/>
            <a:ext cx="534300" cy="819000"/>
          </a:xfrm>
          <a:prstGeom prst="can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815340" y="3309271"/>
            <a:ext cx="157500" cy="48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4164751" y="3315512"/>
            <a:ext cx="157500" cy="48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2493202" y="3378194"/>
            <a:ext cx="13221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readFromFile</a:t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4367479" y="3362620"/>
            <a:ext cx="1071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writeTo</a:t>
            </a:r>
            <a:r>
              <a:rPr lang="en"/>
              <a:t>File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5243224" y="1840508"/>
            <a:ext cx="11217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.remove()</a:t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6515075" y="410000"/>
            <a:ext cx="196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Model&lt;T&gt;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Templatized Code (down to core)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820775"/>
            <a:ext cx="5322600" cy="22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dynamic and robust validation method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Managing errors is easy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create and update Model&lt;T&gt; instances through this class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470650" y="1223675"/>
            <a:ext cx="4061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class </a:t>
            </a:r>
            <a:r>
              <a:rPr lang="en" sz="1800"/>
              <a:t>ModelForm&lt;T&gt; : public Form</a:t>
            </a:r>
            <a:endParaRPr sz="1800"/>
          </a:p>
        </p:txBody>
      </p:sp>
      <p:sp>
        <p:nvSpPr>
          <p:cNvPr id="140" name="Shape 140"/>
          <p:cNvSpPr txBox="1"/>
          <p:nvPr/>
        </p:nvSpPr>
        <p:spPr>
          <a:xfrm>
            <a:off x="5681375" y="1175450"/>
            <a:ext cx="3211800" cy="29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80"/>
                </a:solidFill>
                <a:highlight>
                  <a:srgbClr val="FFFFFF"/>
                </a:highlight>
              </a:rPr>
              <a:t>void </a:t>
            </a:r>
            <a:r>
              <a:rPr lang="en" sz="800">
                <a:solidFill>
                  <a:srgbClr val="008080"/>
                </a:solidFill>
                <a:highlight>
                  <a:srgbClr val="FFFFFF"/>
                </a:highlight>
              </a:rPr>
              <a:t>RoomCreateUpdateForm</a:t>
            </a:r>
            <a:r>
              <a:rPr lang="en" sz="800">
                <a:highlight>
                  <a:srgbClr val="FFFFFF"/>
                </a:highlight>
              </a:rPr>
              <a:t>::clean() {</a:t>
            </a:r>
            <a:endParaRPr sz="8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</a:rPr>
              <a:t>   </a:t>
            </a:r>
            <a:r>
              <a:rPr b="1" lang="en" sz="8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800">
                <a:highlight>
                  <a:srgbClr val="FFFFFF"/>
                </a:highlight>
              </a:rPr>
              <a:t>(!</a:t>
            </a:r>
            <a:r>
              <a:rPr lang="en" sz="800">
                <a:solidFill>
                  <a:srgbClr val="660E7A"/>
                </a:solidFill>
                <a:highlight>
                  <a:srgbClr val="FFFFFF"/>
                </a:highlight>
              </a:rPr>
              <a:t>instance</a:t>
            </a:r>
            <a:r>
              <a:rPr lang="en" sz="800">
                <a:highlight>
                  <a:srgbClr val="FFFFFF"/>
                </a:highlight>
              </a:rPr>
              <a:t>) {</a:t>
            </a:r>
            <a:endParaRPr sz="8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</a:rPr>
              <a:t>       </a:t>
            </a:r>
            <a:r>
              <a:rPr b="1" lang="en" sz="800">
                <a:solidFill>
                  <a:srgbClr val="000080"/>
                </a:solidFill>
                <a:highlight>
                  <a:srgbClr val="FFFFFF"/>
                </a:highlight>
              </a:rPr>
              <a:t>for </a:t>
            </a:r>
            <a:r>
              <a:rPr lang="en" sz="800">
                <a:highlight>
                  <a:srgbClr val="FFFFFF"/>
                </a:highlight>
              </a:rPr>
              <a:t>(</a:t>
            </a:r>
            <a:r>
              <a:rPr b="1" lang="en" sz="800">
                <a:solidFill>
                  <a:srgbClr val="000080"/>
                </a:solidFill>
                <a:highlight>
                  <a:srgbClr val="FFFFFF"/>
                </a:highlight>
              </a:rPr>
              <a:t>auto </a:t>
            </a:r>
            <a:r>
              <a:rPr lang="en" sz="800">
                <a:highlight>
                  <a:srgbClr val="FFFFFF"/>
                </a:highlight>
              </a:rPr>
              <a:t>&amp;i : </a:t>
            </a:r>
            <a:r>
              <a:rPr lang="en" sz="800">
                <a:solidFill>
                  <a:srgbClr val="008080"/>
                </a:solidFill>
                <a:highlight>
                  <a:srgbClr val="FFFFFF"/>
                </a:highlight>
              </a:rPr>
              <a:t>Room</a:t>
            </a:r>
            <a:r>
              <a:rPr lang="en" sz="800">
                <a:highlight>
                  <a:srgbClr val="FFFFFF"/>
                </a:highlight>
              </a:rPr>
              <a:t>::all()) {</a:t>
            </a:r>
            <a:endParaRPr sz="8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</a:rPr>
              <a:t>           </a:t>
            </a:r>
            <a:r>
              <a:rPr b="1" lang="en" sz="8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800">
                <a:highlight>
                  <a:srgbClr val="FFFFFF"/>
                </a:highlight>
              </a:rPr>
              <a:t>(i.</a:t>
            </a:r>
            <a:r>
              <a:rPr lang="en" sz="800">
                <a:solidFill>
                  <a:srgbClr val="660E7A"/>
                </a:solidFill>
                <a:highlight>
                  <a:srgbClr val="FFFFFF"/>
                </a:highlight>
              </a:rPr>
              <a:t>second</a:t>
            </a:r>
            <a:r>
              <a:rPr lang="en" sz="800">
                <a:highlight>
                  <a:srgbClr val="FFFFFF"/>
                </a:highlight>
              </a:rPr>
              <a:t>.getRoomNumber() == </a:t>
            </a:r>
            <a:r>
              <a:rPr lang="en" sz="800">
                <a:solidFill>
                  <a:srgbClr val="660E7A"/>
                </a:solidFill>
                <a:highlight>
                  <a:srgbClr val="FFFFFF"/>
                </a:highlight>
              </a:rPr>
              <a:t>roomNumber</a:t>
            </a:r>
            <a:r>
              <a:rPr lang="en" sz="800">
                <a:highlight>
                  <a:srgbClr val="FFFFFF"/>
                </a:highlight>
              </a:rPr>
              <a:t>)</a:t>
            </a:r>
            <a:endParaRPr sz="8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</a:rPr>
              <a:t>                  addError(</a:t>
            </a:r>
            <a:r>
              <a:rPr b="1" lang="en" sz="800">
                <a:solidFill>
                  <a:srgbClr val="008000"/>
                </a:solidFill>
                <a:highlight>
                  <a:srgbClr val="FFFFFF"/>
                </a:highlight>
              </a:rPr>
              <a:t>"A room with this room number </a:t>
            </a:r>
            <a:endParaRPr b="1" sz="8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8000"/>
                </a:solidFill>
                <a:highlight>
                  <a:srgbClr val="FFFFFF"/>
                </a:highlight>
              </a:rPr>
              <a:t>                                   already exists."</a:t>
            </a:r>
            <a:r>
              <a:rPr lang="en" sz="800">
                <a:highlight>
                  <a:srgbClr val="FFFFFF"/>
                </a:highlight>
              </a:rPr>
              <a:t>);</a:t>
            </a:r>
            <a:endParaRPr sz="8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</a:rPr>
              <a:t>       }</a:t>
            </a:r>
            <a:endParaRPr sz="8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</a:rPr>
              <a:t>   }</a:t>
            </a:r>
            <a:endParaRPr sz="8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</a:rPr>
              <a:t>}</a:t>
            </a:r>
            <a:endParaRPr sz="8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</a:rPr>
              <a:t>And</a:t>
            </a:r>
            <a:endParaRPr sz="8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8080"/>
                </a:solidFill>
                <a:highlight>
                  <a:srgbClr val="FFFFFF"/>
                </a:highlight>
              </a:rPr>
              <a:t>Room </a:t>
            </a:r>
            <a:r>
              <a:rPr lang="en" sz="800">
                <a:highlight>
                  <a:srgbClr val="FFFFFF"/>
                </a:highlight>
              </a:rPr>
              <a:t>&amp;</a:t>
            </a:r>
            <a:r>
              <a:rPr lang="en" sz="800">
                <a:solidFill>
                  <a:srgbClr val="008080"/>
                </a:solidFill>
                <a:highlight>
                  <a:srgbClr val="FFFFFF"/>
                </a:highlight>
              </a:rPr>
              <a:t>RoomCreateUpdateForm</a:t>
            </a:r>
            <a:r>
              <a:rPr lang="en" sz="800">
                <a:highlight>
                  <a:srgbClr val="FFFFFF"/>
                </a:highlight>
              </a:rPr>
              <a:t>::save() {</a:t>
            </a:r>
            <a:endParaRPr sz="8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</a:rPr>
              <a:t>   </a:t>
            </a:r>
            <a:r>
              <a:rPr lang="en" sz="800">
                <a:solidFill>
                  <a:srgbClr val="008080"/>
                </a:solidFill>
                <a:highlight>
                  <a:srgbClr val="FFFFFF"/>
                </a:highlight>
              </a:rPr>
              <a:t>Room </a:t>
            </a:r>
            <a:r>
              <a:rPr lang="en" sz="800">
                <a:highlight>
                  <a:srgbClr val="FFFFFF"/>
                </a:highlight>
              </a:rPr>
              <a:t>*temp;</a:t>
            </a:r>
            <a:endParaRPr sz="8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</a:rPr>
              <a:t>   temp = </a:t>
            </a:r>
            <a:r>
              <a:rPr b="1" lang="en" sz="8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800">
                <a:highlight>
                  <a:srgbClr val="FFFFFF"/>
                </a:highlight>
              </a:rPr>
              <a:t>Room(</a:t>
            </a:r>
            <a:r>
              <a:rPr lang="en" sz="800">
                <a:solidFill>
                  <a:srgbClr val="660E7A"/>
                </a:solidFill>
                <a:highlight>
                  <a:srgbClr val="FFFFFF"/>
                </a:highlight>
              </a:rPr>
              <a:t>roomNumber</a:t>
            </a:r>
            <a:r>
              <a:rPr lang="en" sz="800">
                <a:highlight>
                  <a:srgbClr val="FFFFFF"/>
                </a:highlight>
              </a:rPr>
              <a:t>, </a:t>
            </a:r>
            <a:r>
              <a:rPr lang="en" sz="800">
                <a:solidFill>
                  <a:srgbClr val="660E7A"/>
                </a:solidFill>
                <a:highlight>
                  <a:srgbClr val="FFFFFF"/>
                </a:highlight>
              </a:rPr>
              <a:t>strength</a:t>
            </a:r>
            <a:r>
              <a:rPr lang="en" sz="800">
                <a:highlight>
                  <a:srgbClr val="FFFFFF"/>
                </a:highlight>
              </a:rPr>
              <a:t>, </a:t>
            </a:r>
            <a:r>
              <a:rPr lang="en" sz="800">
                <a:solidFill>
                  <a:srgbClr val="660E7A"/>
                </a:solidFill>
                <a:highlight>
                  <a:srgbClr val="FFFFFF"/>
                </a:highlight>
              </a:rPr>
              <a:t>audio</a:t>
            </a:r>
            <a:r>
              <a:rPr lang="en" sz="800">
                <a:highlight>
                  <a:srgbClr val="FFFFFF"/>
                </a:highlight>
              </a:rPr>
              <a:t>, </a:t>
            </a:r>
            <a:r>
              <a:rPr lang="en" sz="800">
                <a:solidFill>
                  <a:srgbClr val="660E7A"/>
                </a:solidFill>
                <a:highlight>
                  <a:srgbClr val="FFFFFF"/>
                </a:highlight>
              </a:rPr>
              <a:t>video</a:t>
            </a:r>
            <a:r>
              <a:rPr lang="en" sz="800">
                <a:highlight>
                  <a:srgbClr val="FFFFFF"/>
                </a:highlight>
              </a:rPr>
              <a:t>);</a:t>
            </a:r>
            <a:endParaRPr sz="8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</a:rPr>
              <a:t>   </a:t>
            </a:r>
            <a:r>
              <a:rPr b="1" lang="en" sz="8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800">
                <a:highlight>
                  <a:srgbClr val="FFFFFF"/>
                </a:highlight>
              </a:rPr>
              <a:t>(</a:t>
            </a:r>
            <a:r>
              <a:rPr lang="en" sz="800">
                <a:solidFill>
                  <a:srgbClr val="660E7A"/>
                </a:solidFill>
                <a:highlight>
                  <a:srgbClr val="FFFFFF"/>
                </a:highlight>
              </a:rPr>
              <a:t>instance</a:t>
            </a:r>
            <a:r>
              <a:rPr lang="en" sz="800">
                <a:highlight>
                  <a:srgbClr val="FFFFFF"/>
                </a:highlight>
              </a:rPr>
              <a:t>) {</a:t>
            </a:r>
            <a:endParaRPr sz="8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</a:rPr>
              <a:t>       </a:t>
            </a:r>
            <a:r>
              <a:rPr b="1" lang="en" sz="80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800">
                <a:highlight>
                  <a:srgbClr val="FFFFFF"/>
                </a:highlight>
              </a:rPr>
              <a:t>id = </a:t>
            </a:r>
            <a:r>
              <a:rPr lang="en" sz="800">
                <a:solidFill>
                  <a:srgbClr val="660E7A"/>
                </a:solidFill>
                <a:highlight>
                  <a:srgbClr val="FFFFFF"/>
                </a:highlight>
              </a:rPr>
              <a:t>instance</a:t>
            </a:r>
            <a:r>
              <a:rPr lang="en" sz="800">
                <a:highlight>
                  <a:srgbClr val="FFFFFF"/>
                </a:highlight>
              </a:rPr>
              <a:t>-&gt;getId();</a:t>
            </a:r>
            <a:endParaRPr sz="8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</a:rPr>
              <a:t>       </a:t>
            </a:r>
            <a:r>
              <a:rPr lang="en" sz="800">
                <a:solidFill>
                  <a:srgbClr val="660E7A"/>
                </a:solidFill>
                <a:highlight>
                  <a:srgbClr val="FFFFFF"/>
                </a:highlight>
              </a:rPr>
              <a:t>instance</a:t>
            </a:r>
            <a:r>
              <a:rPr lang="en" sz="800">
                <a:highlight>
                  <a:srgbClr val="FFFFFF"/>
                </a:highlight>
              </a:rPr>
              <a:t>-&gt;remove();</a:t>
            </a:r>
            <a:endParaRPr sz="8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</a:rPr>
              <a:t>       temp-&gt;setId(id);</a:t>
            </a:r>
            <a:endParaRPr sz="8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</a:rPr>
              <a:t>   }</a:t>
            </a:r>
            <a:endParaRPr sz="8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</a:rPr>
              <a:t>   temp-&gt;save();</a:t>
            </a:r>
            <a:endParaRPr sz="8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</a:rPr>
              <a:t>   </a:t>
            </a:r>
            <a:r>
              <a:rPr b="1" lang="en" sz="8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800">
                <a:highlight>
                  <a:srgbClr val="FFFFFF"/>
                </a:highlight>
              </a:rPr>
              <a:t>*temp;</a:t>
            </a:r>
            <a:endParaRPr sz="8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</a:rPr>
              <a:t>}</a:t>
            </a:r>
            <a:endParaRPr sz="8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Templatized Code (down to core)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820775"/>
            <a:ext cx="5322600" cy="22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easy hooks to add objects into another class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can be </a:t>
            </a:r>
            <a:r>
              <a:rPr lang="en"/>
              <a:t>overridden</a:t>
            </a:r>
            <a:r>
              <a:rPr lang="en"/>
              <a:t> for custom behaviour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MultipleObjectMixin&lt;T&gt;</a:t>
            </a:r>
            <a:endParaRPr>
              <a:solidFill>
                <a:srgbClr val="0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SingleObjectMixin&lt;T&gt;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470650" y="1223675"/>
            <a:ext cx="4061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Mixins</a:t>
            </a:r>
            <a:endParaRPr sz="1800"/>
          </a:p>
        </p:txBody>
      </p:sp>
      <p:sp>
        <p:nvSpPr>
          <p:cNvPr id="148" name="Shape 148"/>
          <p:cNvSpPr txBox="1"/>
          <p:nvPr/>
        </p:nvSpPr>
        <p:spPr>
          <a:xfrm>
            <a:off x="5688100" y="1760375"/>
            <a:ext cx="32118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</a:rPr>
              <a:t>template</a:t>
            </a:r>
            <a:r>
              <a:rPr lang="en" sz="1000">
                <a:highlight>
                  <a:srgbClr val="FFFFFF"/>
                </a:highlight>
              </a:rPr>
              <a:t>&lt;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000">
                <a:solidFill>
                  <a:srgbClr val="371F80"/>
                </a:solidFill>
                <a:highlight>
                  <a:srgbClr val="FFFFFF"/>
                </a:highlight>
              </a:rPr>
              <a:t>T</a:t>
            </a:r>
            <a:r>
              <a:rPr lang="en" sz="1000">
                <a:highlight>
                  <a:srgbClr val="FFFFFF"/>
                </a:highlight>
              </a:rPr>
              <a:t>&gt;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</a:rPr>
              <a:t>vector</a:t>
            </a:r>
            <a:r>
              <a:rPr lang="en" sz="1000">
                <a:highlight>
                  <a:srgbClr val="FFFFFF"/>
                </a:highlight>
              </a:rPr>
              <a:t>&lt;</a:t>
            </a:r>
            <a:r>
              <a:rPr lang="en" sz="1000">
                <a:solidFill>
                  <a:srgbClr val="371F80"/>
                </a:solidFill>
                <a:highlight>
                  <a:srgbClr val="FFFFFF"/>
                </a:highlight>
              </a:rPr>
              <a:t>T</a:t>
            </a:r>
            <a:r>
              <a:rPr lang="en" sz="1000">
                <a:highlight>
                  <a:srgbClr val="FFFFFF"/>
                </a:highlight>
              </a:rPr>
              <a:t>&gt; &amp;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</a:rPr>
              <a:t>MultipleObjectMixin</a:t>
            </a:r>
            <a:r>
              <a:rPr lang="en" sz="1000">
                <a:highlight>
                  <a:srgbClr val="FFFFFF"/>
                </a:highlight>
              </a:rPr>
              <a:t>&lt;</a:t>
            </a:r>
            <a:r>
              <a:rPr lang="en" sz="1000">
                <a:solidFill>
                  <a:srgbClr val="371F80"/>
                </a:solidFill>
                <a:highlight>
                  <a:srgbClr val="FFFFFF"/>
                </a:highlight>
              </a:rPr>
              <a:t>T</a:t>
            </a:r>
            <a:r>
              <a:rPr lang="en" sz="1000">
                <a:highlight>
                  <a:srgbClr val="FFFFFF"/>
                </a:highlight>
              </a:rPr>
              <a:t>&gt;::getQueryset() {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  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</a:rPr>
              <a:t>vector</a:t>
            </a:r>
            <a:r>
              <a:rPr lang="en" sz="1000">
                <a:highlight>
                  <a:srgbClr val="FFFFFF"/>
                </a:highlight>
              </a:rPr>
              <a:t>&lt;</a:t>
            </a:r>
            <a:r>
              <a:rPr lang="en" sz="1000">
                <a:solidFill>
                  <a:srgbClr val="371F80"/>
                </a:solidFill>
                <a:highlight>
                  <a:srgbClr val="FFFFFF"/>
                </a:highlight>
              </a:rPr>
              <a:t>T</a:t>
            </a:r>
            <a:r>
              <a:rPr lang="en" sz="1000">
                <a:highlight>
                  <a:srgbClr val="FFFFFF"/>
                </a:highlight>
              </a:rPr>
              <a:t>&gt; objects{};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1000">
                <a:highlight>
                  <a:srgbClr val="FFFFFF"/>
                </a:highlight>
              </a:rPr>
              <a:t>objects;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}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And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</a:rPr>
              <a:t>template</a:t>
            </a:r>
            <a:r>
              <a:rPr lang="en" sz="1000">
                <a:highlight>
                  <a:srgbClr val="FFFFFF"/>
                </a:highlight>
              </a:rPr>
              <a:t>&lt;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000">
                <a:solidFill>
                  <a:srgbClr val="371F80"/>
                </a:solidFill>
                <a:highlight>
                  <a:srgbClr val="FFFFFF"/>
                </a:highlight>
              </a:rPr>
              <a:t>T</a:t>
            </a:r>
            <a:r>
              <a:rPr lang="en" sz="1000">
                <a:highlight>
                  <a:srgbClr val="FFFFFF"/>
                </a:highlight>
              </a:rPr>
              <a:t>&gt;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1F80"/>
                </a:solidFill>
                <a:highlight>
                  <a:srgbClr val="FFFFFF"/>
                </a:highlight>
              </a:rPr>
              <a:t>T</a:t>
            </a:r>
            <a:r>
              <a:rPr lang="en" sz="1000">
                <a:highlight>
                  <a:srgbClr val="FFFFFF"/>
                </a:highlight>
              </a:rPr>
              <a:t> &amp;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</a:rPr>
              <a:t>SingleObjectMixin</a:t>
            </a:r>
            <a:r>
              <a:rPr lang="en" sz="1000">
                <a:highlight>
                  <a:srgbClr val="FFFFFF"/>
                </a:highlight>
              </a:rPr>
              <a:t>&lt;</a:t>
            </a:r>
            <a:r>
              <a:rPr lang="en" sz="1000">
                <a:solidFill>
                  <a:srgbClr val="371F80"/>
                </a:solidFill>
                <a:highlight>
                  <a:srgbClr val="FFFFFF"/>
                </a:highlight>
              </a:rPr>
              <a:t>T</a:t>
            </a:r>
            <a:r>
              <a:rPr lang="en" sz="1000">
                <a:highlight>
                  <a:srgbClr val="FFFFFF"/>
                </a:highlight>
              </a:rPr>
              <a:t>&gt;::getObject() {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1000">
                <a:highlight>
                  <a:srgbClr val="FFFFFF"/>
                </a:highlight>
              </a:rPr>
              <a:t>object;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}</a:t>
            </a:r>
            <a:endParaRPr sz="10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Templatized Code (down to core)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639250"/>
            <a:ext cx="5322600" cy="32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easily providing </a:t>
            </a:r>
            <a:r>
              <a:rPr lang="en" sz="1600">
                <a:solidFill>
                  <a:srgbClr val="CC0000"/>
                </a:solidFill>
              </a:rPr>
              <a:t>CRUD</a:t>
            </a:r>
            <a:r>
              <a:rPr lang="en" sz="1600"/>
              <a:t> features to views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Provides a </a:t>
            </a:r>
            <a:r>
              <a:rPr lang="en" sz="1600"/>
              <a:t>systematic</a:t>
            </a:r>
            <a:r>
              <a:rPr lang="en" sz="1600"/>
              <a:t> approach to implementing views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Views are templatized for easy addition of Model&lt;T&gt; instance logic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Types: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CreateView&lt;T&gt;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UpdateView&lt;T&gt; </a:t>
            </a:r>
            <a:r>
              <a:rPr lang="en" sz="1200"/>
              <a:t>uses </a:t>
            </a:r>
            <a:r>
              <a:rPr lang="en" sz="1200">
                <a:solidFill>
                  <a:srgbClr val="0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SingleObjectMixin&lt;T&gt;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DetailView&lt;T&gt; </a:t>
            </a:r>
            <a:r>
              <a:rPr lang="en" sz="1200"/>
              <a:t>uses </a:t>
            </a:r>
            <a:r>
              <a:rPr lang="en" sz="1200">
                <a:solidFill>
                  <a:srgbClr val="0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SingleObjectMixin&lt;T&gt;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DeleteView&lt;T&gt; </a:t>
            </a:r>
            <a:r>
              <a:rPr lang="en" sz="1200"/>
              <a:t>uses </a:t>
            </a:r>
            <a:r>
              <a:rPr lang="en" sz="1200">
                <a:solidFill>
                  <a:srgbClr val="0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SingleObjectMixin&lt;T&gt;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ListView&lt;T&gt; </a:t>
            </a:r>
            <a:r>
              <a:rPr lang="en" sz="1200"/>
              <a:t>uses </a:t>
            </a:r>
            <a:r>
              <a:rPr lang="en" sz="1200">
                <a:solidFill>
                  <a:srgbClr val="0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MultipleObjectMixin&lt;T&gt;</a:t>
            </a:r>
            <a:endParaRPr sz="1200"/>
          </a:p>
        </p:txBody>
      </p:sp>
      <p:sp>
        <p:nvSpPr>
          <p:cNvPr id="155" name="Shape 155"/>
          <p:cNvSpPr txBox="1"/>
          <p:nvPr/>
        </p:nvSpPr>
        <p:spPr>
          <a:xfrm>
            <a:off x="470650" y="1149713"/>
            <a:ext cx="4061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Generic Class Based Views</a:t>
            </a:r>
            <a:endParaRPr sz="1800"/>
          </a:p>
        </p:txBody>
      </p:sp>
      <p:sp>
        <p:nvSpPr>
          <p:cNvPr id="156" name="Shape 156"/>
          <p:cNvSpPr txBox="1"/>
          <p:nvPr/>
        </p:nvSpPr>
        <p:spPr>
          <a:xfrm>
            <a:off x="5560350" y="1087200"/>
            <a:ext cx="33327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</a:rPr>
              <a:t>Example:</a:t>
            </a:r>
            <a:endParaRPr b="1" sz="10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</a:rPr>
              <a:t>SlotNotificationListView </a:t>
            </a:r>
            <a:r>
              <a:rPr lang="en" sz="1000">
                <a:highlight>
                  <a:srgbClr val="FFFFFF"/>
                </a:highlight>
              </a:rPr>
              <a:t>: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</a:rPr>
              <a:t>ListView</a:t>
            </a:r>
            <a:r>
              <a:rPr lang="en" sz="1000">
                <a:highlight>
                  <a:srgbClr val="FFFFFF"/>
                </a:highlight>
              </a:rPr>
              <a:t>&lt;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</a:rPr>
              <a:t>Slot</a:t>
            </a:r>
            <a:r>
              <a:rPr lang="en" sz="1000">
                <a:highlight>
                  <a:srgbClr val="FFFFFF"/>
                </a:highlight>
              </a:rPr>
              <a:t>&gt;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</a:rPr>
              <a:t>vector</a:t>
            </a:r>
            <a:r>
              <a:rPr lang="en" sz="1000">
                <a:highlight>
                  <a:srgbClr val="FFFFFF"/>
                </a:highlight>
              </a:rPr>
              <a:t>&lt;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</a:rPr>
              <a:t>Slot</a:t>
            </a:r>
            <a:r>
              <a:rPr lang="en" sz="1000">
                <a:highlight>
                  <a:srgbClr val="FFFFFF"/>
                </a:highlight>
              </a:rPr>
              <a:t>&gt; &amp;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</a:rPr>
              <a:t>SlotNotificationListView</a:t>
            </a:r>
            <a:r>
              <a:rPr lang="en" sz="1000">
                <a:highlight>
                  <a:srgbClr val="FFFFFF"/>
                </a:highlight>
              </a:rPr>
              <a:t>::getQueryset() {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</a:rPr>
              <a:t>for </a:t>
            </a:r>
            <a:r>
              <a:rPr lang="en" sz="1000">
                <a:highlight>
                  <a:srgbClr val="FFFFFF"/>
                </a:highlight>
              </a:rPr>
              <a:t>(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</a:rPr>
              <a:t>auto </a:t>
            </a:r>
            <a:r>
              <a:rPr lang="en" sz="1000">
                <a:highlight>
                  <a:srgbClr val="FFFFFF"/>
                </a:highlight>
              </a:rPr>
              <a:t>&amp;i :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</a:rPr>
              <a:t>objectList</a:t>
            </a:r>
            <a:r>
              <a:rPr lang="en" sz="1000">
                <a:highlight>
                  <a:srgbClr val="FFFFFF"/>
                </a:highlight>
              </a:rPr>
              <a:t>) {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   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1000">
                <a:highlight>
                  <a:srgbClr val="FFFFFF"/>
                </a:highlight>
              </a:rPr>
              <a:t>(i.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</a:rPr>
              <a:t>second</a:t>
            </a:r>
            <a:r>
              <a:rPr lang="en" sz="1000">
                <a:highlight>
                  <a:srgbClr val="FFFFFF"/>
                </a:highlight>
              </a:rPr>
              <a:t>.getRequestedBy() 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</a:rPr>
              <a:t>==</a:t>
            </a:r>
            <a:endParaRPr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</a:rPr>
              <a:t>              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</a:rPr>
              <a:t>static_cast</a:t>
            </a:r>
            <a:r>
              <a:rPr lang="en" sz="1000">
                <a:highlight>
                  <a:srgbClr val="FFFFFF"/>
                </a:highlight>
              </a:rPr>
              <a:t>&lt;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</a:rPr>
              <a:t>Professor </a:t>
            </a:r>
            <a:r>
              <a:rPr lang="en" sz="1000">
                <a:highlight>
                  <a:srgbClr val="FFFFFF"/>
                </a:highlight>
              </a:rPr>
              <a:t>&amp;&gt;(*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</a:rPr>
              <a:t>context</a:t>
            </a:r>
            <a:r>
              <a:rPr lang="en" sz="1000">
                <a:highlight>
                  <a:srgbClr val="FFFFFF"/>
                </a:highlight>
              </a:rPr>
              <a:t>.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</a:rPr>
              <a:t>user</a:t>
            </a:r>
            <a:r>
              <a:rPr lang="en" sz="1000">
                <a:highlight>
                  <a:srgbClr val="FFFFFF"/>
                </a:highlight>
              </a:rPr>
              <a:t>))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          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</a:rPr>
              <a:t>objects</a:t>
            </a:r>
            <a:r>
              <a:rPr lang="en" sz="1000">
                <a:highlight>
                  <a:srgbClr val="FFFFFF"/>
                </a:highlight>
              </a:rPr>
              <a:t>.push_back(i.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</a:rPr>
              <a:t>second</a:t>
            </a:r>
            <a:r>
              <a:rPr lang="en" sz="1000">
                <a:highlight>
                  <a:srgbClr val="FFFFFF"/>
                </a:highlight>
              </a:rPr>
              <a:t>);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      }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</a:rPr>
              <a:t>objects</a:t>
            </a:r>
            <a:r>
              <a:rPr lang="en" sz="1000">
                <a:highlight>
                  <a:srgbClr val="FFFFFF"/>
                </a:highlight>
              </a:rPr>
              <a:t>;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}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</a:rPr>
              <a:t>void 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</a:rPr>
              <a:t>SlotNotificationListView</a:t>
            </a:r>
            <a:r>
              <a:rPr lang="en" sz="1000">
                <a:highlight>
                  <a:srgbClr val="FFFFFF"/>
                </a:highlight>
              </a:rPr>
              <a:t>::display() {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   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</a:rPr>
              <a:t>for </a:t>
            </a:r>
            <a:r>
              <a:rPr lang="en" sz="1000">
                <a:highlight>
                  <a:srgbClr val="FFFFFF"/>
                </a:highlight>
              </a:rPr>
              <a:t>(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</a:rPr>
              <a:t>auto </a:t>
            </a:r>
            <a:r>
              <a:rPr lang="en" sz="1000">
                <a:highlight>
                  <a:srgbClr val="FFFFFF"/>
                </a:highlight>
              </a:rPr>
              <a:t>&amp;slot : </a:t>
            </a:r>
            <a:r>
              <a:rPr lang="en" sz="1000">
                <a:highlight>
                  <a:srgbClr val="FFFFFF"/>
                </a:highlight>
              </a:rPr>
              <a:t>getQueryset()</a:t>
            </a:r>
            <a:r>
              <a:rPr lang="en" sz="1000">
                <a:highlight>
                  <a:srgbClr val="FFFFFF"/>
                </a:highlight>
              </a:rPr>
              <a:t>) {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          cout 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</a:rPr>
              <a:t>&lt;&lt; </a:t>
            </a:r>
            <a:r>
              <a:rPr lang="en" sz="1000">
                <a:highlight>
                  <a:srgbClr val="FFFFFF"/>
                </a:highlight>
              </a:rPr>
              <a:t>slot.getId() &lt;&lt;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</a:rPr>
              <a:t>". "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</a:rPr>
              <a:t>                   </a:t>
            </a:r>
            <a:r>
              <a:rPr lang="en" sz="1000">
                <a:highlight>
                  <a:srgbClr val="FFFFFF"/>
                </a:highlight>
              </a:rPr>
              <a:t>&lt;&lt; slot.getRoom().getRoomNumber();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}</a:t>
            </a:r>
            <a:endParaRPr sz="10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