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60" r:id="rId4"/>
  </p:sldIdLst>
  <p:sldSz cx="7920038"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0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6"/>
    <p:restoredTop sz="94643"/>
  </p:normalViewPr>
  <p:slideViewPr>
    <p:cSldViewPr snapToGrid="0">
      <p:cViewPr>
        <p:scale>
          <a:sx n="70" d="100"/>
          <a:sy n="70" d="100"/>
        </p:scale>
        <p:origin x="112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003" y="1649770"/>
            <a:ext cx="6732032" cy="3509551"/>
          </a:xfrm>
        </p:spPr>
        <p:txBody>
          <a:bodyPr anchor="b"/>
          <a:lstStyle>
            <a:lvl1pPr algn="ctr">
              <a:defRPr sz="5197"/>
            </a:lvl1pPr>
          </a:lstStyle>
          <a:p>
            <a:r>
              <a:rPr lang="en-US"/>
              <a:t>Click to edit Master title style</a:t>
            </a:r>
            <a:endParaRPr lang="en-US" dirty="0"/>
          </a:p>
        </p:txBody>
      </p:sp>
      <p:sp>
        <p:nvSpPr>
          <p:cNvPr id="3" name="Subtitle 2"/>
          <p:cNvSpPr>
            <a:spLocks noGrp="1"/>
          </p:cNvSpPr>
          <p:nvPr>
            <p:ph type="subTitle" idx="1"/>
          </p:nvPr>
        </p:nvSpPr>
        <p:spPr>
          <a:xfrm>
            <a:off x="990005" y="5294662"/>
            <a:ext cx="5940029" cy="2433817"/>
          </a:xfrm>
        </p:spPr>
        <p:txBody>
          <a:bodyPr/>
          <a:lstStyle>
            <a:lvl1pPr marL="0" indent="0" algn="ctr">
              <a:buNone/>
              <a:defRPr sz="2079"/>
            </a:lvl1pPr>
            <a:lvl2pPr marL="395981" indent="0" algn="ctr">
              <a:buNone/>
              <a:defRPr sz="1732"/>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569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1225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536700"/>
            <a:ext cx="1707758"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44503" y="536700"/>
            <a:ext cx="502427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0633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28730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378" y="2513159"/>
            <a:ext cx="6831033" cy="4193259"/>
          </a:xfrm>
        </p:spPr>
        <p:txBody>
          <a:bodyPr anchor="b"/>
          <a:lstStyle>
            <a:lvl1pPr>
              <a:defRPr sz="5197"/>
            </a:lvl1pPr>
          </a:lstStyle>
          <a:p>
            <a:r>
              <a:rPr lang="en-US"/>
              <a:t>Click to edit Master title style</a:t>
            </a:r>
            <a:endParaRPr lang="en-US" dirty="0"/>
          </a:p>
        </p:txBody>
      </p:sp>
      <p:sp>
        <p:nvSpPr>
          <p:cNvPr id="3" name="Text Placeholder 2"/>
          <p:cNvSpPr>
            <a:spLocks noGrp="1"/>
          </p:cNvSpPr>
          <p:nvPr>
            <p:ph type="body" idx="1"/>
          </p:nvPr>
        </p:nvSpPr>
        <p:spPr>
          <a:xfrm>
            <a:off x="540378" y="6746088"/>
            <a:ext cx="6831033" cy="2205136"/>
          </a:xfrm>
        </p:spPr>
        <p:txBody>
          <a:bodyPr/>
          <a:lstStyle>
            <a:lvl1pPr marL="0" indent="0">
              <a:buNone/>
              <a:defRPr sz="2079">
                <a:solidFill>
                  <a:schemeClr val="tx1"/>
                </a:solidFill>
              </a:defRPr>
            </a:lvl1pPr>
            <a:lvl2pPr marL="395981" indent="0">
              <a:buNone/>
              <a:defRPr sz="1732">
                <a:solidFill>
                  <a:schemeClr val="tx1">
                    <a:tint val="75000"/>
                  </a:schemeClr>
                </a:solidFill>
              </a:defRPr>
            </a:lvl2pPr>
            <a:lvl3pPr marL="791962" indent="0">
              <a:buNone/>
              <a:defRPr sz="1559">
                <a:solidFill>
                  <a:schemeClr val="tx1">
                    <a:tint val="75000"/>
                  </a:schemeClr>
                </a:solidFill>
              </a:defRPr>
            </a:lvl3pPr>
            <a:lvl4pPr marL="1187943" indent="0">
              <a:buNone/>
              <a:defRPr sz="1386">
                <a:solidFill>
                  <a:schemeClr val="tx1">
                    <a:tint val="75000"/>
                  </a:schemeClr>
                </a:solidFill>
              </a:defRPr>
            </a:lvl4pPr>
            <a:lvl5pPr marL="1583924" indent="0">
              <a:buNone/>
              <a:defRPr sz="1386">
                <a:solidFill>
                  <a:schemeClr val="tx1">
                    <a:tint val="75000"/>
                  </a:schemeClr>
                </a:solidFill>
              </a:defRPr>
            </a:lvl5pPr>
            <a:lvl6pPr marL="1979905" indent="0">
              <a:buNone/>
              <a:defRPr sz="1386">
                <a:solidFill>
                  <a:schemeClr val="tx1">
                    <a:tint val="75000"/>
                  </a:schemeClr>
                </a:solidFill>
              </a:defRPr>
            </a:lvl6pPr>
            <a:lvl7pPr marL="2375886" indent="0">
              <a:buNone/>
              <a:defRPr sz="1386">
                <a:solidFill>
                  <a:schemeClr val="tx1">
                    <a:tint val="75000"/>
                  </a:schemeClr>
                </a:solidFill>
              </a:defRPr>
            </a:lvl7pPr>
            <a:lvl8pPr marL="2771866" indent="0">
              <a:buNone/>
              <a:defRPr sz="1386">
                <a:solidFill>
                  <a:schemeClr val="tx1">
                    <a:tint val="75000"/>
                  </a:schemeClr>
                </a:solidFill>
              </a:defRPr>
            </a:lvl8pPr>
            <a:lvl9pPr marL="3167847" indent="0">
              <a:buNone/>
              <a:defRPr sz="138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0559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4503"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9519"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2086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534" y="536702"/>
            <a:ext cx="6831033"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45535" y="2471154"/>
            <a:ext cx="3350547"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4" name="Content Placeholder 3"/>
          <p:cNvSpPr>
            <a:spLocks noGrp="1"/>
          </p:cNvSpPr>
          <p:nvPr>
            <p:ph sz="half" idx="2"/>
          </p:nvPr>
        </p:nvSpPr>
        <p:spPr>
          <a:xfrm>
            <a:off x="545535" y="3682228"/>
            <a:ext cx="3350547"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09520" y="2471154"/>
            <a:ext cx="3367048"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6" name="Content Placeholder 5"/>
          <p:cNvSpPr>
            <a:spLocks noGrp="1"/>
          </p:cNvSpPr>
          <p:nvPr>
            <p:ph sz="quarter" idx="4"/>
          </p:nvPr>
        </p:nvSpPr>
        <p:spPr>
          <a:xfrm>
            <a:off x="4009520" y="3682228"/>
            <a:ext cx="3367048"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35697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32984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15707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Content Placeholder 2"/>
          <p:cNvSpPr>
            <a:spLocks noGrp="1"/>
          </p:cNvSpPr>
          <p:nvPr>
            <p:ph idx="1"/>
          </p:nvPr>
        </p:nvSpPr>
        <p:spPr>
          <a:xfrm>
            <a:off x="3367048" y="1451426"/>
            <a:ext cx="4009519" cy="7163777"/>
          </a:xfrm>
        </p:spPr>
        <p:txBody>
          <a:bodyPr/>
          <a:lstStyle>
            <a:lvl1pPr>
              <a:defRPr sz="2772"/>
            </a:lvl1pPr>
            <a:lvl2pPr>
              <a:defRPr sz="2425"/>
            </a:lvl2pPr>
            <a:lvl3pPr>
              <a:defRPr sz="2079"/>
            </a:lvl3pPr>
            <a:lvl4pPr>
              <a:defRPr sz="1732"/>
            </a:lvl4pPr>
            <a:lvl5pPr>
              <a:defRPr sz="1732"/>
            </a:lvl5pPr>
            <a:lvl6pPr>
              <a:defRPr sz="1732"/>
            </a:lvl6pPr>
            <a:lvl7pPr>
              <a:defRPr sz="1732"/>
            </a:lvl7pPr>
            <a:lvl8pPr>
              <a:defRPr sz="1732"/>
            </a:lvl8pPr>
            <a:lvl9pPr>
              <a:defRPr sz="17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38474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7048" y="1451426"/>
            <a:ext cx="4009519" cy="7163777"/>
          </a:xfrm>
        </p:spPr>
        <p:txBody>
          <a:bodyPr anchor="t"/>
          <a:lstStyle>
            <a:lvl1pPr marL="0" indent="0">
              <a:buNone/>
              <a:defRPr sz="2772"/>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en-US"/>
              <a:t>Click icon to add picture</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26/8/23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97963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536702"/>
            <a:ext cx="6831033"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4503" y="2683500"/>
            <a:ext cx="6831033"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502" y="9343248"/>
            <a:ext cx="1782009" cy="536700"/>
          </a:xfrm>
          <a:prstGeom prst="rect">
            <a:avLst/>
          </a:prstGeom>
        </p:spPr>
        <p:txBody>
          <a:bodyPr vert="horz" lIns="91440" tIns="45720" rIns="91440" bIns="45720" rtlCol="0" anchor="ctr"/>
          <a:lstStyle>
            <a:lvl1pPr algn="l">
              <a:defRPr sz="1039">
                <a:solidFill>
                  <a:schemeClr val="tx1">
                    <a:tint val="75000"/>
                  </a:schemeClr>
                </a:solidFill>
              </a:defRPr>
            </a:lvl1pPr>
          </a:lstStyle>
          <a:p>
            <a:fld id="{B43FBA1B-6B24-B04C-BFF7-E6F242D59589}" type="datetimeFigureOut">
              <a:rPr lang="es-ES_tradnl" smtClean="0"/>
              <a:t>26/8/23</a:t>
            </a:fld>
            <a:endParaRPr lang="es-ES_tradnl"/>
          </a:p>
        </p:txBody>
      </p:sp>
      <p:sp>
        <p:nvSpPr>
          <p:cNvPr id="5" name="Footer Placeholder 4"/>
          <p:cNvSpPr>
            <a:spLocks noGrp="1"/>
          </p:cNvSpPr>
          <p:nvPr>
            <p:ph type="ftr" sz="quarter" idx="3"/>
          </p:nvPr>
        </p:nvSpPr>
        <p:spPr>
          <a:xfrm>
            <a:off x="2623513" y="9343248"/>
            <a:ext cx="2673013" cy="536700"/>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5593527" y="9343248"/>
            <a:ext cx="1782009" cy="536700"/>
          </a:xfrm>
          <a:prstGeom prst="rect">
            <a:avLst/>
          </a:prstGeom>
        </p:spPr>
        <p:txBody>
          <a:bodyPr vert="horz" lIns="91440" tIns="45720" rIns="91440" bIns="45720" rtlCol="0" anchor="ctr"/>
          <a:lstStyle>
            <a:lvl1pPr algn="r">
              <a:defRPr sz="1039">
                <a:solidFill>
                  <a:schemeClr val="tx1">
                    <a:tint val="75000"/>
                  </a:schemeClr>
                </a:solidFill>
              </a:defRPr>
            </a:lvl1p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598934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91962" rtl="0" eaLnBrk="1" latinLnBrk="0" hangingPunct="1">
        <a:lnSpc>
          <a:spcPct val="90000"/>
        </a:lnSpc>
        <a:spcBef>
          <a:spcPct val="0"/>
        </a:spcBef>
        <a:buNone/>
        <a:defRPr sz="3811" kern="1200">
          <a:solidFill>
            <a:schemeClr val="tx1"/>
          </a:solidFill>
          <a:latin typeface="+mj-lt"/>
          <a:ea typeface="+mj-ea"/>
          <a:cs typeface="+mj-cs"/>
        </a:defRPr>
      </a:lvl1pPr>
    </p:titleStyle>
    <p:bodyStyle>
      <a:lvl1pPr marL="197990" indent="-197990" algn="l" defTabSz="791962" rtl="0" eaLnBrk="1" latinLnBrk="0" hangingPunct="1">
        <a:lnSpc>
          <a:spcPct val="90000"/>
        </a:lnSpc>
        <a:spcBef>
          <a:spcPts val="866"/>
        </a:spcBef>
        <a:buFont typeface="Arial" panose="020B0604020202020204" pitchFamily="34" charset="0"/>
        <a:buChar char="•"/>
        <a:defRPr sz="2425" kern="1200">
          <a:solidFill>
            <a:schemeClr val="tx1"/>
          </a:solidFill>
          <a:latin typeface="+mn-lt"/>
          <a:ea typeface="+mn-ea"/>
          <a:cs typeface="+mn-cs"/>
        </a:defRPr>
      </a:lvl1pPr>
      <a:lvl2pPr marL="593971" indent="-197990" algn="l" defTabSz="791962" rtl="0" eaLnBrk="1" latinLnBrk="0" hangingPunct="1">
        <a:lnSpc>
          <a:spcPct val="90000"/>
        </a:lnSpc>
        <a:spcBef>
          <a:spcPts val="433"/>
        </a:spcBef>
        <a:buFont typeface="Arial" panose="020B0604020202020204" pitchFamily="34" charset="0"/>
        <a:buChar char="•"/>
        <a:defRPr sz="2079" kern="1200">
          <a:solidFill>
            <a:schemeClr val="tx1"/>
          </a:solidFill>
          <a:latin typeface="+mn-lt"/>
          <a:ea typeface="+mn-ea"/>
          <a:cs typeface="+mn-cs"/>
        </a:defRPr>
      </a:lvl2pPr>
      <a:lvl3pPr marL="989952" indent="-197990" algn="l" defTabSz="791962" rtl="0" eaLnBrk="1" latinLnBrk="0" hangingPunct="1">
        <a:lnSpc>
          <a:spcPct val="90000"/>
        </a:lnSpc>
        <a:spcBef>
          <a:spcPts val="433"/>
        </a:spcBef>
        <a:buFont typeface="Arial" panose="020B0604020202020204" pitchFamily="34" charset="0"/>
        <a:buChar char="•"/>
        <a:defRPr sz="1732" kern="1200">
          <a:solidFill>
            <a:schemeClr val="tx1"/>
          </a:solidFill>
          <a:latin typeface="+mn-lt"/>
          <a:ea typeface="+mn-ea"/>
          <a:cs typeface="+mn-cs"/>
        </a:defRPr>
      </a:lvl3pPr>
      <a:lvl4pPr marL="1385933"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4pPr>
      <a:lvl5pPr marL="1781914"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5pPr>
      <a:lvl6pPr marL="2177895"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6pPr>
      <a:lvl7pPr marL="2573876"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7pPr>
      <a:lvl8pPr marL="2969857"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8pPr>
      <a:lvl9pPr marL="3365838"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962388" y="1376217"/>
            <a:ext cx="399526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3644884" y="2975416"/>
            <a:ext cx="3995261"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Tens més de </a:t>
            </a:r>
            <a:r>
              <a:rPr lang="ca-ES" b="1" dirty="0">
                <a:latin typeface="Arial" panose="020B0604020202020204" pitchFamily="34" charset="0"/>
                <a:cs typeface="Arial" panose="020B0604020202020204" pitchFamily="34" charset="0"/>
              </a:rPr>
              <a:t>18 anys</a:t>
            </a:r>
            <a:r>
              <a:rPr lang="ca-ES" dirty="0">
                <a:latin typeface="Arial" panose="020B0604020202020204" pitchFamily="34" charset="0"/>
                <a:cs typeface="Arial" panose="020B0604020202020204" pitchFamily="34" charset="0"/>
              </a:rPr>
              <a:t>, vius a </a:t>
            </a:r>
            <a:r>
              <a:rPr lang="ca-ES" b="1" dirty="0">
                <a:latin typeface="Arial" panose="020B0604020202020204" pitchFamily="34" charset="0"/>
                <a:cs typeface="Arial" panose="020B0604020202020204" pitchFamily="34" charset="0"/>
              </a:rPr>
              <a:t>Palma</a:t>
            </a:r>
            <a:r>
              <a:rPr lang="ca-ES" dirty="0">
                <a:latin typeface="Arial" panose="020B0604020202020204" pitchFamily="34" charset="0"/>
                <a:cs typeface="Arial" panose="020B0604020202020204" pitchFamily="34" charset="0"/>
              </a:rPr>
              <a:t> i saps </a:t>
            </a:r>
            <a:r>
              <a:rPr lang="ca-ES" b="1" dirty="0">
                <a:latin typeface="Arial" panose="020B0604020202020204" pitchFamily="34" charset="0"/>
                <a:cs typeface="Arial" panose="020B0604020202020204" pitchFamily="34" charset="0"/>
              </a:rPr>
              <a:t>català</a:t>
            </a:r>
            <a:r>
              <a:rPr lang="ca-ES" dirty="0">
                <a:latin typeface="Arial" panose="020B0604020202020204" pitchFamily="34" charset="0"/>
                <a:cs typeface="Arial" panose="020B0604020202020204" pitchFamily="34" charset="0"/>
              </a:rPr>
              <a:t> i </a:t>
            </a:r>
            <a:r>
              <a:rPr lang="ca-ES" b="1" dirty="0">
                <a:latin typeface="Arial" panose="020B0604020202020204" pitchFamily="34" charset="0"/>
                <a:cs typeface="Arial" panose="020B0604020202020204" pitchFamily="34" charset="0"/>
              </a:rPr>
              <a:t>castellà</a:t>
            </a:r>
            <a:r>
              <a:rPr lang="ca-E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908643" y="3763723"/>
            <a:ext cx="4731502"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Completa aquest qüestionari </a:t>
            </a:r>
          </a:p>
          <a:p>
            <a:pPr algn="r"/>
            <a:r>
              <a:rPr lang="ca-ES" dirty="0">
                <a:latin typeface="Arial" panose="020B0604020202020204" pitchFamily="34" charset="0"/>
                <a:cs typeface="Arial" panose="020B0604020202020204" pitchFamily="34" charset="0"/>
              </a:rPr>
              <a:t>i </a:t>
            </a:r>
            <a:r>
              <a:rPr lang="ca-ES" b="1" dirty="0">
                <a:solidFill>
                  <a:srgbClr val="CF0F3F"/>
                </a:solidFill>
                <a:latin typeface="Arial" panose="020B0604020202020204" pitchFamily="34" charset="0"/>
                <a:cs typeface="Arial" panose="020B0604020202020204" pitchFamily="34" charset="0"/>
              </a:rPr>
              <a:t>guanya 10€</a:t>
            </a:r>
            <a:r>
              <a:rPr lang="ca-E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0693E7B6-44A1-6130-3723-0928654BEE29}"/>
              </a:ext>
            </a:extLst>
          </p:cNvPr>
          <p:cNvSpPr txBox="1"/>
          <p:nvPr/>
        </p:nvSpPr>
        <p:spPr>
          <a:xfrm>
            <a:off x="882128" y="2144419"/>
            <a:ext cx="6155782" cy="369332"/>
          </a:xfrm>
          <a:prstGeom prst="rect">
            <a:avLst/>
          </a:prstGeom>
          <a:noFill/>
        </p:spPr>
        <p:txBody>
          <a:bodyPr wrap="square" rtlCol="0">
            <a:spAutoFit/>
          </a:bodyPr>
          <a:lstStyle/>
          <a:p>
            <a:r>
              <a:rPr lang="ca-ES" b="1" dirty="0">
                <a:solidFill>
                  <a:srgbClr val="CF0F3F"/>
                </a:solidFill>
                <a:latin typeface="Arial Black" panose="020B0604020202020204" pitchFamily="34" charset="0"/>
                <a:cs typeface="Arial Black" panose="020B0604020202020204" pitchFamily="34" charset="0"/>
              </a:rPr>
              <a:t>Estudi sobre actituds i usos lingüístics a Palma</a:t>
            </a:r>
          </a:p>
        </p:txBody>
      </p:sp>
      <p:sp>
        <p:nvSpPr>
          <p:cNvPr id="9" name="TextBox 8">
            <a:extLst>
              <a:ext uri="{FF2B5EF4-FFF2-40B4-BE49-F238E27FC236}">
                <a16:creationId xmlns:a16="http://schemas.microsoft.com/office/drawing/2014/main" id="{B8A340E8-95A4-FE9A-2F59-CA4C5D432D10}"/>
              </a:ext>
            </a:extLst>
          </p:cNvPr>
          <p:cNvSpPr txBox="1"/>
          <p:nvPr/>
        </p:nvSpPr>
        <p:spPr>
          <a:xfrm>
            <a:off x="661655" y="4552030"/>
            <a:ext cx="6978490" cy="2031325"/>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Aquest estudi té per objectiu comprendre millor les actituds lingüístiques que els residents de Palma tenen envers les dues llengües oficials de les Balears, el català i el castellà. La teva participació consisteix, simplement, en respondre un breu qüestionari en línea completament anònim. No és necessari tenir cap coneixement específic per participar, només la teva opinió i actitud compten!</a:t>
            </a:r>
          </a:p>
        </p:txBody>
      </p:sp>
      <p:sp>
        <p:nvSpPr>
          <p:cNvPr id="10" name="TextBox 9">
            <a:extLst>
              <a:ext uri="{FF2B5EF4-FFF2-40B4-BE49-F238E27FC236}">
                <a16:creationId xmlns:a16="http://schemas.microsoft.com/office/drawing/2014/main" id="{0BA3BAF7-EF12-4790-6591-3ED53A6DC9A5}"/>
              </a:ext>
            </a:extLst>
          </p:cNvPr>
          <p:cNvSpPr txBox="1"/>
          <p:nvPr/>
        </p:nvSpPr>
        <p:spPr>
          <a:xfrm>
            <a:off x="581010" y="7571703"/>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Si decideixes participar, rebràs una targeta regal d’Amazon per valor de </a:t>
            </a:r>
            <a:r>
              <a:rPr lang="ca-ES" b="1" dirty="0">
                <a:solidFill>
                  <a:schemeClr val="bg1"/>
                </a:solidFill>
                <a:latin typeface="Arial" panose="020B0604020202020204" pitchFamily="34" charset="0"/>
                <a:cs typeface="Arial" panose="020B0604020202020204" pitchFamily="34" charset="0"/>
              </a:rPr>
              <a:t>10€</a:t>
            </a:r>
            <a:r>
              <a:rPr lang="ca-ES" dirty="0">
                <a:solidFill>
                  <a:schemeClr val="bg1"/>
                </a:solidFill>
                <a:latin typeface="Arial" panose="020B0604020202020204" pitchFamily="34" charset="0"/>
                <a:cs typeface="Arial" panose="020B0604020202020204" pitchFamily="34" charset="0"/>
              </a:rPr>
              <a:t> com agraïment per la teva col·laboració.</a:t>
            </a:r>
          </a:p>
        </p:txBody>
      </p:sp>
      <p:sp>
        <p:nvSpPr>
          <p:cNvPr id="11" name="TextBox 10">
            <a:extLst>
              <a:ext uri="{FF2B5EF4-FFF2-40B4-BE49-F238E27FC236}">
                <a16:creationId xmlns:a16="http://schemas.microsoft.com/office/drawing/2014/main" id="{EC9366FB-9AD9-D2F8-AD0E-6D00BAA878AB}"/>
              </a:ext>
            </a:extLst>
          </p:cNvPr>
          <p:cNvSpPr txBox="1"/>
          <p:nvPr/>
        </p:nvSpPr>
        <p:spPr>
          <a:xfrm>
            <a:off x="581009" y="8362730"/>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Si estàs interessat/da en participar o vols obtenir més informació, clica següent enllaç: XXXX</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GRÀCIES PEL TEU TEMPS I INTERÈS EN AQUEST ESTUDI!</a:t>
            </a:r>
          </a:p>
        </p:txBody>
      </p:sp>
    </p:spTree>
    <p:extLst>
      <p:ext uri="{BB962C8B-B14F-4D97-AF65-F5344CB8AC3E}">
        <p14:creationId xmlns:p14="http://schemas.microsoft.com/office/powerpoint/2010/main" val="41339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840728" y="1390430"/>
            <a:ext cx="4238578"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¿Tienes más de </a:t>
            </a:r>
            <a:r>
              <a:rPr lang="es-ES_tradnl" b="1" dirty="0">
                <a:latin typeface="Arial" panose="020B0604020202020204" pitchFamily="34" charset="0"/>
                <a:cs typeface="Arial" panose="020B0604020202020204" pitchFamily="34" charset="0"/>
              </a:rPr>
              <a:t>18 años</a:t>
            </a:r>
            <a:r>
              <a:rPr lang="es-ES_tradnl" dirty="0">
                <a:latin typeface="Arial" panose="020B0604020202020204" pitchFamily="34" charset="0"/>
                <a:cs typeface="Arial" panose="020B0604020202020204" pitchFamily="34" charset="0"/>
              </a:rPr>
              <a:t>, vives en </a:t>
            </a:r>
            <a:r>
              <a:rPr lang="es-ES_tradnl" b="1" dirty="0">
                <a:latin typeface="Arial" panose="020B0604020202020204" pitchFamily="34" charset="0"/>
                <a:cs typeface="Arial" panose="020B0604020202020204" pitchFamily="34" charset="0"/>
              </a:rPr>
              <a:t>Palma</a:t>
            </a:r>
            <a:r>
              <a:rPr lang="es-ES_tradnl" dirty="0">
                <a:latin typeface="Arial" panose="020B0604020202020204" pitchFamily="34" charset="0"/>
                <a:cs typeface="Arial" panose="020B0604020202020204" pitchFamily="34" charset="0"/>
              </a:rPr>
              <a:t> y sabes </a:t>
            </a:r>
            <a:r>
              <a:rPr lang="es-ES_tradnl" b="1" dirty="0">
                <a:latin typeface="Arial" panose="020B0604020202020204" pitchFamily="34" charset="0"/>
                <a:cs typeface="Arial" panose="020B0604020202020204" pitchFamily="34" charset="0"/>
              </a:rPr>
              <a:t>catalán</a:t>
            </a:r>
            <a:r>
              <a:rPr lang="es-ES_tradnl" dirty="0">
                <a:latin typeface="Arial" panose="020B0604020202020204" pitchFamily="34" charset="0"/>
                <a:cs typeface="Arial" panose="020B0604020202020204" pitchFamily="34" charset="0"/>
              </a:rPr>
              <a:t> y </a:t>
            </a:r>
            <a:r>
              <a:rPr lang="es-ES_tradnl" b="1" dirty="0">
                <a:latin typeface="Arial" panose="020B0604020202020204" pitchFamily="34" charset="0"/>
                <a:cs typeface="Arial" panose="020B0604020202020204" pitchFamily="34" charset="0"/>
              </a:rPr>
              <a:t>castellano</a:t>
            </a:r>
            <a:r>
              <a:rPr lang="es-ES_tradnl"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908643" y="3763723"/>
            <a:ext cx="4731502"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¡Completa este cuestionario </a:t>
            </a:r>
          </a:p>
          <a:p>
            <a:pPr algn="r"/>
            <a:r>
              <a:rPr lang="es-ES_tradnl" dirty="0">
                <a:latin typeface="Arial" panose="020B0604020202020204" pitchFamily="34" charset="0"/>
                <a:cs typeface="Arial" panose="020B0604020202020204" pitchFamily="34" charset="0"/>
              </a:rPr>
              <a:t>y </a:t>
            </a:r>
            <a:r>
              <a:rPr lang="es-ES_tradnl" b="1" dirty="0">
                <a:solidFill>
                  <a:srgbClr val="CF0F3F"/>
                </a:solidFill>
                <a:latin typeface="Arial" panose="020B0604020202020204" pitchFamily="34" charset="0"/>
                <a:cs typeface="Arial" panose="020B0604020202020204" pitchFamily="34" charset="0"/>
              </a:rPr>
              <a:t>gana 10€</a:t>
            </a:r>
            <a:r>
              <a:rPr lang="es-ES_tradnl"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0693E7B6-44A1-6130-3723-0928654BEE29}"/>
              </a:ext>
            </a:extLst>
          </p:cNvPr>
          <p:cNvSpPr txBox="1"/>
          <p:nvPr/>
        </p:nvSpPr>
        <p:spPr>
          <a:xfrm>
            <a:off x="559934" y="2090616"/>
            <a:ext cx="6800166" cy="369332"/>
          </a:xfrm>
          <a:prstGeom prst="rect">
            <a:avLst/>
          </a:prstGeom>
          <a:noFill/>
        </p:spPr>
        <p:txBody>
          <a:bodyPr wrap="square" rtlCol="0">
            <a:spAutoFit/>
          </a:bodyPr>
          <a:lstStyle/>
          <a:p>
            <a:r>
              <a:rPr lang="es-ES_tradnl" b="1" dirty="0">
                <a:solidFill>
                  <a:srgbClr val="CF0F3F"/>
                </a:solidFill>
                <a:latin typeface="Arial Black" panose="020B0604020202020204" pitchFamily="34" charset="0"/>
                <a:cs typeface="Arial Black" panose="020B0604020202020204" pitchFamily="34" charset="0"/>
              </a:rPr>
              <a:t>Estudio sobre actitudes y usos lingüísticos en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¡GRACIAS POR TU TIEMPO E INTERÉS EN ESTE ESTUDIO!</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48282"/>
            <a:ext cx="6978490" cy="2031325"/>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Este estudio tiene por objetivo comprender mejor las actitudes lingüísticas que los residentes de palma tienen hacia las dos lenguas oficiales de Baleares, el catalán y el castellano. Tu participación consiste, simplemente, en responder un breve cuestionario en línea completamente anónimo. No es necesario tener ningún conocimiento específico para participar, ¡tan solo tu opinión y actitud cuentan! </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Si decides participar, recibirás una tarjeta regalo de Amazon por valor de </a:t>
            </a:r>
            <a:r>
              <a:rPr lang="es-ES_tradnl" b="1" dirty="0">
                <a:solidFill>
                  <a:schemeClr val="bg1"/>
                </a:solidFill>
                <a:latin typeface="Arial" panose="020B0604020202020204" pitchFamily="34" charset="0"/>
                <a:cs typeface="Arial" panose="020B0604020202020204" pitchFamily="34" charset="0"/>
              </a:rPr>
              <a:t>10€ </a:t>
            </a:r>
            <a:r>
              <a:rPr lang="es-ES_tradnl" dirty="0">
                <a:solidFill>
                  <a:schemeClr val="bg1"/>
                </a:solidFill>
                <a:latin typeface="Arial" panose="020B0604020202020204" pitchFamily="34" charset="0"/>
                <a:cs typeface="Arial" panose="020B0604020202020204" pitchFamily="34" charset="0"/>
              </a:rPr>
              <a:t>como agradecimiento por tu colaboración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Si estás interesado/a en participar o quieres obtener más información, haz clic en el siguiente enlace: XXXX</a:t>
            </a:r>
          </a:p>
        </p:txBody>
      </p:sp>
    </p:spTree>
    <p:extLst>
      <p:ext uri="{BB962C8B-B14F-4D97-AF65-F5344CB8AC3E}">
        <p14:creationId xmlns:p14="http://schemas.microsoft.com/office/powerpoint/2010/main" val="18267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450716" y="1389436"/>
            <a:ext cx="501860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¡PARTICIPATE!</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Are you over 18 years old, live in Palma and know Catalan and Spanish?</a:t>
            </a:r>
          </a:p>
        </p:txBody>
      </p:sp>
      <p:sp>
        <p:nvSpPr>
          <p:cNvPr id="7" name="TextBox 6">
            <a:extLst>
              <a:ext uri="{FF2B5EF4-FFF2-40B4-BE49-F238E27FC236}">
                <a16:creationId xmlns:a16="http://schemas.microsoft.com/office/drawing/2014/main" id="{6EF85650-9232-368C-E0A1-736BE979BC83}"/>
              </a:ext>
            </a:extLst>
          </p:cNvPr>
          <p:cNvSpPr txBox="1"/>
          <p:nvPr/>
        </p:nvSpPr>
        <p:spPr>
          <a:xfrm>
            <a:off x="4425695" y="3763723"/>
            <a:ext cx="3214449"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Complete this questionnaire and </a:t>
            </a:r>
            <a:r>
              <a:rPr lang="en-AU" b="1" dirty="0">
                <a:solidFill>
                  <a:srgbClr val="CF0F3F"/>
                </a:solidFill>
                <a:latin typeface="Arial" panose="020B0604020202020204" pitchFamily="34" charset="0"/>
                <a:cs typeface="Arial" panose="020B0604020202020204" pitchFamily="34" charset="0"/>
              </a:rPr>
              <a:t>win 10€</a:t>
            </a:r>
            <a:r>
              <a:rPr lang="en-AU"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0693E7B6-44A1-6130-3723-0928654BEE29}"/>
              </a:ext>
            </a:extLst>
          </p:cNvPr>
          <p:cNvSpPr txBox="1"/>
          <p:nvPr/>
        </p:nvSpPr>
        <p:spPr>
          <a:xfrm>
            <a:off x="893516" y="2143762"/>
            <a:ext cx="6133005" cy="369332"/>
          </a:xfrm>
          <a:prstGeom prst="rect">
            <a:avLst/>
          </a:prstGeom>
          <a:noFill/>
        </p:spPr>
        <p:txBody>
          <a:bodyPr wrap="square" rtlCol="0">
            <a:spAutoFit/>
          </a:bodyPr>
          <a:lstStyle/>
          <a:p>
            <a:r>
              <a:rPr lang="en-US" b="1" dirty="0">
                <a:solidFill>
                  <a:srgbClr val="CF0F3F"/>
                </a:solidFill>
                <a:latin typeface="Arial Black" panose="020B0604020202020204" pitchFamily="34" charset="0"/>
                <a:cs typeface="Arial Black" panose="020B0604020202020204" pitchFamily="34" charset="0"/>
              </a:rPr>
              <a:t>Study on linguistic attitudes and uses in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45994" y="9211506"/>
            <a:ext cx="7009810"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THANK YOU FOR YOUR TIME AND INTEREST IN THIS STUDY!</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83355"/>
            <a:ext cx="6978490" cy="1754326"/>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This study aims to better understand the linguistic attitudes that residents of Palma have towards the two official languages of the Balearic Islands, Catalan and Spanish. Your participation consists, simply, in answering a short and completely anonymous online questionnaire. You don't need to have any specific knowledge to participate, just your opinion and attitude counts!</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If you decide to participate, you will receive a </a:t>
            </a:r>
            <a:r>
              <a:rPr lang="en-US" b="1" dirty="0">
                <a:solidFill>
                  <a:schemeClr val="bg1"/>
                </a:solidFill>
                <a:latin typeface="Arial" panose="020B0604020202020204" pitchFamily="34" charset="0"/>
                <a:cs typeface="Arial" panose="020B0604020202020204" pitchFamily="34" charset="0"/>
              </a:rPr>
              <a:t>10€</a:t>
            </a:r>
            <a:r>
              <a:rPr lang="en-US" dirty="0">
                <a:solidFill>
                  <a:schemeClr val="bg1"/>
                </a:solidFill>
                <a:latin typeface="Arial" panose="020B0604020202020204" pitchFamily="34" charset="0"/>
                <a:cs typeface="Arial" panose="020B0604020202020204" pitchFamily="34" charset="0"/>
              </a:rPr>
              <a:t> Amazon gift card as a thank you for your collaboration.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If you are interested in participating or would like more information, please click on the following link: XXXX</a:t>
            </a:r>
          </a:p>
        </p:txBody>
      </p:sp>
    </p:spTree>
    <p:extLst>
      <p:ext uri="{BB962C8B-B14F-4D97-AF65-F5344CB8AC3E}">
        <p14:creationId xmlns:p14="http://schemas.microsoft.com/office/powerpoint/2010/main" val="73162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187</TotalTime>
  <Words>454</Words>
  <Application>Microsoft Macintosh PowerPoint</Application>
  <PresentationFormat>Custom</PresentationFormat>
  <Paragraphs>26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Losa, Alejandro Andreas</dc:creator>
  <cp:lastModifiedBy>Jaume Losa, Alejandro Andreas</cp:lastModifiedBy>
  <cp:revision>1</cp:revision>
  <dcterms:created xsi:type="dcterms:W3CDTF">2023-08-26T16:37:08Z</dcterms:created>
  <dcterms:modified xsi:type="dcterms:W3CDTF">2023-08-26T19:44:16Z</dcterms:modified>
</cp:coreProperties>
</file>