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
  </p:notesMasterIdLst>
  <p:sldIdLst>
    <p:sldId id="256" r:id="rId2"/>
    <p:sldId id="258" r:id="rId3"/>
    <p:sldId id="260" r:id="rId4"/>
  </p:sldIdLst>
  <p:sldSz cx="7920038"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p:restoredTop sz="94643"/>
  </p:normalViewPr>
  <p:slideViewPr>
    <p:cSldViewPr snapToGrid="0">
      <p:cViewPr varScale="1">
        <p:scale>
          <a:sx n="71" d="100"/>
          <a:sy n="71" d="100"/>
        </p:scale>
        <p:origin x="31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F2235-8215-4B54-8831-4CC642F83073}" type="datetimeFigureOut">
              <a:rPr lang="en-US" smtClean="0"/>
              <a:t>10/12/23</a:t>
            </a:fld>
            <a:endParaRPr lang="en-US"/>
          </a:p>
        </p:txBody>
      </p:sp>
      <p:sp>
        <p:nvSpPr>
          <p:cNvPr id="4" name="Slide Image Placeholder 3"/>
          <p:cNvSpPr>
            <a:spLocks noGrp="1" noRot="1" noChangeAspect="1"/>
          </p:cNvSpPr>
          <p:nvPr>
            <p:ph type="sldImg" idx="2"/>
          </p:nvPr>
        </p:nvSpPr>
        <p:spPr>
          <a:xfrm>
            <a:off x="2216150" y="1143000"/>
            <a:ext cx="2425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AEC66-D942-496E-A92C-774E15B73D20}" type="slidenum">
              <a:rPr lang="en-US" smtClean="0"/>
              <a:t>‹#›</a:t>
            </a:fld>
            <a:endParaRPr lang="en-US"/>
          </a:p>
        </p:txBody>
      </p:sp>
    </p:spTree>
    <p:extLst>
      <p:ext uri="{BB962C8B-B14F-4D97-AF65-F5344CB8AC3E}">
        <p14:creationId xmlns:p14="http://schemas.microsoft.com/office/powerpoint/2010/main" val="286619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1AEC66-D942-496E-A92C-774E15B73D20}" type="slidenum">
              <a:rPr lang="en-US" smtClean="0"/>
              <a:t>1</a:t>
            </a:fld>
            <a:endParaRPr lang="en-US"/>
          </a:p>
        </p:txBody>
      </p:sp>
    </p:spTree>
    <p:extLst>
      <p:ext uri="{BB962C8B-B14F-4D97-AF65-F5344CB8AC3E}">
        <p14:creationId xmlns:p14="http://schemas.microsoft.com/office/powerpoint/2010/main" val="323945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1649770"/>
            <a:ext cx="6732032" cy="3509551"/>
          </a:xfrm>
        </p:spPr>
        <p:txBody>
          <a:bodyPr anchor="b"/>
          <a:lstStyle>
            <a:lvl1pPr algn="ctr">
              <a:defRPr sz="5197"/>
            </a:lvl1pPr>
          </a:lstStyle>
          <a:p>
            <a:r>
              <a:rPr lang="en-US"/>
              <a:t>Click to edit Master title style</a:t>
            </a:r>
            <a:endParaRPr lang="en-US" dirty="0"/>
          </a:p>
        </p:txBody>
      </p:sp>
      <p:sp>
        <p:nvSpPr>
          <p:cNvPr id="3" name="Subtitle 2"/>
          <p:cNvSpPr>
            <a:spLocks noGrp="1"/>
          </p:cNvSpPr>
          <p:nvPr>
            <p:ph type="subTitle" idx="1"/>
          </p:nvPr>
        </p:nvSpPr>
        <p:spPr>
          <a:xfrm>
            <a:off x="990005" y="5294662"/>
            <a:ext cx="5940029" cy="2433817"/>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569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1225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536700"/>
            <a:ext cx="1707758"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44503" y="536700"/>
            <a:ext cx="502427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0633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28730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2513159"/>
            <a:ext cx="6831033" cy="4193259"/>
          </a:xfrm>
        </p:spPr>
        <p:txBody>
          <a:bodyPr anchor="b"/>
          <a:lstStyle>
            <a:lvl1pPr>
              <a:defRPr sz="5197"/>
            </a:lvl1pPr>
          </a:lstStyle>
          <a:p>
            <a:r>
              <a:rPr lang="en-US"/>
              <a:t>Click to edit Master title style</a:t>
            </a:r>
            <a:endParaRPr lang="en-US" dirty="0"/>
          </a:p>
        </p:txBody>
      </p:sp>
      <p:sp>
        <p:nvSpPr>
          <p:cNvPr id="3" name="Text Placeholder 2"/>
          <p:cNvSpPr>
            <a:spLocks noGrp="1"/>
          </p:cNvSpPr>
          <p:nvPr>
            <p:ph type="body" idx="1"/>
          </p:nvPr>
        </p:nvSpPr>
        <p:spPr>
          <a:xfrm>
            <a:off x="540378" y="6746088"/>
            <a:ext cx="6831033" cy="2205136"/>
          </a:xfrm>
        </p:spPr>
        <p:txBody>
          <a:bodyPr/>
          <a:lstStyle>
            <a:lvl1pPr marL="0" indent="0">
              <a:buNone/>
              <a:defRPr sz="2079">
                <a:solidFill>
                  <a:schemeClr val="tx1"/>
                </a:solidFill>
              </a:defRPr>
            </a:lvl1pPr>
            <a:lvl2pPr marL="395981" indent="0">
              <a:buNone/>
              <a:defRPr sz="1732">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0559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503"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9519"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2086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536702"/>
            <a:ext cx="6831033"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45535" y="2471154"/>
            <a:ext cx="3350547"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4" name="Content Placeholder 3"/>
          <p:cNvSpPr>
            <a:spLocks noGrp="1"/>
          </p:cNvSpPr>
          <p:nvPr>
            <p:ph sz="half" idx="2"/>
          </p:nvPr>
        </p:nvSpPr>
        <p:spPr>
          <a:xfrm>
            <a:off x="545535" y="3682228"/>
            <a:ext cx="3350547"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09520" y="2471154"/>
            <a:ext cx="3367048"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6" name="Content Placeholder 5"/>
          <p:cNvSpPr>
            <a:spLocks noGrp="1"/>
          </p:cNvSpPr>
          <p:nvPr>
            <p:ph sz="quarter" idx="4"/>
          </p:nvPr>
        </p:nvSpPr>
        <p:spPr>
          <a:xfrm>
            <a:off x="4009520" y="3682228"/>
            <a:ext cx="3367048"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35697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32984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15707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Content Placeholder 2"/>
          <p:cNvSpPr>
            <a:spLocks noGrp="1"/>
          </p:cNvSpPr>
          <p:nvPr>
            <p:ph idx="1"/>
          </p:nvPr>
        </p:nvSpPr>
        <p:spPr>
          <a:xfrm>
            <a:off x="3367048" y="1451426"/>
            <a:ext cx="4009519" cy="7163777"/>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38474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7048" y="1451426"/>
            <a:ext cx="4009519" cy="7163777"/>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US"/>
              <a:t>Click icon to add picture</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97963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536702"/>
            <a:ext cx="6831033"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503" y="2683500"/>
            <a:ext cx="6831033"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502" y="9343248"/>
            <a:ext cx="1782009" cy="536700"/>
          </a:xfrm>
          <a:prstGeom prst="rect">
            <a:avLst/>
          </a:prstGeom>
        </p:spPr>
        <p:txBody>
          <a:bodyPr vert="horz" lIns="91440" tIns="45720" rIns="91440" bIns="45720" rtlCol="0" anchor="ctr"/>
          <a:lstStyle>
            <a:lvl1pPr algn="l">
              <a:defRPr sz="1039">
                <a:solidFill>
                  <a:schemeClr val="tx1">
                    <a:tint val="75000"/>
                  </a:schemeClr>
                </a:solidFill>
              </a:defRPr>
            </a:lvl1p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3"/>
          </p:nvPr>
        </p:nvSpPr>
        <p:spPr>
          <a:xfrm>
            <a:off x="2623513" y="9343248"/>
            <a:ext cx="2673013" cy="536700"/>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5593527" y="9343248"/>
            <a:ext cx="1782009" cy="536700"/>
          </a:xfrm>
          <a:prstGeom prst="rect">
            <a:avLst/>
          </a:prstGeom>
        </p:spPr>
        <p:txBody>
          <a:bodyPr vert="horz" lIns="91440" tIns="45720" rIns="91440" bIns="45720" rtlCol="0" anchor="ctr"/>
          <a:lstStyle>
            <a:lvl1pPr algn="r">
              <a:defRPr sz="1039">
                <a:solidFill>
                  <a:schemeClr val="tx1">
                    <a:tint val="75000"/>
                  </a:schemeClr>
                </a:solidFill>
              </a:defRPr>
            </a:lvl1p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598934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962388" y="1376217"/>
            <a:ext cx="399526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3644884" y="2975416"/>
            <a:ext cx="3995261"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Tens més de </a:t>
            </a:r>
            <a:r>
              <a:rPr lang="ca-ES" b="1" dirty="0">
                <a:latin typeface="Arial" panose="020B0604020202020204" pitchFamily="34" charset="0"/>
                <a:cs typeface="Arial" panose="020B0604020202020204" pitchFamily="34" charset="0"/>
              </a:rPr>
              <a:t>18 anys</a:t>
            </a:r>
            <a:r>
              <a:rPr lang="ca-ES" dirty="0">
                <a:latin typeface="Arial" panose="020B0604020202020204" pitchFamily="34" charset="0"/>
                <a:cs typeface="Arial" panose="020B0604020202020204" pitchFamily="34" charset="0"/>
              </a:rPr>
              <a:t>, vius a </a:t>
            </a:r>
            <a:r>
              <a:rPr lang="ca-ES" b="1" dirty="0">
                <a:latin typeface="Arial" panose="020B0604020202020204" pitchFamily="34" charset="0"/>
                <a:cs typeface="Arial" panose="020B0604020202020204" pitchFamily="34" charset="0"/>
              </a:rPr>
              <a:t>Palma</a:t>
            </a:r>
            <a:r>
              <a:rPr lang="ca-ES" dirty="0">
                <a:latin typeface="Arial" panose="020B0604020202020204" pitchFamily="34" charset="0"/>
                <a:cs typeface="Arial" panose="020B0604020202020204" pitchFamily="34" charset="0"/>
              </a:rPr>
              <a:t> i saps </a:t>
            </a:r>
            <a:r>
              <a:rPr lang="ca-ES" b="1" dirty="0">
                <a:latin typeface="Arial" panose="020B0604020202020204" pitchFamily="34" charset="0"/>
                <a:cs typeface="Arial" panose="020B0604020202020204" pitchFamily="34" charset="0"/>
              </a:rPr>
              <a:t>català</a:t>
            </a:r>
            <a:r>
              <a:rPr lang="ca-ES" dirty="0">
                <a:latin typeface="Arial" panose="020B0604020202020204" pitchFamily="34" charset="0"/>
                <a:cs typeface="Arial" panose="020B0604020202020204" pitchFamily="34" charset="0"/>
              </a:rPr>
              <a:t> i </a:t>
            </a:r>
            <a:r>
              <a:rPr lang="ca-ES" b="1" dirty="0">
                <a:latin typeface="Arial" panose="020B0604020202020204" pitchFamily="34" charset="0"/>
                <a:cs typeface="Arial" panose="020B0604020202020204" pitchFamily="34" charset="0"/>
              </a:rPr>
              <a:t>castellà</a:t>
            </a:r>
            <a:r>
              <a:rPr lang="ca-E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423160" y="3763723"/>
            <a:ext cx="5216985"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Completa aquest qüestionari </a:t>
            </a:r>
          </a:p>
          <a:p>
            <a:pPr algn="r"/>
            <a:r>
              <a:rPr lang="ca-ES" dirty="0">
                <a:latin typeface="Arial" panose="020B0604020202020204" pitchFamily="34" charset="0"/>
                <a:cs typeface="Arial" panose="020B0604020202020204" pitchFamily="34" charset="0"/>
              </a:rPr>
              <a:t>i </a:t>
            </a:r>
            <a:r>
              <a:rPr lang="ca-ES" b="1" dirty="0">
                <a:latin typeface="Arial" panose="020B0604020202020204" pitchFamily="34" charset="0"/>
                <a:cs typeface="Arial" panose="020B0604020202020204" pitchFamily="34" charset="0"/>
              </a:rPr>
              <a:t>rep 10€ </a:t>
            </a:r>
            <a:r>
              <a:rPr lang="ca-ES" dirty="0">
                <a:latin typeface="Arial" panose="020B0604020202020204" pitchFamily="34" charset="0"/>
                <a:cs typeface="Arial" panose="020B0604020202020204" pitchFamily="34" charset="0"/>
              </a:rPr>
              <a:t>per PayPal o targeta regal d’Amazon!</a:t>
            </a:r>
          </a:p>
        </p:txBody>
      </p:sp>
      <p:sp>
        <p:nvSpPr>
          <p:cNvPr id="8" name="TextBox 7">
            <a:extLst>
              <a:ext uri="{FF2B5EF4-FFF2-40B4-BE49-F238E27FC236}">
                <a16:creationId xmlns:a16="http://schemas.microsoft.com/office/drawing/2014/main" id="{0693E7B6-44A1-6130-3723-0928654BEE29}"/>
              </a:ext>
            </a:extLst>
          </p:cNvPr>
          <p:cNvSpPr txBox="1"/>
          <p:nvPr/>
        </p:nvSpPr>
        <p:spPr>
          <a:xfrm>
            <a:off x="490508" y="2143762"/>
            <a:ext cx="6929164" cy="369332"/>
          </a:xfrm>
          <a:prstGeom prst="rect">
            <a:avLst/>
          </a:prstGeom>
          <a:noFill/>
        </p:spPr>
        <p:txBody>
          <a:bodyPr wrap="square" rtlCol="0">
            <a:spAutoFit/>
          </a:bodyPr>
          <a:lstStyle/>
          <a:p>
            <a:r>
              <a:rPr lang="ca-ES" b="1" dirty="0">
                <a:solidFill>
                  <a:srgbClr val="CF0F3F"/>
                </a:solidFill>
                <a:latin typeface="Arial Black" panose="020B0604020202020204" pitchFamily="34" charset="0"/>
                <a:cs typeface="Arial Black" panose="020B0604020202020204" pitchFamily="34" charset="0"/>
              </a:rPr>
              <a:t>Investigació sobre actituds i usos lingüístics a Palma</a:t>
            </a:r>
          </a:p>
        </p:txBody>
      </p:sp>
      <p:sp>
        <p:nvSpPr>
          <p:cNvPr id="9" name="TextBox 8">
            <a:extLst>
              <a:ext uri="{FF2B5EF4-FFF2-40B4-BE49-F238E27FC236}">
                <a16:creationId xmlns:a16="http://schemas.microsoft.com/office/drawing/2014/main" id="{B8A340E8-95A4-FE9A-2F59-CA4C5D432D10}"/>
              </a:ext>
            </a:extLst>
          </p:cNvPr>
          <p:cNvSpPr txBox="1"/>
          <p:nvPr/>
        </p:nvSpPr>
        <p:spPr>
          <a:xfrm>
            <a:off x="661655" y="4552030"/>
            <a:ext cx="6978490" cy="1754326"/>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Aquest estudi té per objectiu comprendre millor les actituds lingüístiques que els residents de Palma tenen envers les dues llengües oficials de les Balears, el català i el castellà. La teva participació consisteix, simplement, en respondre un breu qüestionari en línea. No és necessari tenir cap coneixement específic per participar, només la teva opinió i actitud compten!</a:t>
            </a:r>
          </a:p>
        </p:txBody>
      </p:sp>
      <p:sp>
        <p:nvSpPr>
          <p:cNvPr id="10" name="TextBox 9">
            <a:extLst>
              <a:ext uri="{FF2B5EF4-FFF2-40B4-BE49-F238E27FC236}">
                <a16:creationId xmlns:a16="http://schemas.microsoft.com/office/drawing/2014/main" id="{0BA3BAF7-EF12-4790-6591-3ED53A6DC9A5}"/>
              </a:ext>
            </a:extLst>
          </p:cNvPr>
          <p:cNvSpPr txBox="1"/>
          <p:nvPr/>
        </p:nvSpPr>
        <p:spPr>
          <a:xfrm>
            <a:off x="581010" y="7571703"/>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En completar el qüestionari, rebràs de </a:t>
            </a:r>
            <a:r>
              <a:rPr lang="ca-ES" b="1" dirty="0">
                <a:solidFill>
                  <a:schemeClr val="bg1"/>
                </a:solidFill>
                <a:latin typeface="Arial" panose="020B0604020202020204" pitchFamily="34" charset="0"/>
                <a:cs typeface="Arial" panose="020B0604020202020204" pitchFamily="34" charset="0"/>
              </a:rPr>
              <a:t>10€</a:t>
            </a:r>
            <a:r>
              <a:rPr lang="ca-ES" dirty="0">
                <a:solidFill>
                  <a:schemeClr val="bg1"/>
                </a:solidFill>
                <a:latin typeface="Arial" panose="020B0604020202020204" pitchFamily="34" charset="0"/>
                <a:cs typeface="Arial" panose="020B0604020202020204" pitchFamily="34" charset="0"/>
              </a:rPr>
              <a:t> per PayPal o targeta regal d’Amazon com agraïment per la teva col·laboració.</a:t>
            </a:r>
          </a:p>
        </p:txBody>
      </p:sp>
      <p:sp>
        <p:nvSpPr>
          <p:cNvPr id="11" name="TextBox 10">
            <a:extLst>
              <a:ext uri="{FF2B5EF4-FFF2-40B4-BE49-F238E27FC236}">
                <a16:creationId xmlns:a16="http://schemas.microsoft.com/office/drawing/2014/main" id="{EC9366FB-9AD9-D2F8-AD0E-6D00BAA878AB}"/>
              </a:ext>
            </a:extLst>
          </p:cNvPr>
          <p:cNvSpPr txBox="1"/>
          <p:nvPr/>
        </p:nvSpPr>
        <p:spPr>
          <a:xfrm>
            <a:off x="581009" y="8362730"/>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Si estàs interessat/da en participar o vols obtenir més informació, clica aquí.</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GRÀCIES PEL TEU TEMPS I INTERÈS EN AQUEST ESTUDI!</a:t>
            </a:r>
          </a:p>
        </p:txBody>
      </p:sp>
    </p:spTree>
    <p:extLst>
      <p:ext uri="{BB962C8B-B14F-4D97-AF65-F5344CB8AC3E}">
        <p14:creationId xmlns:p14="http://schemas.microsoft.com/office/powerpoint/2010/main" val="41339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840728" y="1390430"/>
            <a:ext cx="4238578"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¿Tienes más de </a:t>
            </a:r>
            <a:r>
              <a:rPr lang="es-ES_tradnl" b="1" dirty="0">
                <a:latin typeface="Arial" panose="020B0604020202020204" pitchFamily="34" charset="0"/>
                <a:cs typeface="Arial" panose="020B0604020202020204" pitchFamily="34" charset="0"/>
              </a:rPr>
              <a:t>18 años</a:t>
            </a:r>
            <a:r>
              <a:rPr lang="es-ES_tradnl" dirty="0">
                <a:latin typeface="Arial" panose="020B0604020202020204" pitchFamily="34" charset="0"/>
                <a:cs typeface="Arial" panose="020B0604020202020204" pitchFamily="34" charset="0"/>
              </a:rPr>
              <a:t>, vives en </a:t>
            </a:r>
            <a:r>
              <a:rPr lang="es-ES_tradnl" b="1" dirty="0">
                <a:latin typeface="Arial" panose="020B0604020202020204" pitchFamily="34" charset="0"/>
                <a:cs typeface="Arial" panose="020B0604020202020204" pitchFamily="34" charset="0"/>
              </a:rPr>
              <a:t>Palma</a:t>
            </a:r>
            <a:r>
              <a:rPr lang="es-ES_tradnl" dirty="0">
                <a:latin typeface="Arial" panose="020B0604020202020204" pitchFamily="34" charset="0"/>
                <a:cs typeface="Arial" panose="020B0604020202020204" pitchFamily="34" charset="0"/>
              </a:rPr>
              <a:t> y sabes </a:t>
            </a:r>
            <a:r>
              <a:rPr lang="es-ES_tradnl" b="1" dirty="0">
                <a:latin typeface="Arial" panose="020B0604020202020204" pitchFamily="34" charset="0"/>
                <a:cs typeface="Arial" panose="020B0604020202020204" pitchFamily="34" charset="0"/>
              </a:rPr>
              <a:t>catalán</a:t>
            </a:r>
            <a:r>
              <a:rPr lang="es-ES_tradnl" dirty="0">
                <a:latin typeface="Arial" panose="020B0604020202020204" pitchFamily="34" charset="0"/>
                <a:cs typeface="Arial" panose="020B0604020202020204" pitchFamily="34" charset="0"/>
              </a:rPr>
              <a:t> y </a:t>
            </a:r>
            <a:r>
              <a:rPr lang="es-ES_tradnl" b="1" dirty="0">
                <a:latin typeface="Arial" panose="020B0604020202020204" pitchFamily="34" charset="0"/>
                <a:cs typeface="Arial" panose="020B0604020202020204" pitchFamily="34" charset="0"/>
              </a:rPr>
              <a:t>castellano</a:t>
            </a:r>
            <a:r>
              <a:rPr lang="es-ES_tradnl"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091690" y="3763723"/>
            <a:ext cx="5548455"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¡Completa este cuestionario </a:t>
            </a:r>
          </a:p>
          <a:p>
            <a:pPr algn="r"/>
            <a:r>
              <a:rPr lang="es-ES_tradnl" dirty="0">
                <a:latin typeface="Arial" panose="020B0604020202020204" pitchFamily="34" charset="0"/>
                <a:cs typeface="Arial" panose="020B0604020202020204" pitchFamily="34" charset="0"/>
              </a:rPr>
              <a:t>y </a:t>
            </a:r>
            <a:r>
              <a:rPr lang="es-ES_tradnl" b="1" dirty="0">
                <a:latin typeface="Arial" panose="020B0604020202020204" pitchFamily="34" charset="0"/>
                <a:cs typeface="Arial" panose="020B0604020202020204" pitchFamily="34" charset="0"/>
              </a:rPr>
              <a:t>recibe 10€</a:t>
            </a:r>
            <a:r>
              <a:rPr lang="es-ES_tradnl" dirty="0">
                <a:latin typeface="Arial" panose="020B0604020202020204" pitchFamily="34" charset="0"/>
                <a:cs typeface="Arial" panose="020B0604020202020204" pitchFamily="34" charset="0"/>
              </a:rPr>
              <a:t> por PayPal o tarjeta regalo de Amazon!</a:t>
            </a:r>
          </a:p>
        </p:txBody>
      </p:sp>
      <p:sp>
        <p:nvSpPr>
          <p:cNvPr id="8" name="TextBox 7">
            <a:extLst>
              <a:ext uri="{FF2B5EF4-FFF2-40B4-BE49-F238E27FC236}">
                <a16:creationId xmlns:a16="http://schemas.microsoft.com/office/drawing/2014/main" id="{0693E7B6-44A1-6130-3723-0928654BEE29}"/>
              </a:ext>
            </a:extLst>
          </p:cNvPr>
          <p:cNvSpPr txBox="1"/>
          <p:nvPr/>
        </p:nvSpPr>
        <p:spPr>
          <a:xfrm>
            <a:off x="170972" y="2125396"/>
            <a:ext cx="7578090" cy="369332"/>
          </a:xfrm>
          <a:prstGeom prst="rect">
            <a:avLst/>
          </a:prstGeom>
          <a:noFill/>
        </p:spPr>
        <p:txBody>
          <a:bodyPr wrap="square" rtlCol="0">
            <a:spAutoFit/>
          </a:bodyPr>
          <a:lstStyle/>
          <a:p>
            <a:r>
              <a:rPr lang="es-ES_tradnl" b="1" dirty="0">
                <a:solidFill>
                  <a:srgbClr val="CF0F3F"/>
                </a:solidFill>
                <a:latin typeface="Arial Black" panose="020B0604020202020204" pitchFamily="34" charset="0"/>
                <a:cs typeface="Arial Black" panose="020B0604020202020204" pitchFamily="34" charset="0"/>
              </a:rPr>
              <a:t>Investigación sobre actitudes y usos lingüísticos en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¡GRACIAS POR TU TIEMPO E INTERÉS EN ESTE ESTUDIO!</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48282"/>
            <a:ext cx="6978490" cy="1754326"/>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Este estudio tiene por objetivo comprender mejor las actitudes lingüísticas que los residentes de palma tienen hacia las dos lenguas oficiales de Baleares, el catalán y el castellano. Tu participación consiste, simplemente, en responder un breve cuestionario en línea. No es necesario tener ningún conocimiento específico para participar, ¡tan solo tu opinión y actitud cuentan! </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Al completar el cuestionario, recibirás </a:t>
            </a:r>
            <a:r>
              <a:rPr lang="es-ES_tradnl" b="1" dirty="0">
                <a:solidFill>
                  <a:schemeClr val="bg1"/>
                </a:solidFill>
                <a:latin typeface="Arial" panose="020B0604020202020204" pitchFamily="34" charset="0"/>
                <a:cs typeface="Arial" panose="020B0604020202020204" pitchFamily="34" charset="0"/>
              </a:rPr>
              <a:t>10€ </a:t>
            </a:r>
            <a:r>
              <a:rPr lang="es-ES_tradnl" dirty="0">
                <a:solidFill>
                  <a:schemeClr val="bg1"/>
                </a:solidFill>
                <a:latin typeface="Arial" panose="020B0604020202020204" pitchFamily="34" charset="0"/>
                <a:cs typeface="Arial" panose="020B0604020202020204" pitchFamily="34" charset="0"/>
              </a:rPr>
              <a:t>por PayPal o tarjeta regalo de Amazon como agradecimiento por tu colaboración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estás interesado/a en participar o quieres obtener más información, haz clic aquí.</a:t>
            </a:r>
          </a:p>
        </p:txBody>
      </p:sp>
    </p:spTree>
    <p:extLst>
      <p:ext uri="{BB962C8B-B14F-4D97-AF65-F5344CB8AC3E}">
        <p14:creationId xmlns:p14="http://schemas.microsoft.com/office/powerpoint/2010/main" val="18267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450716" y="1389436"/>
            <a:ext cx="501860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¡PARTICIPATE!</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Are you over 18 years old, live in Palma and know Catalan and Spanish?</a:t>
            </a:r>
          </a:p>
        </p:txBody>
      </p:sp>
      <p:sp>
        <p:nvSpPr>
          <p:cNvPr id="7" name="TextBox 6">
            <a:extLst>
              <a:ext uri="{FF2B5EF4-FFF2-40B4-BE49-F238E27FC236}">
                <a16:creationId xmlns:a16="http://schemas.microsoft.com/office/drawing/2014/main" id="{6EF85650-9232-368C-E0A1-736BE979BC83}"/>
              </a:ext>
            </a:extLst>
          </p:cNvPr>
          <p:cNvSpPr txBox="1"/>
          <p:nvPr/>
        </p:nvSpPr>
        <p:spPr>
          <a:xfrm>
            <a:off x="2217421" y="3763723"/>
            <a:ext cx="5422724"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Complete this questionnaire and </a:t>
            </a:r>
            <a:r>
              <a:rPr lang="en-AU" b="1" dirty="0">
                <a:latin typeface="Arial" panose="020B0604020202020204" pitchFamily="34" charset="0"/>
                <a:cs typeface="Arial" panose="020B0604020202020204" pitchFamily="34" charset="0"/>
              </a:rPr>
              <a:t>receive 10€</a:t>
            </a:r>
            <a:r>
              <a:rPr lang="en-AU" dirty="0">
                <a:latin typeface="Arial" panose="020B0604020202020204" pitchFamily="34" charset="0"/>
                <a:cs typeface="Arial" panose="020B0604020202020204" pitchFamily="34" charset="0"/>
              </a:rPr>
              <a:t> through PayPal or Amazon gift card!</a:t>
            </a:r>
          </a:p>
        </p:txBody>
      </p:sp>
      <p:sp>
        <p:nvSpPr>
          <p:cNvPr id="8" name="TextBox 7">
            <a:extLst>
              <a:ext uri="{FF2B5EF4-FFF2-40B4-BE49-F238E27FC236}">
                <a16:creationId xmlns:a16="http://schemas.microsoft.com/office/drawing/2014/main" id="{0693E7B6-44A1-6130-3723-0928654BEE29}"/>
              </a:ext>
            </a:extLst>
          </p:cNvPr>
          <p:cNvSpPr txBox="1"/>
          <p:nvPr/>
        </p:nvSpPr>
        <p:spPr>
          <a:xfrm>
            <a:off x="697740" y="2220433"/>
            <a:ext cx="6524554" cy="369332"/>
          </a:xfrm>
          <a:prstGeom prst="rect">
            <a:avLst/>
          </a:prstGeom>
          <a:noFill/>
        </p:spPr>
        <p:txBody>
          <a:bodyPr wrap="square" rtlCol="0">
            <a:spAutoFit/>
          </a:bodyPr>
          <a:lstStyle/>
          <a:p>
            <a:r>
              <a:rPr lang="en-US" b="1" dirty="0">
                <a:solidFill>
                  <a:srgbClr val="CF0F3F"/>
                </a:solidFill>
                <a:latin typeface="Arial Black" panose="020B0604020202020204" pitchFamily="34" charset="0"/>
                <a:cs typeface="Arial Black" panose="020B0604020202020204" pitchFamily="34" charset="0"/>
              </a:rPr>
              <a:t>Research on linguistic attitudes and uses in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45994" y="9211506"/>
            <a:ext cx="7009810"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THANK YOU FOR YOUR TIME AND INTEREST IN THIS STUDY!</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83355"/>
            <a:ext cx="6978490" cy="1754326"/>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This study aims to better understand the linguistic attitudes that residents of Palma have towards the two official languages of the Balearic Islands, Catalan and Spanish. Your participation consists, simply, in answering a short online questionnaire. You don't need to have any specific knowledge to participate, just your opinion and attitude counts!</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By completing the questionnaire, you will receive a </a:t>
            </a:r>
            <a:r>
              <a:rPr lang="en-US" b="1" dirty="0">
                <a:solidFill>
                  <a:schemeClr val="bg1"/>
                </a:solidFill>
                <a:latin typeface="Arial" panose="020B0604020202020204" pitchFamily="34" charset="0"/>
                <a:cs typeface="Arial" panose="020B0604020202020204" pitchFamily="34" charset="0"/>
              </a:rPr>
              <a:t>10€</a:t>
            </a:r>
            <a:r>
              <a:rPr lang="en-US" dirty="0">
                <a:solidFill>
                  <a:schemeClr val="bg1"/>
                </a:solidFill>
                <a:latin typeface="Arial" panose="020B0604020202020204" pitchFamily="34" charset="0"/>
                <a:cs typeface="Arial" panose="020B0604020202020204" pitchFamily="34" charset="0"/>
              </a:rPr>
              <a:t> by PayPal or Amazon gift card as a thank you for your collaboration.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are interested in participating or would like more information, please click here.</a:t>
            </a:r>
          </a:p>
        </p:txBody>
      </p:sp>
    </p:spTree>
    <p:extLst>
      <p:ext uri="{BB962C8B-B14F-4D97-AF65-F5344CB8AC3E}">
        <p14:creationId xmlns:p14="http://schemas.microsoft.com/office/powerpoint/2010/main" val="73162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414</TotalTime>
  <Words>460</Words>
  <Application>Microsoft Macintosh PowerPoint</Application>
  <PresentationFormat>Custom</PresentationFormat>
  <Paragraphs>27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Losa, Alejandro Andreas</dc:creator>
  <cp:lastModifiedBy>Jaume Losa, Alejandro Andreas</cp:lastModifiedBy>
  <cp:revision>4</cp:revision>
  <dcterms:created xsi:type="dcterms:W3CDTF">2023-08-26T16:37:08Z</dcterms:created>
  <dcterms:modified xsi:type="dcterms:W3CDTF">2023-10-12T22:43:37Z</dcterms:modified>
</cp:coreProperties>
</file>