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4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5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6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7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8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9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10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1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2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13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14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15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16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17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18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19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93" r:id="rId15"/>
    <p:sldId id="274" r:id="rId16"/>
    <p:sldId id="275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27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598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DDCA-6036-47B8-A7CA-EA9F3D83B4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32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DDCA-6036-47B8-A7CA-EA9F3D83B4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86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DDCA-6036-47B8-A7CA-EA9F3D83B4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0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DDCA-6036-47B8-A7CA-EA9F3D83B4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01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DDCA-6036-47B8-A7CA-EA9F3D83B4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27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DDCA-6036-47B8-A7CA-EA9F3D83B4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31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DDCA-6036-47B8-A7CA-EA9F3D83B4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23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DDCA-6036-47B8-A7CA-EA9F3D83B41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81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DDCA-6036-47B8-A7CA-EA9F3D83B41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00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DDCA-6036-47B8-A7CA-EA9F3D83B41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00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DDCA-6036-47B8-A7CA-EA9F3D83B41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0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DDCA-6036-47B8-A7CA-EA9F3D83B4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02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DDCA-6036-47B8-A7CA-EA9F3D83B41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DDCA-6036-47B8-A7CA-EA9F3D83B4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55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DDCA-6036-47B8-A7CA-EA9F3D83B4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33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DDCA-6036-47B8-A7CA-EA9F3D83B4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70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DDCA-6036-47B8-A7CA-EA9F3D83B4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31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DDCA-6036-47B8-A7CA-EA9F3D83B4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96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DDCA-6036-47B8-A7CA-EA9F3D83B4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01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DDCA-6036-47B8-A7CA-EA9F3D83B4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5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AAD5-034F-6B57-6169-00F5A143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C1E54-953F-3332-FBD6-81D614B44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3A697-2335-4900-5CC0-C5710A31D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F2496-9038-2038-37B2-5D692C612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0C71E-C405-D56B-EF1D-4042E19B1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A6BDB-444D-7912-BCC0-E6B40823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FE5C-E133-4985-8B84-A8311DBE663C}" type="datetimeFigureOut">
              <a:rPr lang="en-PK" smtClean="0"/>
              <a:t>13/09/2023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B6BFF-B317-CEB6-3CC0-AE7E62F6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5352D-C6D8-8487-F330-B2CB19AE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9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  <p:sldLayoutId id="2147483687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image" Target="../media/image20.jpe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../media/image21.png"/><Relationship Id="rId5" Type="http://schemas.openxmlformats.org/officeDocument/2006/relationships/tags" Target="../tags/tag77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76.xml"/><Relationship Id="rId9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image" Target="../media/image22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8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87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10" Type="http://schemas.openxmlformats.org/officeDocument/2006/relationships/image" Target="../media/image24.wmf"/><Relationship Id="rId4" Type="http://schemas.openxmlformats.org/officeDocument/2006/relationships/tags" Target="../tags/tag93.xml"/><Relationship Id="rId9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01.xml"/><Relationship Id="rId4" Type="http://schemas.openxmlformats.org/officeDocument/2006/relationships/tags" Target="../tags/tag10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0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image" Target="../media/image28.jpe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27.jpe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7" Type="http://schemas.openxmlformats.org/officeDocument/2006/relationships/image" Target="../media/image31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image" Target="../media/image30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image" Target="../media/image32.jpeg"/><Relationship Id="rId4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33.png"/><Relationship Id="rId4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34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7" Type="http://schemas.openxmlformats.org/officeDocument/2006/relationships/image" Target="../media/image36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image" Target="../media/image35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image" Target="../media/image37.png"/><Relationship Id="rId5" Type="http://schemas.openxmlformats.org/officeDocument/2006/relationships/tags" Target="../tags/tag143.xml"/><Relationship Id="rId10" Type="http://schemas.openxmlformats.org/officeDocument/2006/relationships/notesSlide" Target="../notesSlides/notesSlide17.xml"/><Relationship Id="rId4" Type="http://schemas.openxmlformats.org/officeDocument/2006/relationships/tags" Target="../tags/tag142.xml"/><Relationship Id="rId9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7" Type="http://schemas.openxmlformats.org/officeDocument/2006/relationships/image" Target="../media/image38.png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wm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7" Type="http://schemas.openxmlformats.org/officeDocument/2006/relationships/image" Target="../media/image39.emf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tags" Target="../tags/tag160.xml"/><Relationship Id="rId7" Type="http://schemas.openxmlformats.org/officeDocument/2006/relationships/oleObject" Target="../embeddings/oleObject2.bin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" Type="http://schemas.openxmlformats.org/officeDocument/2006/relationships/tags" Target="../tags/tag9.xml"/><Relationship Id="rId21" Type="http://schemas.openxmlformats.org/officeDocument/2006/relationships/image" Target="../media/image4.wmf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image" Target="../media/image8.wmf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7.wmf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image" Target="../media/image6.wmf"/><Relationship Id="rId10" Type="http://schemas.openxmlformats.org/officeDocument/2006/relationships/tags" Target="../tags/tag16.xml"/><Relationship Id="rId19" Type="http://schemas.openxmlformats.org/officeDocument/2006/relationships/slideLayout" Target="../slideLayouts/slideLayout13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tags" Target="../tags/tag27.xml"/><Relationship Id="rId7" Type="http://schemas.openxmlformats.org/officeDocument/2006/relationships/image" Target="../media/image10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3.wmf"/><Relationship Id="rId4" Type="http://schemas.openxmlformats.org/officeDocument/2006/relationships/tags" Target="../tags/tag28.xml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slideLayout" Target="../slideLayouts/slideLayout13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notesSlide" Target="../notesSlides/notesSlide4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slideLayout" Target="../slideLayouts/slideLayout13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image" Target="../media/image15.wmf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10" Type="http://schemas.openxmlformats.org/officeDocument/2006/relationships/tags" Target="../tags/tag49.xml"/><Relationship Id="rId19" Type="http://schemas.openxmlformats.org/officeDocument/2006/relationships/image" Target="../media/image14.jpeg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16.wmf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5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image" Target="../media/image18.jpeg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image" Target="../media/image17.wmf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64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824" y="753034"/>
            <a:ext cx="7566432" cy="3887390"/>
          </a:xfrm>
        </p:spPr>
        <p:txBody>
          <a:bodyPr>
            <a:normAutofit/>
          </a:bodyPr>
          <a:lstStyle/>
          <a:p>
            <a:r>
              <a:rPr lang="en-US" dirty="0"/>
              <a:t>Cybersecurity Primer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8109017" y="0"/>
            <a:ext cx="4082983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36DB67-BB19-CD99-C936-C203144B1E5A}"/>
              </a:ext>
            </a:extLst>
          </p:cNvPr>
          <p:cNvSpPr txBox="1"/>
          <p:nvPr/>
        </p:nvSpPr>
        <p:spPr>
          <a:xfrm>
            <a:off x="354824" y="4055649"/>
            <a:ext cx="5421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>
                <a:solidFill>
                  <a:schemeClr val="bg1"/>
                </a:solidFill>
              </a:rPr>
              <a:t>Defense</a:t>
            </a:r>
            <a:r>
              <a:rPr lang="en-GB" sz="3200" dirty="0">
                <a:solidFill>
                  <a:schemeClr val="bg1"/>
                </a:solidFill>
              </a:rPr>
              <a:t> in Depth Approach</a:t>
            </a:r>
            <a:endParaRPr lang="en-PK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Phishing: Counterfeit Email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10093" y="2133600"/>
            <a:ext cx="4552507" cy="2590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cs typeface="Century"/>
              </a:rPr>
              <a:t>A seemingly trustworthy entity asks for sensitive information such as SSN, credit card numbers, login IDs or passwords via e-mail.</a:t>
            </a:r>
          </a:p>
          <a:p>
            <a:pPr eaLnBrk="1" hangingPunct="1">
              <a:lnSpc>
                <a:spcPct val="90000"/>
              </a:lnSpc>
            </a:pPr>
            <a:endParaRPr lang="en-US" b="0" dirty="0">
              <a:solidFill>
                <a:srgbClr val="FFFFFF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Arial" charset="0"/>
            </a:endParaRPr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981200" y="274638"/>
            <a:ext cx="7467600" cy="1143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17638"/>
            <a:ext cx="421211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655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7"/>
            <a:ext cx="10515600" cy="7016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Pharming: Counterfeit Web Pages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819400" y="5029200"/>
            <a:ext cx="7086600" cy="1371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+mj-lt"/>
                <a:cs typeface="Century"/>
              </a:rPr>
              <a:t>The link provided in the e-mail leads to a counterfeit webpage which collects important information and submits it to the owner.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00"/>
                </a:solidFill>
                <a:latin typeface="+mj-lt"/>
                <a:cs typeface="Century"/>
              </a:rPr>
              <a:t>The counterfeit web page looks like the real thing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00"/>
                </a:solidFill>
                <a:latin typeface="+mj-lt"/>
                <a:cs typeface="Century"/>
              </a:rPr>
              <a:t>Extracts account information</a:t>
            </a:r>
          </a:p>
          <a:p>
            <a:pPr eaLnBrk="1" hangingPunct="1">
              <a:lnSpc>
                <a:spcPct val="80000"/>
              </a:lnSpc>
            </a:pPr>
            <a:endParaRPr lang="en-US" sz="2100" dirty="0">
              <a:latin typeface="Arial" charset="0"/>
            </a:endParaRPr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981200" y="274638"/>
            <a:ext cx="7467600" cy="1143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 fontScale="975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52539"/>
            <a:ext cx="4267200" cy="317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Oval Callout 1"/>
          <p:cNvSpPr/>
          <p:nvPr>
            <p:custDataLst>
              <p:tags r:id="rId5"/>
            </p:custDataLst>
          </p:nvPr>
        </p:nvSpPr>
        <p:spPr>
          <a:xfrm>
            <a:off x="2209800" y="3124200"/>
            <a:ext cx="1981200" cy="457200"/>
          </a:xfrm>
          <a:prstGeom prst="wedgeEllipseCallout">
            <a:avLst>
              <a:gd name="adj1" fmla="val 61110"/>
              <a:gd name="adj2" fmla="val 58113"/>
            </a:avLst>
          </a:prstGeom>
          <a:solidFill>
            <a:srgbClr val="CCFFCC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entury"/>
                <a:cs typeface="Century"/>
              </a:rPr>
              <a:t>Misspelled</a:t>
            </a:r>
          </a:p>
        </p:txBody>
      </p:sp>
      <p:sp>
        <p:nvSpPr>
          <p:cNvPr id="3" name="Oval Callout 2"/>
          <p:cNvSpPr/>
          <p:nvPr>
            <p:custDataLst>
              <p:tags r:id="rId6"/>
            </p:custDataLst>
          </p:nvPr>
        </p:nvSpPr>
        <p:spPr>
          <a:xfrm>
            <a:off x="8686800" y="1905000"/>
            <a:ext cx="1676400" cy="1676400"/>
          </a:xfrm>
          <a:prstGeom prst="wedgeEllipseCallout">
            <a:avLst>
              <a:gd name="adj1" fmla="val -142446"/>
              <a:gd name="adj2" fmla="val 32194"/>
            </a:avLst>
          </a:prstGeom>
          <a:solidFill>
            <a:srgbClr val="CCFFCC">
              <a:alpha val="4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entury"/>
                <a:cs typeface="Century"/>
              </a:rPr>
              <a:t>Wiping over, but </a:t>
            </a:r>
            <a:r>
              <a:rPr lang="en-US" sz="1400" u="sng" dirty="0">
                <a:solidFill>
                  <a:srgbClr val="FF0000"/>
                </a:solidFill>
                <a:latin typeface="Century"/>
                <a:cs typeface="Century"/>
              </a:rPr>
              <a:t>not clicking </a:t>
            </a:r>
            <a:r>
              <a:rPr lang="en-US" sz="1400" dirty="0">
                <a:solidFill>
                  <a:srgbClr val="FF0000"/>
                </a:solidFill>
                <a:latin typeface="Century"/>
                <a:cs typeface="Century"/>
              </a:rPr>
              <a:t>the link may reveal a different address.</a:t>
            </a:r>
          </a:p>
        </p:txBody>
      </p:sp>
      <p:sp>
        <p:nvSpPr>
          <p:cNvPr id="6" name="Oval Callout 5"/>
          <p:cNvSpPr/>
          <p:nvPr>
            <p:custDataLst>
              <p:tags r:id="rId7"/>
            </p:custDataLst>
          </p:nvPr>
        </p:nvSpPr>
        <p:spPr>
          <a:xfrm>
            <a:off x="8610600" y="3657600"/>
            <a:ext cx="1828800" cy="533400"/>
          </a:xfrm>
          <a:prstGeom prst="wedgeEllipseCallout">
            <a:avLst>
              <a:gd name="adj1" fmla="val -91650"/>
              <a:gd name="adj2" fmla="val -44512"/>
            </a:avLst>
          </a:prstGeom>
          <a:solidFill>
            <a:srgbClr val="CCFFCC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entury"/>
                <a:cs typeface="Century"/>
              </a:rPr>
              <a:t>With whom?</a:t>
            </a:r>
          </a:p>
        </p:txBody>
      </p:sp>
      <p:sp>
        <p:nvSpPr>
          <p:cNvPr id="7" name="Oval Callout 6"/>
          <p:cNvSpPr/>
          <p:nvPr>
            <p:custDataLst>
              <p:tags r:id="rId8"/>
            </p:custDataLst>
          </p:nvPr>
        </p:nvSpPr>
        <p:spPr>
          <a:xfrm>
            <a:off x="2286000" y="3962400"/>
            <a:ext cx="1905000" cy="612648"/>
          </a:xfrm>
          <a:prstGeom prst="wedgeEllipseCallout">
            <a:avLst>
              <a:gd name="adj1" fmla="val 163820"/>
              <a:gd name="adj2" fmla="val -238"/>
            </a:avLst>
          </a:prstGeom>
          <a:solidFill>
            <a:srgbClr val="CCFFCC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entury"/>
                <a:cs typeface="Century"/>
              </a:rPr>
              <a:t>Copyright date is old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829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52650" y="183357"/>
            <a:ext cx="7886700" cy="7735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Botnet</a:t>
            </a:r>
          </a:p>
        </p:txBody>
      </p:sp>
      <p:sp>
        <p:nvSpPr>
          <p:cNvPr id="12" name="Content Placeholder 36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981200" y="1219200"/>
            <a:ext cx="8534400" cy="1295400"/>
          </a:xfrm>
        </p:spPr>
        <p:txBody>
          <a:bodyPr>
            <a:normAutofit fontScale="77500" lnSpcReduction="20000"/>
          </a:bodyPr>
          <a:lstStyle/>
          <a:p>
            <a:pPr marL="420624" indent="-384048">
              <a:buFont typeface="Wingdings 2"/>
              <a:buChar char=""/>
              <a:defRPr/>
            </a:pPr>
            <a:r>
              <a:rPr lang="en-US" b="0" dirty="0">
                <a:ea typeface="+mn-ea"/>
              </a:rPr>
              <a:t>A botnet is a number of compromised computers used to create and send spam or viruses or flood a network with messages as a denial-of-service attack.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b="0" dirty="0">
                <a:ea typeface="+mn-ea"/>
              </a:rPr>
              <a:t>The compromised computers are called zombies.</a:t>
            </a:r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981200" y="274638"/>
            <a:ext cx="7467600" cy="1143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200" y="2514600"/>
            <a:ext cx="6049796" cy="37246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682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52650" y="207187"/>
            <a:ext cx="7886700" cy="67531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Man In The Middle Attack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981200" y="1295400"/>
            <a:ext cx="8534400" cy="137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>
                <a:cs typeface="Century"/>
              </a:rPr>
              <a:t>An attacker pretends to be your final destination on the network. When a person tries to connect to a specific destination, an attacker can mislead him to a different service and pretend to be that network access point or server. </a:t>
            </a:r>
          </a:p>
        </p:txBody>
      </p:sp>
      <p:sp>
        <p:nvSpPr>
          <p:cNvPr id="2" name="TextBox 1"/>
          <p:cNvSpPr txBox="1"/>
          <p:nvPr>
            <p:custDataLst>
              <p:tags r:id="rId4"/>
            </p:custDataLst>
          </p:nvPr>
        </p:nvSpPr>
        <p:spPr>
          <a:xfrm>
            <a:off x="5534618" y="752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981200" y="274638"/>
            <a:ext cx="7467600" cy="1143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3200400"/>
            <a:ext cx="4330700" cy="2984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6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7"/>
            <a:ext cx="10515600" cy="79816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Rootkit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743200" y="1676400"/>
            <a:ext cx="3886200" cy="4267200"/>
          </a:xfrm>
        </p:spPr>
        <p:txBody>
          <a:bodyPr>
            <a:normAutofit lnSpcReduction="10000"/>
          </a:bodyPr>
          <a:lstStyle/>
          <a:p>
            <a:pPr marL="420624" indent="-384048">
              <a:buFont typeface="Wingdings 2"/>
              <a:buChar char=""/>
              <a:defRPr/>
            </a:pPr>
            <a:r>
              <a:rPr lang="en-US" sz="2000" dirty="0"/>
              <a:t>Upon penetrating a computer, a hacker may install a collection of programs, called a rootkit.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sz="2000" dirty="0"/>
              <a:t>May enable: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sz="1600" dirty="0"/>
              <a:t>Easy access for the hacker (and others)into the enterprise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sz="1600" dirty="0"/>
              <a:t>Keystroke logger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sz="2000" dirty="0"/>
              <a:t>Eliminates evidence of break-in.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sz="2000" dirty="0"/>
              <a:t>Modifies the operating system.</a:t>
            </a:r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981200" y="274638"/>
            <a:ext cx="7467600" cy="1143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3" name="Rectangle 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24600" y="5029200"/>
            <a:ext cx="4191000" cy="60960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066800"/>
            <a:ext cx="3706398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">
            <a:off x="6589270" y="4830428"/>
            <a:ext cx="2380798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FF99"/>
                </a:solidFill>
              </a:rPr>
              <a:t>     Backdoor entry</a:t>
            </a:r>
          </a:p>
          <a:p>
            <a:pPr eaLnBrk="1" hangingPunct="1"/>
            <a:r>
              <a:rPr lang="en-US" dirty="0">
                <a:solidFill>
                  <a:srgbClr val="FFFF99"/>
                </a:solidFill>
              </a:rPr>
              <a:t>     Keystroke Logger</a:t>
            </a:r>
          </a:p>
        </p:txBody>
      </p:sp>
      <p:sp>
        <p:nvSpPr>
          <p:cNvPr id="16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rot="19980000">
            <a:off x="8769520" y="5025406"/>
            <a:ext cx="1414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FF99"/>
                </a:solidFill>
              </a:rPr>
              <a:t>Hidden user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504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274638"/>
            <a:ext cx="10515600" cy="6254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Password Cracking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438400" y="868365"/>
            <a:ext cx="8001000" cy="639762"/>
          </a:xfrm>
        </p:spPr>
        <p:txBody>
          <a:bodyPr/>
          <a:lstStyle/>
          <a:p>
            <a:pPr algn="ctr"/>
            <a:r>
              <a:rPr lang="en-US" b="0" dirty="0"/>
              <a:t>Dictionary Attack and Brute Force: How Much Time It Will Take To Crack</a:t>
            </a:r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981200" y="274638"/>
            <a:ext cx="8382000" cy="1143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 fontScale="975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graphicFrame>
        <p:nvGraphicFramePr>
          <p:cNvPr id="12" name="Group 2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2514600" y="1676401"/>
          <a:ext cx="8001000" cy="4034083"/>
        </p:xfrm>
        <a:graphic>
          <a:graphicData uri="http://schemas.openxmlformats.org/drawingml/2006/table">
            <a:tbl>
              <a:tblPr/>
              <a:tblGrid>
                <a:gridCol w="349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6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29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Pattern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Calculation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Result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Time to Guess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(2.6x10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18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tries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ea typeface="ＭＳ Ｐゴシック" charset="0"/>
                          <a:cs typeface="Century"/>
                        </a:rPr>
                        <a:t>/month)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Personal Info: interests, relatives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 marT="45725" marB="45725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20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Manual 5 minutes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Social Engineering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 marT="45725" marB="45725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1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Manual 2 minutes 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American Dictionary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 marT="45725" marB="45725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80,000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&lt; 1 second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ea typeface="ＭＳ Ｐゴシック" charset="0"/>
                          <a:cs typeface="Century"/>
                        </a:rPr>
                        <a:t>4 chars: lower case alpha</a:t>
                      </a:r>
                    </a:p>
                  </a:txBody>
                  <a:tcPr marL="90000" marR="90000" marT="59839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26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4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ea typeface="ＭＳ Ｐゴシック" charset="0"/>
                          <a:cs typeface="Century"/>
                        </a:rPr>
                        <a:t>5x10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5</a:t>
                      </a:r>
                    </a:p>
                  </a:txBody>
                  <a:tcPr marL="90000" marR="90000" marT="59839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 marT="45725" marB="45725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8 chars: lower case alpha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26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8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ea typeface="ＭＳ Ｐゴシック" charset="0"/>
                          <a:cs typeface="Century"/>
                        </a:rPr>
                        <a:t>2x10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11</a:t>
                      </a:r>
                    </a:p>
                  </a:txBody>
                  <a:tcPr marL="90000" marR="90000" marT="59839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 marT="45725" marB="45725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8 chars: alpha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52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8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ea typeface="ＭＳ Ｐゴシック" charset="0"/>
                          <a:cs typeface="Century"/>
                        </a:rPr>
                        <a:t>5x10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13</a:t>
                      </a:r>
                    </a:p>
                  </a:txBody>
                  <a:tcPr marL="90000" marR="90000" marT="59839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 marT="45725" marB="45725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79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8 chars: alphanumeric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62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8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ea typeface="ＭＳ Ｐゴシック" charset="0"/>
                          <a:cs typeface="Century"/>
                        </a:rPr>
                        <a:t>2x10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14</a:t>
                      </a:r>
                    </a:p>
                  </a:txBody>
                  <a:tcPr marL="90000" marR="90000" marT="59839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ea typeface="ＭＳ Ｐゴシック" charset="0"/>
                          <a:cs typeface="Century"/>
                        </a:rPr>
                        <a:t>3.4 min.</a:t>
                      </a:r>
                    </a:p>
                  </a:txBody>
                  <a:tcPr marL="90000" marR="90000" marT="59839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79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ea typeface="ＭＳ Ｐゴシック" charset="0"/>
                          <a:cs typeface="Century"/>
                        </a:rPr>
                        <a:t>8 chars alphanumeric +10</a:t>
                      </a:r>
                    </a:p>
                  </a:txBody>
                  <a:tcPr marL="90000" marR="90000" marT="59839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72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8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ea typeface="ＭＳ Ｐゴシック" charset="0"/>
                          <a:cs typeface="Century"/>
                        </a:rPr>
                        <a:t>7x10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14</a:t>
                      </a:r>
                    </a:p>
                  </a:txBody>
                  <a:tcPr marL="90000" marR="90000" marT="59839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ea typeface="ＭＳ Ｐゴシック" charset="0"/>
                          <a:cs typeface="Century"/>
                        </a:rPr>
                        <a:t>12 min.</a:t>
                      </a:r>
                    </a:p>
                  </a:txBody>
                  <a:tcPr marL="90000" marR="90000" marT="59839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79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8 chars: all keyboard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95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8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ea typeface="ＭＳ Ｐゴシック" charset="0"/>
                          <a:cs typeface="Century"/>
                        </a:rPr>
                        <a:t>7x10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15</a:t>
                      </a:r>
                    </a:p>
                  </a:txBody>
                  <a:tcPr marL="90000" marR="90000" marT="59839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ea typeface="ＭＳ Ｐゴシック" charset="0"/>
                          <a:cs typeface="Century"/>
                        </a:rPr>
                        <a:t>2 hours</a:t>
                      </a:r>
                    </a:p>
                  </a:txBody>
                  <a:tcPr marL="90000" marR="90000" marT="59839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79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12 chars: alphanumeric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62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12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ea typeface="ＭＳ Ｐゴシック" charset="0"/>
                          <a:cs typeface="Century"/>
                        </a:rPr>
                        <a:t>3x10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21</a:t>
                      </a:r>
                    </a:p>
                  </a:txBody>
                  <a:tcPr marL="90000" marR="90000" marT="59839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ea typeface="ＭＳ Ｐゴシック" charset="0"/>
                          <a:cs typeface="Century"/>
                        </a:rPr>
                        <a:t>96 years</a:t>
                      </a:r>
                    </a:p>
                  </a:txBody>
                  <a:tcPr marL="90000" marR="90000" marT="59839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79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12 chars: alphanumeric + 10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72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12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ea typeface="ＭＳ Ｐゴシック" charset="0"/>
                          <a:cs typeface="Century"/>
                        </a:rPr>
                        <a:t>2x10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22</a:t>
                      </a:r>
                    </a:p>
                  </a:txBody>
                  <a:tcPr marL="90000" marR="90000" marT="59839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ea typeface="ＭＳ Ｐゴシック" charset="0"/>
                          <a:cs typeface="Century"/>
                        </a:rPr>
                        <a:t>500 years</a:t>
                      </a:r>
                    </a:p>
                  </a:txBody>
                  <a:tcPr marL="90000" marR="90000" marT="59839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12 chars: all keyboard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95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12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ea typeface="ＭＳ Ｐゴシック" charset="0"/>
                          <a:cs typeface="Century"/>
                        </a:rPr>
                        <a:t>5x10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23</a:t>
                      </a:r>
                    </a:p>
                  </a:txBody>
                  <a:tcPr marL="90000" marR="90000" marT="59839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 marT="45725" marB="45725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14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16 chars: alphanumeric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62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16</a:t>
                      </a:r>
                    </a:p>
                  </a:txBody>
                  <a:tcPr marL="90000" marR="90000" marT="49757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ea typeface="ＭＳ Ｐゴシック" charset="0"/>
                          <a:cs typeface="Century"/>
                        </a:rPr>
                        <a:t>5x10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/>
                          <a:cs typeface="Century"/>
                        </a:rPr>
                        <a:t>28</a:t>
                      </a:r>
                    </a:p>
                  </a:txBody>
                  <a:tcPr marL="90000" marR="90000" marT="59839" marB="45725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 marT="45725" marB="45725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1484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7"/>
            <a:ext cx="10515600" cy="59530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Identifying Security Compromises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981200" y="1524002"/>
            <a:ext cx="7467600" cy="4525963"/>
          </a:xfrm>
        </p:spPr>
        <p:txBody>
          <a:bodyPr>
            <a:normAutofit fontScale="85000" lnSpcReduction="10000"/>
          </a:bodyPr>
          <a:lstStyle/>
          <a:p>
            <a:pPr marL="420624" indent="-384048">
              <a:buFont typeface="Wingdings 2"/>
              <a:buChar char=""/>
              <a:defRPr/>
            </a:pPr>
            <a:r>
              <a:rPr lang="en-US" b="0" dirty="0"/>
              <a:t>Indicators:</a:t>
            </a:r>
          </a:p>
          <a:p>
            <a:pPr marL="420624" indent="-384048">
              <a:buFont typeface="Wingdings 2"/>
              <a:buChar char=""/>
              <a:defRPr/>
            </a:pPr>
            <a:endParaRPr lang="en-US" b="0" dirty="0"/>
          </a:p>
          <a:p>
            <a:pPr marL="722376" lvl="1" indent="-274320">
              <a:buFont typeface="Wingdings 2"/>
              <a:buChar char=""/>
              <a:defRPr/>
            </a:pPr>
            <a:r>
              <a:rPr lang="en-US" b="0" dirty="0"/>
              <a:t>Antivirus software detects a problem.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b="0" dirty="0"/>
              <a:t>Disk space disappears unexpectedly.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b="0" dirty="0"/>
              <a:t>Pop-ups suddenly appear, sometimes selling security software.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b="0" dirty="0"/>
              <a:t>Files or transactions appear that should not be there.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b="0" dirty="0"/>
              <a:t>The computer slows down to a crawl.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b="0" dirty="0"/>
              <a:t>Unusual messages, sounds, or displays on your monitor.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b="0" dirty="0"/>
              <a:t>Stolen laptop: 1 stolen every 53 seconds; 97% never recovered.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b="0" dirty="0"/>
              <a:t>The mouse pointer moves by itself.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b="0" dirty="0"/>
              <a:t>The computer spontaneously shuts down or reboots.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b="0" dirty="0"/>
              <a:t>Often unrecognized or ignored problems.</a:t>
            </a:r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981200" y="274638"/>
            <a:ext cx="7467600" cy="1143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 fontScale="975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800" y="1066800"/>
            <a:ext cx="2362200" cy="14173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091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8"/>
            <a:ext cx="10515600" cy="48547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Malware detection</a:t>
            </a:r>
          </a:p>
        </p:txBody>
      </p:sp>
      <p:sp>
        <p:nvSpPr>
          <p:cNvPr id="6" name="Rectangle 5"/>
          <p:cNvSpPr/>
          <p:nvPr>
            <p:custDataLst>
              <p:tags r:id="rId3"/>
            </p:custDataLst>
          </p:nvPr>
        </p:nvSpPr>
        <p:spPr>
          <a:xfrm>
            <a:off x="2590800" y="951091"/>
            <a:ext cx="7543800" cy="352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latin typeface="Century"/>
                <a:cs typeface="Century"/>
              </a:rPr>
              <a:t>Spyware Indicators:</a:t>
            </a:r>
          </a:p>
          <a:p>
            <a:pPr marL="457200" indent="-457200">
              <a:lnSpc>
                <a:spcPct val="90000"/>
              </a:lnSpc>
              <a:buFont typeface="Arial"/>
              <a:buChar char="•"/>
            </a:pPr>
            <a:endParaRPr lang="en-US" sz="2400" dirty="0">
              <a:latin typeface="Century"/>
              <a:cs typeface="Century"/>
            </a:endParaRP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Century"/>
                <a:cs typeface="Century"/>
              </a:rPr>
              <a:t>Changes to your browser homepage/start page.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Century"/>
                <a:cs typeface="Century"/>
              </a:rPr>
              <a:t>Ending up on a strange site when conducting a search.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Century"/>
                <a:cs typeface="Century"/>
              </a:rPr>
              <a:t>System-based firewall is turned off automatically.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Century"/>
                <a:cs typeface="Century"/>
              </a:rPr>
              <a:t>Lots of network activity while not particularly active.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Century"/>
                <a:cs typeface="Century"/>
              </a:rPr>
              <a:t>Excessive pop-up windows.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Century"/>
                <a:cs typeface="Century"/>
              </a:rPr>
              <a:t>New icons, programs, favorites which you did not add.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Century"/>
                <a:cs typeface="Century"/>
              </a:rPr>
              <a:t>Frequent firewall alerts about unknown  programs when trying to access the Internet.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Century"/>
                <a:cs typeface="Century"/>
              </a:rPr>
              <a:t>Poor system performance.</a:t>
            </a:r>
          </a:p>
          <a:p>
            <a:pPr marL="457200" indent="-457200">
              <a:lnSpc>
                <a:spcPct val="90000"/>
              </a:lnSpc>
              <a:buFont typeface="Arial"/>
              <a:buChar char="•"/>
            </a:pPr>
            <a:endParaRPr lang="en-US" sz="2000" dirty="0">
              <a:latin typeface="Century"/>
              <a:cs typeface="Century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4295648"/>
            <a:ext cx="4343400" cy="20607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424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8"/>
            <a:ext cx="10515600" cy="48547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Best Practices to avoid these threats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362200" y="1295400"/>
            <a:ext cx="8077200" cy="1524000"/>
          </a:xfrm>
        </p:spPr>
        <p:txBody>
          <a:bodyPr/>
          <a:lstStyle/>
          <a:p>
            <a:pPr eaLnBrk="1" hangingPunct="1">
              <a:buFont typeface="Wingdings 2" charset="0"/>
              <a:buNone/>
            </a:pPr>
            <a:r>
              <a:rPr lang="en-US" dirty="0">
                <a:latin typeface="Arial" charset="0"/>
              </a:rPr>
              <a:t>    </a:t>
            </a:r>
            <a:r>
              <a:rPr lang="en-US" b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Century"/>
              </a:rPr>
              <a:t>Defense in depth </a:t>
            </a:r>
            <a:r>
              <a:rPr lang="en-US" b="0" dirty="0">
                <a:cs typeface="Century"/>
              </a:rPr>
              <a:t>uses multiple layers of defense to address technical, personnel and operational issues.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400516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438401"/>
            <a:ext cx="3505200" cy="327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6705600" y="5410200"/>
            <a:ext cx="3352800" cy="228600"/>
          </a:xfrm>
          <a:prstGeom prst="rect">
            <a:avLst/>
          </a:prstGeom>
          <a:solidFill>
            <a:srgbClr val="4D3768"/>
          </a:solidFill>
          <a:ln>
            <a:solidFill>
              <a:srgbClr val="4D3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Account Controls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695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7"/>
            <a:ext cx="10515600" cy="59180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Anti-virus and Anti-spyware Software</a:t>
            </a:r>
          </a:p>
        </p:txBody>
      </p:sp>
      <p:sp>
        <p:nvSpPr>
          <p:cNvPr id="6" name="Rectangle 5"/>
          <p:cNvSpPr/>
          <p:nvPr>
            <p:custDataLst>
              <p:tags r:id="rId3"/>
            </p:custDataLst>
          </p:nvPr>
        </p:nvSpPr>
        <p:spPr>
          <a:xfrm>
            <a:off x="2971800" y="1524002"/>
            <a:ext cx="6629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Century"/>
                <a:cs typeface="Century"/>
              </a:rPr>
              <a:t>Anti-virus software detects certain types of malware and can destroy it before any damage is done.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entury"/>
                <a:cs typeface="Century"/>
              </a:rPr>
              <a:t>Install and maintain anti-virus and anti-spyware software.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entury"/>
                <a:cs typeface="Century"/>
              </a:rPr>
              <a:t>Be sure to keep anti-virus software updated.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entury"/>
                <a:cs typeface="Century"/>
              </a:rPr>
              <a:t>Many free and commercial options exist.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entury"/>
                <a:cs typeface="Century"/>
              </a:rPr>
              <a:t>Contact your Technology Support Professional for assistance.</a:t>
            </a:r>
          </a:p>
          <a:p>
            <a:endParaRPr lang="en-US" dirty="0">
              <a:latin typeface="Arial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3810001"/>
            <a:ext cx="4572000" cy="24136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09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52650" y="19758"/>
            <a:ext cx="7886700" cy="9708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Importance of Cybersecurity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514600" y="1143001"/>
            <a:ext cx="7696200" cy="4724400"/>
          </a:xfrm>
        </p:spPr>
        <p:txBody>
          <a:bodyPr>
            <a:normAutofit fontScale="77500" lnSpcReduction="20000"/>
          </a:bodyPr>
          <a:lstStyle/>
          <a:p>
            <a:pPr marL="420624" indent="-384048">
              <a:buFont typeface="Wingdings 2"/>
              <a:buChar char=""/>
              <a:defRPr/>
            </a:pPr>
            <a:r>
              <a:rPr lang="en-US" dirty="0"/>
              <a:t>The internet allows an attacker to work from anywhere on the planet.</a:t>
            </a:r>
          </a:p>
          <a:p>
            <a:pPr marL="420624" indent="-384048">
              <a:buFont typeface="Wingdings 2"/>
              <a:buChar char=""/>
              <a:defRPr/>
            </a:pPr>
            <a:endParaRPr lang="en-US" dirty="0"/>
          </a:p>
          <a:p>
            <a:pPr marL="420624" indent="-384048">
              <a:buFont typeface="Wingdings 2"/>
              <a:buChar char=""/>
              <a:defRPr/>
            </a:pPr>
            <a:r>
              <a:rPr lang="en-US" dirty="0"/>
              <a:t>Risks caused by poor security knowledge and practice: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dirty="0"/>
              <a:t>Identity Theft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dirty="0"/>
              <a:t>Monetary Theft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dirty="0"/>
              <a:t>Legal Ramifications (for yourself and your organization)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dirty="0"/>
              <a:t>Sanctions or termination if policies are not followed</a:t>
            </a:r>
          </a:p>
          <a:p>
            <a:pPr marL="420624" indent="-384048">
              <a:buFont typeface="Wingdings 2"/>
              <a:buChar char=""/>
              <a:defRPr/>
            </a:pPr>
            <a:endParaRPr lang="en-US" dirty="0"/>
          </a:p>
          <a:p>
            <a:pPr marL="420624" indent="-384048">
              <a:buFont typeface="Wingdings 2"/>
              <a:buChar char=""/>
              <a:defRPr/>
            </a:pPr>
            <a:r>
              <a:rPr lang="en-US" dirty="0"/>
              <a:t>According to the SANS Institute, the top vectors for vulnerabilities available to a cyber criminal are: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dirty="0"/>
              <a:t>Web Browser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dirty="0"/>
              <a:t>IM Clients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dirty="0"/>
              <a:t>Web Applications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dirty="0"/>
              <a:t>Excessive User Rights</a:t>
            </a:r>
          </a:p>
          <a:p>
            <a:pPr marL="420624" indent="-384048">
              <a:buFont typeface="Wingdings 2"/>
              <a:buChar char=""/>
              <a:defRPr/>
            </a:pPr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533900"/>
            <a:ext cx="1930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187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7"/>
            <a:ext cx="10515600" cy="47307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Host-based Firewalls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743200" y="1371601"/>
            <a:ext cx="7543800" cy="160019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cs typeface="Century"/>
              </a:rPr>
              <a:t>A firewall acts as a barrier between your computer/private network and the internet. Hackers may use the internet to find, use, and install applications on your computer. A firewall prevents many hacker connections to your computer.</a:t>
            </a:r>
          </a:p>
          <a:p>
            <a:pPr marL="342900" indent="-342900">
              <a:buFont typeface="Arial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cs typeface="Century"/>
              </a:rPr>
              <a:t>Firewalls filter network packets that enter or leave your computer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680" y="3352800"/>
            <a:ext cx="438480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Picture 2" descr="MacFirew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274775"/>
            <a:ext cx="3505201" cy="26446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044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8"/>
            <a:ext cx="10515600" cy="52800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Protect your Operating System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943100" y="1173125"/>
            <a:ext cx="8305800" cy="1828800"/>
          </a:xfrm>
        </p:spPr>
        <p:txBody>
          <a:bodyPr>
            <a:noAutofit/>
          </a:bodyPr>
          <a:lstStyle/>
          <a:p>
            <a:pPr marL="420624" indent="-384048">
              <a:buFont typeface="Wingdings 2"/>
              <a:buChar char=""/>
              <a:defRPr/>
            </a:pPr>
            <a:r>
              <a:rPr lang="en-US" sz="1600" dirty="0"/>
              <a:t>Microsoft regularly issues patches or updates to solve security problems in their software. If these are not applied, it leaves your computer vulnerable to hackers.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sz="1600" dirty="0"/>
              <a:t>The Windows Update feature built into Windows can be set up to automatically download and install updates. 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sz="1600" dirty="0"/>
              <a:t>Avoid logging in as administrator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sz="1600" dirty="0"/>
              <a:t>Apple provides regular updates to its operating system and software applications. 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sz="1600" dirty="0"/>
              <a:t>Apply Apple updates using the App Store application.</a:t>
            </a:r>
          </a:p>
          <a:p>
            <a:pPr marL="36576">
              <a:defRPr/>
            </a:pPr>
            <a:endParaRPr lang="en-US" sz="16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298" y="3856076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58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8"/>
            <a:ext cx="10515600" cy="868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Use Strong Passwords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438400" y="1535113"/>
            <a:ext cx="7696200" cy="639762"/>
          </a:xfrm>
        </p:spPr>
        <p:txBody>
          <a:bodyPr/>
          <a:lstStyle/>
          <a:p>
            <a:r>
              <a:rPr lang="en-US" b="0" dirty="0"/>
              <a:t>Make passwords easy to remember but hard to guess</a:t>
            </a:r>
          </a:p>
          <a:p>
            <a:endParaRPr lang="en-US" b="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514600" y="2174876"/>
            <a:ext cx="7543800" cy="369252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nOps</a:t>
            </a:r>
            <a:r>
              <a:rPr lang="en-US" dirty="0"/>
              <a:t> standards:</a:t>
            </a:r>
          </a:p>
          <a:p>
            <a:r>
              <a:rPr lang="en-US" dirty="0"/>
              <a:t>Be at least ten characters in length </a:t>
            </a:r>
          </a:p>
          <a:p>
            <a:r>
              <a:rPr lang="en-US" dirty="0"/>
              <a:t>Must contain characters from at least two of the following four types of characters: </a:t>
            </a:r>
          </a:p>
          <a:p>
            <a:pPr lvl="1"/>
            <a:r>
              <a:rPr lang="en-US" dirty="0"/>
              <a:t>English upper case (A-Z)</a:t>
            </a:r>
          </a:p>
          <a:p>
            <a:pPr lvl="1"/>
            <a:r>
              <a:rPr lang="en-US" dirty="0"/>
              <a:t>English lower case (a-z)</a:t>
            </a:r>
          </a:p>
          <a:p>
            <a:pPr lvl="1"/>
            <a:r>
              <a:rPr lang="en-US" dirty="0"/>
              <a:t>Numbers (0-9)</a:t>
            </a:r>
          </a:p>
          <a:p>
            <a:pPr lvl="1"/>
            <a:r>
              <a:rPr lang="en-US" dirty="0"/>
              <a:t>Non-alphanumeric special characters ($, !, %, ^, …)</a:t>
            </a:r>
          </a:p>
          <a:p>
            <a:r>
              <a:rPr lang="en-US" dirty="0"/>
              <a:t>Must not contain the user’s name or part of the user’s name </a:t>
            </a:r>
          </a:p>
          <a:p>
            <a:r>
              <a:rPr lang="en-US" dirty="0"/>
              <a:t>Must not contain easily accessible or guessable personal information about the user or user’s family, such as birthdays, children’s names, addresses, etc.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70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7"/>
            <a:ext cx="10515600" cy="5173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Creating Strong Passwords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514600" y="1219201"/>
            <a:ext cx="75438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familiar quote can be a good start: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organization standard as a guide, choose the first character of each word:</a:t>
            </a:r>
          </a:p>
          <a:p>
            <a:pPr lvl="2"/>
            <a:r>
              <a:rPr lang="en-US" dirty="0"/>
              <a:t>LIASMWTFOS</a:t>
            </a:r>
          </a:p>
          <a:p>
            <a:r>
              <a:rPr lang="en-US" dirty="0"/>
              <a:t>Now add complexity the standard requires: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L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1</a:t>
            </a:r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$mw</a:t>
            </a:r>
            <a:r>
              <a:rPr lang="en-US" dirty="0">
                <a:latin typeface="Courier"/>
                <a:cs typeface="Courier"/>
              </a:rPr>
              <a:t>TF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dirty="0">
                <a:latin typeface="Courier"/>
                <a:cs typeface="Courier"/>
              </a:rPr>
              <a:t>S </a:t>
            </a:r>
            <a:r>
              <a:rPr lang="en-US" dirty="0">
                <a:solidFill>
                  <a:srgbClr val="FF0000"/>
                </a:solidFill>
              </a:rPr>
              <a:t>(10 </a:t>
            </a:r>
            <a:r>
              <a:rPr lang="en-US" dirty="0"/>
              <a:t>characters</a:t>
            </a:r>
            <a:r>
              <a:rPr lang="en-US" dirty="0">
                <a:solidFill>
                  <a:srgbClr val="FF0000"/>
                </a:solidFill>
              </a:rPr>
              <a:t>, 2 </a:t>
            </a:r>
            <a:r>
              <a:rPr lang="en-US" dirty="0">
                <a:solidFill>
                  <a:srgbClr val="000000"/>
                </a:solidFill>
              </a:rPr>
              <a:t>numerals</a:t>
            </a:r>
            <a:r>
              <a:rPr lang="en-US" dirty="0">
                <a:solidFill>
                  <a:srgbClr val="FF0000"/>
                </a:solidFill>
              </a:rPr>
              <a:t>, 1 </a:t>
            </a:r>
            <a:r>
              <a:rPr lang="en-US" dirty="0">
                <a:solidFill>
                  <a:srgbClr val="000000"/>
                </a:solidFill>
              </a:rPr>
              <a:t>symbol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000000"/>
                </a:solidFill>
              </a:rPr>
              <a:t>mixed English case</a:t>
            </a:r>
            <a:r>
              <a:rPr lang="en-US" dirty="0">
                <a:solidFill>
                  <a:srgbClr val="FF0000"/>
                </a:solidFill>
              </a:rPr>
              <a:t>: password satisfies all 4 types).</a:t>
            </a:r>
          </a:p>
          <a:p>
            <a:r>
              <a:rPr lang="en-US" dirty="0"/>
              <a:t>Or be more creative!</a:t>
            </a:r>
          </a:p>
        </p:txBody>
      </p:sp>
      <p:sp>
        <p:nvSpPr>
          <p:cNvPr id="3" name="TextBox 2"/>
          <p:cNvSpPr txBox="1"/>
          <p:nvPr>
            <p:custDataLst>
              <p:tags r:id="rId4"/>
            </p:custDataLst>
          </p:nvPr>
        </p:nvSpPr>
        <p:spPr>
          <a:xfrm>
            <a:off x="3276600" y="20574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OVE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S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MOKE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ADE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ITH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HE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UME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F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IGHS”</a:t>
            </a:r>
          </a:p>
          <a:p>
            <a:pPr algn="ctr"/>
            <a:r>
              <a:rPr lang="en-US" dirty="0">
                <a:latin typeface="Brush Script MT Italic"/>
                <a:cs typeface="Brush Script MT Italic"/>
              </a:rPr>
              <a:t>William Shakespeare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06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8"/>
            <a:ext cx="10515600" cy="45358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Password Guidelines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514600" y="1219200"/>
            <a:ext cx="7772400" cy="50221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Never use admin, root, administrator, or a default account or password for administrative access.</a:t>
            </a:r>
          </a:p>
          <a:p>
            <a:r>
              <a:rPr lang="en-US" dirty="0"/>
              <a:t>A good password is:</a:t>
            </a:r>
          </a:p>
          <a:p>
            <a:endParaRPr lang="en-US" dirty="0"/>
          </a:p>
          <a:p>
            <a:pPr lvl="1"/>
            <a:r>
              <a:rPr lang="en-US" dirty="0"/>
              <a:t>Private: Used by only one person.</a:t>
            </a:r>
          </a:p>
          <a:p>
            <a:pPr lvl="1"/>
            <a:r>
              <a:rPr lang="en-US" dirty="0"/>
              <a:t>Secret: It is not stored in clear text anywhere, </a:t>
            </a:r>
          </a:p>
          <a:p>
            <a:pPr marL="457200" lvl="1" indent="0">
              <a:buNone/>
            </a:pPr>
            <a:r>
              <a:rPr lang="en-US" dirty="0"/>
              <a:t>including on Post-It</a:t>
            </a:r>
            <a:r>
              <a:rPr lang="en-US" baseline="30000" dirty="0"/>
              <a:t>®</a:t>
            </a:r>
            <a:r>
              <a:rPr lang="en-US" dirty="0"/>
              <a:t> notes!</a:t>
            </a:r>
          </a:p>
          <a:p>
            <a:pPr lvl="1"/>
            <a:r>
              <a:rPr lang="en-US" dirty="0"/>
              <a:t>Easily Remembered: No need to write it down.</a:t>
            </a:r>
          </a:p>
          <a:p>
            <a:pPr lvl="1"/>
            <a:r>
              <a:rPr lang="en-US" dirty="0"/>
              <a:t>Contains the complexity required by your organization.</a:t>
            </a:r>
          </a:p>
          <a:p>
            <a:pPr lvl="1"/>
            <a:r>
              <a:rPr lang="en-US" dirty="0"/>
              <a:t>Not easy to guess by a person or a program in a reasonable time, such as several weeks.</a:t>
            </a:r>
          </a:p>
          <a:p>
            <a:pPr lvl="1"/>
            <a:r>
              <a:rPr lang="en-US" dirty="0"/>
              <a:t>Changed regularly: Follow organization standards.</a:t>
            </a:r>
          </a:p>
          <a:p>
            <a:pPr lvl="1"/>
            <a:endParaRPr lang="en-US" dirty="0"/>
          </a:p>
          <a:p>
            <a:r>
              <a:rPr lang="en-US" dirty="0"/>
              <a:t>Avoid shoulder surfers and enter your credentials carefully! If a password is entered in the username field, those attempts usually appear in system logs.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401" y="1981200"/>
            <a:ext cx="1711547" cy="1206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377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8"/>
            <a:ext cx="10515600" cy="52800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Avoid Social Engineering and Malicious Software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046767" y="1077434"/>
            <a:ext cx="7696200" cy="4343400"/>
          </a:xfrm>
        </p:spPr>
        <p:txBody>
          <a:bodyPr/>
          <a:lstStyle/>
          <a:p>
            <a:r>
              <a:rPr lang="en-US" dirty="0">
                <a:cs typeface="Century"/>
              </a:rPr>
              <a:t>Do not open email attachments unless you are expecting the email with the attachment, and you trust the sender. </a:t>
            </a:r>
          </a:p>
          <a:p>
            <a:r>
              <a:rPr lang="en-US" dirty="0">
                <a:cs typeface="Century"/>
              </a:rPr>
              <a:t>Do not click on links in emails unless you are absolutely sure of their validity.</a:t>
            </a:r>
          </a:p>
          <a:p>
            <a:r>
              <a:rPr lang="en-US" dirty="0">
                <a:cs typeface="Century"/>
              </a:rPr>
              <a:t>Only visit and/or download software from web pages you trust.</a:t>
            </a:r>
          </a:p>
          <a:p>
            <a:endParaRPr lang="en-US" dirty="0"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5352" y="4130672"/>
            <a:ext cx="1894115" cy="2362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513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8"/>
            <a:ext cx="10515600" cy="62547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Avoid Stupid Hacker Tricks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514600" y="1371601"/>
            <a:ext cx="7620000" cy="4495800"/>
          </a:xfrm>
        </p:spPr>
        <p:txBody>
          <a:bodyPr>
            <a:normAutofit fontScale="85000" lnSpcReduction="10000"/>
          </a:bodyPr>
          <a:lstStyle/>
          <a:p>
            <a:pPr marL="420624" indent="-384048">
              <a:buFont typeface="Wingdings 2"/>
              <a:buChar char=""/>
              <a:defRPr/>
            </a:pPr>
            <a:r>
              <a:rPr lang="en-US" dirty="0"/>
              <a:t>Be sure to have a good firewall or pop-up blocker installed. 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dirty="0"/>
              <a:t>Pop-up blockers do not always block ALL pop-ups so always close a pop-up window using the ‘X’ in the upper corner. 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dirty="0"/>
              <a:t>Never click “yes,” “accept” or even “cancel.”</a:t>
            </a:r>
          </a:p>
          <a:p>
            <a:pPr marL="420624" indent="-384048">
              <a:buFont typeface="Wingdings 2"/>
              <a:buChar char=""/>
              <a:defRPr/>
            </a:pPr>
            <a:endParaRPr lang="en-US" dirty="0"/>
          </a:p>
          <a:p>
            <a:pPr marL="420624" indent="-384048">
              <a:buFont typeface="Wingdings 2"/>
              <a:buChar char=""/>
              <a:defRPr/>
            </a:pPr>
            <a:endParaRPr lang="en-US" dirty="0"/>
          </a:p>
          <a:p>
            <a:pPr marL="36576" indent="0">
              <a:buNone/>
              <a:defRPr/>
            </a:pPr>
            <a:endParaRPr lang="en-US" dirty="0"/>
          </a:p>
          <a:p>
            <a:pPr marL="36576" indent="0">
              <a:buNone/>
              <a:defRPr/>
            </a:pPr>
            <a:endParaRPr lang="en-US" dirty="0"/>
          </a:p>
          <a:p>
            <a:pPr marL="420624" indent="-384048">
              <a:buFont typeface="Wingdings 2"/>
              <a:buChar char=""/>
              <a:defRPr/>
            </a:pPr>
            <a:r>
              <a:rPr lang="en-US" dirty="0"/>
              <a:t>Infected USB drives are often left unattended by hackers in public places.</a:t>
            </a: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5119578" y="2881313"/>
            <a:ext cx="3352800" cy="1476375"/>
            <a:chOff x="4114800" y="3457575"/>
            <a:chExt cx="3762375" cy="1704975"/>
          </a:xfrm>
        </p:grpSpPr>
        <p:pic>
          <p:nvPicPr>
            <p:cNvPr id="12" name="Picture 6" descr="MSDN arrow illuminat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7975" y="3457575"/>
              <a:ext cx="121920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7" descr="messag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962400"/>
              <a:ext cx="2533650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3235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7"/>
            <a:ext cx="10515600" cy="66819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Secure Business Transactions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981200" y="1292300"/>
            <a:ext cx="8229600" cy="838200"/>
          </a:xfrm>
        </p:spPr>
        <p:txBody>
          <a:bodyPr>
            <a:normAutofit fontScale="85000" lnSpcReduction="10000"/>
          </a:bodyPr>
          <a:lstStyle/>
          <a:p>
            <a:pPr marL="420624" indent="-384048">
              <a:buFont typeface="Wingdings 2"/>
              <a:buChar char=""/>
              <a:defRPr/>
            </a:pPr>
            <a:r>
              <a:rPr lang="en-US" dirty="0">
                <a:ea typeface="+mn-ea"/>
              </a:rPr>
              <a:t>Always use secure browser to do online activities.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dirty="0">
                <a:ea typeface="+mn-ea"/>
              </a:rPr>
              <a:t>Frequently delete temp files, cookies, history, saved passwords etc.</a:t>
            </a:r>
          </a:p>
          <a:p>
            <a:pPr marL="420624" indent="-384048">
              <a:buFont typeface="Wingdings 2"/>
              <a:buChar char=""/>
              <a:defRPr/>
            </a:pPr>
            <a:endParaRPr lang="en-US" dirty="0">
              <a:ea typeface="+mn-ea"/>
            </a:endParaRPr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 fontScale="975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2"/>
          <a:stretch>
            <a:fillRect/>
          </a:stretch>
        </p:blipFill>
        <p:spPr bwMode="auto">
          <a:xfrm>
            <a:off x="2971800" y="2438401"/>
            <a:ext cx="4572000" cy="355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>
            <p:custDataLst>
              <p:tags r:id="rId5"/>
            </p:custDataLst>
          </p:nvPr>
        </p:nvSpPr>
        <p:spPr>
          <a:xfrm>
            <a:off x="3505200" y="2514600"/>
            <a:ext cx="10668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>
            <p:custDataLst>
              <p:tags r:id="rId6"/>
            </p:custDataLst>
          </p:nvPr>
        </p:nvSpPr>
        <p:spPr>
          <a:xfrm>
            <a:off x="7391400" y="5791200"/>
            <a:ext cx="3048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>
            <a:off x="4648200" y="2628900"/>
            <a:ext cx="3352800" cy="381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7"/>
          </p:cNvCxnSpPr>
          <p:nvPr/>
        </p:nvCxnSpPr>
        <p:spPr>
          <a:xfrm flipH="1">
            <a:off x="7651564" y="4495800"/>
            <a:ext cx="1111437" cy="13288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8001000" y="2286000"/>
            <a:ext cx="1371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9100" indent="-3825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3000" dirty="0"/>
              <a:t>https://</a:t>
            </a:r>
          </a:p>
        </p:txBody>
      </p:sp>
      <p:sp>
        <p:nvSpPr>
          <p:cNvPr id="19" name="Content Placeholder 2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7848600" y="3886200"/>
            <a:ext cx="2667000" cy="685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latin typeface="Century"/>
                <a:cs typeface="Century"/>
              </a:rPr>
              <a:t>Symbol indicating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latin typeface="Century"/>
                <a:cs typeface="Century"/>
              </a:rPr>
              <a:t>enhanced security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896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7"/>
            <a:ext cx="10515600" cy="63433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entury Gothic"/>
              </a:rPr>
              <a:t>Backup Important Information</a:t>
            </a:r>
            <a:endParaRPr lang="en-US" sz="2800" dirty="0">
              <a:latin typeface="Century Gothic"/>
              <a:cs typeface="Century Gothic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3124200" y="1600201"/>
            <a:ext cx="7162800" cy="3886200"/>
          </a:xfrm>
        </p:spPr>
        <p:txBody>
          <a:bodyPr>
            <a:normAutofit fontScale="92500" lnSpcReduction="20000"/>
          </a:bodyPr>
          <a:lstStyle/>
          <a:p>
            <a:pPr marL="420624" indent="-384048">
              <a:buFont typeface="Wingdings 2"/>
              <a:buChar char=""/>
              <a:defRPr/>
            </a:pPr>
            <a:r>
              <a:rPr lang="en-US" b="0" dirty="0">
                <a:ea typeface="+mn-ea"/>
              </a:rPr>
              <a:t>No security measure is 100% reliable.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b="0" dirty="0"/>
              <a:t>Even the best hardware fails.</a:t>
            </a:r>
            <a:endParaRPr lang="en-US" b="0" dirty="0">
              <a:ea typeface="+mn-ea"/>
            </a:endParaRPr>
          </a:p>
          <a:p>
            <a:pPr marL="420624" indent="-384048">
              <a:buFont typeface="Wingdings 2"/>
              <a:buChar char=""/>
              <a:defRPr/>
            </a:pPr>
            <a:r>
              <a:rPr lang="en-US" b="0" dirty="0">
                <a:ea typeface="+mn-ea"/>
              </a:rPr>
              <a:t>What information is important to you?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b="0" dirty="0">
                <a:ea typeface="+mn-ea"/>
              </a:rPr>
              <a:t>Is your backup:</a:t>
            </a:r>
          </a:p>
          <a:p>
            <a:pPr marL="420624" indent="-384048">
              <a:buFont typeface="Wingdings 2"/>
              <a:buChar char=""/>
              <a:defRPr/>
            </a:pPr>
            <a:endParaRPr lang="en-US" b="0" dirty="0">
              <a:ea typeface="+mn-ea"/>
            </a:endParaRPr>
          </a:p>
          <a:p>
            <a:pPr marL="1255713" lvl="2" indent="-341313">
              <a:lnSpc>
                <a:spcPct val="15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0" dirty="0">
                <a:solidFill>
                  <a:srgbClr val="000000"/>
                </a:solidFill>
                <a:ea typeface="+mn-ea"/>
              </a:rPr>
              <a:t>Recent?</a:t>
            </a:r>
          </a:p>
          <a:p>
            <a:pPr marL="1255713" lvl="2" indent="-341313">
              <a:lnSpc>
                <a:spcPct val="9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0" dirty="0">
                <a:solidFill>
                  <a:srgbClr val="000000"/>
                </a:solidFill>
                <a:ea typeface="+mn-ea"/>
              </a:rPr>
              <a:t>Off-site &amp; Secure?</a:t>
            </a:r>
          </a:p>
          <a:p>
            <a:pPr marL="1255713" lvl="2" indent="-341313">
              <a:lnSpc>
                <a:spcPct val="9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0" dirty="0">
                <a:solidFill>
                  <a:srgbClr val="000000"/>
                </a:solidFill>
                <a:ea typeface="+mn-ea"/>
              </a:rPr>
              <a:t>Process Documented?</a:t>
            </a:r>
          </a:p>
          <a:p>
            <a:pPr marL="1255713" lvl="2" indent="-341313">
              <a:lnSpc>
                <a:spcPct val="9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0" dirty="0">
                <a:solidFill>
                  <a:srgbClr val="000000"/>
                </a:solidFill>
                <a:ea typeface="+mn-ea"/>
              </a:rPr>
              <a:t>Encrypted?</a:t>
            </a:r>
          </a:p>
          <a:p>
            <a:pPr marL="1255713" lvl="2" indent="-341313">
              <a:lnSpc>
                <a:spcPct val="9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0" dirty="0">
                <a:solidFill>
                  <a:srgbClr val="000000"/>
                </a:solidFill>
                <a:ea typeface="+mn-ea"/>
              </a:rPr>
              <a:t>Tested?</a:t>
            </a:r>
          </a:p>
          <a:p>
            <a:pPr marL="36576">
              <a:defRPr/>
            </a:pPr>
            <a:endParaRPr lang="en-US" dirty="0">
              <a:ea typeface="+mn-ea"/>
            </a:endParaRPr>
          </a:p>
        </p:txBody>
      </p:sp>
      <p:sp>
        <p:nvSpPr>
          <p:cNvPr id="13" name="Lock"/>
          <p:cNvSpPr>
            <a:spLocks noEditPoints="1" noChangeArrowheads="1"/>
          </p:cNvSpPr>
          <p:nvPr>
            <p:custDataLst>
              <p:tags r:id="rId4"/>
            </p:custDataLst>
          </p:nvPr>
        </p:nvSpPr>
        <p:spPr bwMode="auto">
          <a:xfrm>
            <a:off x="2743200" y="3581400"/>
            <a:ext cx="990600" cy="1219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44 w 21600"/>
              <a:gd name="T13" fmla="*/ 9904 h 21600"/>
              <a:gd name="T14" fmla="*/ 21134 w 21600"/>
              <a:gd name="T15" fmla="*/ 153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0" y="3352800"/>
            <a:ext cx="2273300" cy="2273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815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8"/>
            <a:ext cx="10515600" cy="538640"/>
          </a:xfrm>
        </p:spPr>
        <p:txBody>
          <a:bodyPr>
            <a:normAutofit/>
          </a:bodyPr>
          <a:lstStyle/>
          <a:p>
            <a:r>
              <a:rPr lang="en-US" sz="2800" dirty="0">
                <a:cs typeface="Century Gothic"/>
              </a:rPr>
              <a:t>Cyber Incident Reporting</a:t>
            </a:r>
            <a:endParaRPr lang="en-US" sz="2800" dirty="0">
              <a:latin typeface="Century Gothic"/>
              <a:cs typeface="Century Gothic"/>
            </a:endParaRPr>
          </a:p>
        </p:txBody>
      </p:sp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2743200" y="1447800"/>
            <a:ext cx="708660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/>
                <a:cs typeface="Century"/>
              </a:rPr>
              <a:t>If you suspect a cybersecurity incident, notify your organization’s help desk or the </a:t>
            </a:r>
            <a:r>
              <a:rPr lang="en-US" dirty="0" err="1">
                <a:latin typeface="Century"/>
                <a:cs typeface="Century"/>
              </a:rPr>
              <a:t>nOps</a:t>
            </a:r>
            <a:r>
              <a:rPr lang="en-US" dirty="0">
                <a:latin typeface="Century"/>
                <a:cs typeface="Century"/>
              </a:rPr>
              <a:t> help desk immediately. Be prepared to supply the details you know and contact information.</a:t>
            </a:r>
          </a:p>
          <a:p>
            <a:endParaRPr lang="en-US" dirty="0">
              <a:latin typeface="Century"/>
              <a:cs typeface="Century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entury"/>
                <a:cs typeface="Century"/>
              </a:rPr>
              <a:t>Do not attempt to investigate or remediate the incident on your own.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"/>
                <a:cs typeface="Century"/>
              </a:rPr>
              <a:t>Inform other users of the system and instruct them to stop work immediately.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"/>
                <a:cs typeface="Century"/>
              </a:rPr>
              <a:t>Unless instructed, do not power down the machine.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"/>
                <a:cs typeface="Century"/>
              </a:rPr>
              <a:t>Unless instructed, do not remove the system from the network.</a:t>
            </a:r>
          </a:p>
          <a:p>
            <a:endParaRPr lang="en-US" dirty="0">
              <a:latin typeface="Century"/>
              <a:cs typeface="Century"/>
            </a:endParaRPr>
          </a:p>
          <a:p>
            <a:r>
              <a:rPr lang="en-US" dirty="0">
                <a:latin typeface="Century"/>
                <a:cs typeface="Century"/>
              </a:rPr>
              <a:t>The cybersecurity incident response team will contact you as soon as possible to gather additional information.</a:t>
            </a:r>
          </a:p>
          <a:p>
            <a:endParaRPr lang="en-US" dirty="0">
              <a:latin typeface="Century"/>
              <a:cs typeface="Century"/>
            </a:endParaRPr>
          </a:p>
          <a:p>
            <a:r>
              <a:rPr lang="en-US" dirty="0">
                <a:latin typeface="Century"/>
                <a:cs typeface="Century"/>
              </a:rPr>
              <a:t>Each </a:t>
            </a:r>
            <a:r>
              <a:rPr lang="en-US" dirty="0" err="1">
                <a:latin typeface="Century"/>
                <a:cs typeface="Century"/>
              </a:rPr>
              <a:t>nOps</a:t>
            </a:r>
            <a:r>
              <a:rPr lang="en-US" dirty="0">
                <a:latin typeface="Century"/>
                <a:cs typeface="Century"/>
              </a:rPr>
              <a:t> department is required to have a specific plan to handle cybersecurity incidents. Refer to local policies, standards and guidelines for specific information.</a:t>
            </a:r>
          </a:p>
          <a:p>
            <a:endParaRPr lang="en-US" dirty="0">
              <a:latin typeface="Century"/>
              <a:cs typeface="Century"/>
            </a:endParaRPr>
          </a:p>
          <a:p>
            <a:endParaRPr lang="en-US" dirty="0">
              <a:latin typeface="Century"/>
              <a:cs typeface="Century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088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Cybersecurity is Safety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514600" y="1828800"/>
            <a:ext cx="7620000" cy="4038601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b="1" dirty="0">
                <a:solidFill>
                  <a:schemeClr val="tx2"/>
                </a:solidFill>
                <a:cs typeface="Century"/>
              </a:rPr>
              <a:t>Security:</a:t>
            </a:r>
            <a:r>
              <a:rPr lang="en-US" dirty="0">
                <a:cs typeface="Century"/>
              </a:rPr>
              <a:t>  We must protect our computers and data in the same way that we secure the doors to our homes. </a:t>
            </a:r>
          </a:p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b="1" dirty="0">
                <a:solidFill>
                  <a:schemeClr val="tx2"/>
                </a:solidFill>
                <a:cs typeface="Century"/>
              </a:rPr>
              <a:t>Safety:</a:t>
            </a:r>
            <a:r>
              <a:rPr lang="en-US" dirty="0">
                <a:cs typeface="Century"/>
              </a:rPr>
              <a:t>  We must behave in ways that protect us against risks and threats that come with technology.</a:t>
            </a:r>
          </a:p>
          <a:p>
            <a:pPr marL="0" indent="0">
              <a:lnSpc>
                <a:spcPct val="90000"/>
              </a:lnSpc>
            </a:pPr>
            <a:endParaRPr lang="en-US" sz="2000" dirty="0">
              <a:cs typeface="Century"/>
            </a:endParaRPr>
          </a:p>
        </p:txBody>
      </p:sp>
      <p:pic>
        <p:nvPicPr>
          <p:cNvPr id="11" name="Picture 2" descr="C:\Documents and Settings\dorr0001\Local Settings\Temporary Internet Files\Content.IE5\AFQRYTSD\MC900340614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962400"/>
            <a:ext cx="232945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745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8"/>
            <a:ext cx="10515600" cy="60243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Fraud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905000" y="1524001"/>
            <a:ext cx="4495800" cy="4525963"/>
          </a:xfrm>
        </p:spPr>
        <p:txBody>
          <a:bodyPr>
            <a:normAutofit/>
          </a:bodyPr>
          <a:lstStyle/>
          <a:p>
            <a:pPr marL="420624" indent="-384048">
              <a:buFont typeface="Wingdings 2"/>
              <a:buChar char=""/>
              <a:defRPr/>
            </a:pPr>
            <a:r>
              <a:rPr lang="en-US" b="0" dirty="0">
                <a:ea typeface="+mn-ea"/>
              </a:rPr>
              <a:t>Organizations lose 5-6% of revenue annually due to internal fraud = $652 Billion in U.S. (2006)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b="0" dirty="0">
                <a:ea typeface="+mn-ea"/>
              </a:rPr>
              <a:t>Average scheme lasts 18 months, costs $159,000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b="0" dirty="0">
                <a:ea typeface="+mn-ea"/>
              </a:rPr>
              <a:t>25% costs exceed $1M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b="0" dirty="0">
                <a:ea typeface="+mn-ea"/>
              </a:rPr>
              <a:t>Smaller companies suffer greater average dollar losses than large companies</a:t>
            </a:r>
          </a:p>
          <a:p>
            <a:pPr marL="420624" indent="-384048">
              <a:buFont typeface="Wingdings 2"/>
              <a:buChar char=""/>
              <a:defRPr/>
            </a:pPr>
            <a:endParaRPr lang="en-US" dirty="0">
              <a:ea typeface="+mn-ea"/>
            </a:endParaRPr>
          </a:p>
        </p:txBody>
      </p:sp>
      <p:graphicFrame>
        <p:nvGraphicFramePr>
          <p:cNvPr id="12" name="Object 1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6705600" y="1676400"/>
          <a:ext cx="36576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6" imgW="3600450" imgH="3924300" progId="Excel.Sheet.8">
                  <p:embed/>
                </p:oleObj>
              </mc:Choice>
              <mc:Fallback>
                <p:oleObj name="Chart" r:id="rId6" imgW="3600450" imgH="3924300" progId="Excel.Sheet.8">
                  <p:embed/>
                  <p:pic>
                    <p:nvPicPr>
                      <p:cNvPr id="1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676400"/>
                        <a:ext cx="3657600" cy="396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FAA26D3D-D897-4be2-8F04-BA451C77F1D7}">
                          <ma14:placeholderFlag xmlns=""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4236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7"/>
            <a:ext cx="10515600" cy="50674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Fraud Discovery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590800" y="3810000"/>
            <a:ext cx="7615856" cy="1977656"/>
          </a:xfrm>
        </p:spPr>
        <p:txBody>
          <a:bodyPr>
            <a:normAutofit/>
          </a:bodyPr>
          <a:lstStyle/>
          <a:p>
            <a:pPr marL="0" indent="4763">
              <a:lnSpc>
                <a:spcPct val="80000"/>
              </a:lnSpc>
              <a:buNone/>
            </a:pPr>
            <a:r>
              <a:rPr lang="en-US" sz="1600" dirty="0">
                <a:cs typeface="Century"/>
              </a:rPr>
              <a:t>Tips are the most common way fraud is discovered.</a:t>
            </a:r>
          </a:p>
          <a:p>
            <a:pPr marL="0" indent="4763">
              <a:lnSpc>
                <a:spcPct val="80000"/>
              </a:lnSpc>
              <a:buNone/>
            </a:pPr>
            <a:r>
              <a:rPr lang="en-US" sz="1600" dirty="0">
                <a:cs typeface="Century"/>
              </a:rPr>
              <a:t>Tips come from: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cs typeface="Century"/>
              </a:rPr>
              <a:t>Employee/Coworkers 64%,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cs typeface="Century"/>
              </a:rPr>
              <a:t>Anonymous 18%,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cs typeface="Century"/>
              </a:rPr>
              <a:t>Customer 11%,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cs typeface="Century"/>
              </a:rPr>
              <a:t>Vendor 7%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514600" y="1219201"/>
          <a:ext cx="7603756" cy="2590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6105428" imgH="2333711" progId="Excel.Sheet.8">
                  <p:embed/>
                </p:oleObj>
              </mc:Choice>
              <mc:Fallback>
                <p:oleObj name="Worksheet" r:id="rId7" imgW="6105428" imgH="2333711" progId="Excel.Sheet.8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1"/>
                        <a:ext cx="7603756" cy="2590799"/>
                      </a:xfrm>
                      <a:prstGeom prst="rect">
                        <a:avLst/>
                      </a:prstGeom>
                      <a:noFill/>
                      <a:extLst>
                        <a:ext uri="{FAA26D3D-D897-4be2-8F04-BA451C77F1D7}">
                          <ma14:placeholderFlag xmlns=""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2247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13C0134-11B8-43E8-B111-B920DA6AB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105588-1931-472A-B45E-315C860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79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753035"/>
            <a:ext cx="4994087" cy="3780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8" name="Picture Placeholder 57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6096006" y="3429000"/>
            <a:ext cx="6096001" cy="3429000"/>
          </a:xfrm>
          <a:prstGeom prst="rect">
            <a:avLst/>
          </a:prstGeom>
        </p:spPr>
      </p:pic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6095005" y="10"/>
            <a:ext cx="6096001" cy="342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743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User Awareness</a:t>
            </a:r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295400" y="990600"/>
            <a:ext cx="7467600" cy="62170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brightRoom" dir="t"/>
            </a:scene3d>
            <a:sp3d contourW="6350" prstMaterial="plastic"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dirty="0">
                <a:ln/>
                <a:solidFill>
                  <a:srgbClr val="000000"/>
                </a:solidFill>
                <a:latin typeface="Century"/>
                <a:cs typeface="Century"/>
              </a:rPr>
              <a:t>Cyber-Criminals</a:t>
            </a:r>
          </a:p>
        </p:txBody>
      </p:sp>
      <p:sp>
        <p:nvSpPr>
          <p:cNvPr id="12" name="Text Box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6200" y="1981201"/>
            <a:ext cx="2100452" cy="111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entury"/>
                <a:cs typeface="Century"/>
              </a:rPr>
              <a:t>Cracker: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entury"/>
                <a:cs typeface="Century"/>
              </a:rPr>
              <a:t>Computer-savvy 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entury"/>
                <a:cs typeface="Century"/>
              </a:rPr>
              <a:t>programmer creates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entury"/>
                <a:cs typeface="Century"/>
              </a:rPr>
              <a:t>attack softwar</a:t>
            </a:r>
            <a:r>
              <a:rPr lang="en-US" dirty="0">
                <a:solidFill>
                  <a:srgbClr val="000000"/>
                </a:solidFill>
                <a:latin typeface="Century"/>
                <a:cs typeface="Century"/>
              </a:rPr>
              <a:t>e</a:t>
            </a:r>
          </a:p>
        </p:txBody>
      </p:sp>
      <p:sp>
        <p:nvSpPr>
          <p:cNvPr id="13" name="Text 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057400" y="3429000"/>
            <a:ext cx="2133600" cy="132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entury"/>
                <a:cs typeface="Century"/>
              </a:rPr>
              <a:t>Script Kiddies</a:t>
            </a:r>
            <a:r>
              <a:rPr lang="en-US" sz="1600" dirty="0">
                <a:solidFill>
                  <a:srgbClr val="000000"/>
                </a:solidFill>
                <a:latin typeface="Century"/>
                <a:cs typeface="Century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entury"/>
                <a:cs typeface="Century"/>
              </a:rPr>
              <a:t>Unsophisticated computer users who know how to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entury"/>
                <a:cs typeface="Century"/>
              </a:rPr>
              <a:t>execute programs</a:t>
            </a:r>
          </a:p>
        </p:txBody>
      </p:sp>
      <p:sp>
        <p:nvSpPr>
          <p:cNvPr id="14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772400" y="2362200"/>
            <a:ext cx="2590800" cy="3052134"/>
          </a:xfrm>
          <a:prstGeom prst="rect">
            <a:avLst/>
          </a:prstGeom>
          <a:solidFill>
            <a:srgbClr val="A3A3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entury"/>
                <a:cs typeface="Century"/>
              </a:rPr>
              <a:t>Hacker Bulletin Board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u="sng" dirty="0">
                <a:solidFill>
                  <a:srgbClr val="000000"/>
                </a:solidFill>
                <a:latin typeface="Century"/>
                <a:cs typeface="Century"/>
              </a:rPr>
              <a:t>SQL Injection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u="sng" dirty="0">
                <a:solidFill>
                  <a:srgbClr val="000000"/>
                </a:solidFill>
                <a:latin typeface="Century"/>
                <a:cs typeface="Century"/>
              </a:rPr>
              <a:t>Buffer overflow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u="sng" dirty="0">
                <a:solidFill>
                  <a:srgbClr val="000000"/>
                </a:solidFill>
                <a:latin typeface="Century"/>
                <a:cs typeface="Century"/>
              </a:rPr>
              <a:t>Password Crackers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u="sng" dirty="0">
                <a:solidFill>
                  <a:srgbClr val="000000"/>
                </a:solidFill>
                <a:latin typeface="Century"/>
                <a:cs typeface="Century"/>
              </a:rPr>
              <a:t>Password Dictionaries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u="sng" dirty="0">
              <a:solidFill>
                <a:srgbClr val="000000"/>
              </a:solidFill>
              <a:latin typeface="Century"/>
              <a:cs typeface="Century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u="sng" dirty="0">
              <a:solidFill>
                <a:srgbClr val="000000"/>
              </a:solidFill>
              <a:latin typeface="Century"/>
              <a:cs typeface="Century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latin typeface="Century"/>
                <a:cs typeface="Century"/>
              </a:rPr>
              <a:t>Successful attacks!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>
                <a:solidFill>
                  <a:srgbClr val="000000"/>
                </a:solidFill>
                <a:latin typeface="Century"/>
                <a:cs typeface="Century"/>
              </a:rPr>
              <a:t>Crazyman</a:t>
            </a:r>
            <a:r>
              <a:rPr lang="en-US" dirty="0">
                <a:solidFill>
                  <a:srgbClr val="000000"/>
                </a:solidFill>
                <a:latin typeface="Century"/>
                <a:cs typeface="Century"/>
              </a:rPr>
              <a:t> broke into …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>
                <a:solidFill>
                  <a:srgbClr val="000000"/>
                </a:solidFill>
                <a:latin typeface="Century"/>
                <a:cs typeface="Century"/>
              </a:rPr>
              <a:t>CoolCat</a:t>
            </a:r>
            <a:r>
              <a:rPr lang="en-US" dirty="0">
                <a:solidFill>
                  <a:srgbClr val="000000"/>
                </a:solidFill>
                <a:latin typeface="Century"/>
                <a:cs typeface="Century"/>
              </a:rPr>
              <a:t> penetrated…</a:t>
            </a:r>
          </a:p>
        </p:txBody>
      </p:sp>
      <p:sp>
        <p:nvSpPr>
          <p:cNvPr id="15" name="Text Box 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5181601"/>
            <a:ext cx="2667000" cy="1356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entury"/>
                <a:cs typeface="Century"/>
              </a:rPr>
              <a:t>Criminals: </a:t>
            </a:r>
            <a:r>
              <a:rPr lang="en-US" sz="1600" dirty="0">
                <a:solidFill>
                  <a:srgbClr val="000000"/>
                </a:solidFill>
                <a:latin typeface="Century"/>
                <a:cs typeface="Century"/>
              </a:rPr>
              <a:t>Create &amp; sell bots -&gt; generate spam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entury"/>
                <a:cs typeface="Century"/>
              </a:rPr>
              <a:t>Sell credit card numbers, etc…</a:t>
            </a:r>
          </a:p>
          <a:p>
            <a:pPr eaLnBrk="1" hangingPunct="1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Line 6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7086600" y="4953000"/>
            <a:ext cx="685800" cy="457200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7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943600" y="2590800"/>
            <a:ext cx="1828800" cy="0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7010399" y="3505201"/>
            <a:ext cx="762000" cy="304801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086600" y="4343400"/>
            <a:ext cx="609600" cy="232734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620001" y="1295400"/>
            <a:ext cx="2746563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entury"/>
                <a:cs typeface="Century"/>
              </a:rPr>
              <a:t>System Administrators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entury"/>
                <a:cs typeface="Century"/>
              </a:rPr>
              <a:t>Some scripts appear useful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Century"/>
                <a:cs typeface="Century"/>
              </a:rPr>
              <a:t>to manage networks…</a:t>
            </a:r>
          </a:p>
        </p:txBody>
      </p:sp>
      <p:sp>
        <p:nvSpPr>
          <p:cNvPr id="21" name="Line 11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 flipV="1">
            <a:off x="8991600" y="2133600"/>
            <a:ext cx="0" cy="228600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" name="Picture 1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10000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3" name="Picture 13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410200"/>
            <a:ext cx="1524000" cy="50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4" name="Picture 14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10000"/>
            <a:ext cx="96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5" name="Picture 15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33601"/>
            <a:ext cx="1295400" cy="99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6" name="Picture 16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0000"/>
            <a:ext cx="96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>
            <p:custDataLst>
              <p:tags r:id="rId15"/>
            </p:custDataLst>
          </p:nvPr>
        </p:nvSpPr>
        <p:spPr>
          <a:xfrm>
            <a:off x="6400801" y="2286001"/>
            <a:ext cx="839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"/>
                <a:cs typeface="Century"/>
              </a:rPr>
              <a:t>Posts to</a:t>
            </a:r>
          </a:p>
        </p:txBody>
      </p:sp>
      <p:sp>
        <p:nvSpPr>
          <p:cNvPr id="3" name="TextBox 2"/>
          <p:cNvSpPr txBox="1"/>
          <p:nvPr>
            <p:custDataLst>
              <p:tags r:id="rId16"/>
            </p:custDataLst>
          </p:nvPr>
        </p:nvSpPr>
        <p:spPr>
          <a:xfrm rot="20315277">
            <a:off x="6723965" y="3389797"/>
            <a:ext cx="1095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"/>
                <a:cs typeface="Century"/>
              </a:rPr>
              <a:t>Downloads</a:t>
            </a:r>
          </a:p>
        </p:txBody>
      </p:sp>
      <p:sp>
        <p:nvSpPr>
          <p:cNvPr id="6" name="Rectangle 5"/>
          <p:cNvSpPr/>
          <p:nvPr>
            <p:custDataLst>
              <p:tags r:id="rId17"/>
            </p:custDataLst>
          </p:nvPr>
        </p:nvSpPr>
        <p:spPr>
          <a:xfrm rot="19596969">
            <a:off x="6873397" y="4930053"/>
            <a:ext cx="839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entury"/>
                <a:cs typeface="Century"/>
              </a:rPr>
              <a:t>Posts to</a:t>
            </a:r>
          </a:p>
        </p:txBody>
      </p:sp>
      <p:sp>
        <p:nvSpPr>
          <p:cNvPr id="7" name="Rectangle 6"/>
          <p:cNvSpPr/>
          <p:nvPr>
            <p:custDataLst>
              <p:tags r:id="rId18"/>
            </p:custDataLst>
          </p:nvPr>
        </p:nvSpPr>
        <p:spPr>
          <a:xfrm rot="1247060">
            <a:off x="7038013" y="4175780"/>
            <a:ext cx="82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entury"/>
                <a:cs typeface="Century"/>
              </a:rPr>
              <a:t>Reports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970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7"/>
            <a:ext cx="10515600" cy="101123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Leading Threats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590800" y="1600201"/>
            <a:ext cx="6858000" cy="3352800"/>
          </a:xfrm>
        </p:spPr>
        <p:txBody>
          <a:bodyPr/>
          <a:lstStyle/>
          <a:p>
            <a:pPr eaLnBrk="1" hangingPunct="1"/>
            <a:r>
              <a:rPr lang="en-US" b="0" dirty="0">
                <a:cs typeface="Century"/>
              </a:rPr>
              <a:t>Viruses</a:t>
            </a:r>
          </a:p>
          <a:p>
            <a:pPr eaLnBrk="1" hangingPunct="1"/>
            <a:r>
              <a:rPr lang="en-US" b="0" dirty="0">
                <a:cs typeface="Century"/>
              </a:rPr>
              <a:t>Worms</a:t>
            </a:r>
          </a:p>
          <a:p>
            <a:pPr eaLnBrk="1" hangingPunct="1"/>
            <a:r>
              <a:rPr lang="en-US" b="0" dirty="0">
                <a:cs typeface="Century"/>
              </a:rPr>
              <a:t>Trojan Horses / Logic Bombs</a:t>
            </a:r>
          </a:p>
          <a:p>
            <a:pPr eaLnBrk="1" hangingPunct="1"/>
            <a:r>
              <a:rPr lang="en-US" b="0" dirty="0">
                <a:cs typeface="Century"/>
              </a:rPr>
              <a:t>Social Engineering</a:t>
            </a:r>
          </a:p>
          <a:p>
            <a:pPr eaLnBrk="1" hangingPunct="1"/>
            <a:r>
              <a:rPr lang="en-US" b="0" dirty="0">
                <a:cs typeface="Century"/>
              </a:rPr>
              <a:t>Rootkits</a:t>
            </a:r>
          </a:p>
          <a:p>
            <a:pPr eaLnBrk="1" hangingPunct="1"/>
            <a:r>
              <a:rPr lang="en-US" b="0" dirty="0">
                <a:cs typeface="Century"/>
              </a:rPr>
              <a:t>Botnets / Zombies</a:t>
            </a:r>
          </a:p>
          <a:p>
            <a:pPr eaLnBrk="1" hangingPunct="1"/>
            <a:endParaRPr lang="en-US" b="0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18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981200" y="274638"/>
            <a:ext cx="7467600" cy="1143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0" name="Picture 8" descr="Viru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1" y="457200"/>
            <a:ext cx="21240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0" descr="sp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572000"/>
            <a:ext cx="191928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C:\Documents and Settings\dorr0001\Local Settings\Temporary Internet Files\Content.IE5\YLQZCDAF\MC900240917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514601"/>
            <a:ext cx="1811338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Documents and Settings\dorr0001\Local Settings\Temporary Internet Files\Content.IE5\YLQZCDAF\MC900359755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4114800"/>
            <a:ext cx="1770063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 descr="C:\Documents and Settings\dorr0001\Local Settings\Temporary Internet Files\Content.IE5\YLQZCDAF\MC900362980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91000"/>
            <a:ext cx="1887538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557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7"/>
            <a:ext cx="10515600" cy="74771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Viruses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438400" y="1295400"/>
            <a:ext cx="5410200" cy="5334000"/>
          </a:xfrm>
        </p:spPr>
        <p:txBody>
          <a:bodyPr>
            <a:normAutofit fontScale="92500" lnSpcReduction="20000"/>
          </a:bodyPr>
          <a:lstStyle/>
          <a:p>
            <a:pPr marL="420624" indent="-384048">
              <a:buFont typeface="Wingdings 2"/>
              <a:buChar char=""/>
              <a:defRPr/>
            </a:pPr>
            <a:r>
              <a:rPr lang="en-US" b="0" dirty="0">
                <a:ea typeface="+mn-ea"/>
              </a:rPr>
              <a:t>A virus attaches itself to a program, file, or disk.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b="0" dirty="0">
                <a:ea typeface="+mn-ea"/>
              </a:rPr>
              <a:t>When the program is executed, the virus activates and replicates itself.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b="0" dirty="0">
                <a:ea typeface="+mn-ea"/>
              </a:rPr>
              <a:t>The virus may be benign or malignant but executes its payload at some point (often upon contact).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b="0" dirty="0">
                <a:ea typeface="+mn-ea"/>
              </a:rPr>
              <a:t>Viruses can cause computer crashes and loss of data.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b="0" dirty="0">
                <a:ea typeface="+mn-ea"/>
              </a:rPr>
              <a:t>In order to recover or prevent virus attacks: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b="0" dirty="0">
                <a:ea typeface="+mn-ea"/>
              </a:rPr>
              <a:t>Avoid potentially unreliable websites/emails.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b="0" dirty="0">
                <a:ea typeface="+mn-ea"/>
              </a:rPr>
              <a:t>System Restore.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b="0" dirty="0">
                <a:ea typeface="+mn-ea"/>
              </a:rPr>
              <a:t>Re-install operating system.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b="0" dirty="0">
                <a:ea typeface="+mn-ea"/>
              </a:rPr>
              <a:t>Use and maintain anti-virus software.</a:t>
            </a:r>
          </a:p>
          <a:p>
            <a:pPr marL="420624" indent="-384048">
              <a:buFont typeface="Wingdings 2"/>
              <a:buChar char=""/>
              <a:defRPr/>
            </a:pPr>
            <a:endParaRPr lang="en-US" b="0" dirty="0">
              <a:ea typeface="+mn-ea"/>
            </a:endParaRPr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981200" y="274638"/>
            <a:ext cx="7467600" cy="1143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grpSp>
        <p:nvGrpSpPr>
          <p:cNvPr id="13" name="Group 9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8686800" y="1600200"/>
            <a:ext cx="1143000" cy="3962400"/>
            <a:chOff x="6781800" y="1447800"/>
            <a:chExt cx="1143000" cy="3962400"/>
          </a:xfrm>
        </p:grpSpPr>
        <p:sp>
          <p:nvSpPr>
            <p:cNvPr id="14" name="Rectangle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781800" y="1447800"/>
              <a:ext cx="1066800" cy="838200"/>
            </a:xfrm>
            <a:prstGeom prst="rect">
              <a:avLst/>
            </a:prstGeom>
            <a:solidFill>
              <a:srgbClr val="60597B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FFFFFF"/>
                  </a:solidFill>
                </a:rPr>
                <a:t>Program</a:t>
              </a: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15" name="Rectangle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781800" y="2286000"/>
              <a:ext cx="1066800" cy="609600"/>
            </a:xfrm>
            <a:prstGeom prst="rect">
              <a:avLst/>
            </a:prstGeom>
            <a:solidFill>
              <a:srgbClr val="D40E3D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FFFFFF"/>
                  </a:solidFill>
                </a:rPr>
                <a:t>Extra Code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858000" y="4572000"/>
              <a:ext cx="1066800" cy="838200"/>
            </a:xfrm>
            <a:prstGeom prst="rect">
              <a:avLst/>
            </a:prstGeom>
            <a:solidFill>
              <a:srgbClr val="60597B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FFFFFF"/>
                  </a:solidFill>
                </a:rPr>
                <a:t>Program</a:t>
              </a: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17" name="Line 8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7315200" y="2819400"/>
              <a:ext cx="0" cy="685800"/>
            </a:xfrm>
            <a:prstGeom prst="line">
              <a:avLst/>
            </a:prstGeom>
            <a:noFill/>
            <a:ln w="9360">
              <a:solidFill>
                <a:srgbClr val="FFFF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934200" y="3505200"/>
              <a:ext cx="8445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FFFF"/>
                  </a:solidFill>
                </a:rPr>
                <a:t>infects</a:t>
              </a:r>
            </a:p>
          </p:txBody>
        </p:sp>
        <p:sp>
          <p:nvSpPr>
            <p:cNvPr id="19" name="Line 8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7315200" y="3886200"/>
              <a:ext cx="0" cy="685800"/>
            </a:xfrm>
            <a:prstGeom prst="line">
              <a:avLst/>
            </a:prstGeom>
            <a:noFill/>
            <a:ln w="9360">
              <a:solidFill>
                <a:srgbClr val="FFFF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5717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7"/>
            <a:ext cx="10515600" cy="7778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Worms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209800" y="1295400"/>
            <a:ext cx="8001000" cy="9906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000" dirty="0">
                <a:cs typeface="Century"/>
              </a:rPr>
              <a:t>Independent program that replicates itself and sends copies from computer to computer across network connections.  </a:t>
            </a:r>
          </a:p>
          <a:p>
            <a:pPr eaLnBrk="1" hangingPunct="1"/>
            <a:r>
              <a:rPr lang="en-US" sz="2000" dirty="0">
                <a:cs typeface="Century"/>
              </a:rPr>
              <a:t>Upon arrival, the worm may be activated to replicate. </a:t>
            </a:r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981200" y="274638"/>
            <a:ext cx="7467600" cy="1143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2286000"/>
            <a:ext cx="5197751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14" name="Group 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438401" y="2438400"/>
            <a:ext cx="2511425" cy="3429000"/>
            <a:chOff x="4875213" y="743364"/>
            <a:chExt cx="4167854" cy="5882924"/>
          </a:xfrm>
        </p:grpSpPr>
        <p:sp>
          <p:nvSpPr>
            <p:cNvPr id="15" name="computr1"/>
            <p:cNvSpPr>
              <a:spLocks noEditPoints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67400" y="2971800"/>
              <a:ext cx="1809750" cy="180975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99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5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5105400" y="2133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6400800" y="21336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6934200" y="21336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8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6934198" y="2133599"/>
              <a:ext cx="534131" cy="95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6934198" y="2438399"/>
              <a:ext cx="534132" cy="1290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6934198" y="2792984"/>
              <a:ext cx="646875" cy="112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451726" y="1941513"/>
              <a:ext cx="1420911" cy="633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latin typeface="Century"/>
                  <a:cs typeface="Century"/>
                </a:rPr>
                <a:t>To Joe</a:t>
              </a:r>
            </a:p>
          </p:txBody>
        </p:sp>
        <p:sp>
          <p:nvSpPr>
            <p:cNvPr id="23" name="Text Box 12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449533" y="2313527"/>
              <a:ext cx="1548292" cy="633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latin typeface="Century"/>
                  <a:cs typeface="Century"/>
                </a:rPr>
                <a:t>To Ann</a:t>
              </a:r>
            </a:p>
          </p:txBody>
        </p:sp>
        <p:sp>
          <p:nvSpPr>
            <p:cNvPr id="24" name="Text Box 13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468330" y="2651761"/>
              <a:ext cx="1506018" cy="633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latin typeface="Century"/>
                  <a:cs typeface="Century"/>
                </a:rPr>
                <a:t>To Bob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438934" y="4876799"/>
              <a:ext cx="2818605" cy="174948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"/>
                  <a:cs typeface="Century"/>
                </a:rPr>
                <a:t>Email List:</a:t>
              </a:r>
            </a:p>
            <a:p>
              <a:pPr algn="ctr"/>
              <a:r>
                <a:rPr lang="en-US" dirty="0" err="1">
                  <a:latin typeface="Century"/>
                  <a:cs typeface="Century"/>
                </a:rPr>
                <a:t>Joe@gmail.com</a:t>
              </a:r>
              <a:endParaRPr lang="en-US" dirty="0">
                <a:latin typeface="Century"/>
                <a:cs typeface="Century"/>
              </a:endParaRPr>
            </a:p>
            <a:p>
              <a:pPr algn="ctr"/>
              <a:r>
                <a:rPr lang="en-US" dirty="0" err="1">
                  <a:latin typeface="Century"/>
                  <a:cs typeface="Century"/>
                </a:rPr>
                <a:t>Ann@yahoo.com</a:t>
              </a:r>
              <a:endParaRPr lang="en-US" dirty="0">
                <a:latin typeface="Century"/>
                <a:cs typeface="Century"/>
              </a:endParaRPr>
            </a:p>
            <a:p>
              <a:pPr algn="ctr"/>
              <a:r>
                <a:rPr lang="en-US" dirty="0" err="1">
                  <a:latin typeface="Century"/>
                  <a:cs typeface="Century"/>
                </a:rPr>
                <a:t>Bob@u.edu</a:t>
              </a:r>
              <a:endParaRPr lang="en-US" dirty="0">
                <a:latin typeface="Century"/>
                <a:cs typeface="Century"/>
              </a:endParaRPr>
            </a:p>
          </p:txBody>
        </p:sp>
        <p:pic>
          <p:nvPicPr>
            <p:cNvPr id="26" name="Picture 16" descr="C:\Documents and Settings\lincke\Local Settings\Temporary Internet Files\Content.IE5\1V5C9IBW\MCBD07377_0000[1].wmf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2842" y="743364"/>
              <a:ext cx="1800225" cy="1485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16" descr="C:\Documents and Settings\lincke\Local Settings\Temporary Internet Files\Content.IE5\1V5C9IBW\MCBD07377_0000[1].wmf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31151">
              <a:off x="4875213" y="763588"/>
              <a:ext cx="1800225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25461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52650" y="150814"/>
            <a:ext cx="7886700" cy="816750"/>
          </a:xfrm>
        </p:spPr>
        <p:txBody>
          <a:bodyPr>
            <a:normAutofit/>
          </a:bodyPr>
          <a:lstStyle/>
          <a:p>
            <a:r>
              <a:rPr lang="en-US" sz="2800" dirty="0">
                <a:cs typeface="Century Gothic"/>
              </a:rPr>
              <a:t>Logic Bombs and Trojan Horses</a:t>
            </a:r>
            <a:endParaRPr lang="en-US" sz="2800" dirty="0">
              <a:latin typeface="Century Gothic"/>
              <a:cs typeface="Century Gothic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133600" y="1219201"/>
            <a:ext cx="8305800" cy="40687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cs typeface="Century"/>
              </a:rPr>
              <a:t>Logic Bomb: Malware logic executes upon certain conditions. The program is often used for otherwise legitimate reasons.</a:t>
            </a:r>
          </a:p>
          <a:p>
            <a:pPr lvl="1" eaLnBrk="1" hangingPunct="1"/>
            <a:r>
              <a:rPr lang="en-US" sz="1600" dirty="0">
                <a:cs typeface="Century"/>
              </a:rPr>
              <a:t>Examples:</a:t>
            </a:r>
          </a:p>
          <a:p>
            <a:pPr lvl="1" eaLnBrk="1" hangingPunct="1"/>
            <a:r>
              <a:rPr lang="en-US" sz="1600" dirty="0">
                <a:cs typeface="Century"/>
              </a:rPr>
              <a:t>Software which malfunctions if maintenance fee is not paid.</a:t>
            </a:r>
          </a:p>
          <a:p>
            <a:pPr lvl="1" eaLnBrk="1" hangingPunct="1"/>
            <a:r>
              <a:rPr lang="en-US" sz="1600" dirty="0">
                <a:cs typeface="Century"/>
              </a:rPr>
              <a:t>Employee triggers a database erase when he is fired.</a:t>
            </a:r>
          </a:p>
          <a:p>
            <a:pPr lvl="1" eaLnBrk="1" hangingPunct="1"/>
            <a:endParaRPr lang="en-US" sz="1600" dirty="0">
              <a:cs typeface="Century"/>
            </a:endParaRPr>
          </a:p>
          <a:p>
            <a:pPr eaLnBrk="1" hangingPunct="1"/>
            <a:r>
              <a:rPr lang="en-US" dirty="0">
                <a:cs typeface="Century"/>
              </a:rPr>
              <a:t>Trojan Horse: Masquerades as a benign program while quietly destroying data or damaging your syste</a:t>
            </a:r>
            <a:r>
              <a:rPr lang="en-US" b="0" dirty="0">
                <a:cs typeface="Century"/>
              </a:rPr>
              <a:t>m</a:t>
            </a:r>
            <a:r>
              <a:rPr lang="en-US" sz="1600" dirty="0">
                <a:cs typeface="Century"/>
              </a:rPr>
              <a:t>.</a:t>
            </a:r>
          </a:p>
          <a:p>
            <a:pPr lvl="1" eaLnBrk="1" hangingPunct="1"/>
            <a:r>
              <a:rPr lang="en-US" sz="1600" dirty="0">
                <a:cs typeface="Century"/>
              </a:rPr>
              <a:t>Download a game: It may be fun but contains hidden code that gathers personal information without your knowledge</a:t>
            </a:r>
            <a:r>
              <a:rPr lang="en-US" dirty="0">
                <a:cs typeface="Century"/>
              </a:rPr>
              <a:t>.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981200" y="274638"/>
            <a:ext cx="7467600" cy="1143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 fontScale="975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3" name="Picture 23" descr="bd04940_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890557"/>
            <a:ext cx="1600200" cy="149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027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52650" y="96341"/>
            <a:ext cx="7886700" cy="7068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Social Engineering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981200" y="919165"/>
            <a:ext cx="8305800" cy="132129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cs typeface="Century"/>
              </a:rPr>
              <a:t>manipulates people into performing actions or divulging confidential information. Similar to a confidence trick or simple fraud, the term applies to the use of deception to gain information, commit fraud, or access computer systems.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495800"/>
            <a:ext cx="20447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981200" y="274638"/>
            <a:ext cx="7467600" cy="1143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14800"/>
            <a:ext cx="1295400" cy="193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" name="AutoShape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67000" y="2438400"/>
            <a:ext cx="1600200" cy="1600200"/>
          </a:xfrm>
          <a:prstGeom prst="wedgeRoundRectCallout">
            <a:avLst>
              <a:gd name="adj1" fmla="val -18359"/>
              <a:gd name="adj2" fmla="val 65307"/>
              <a:gd name="adj3" fmla="val 16667"/>
            </a:avLst>
          </a:prstGeom>
          <a:solidFill>
            <a:srgbClr val="60597B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 dirty="0">
                <a:solidFill>
                  <a:srgbClr val="FFFFFF"/>
                </a:solidFill>
                <a:latin typeface="Century"/>
                <a:cs typeface="Century"/>
              </a:rPr>
              <a:t>Phone Call: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solidFill>
                  <a:srgbClr val="FFFFFF"/>
                </a:solidFill>
                <a:latin typeface="Century"/>
                <a:cs typeface="Century"/>
              </a:rPr>
              <a:t>This is John, the System Administrator.  What is your password?</a:t>
            </a:r>
          </a:p>
        </p:txBody>
      </p:sp>
      <p:sp>
        <p:nvSpPr>
          <p:cNvPr id="16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6600" y="1905001"/>
            <a:ext cx="2057400" cy="1331913"/>
          </a:xfrm>
          <a:prstGeom prst="rect">
            <a:avLst/>
          </a:prstGeom>
          <a:solidFill>
            <a:srgbClr val="D22AEE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FFFFFF"/>
                </a:solidFill>
                <a:latin typeface="Century"/>
                <a:cs typeface="Century"/>
              </a:rPr>
              <a:t>Email: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FFFFFF"/>
                </a:solidFill>
                <a:latin typeface="Century"/>
                <a:cs typeface="Century"/>
              </a:rPr>
              <a:t>ABC Bank has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FFFFFF"/>
                </a:solidFill>
                <a:latin typeface="Century"/>
                <a:cs typeface="Century"/>
              </a:rPr>
              <a:t>noticed a 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FFFFFF"/>
                </a:solidFill>
                <a:latin typeface="Century"/>
                <a:cs typeface="Century"/>
              </a:rPr>
              <a:t>problem with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FFFFFF"/>
                </a:solidFill>
                <a:latin typeface="Century"/>
                <a:cs typeface="Century"/>
              </a:rPr>
              <a:t>your account…</a:t>
            </a:r>
          </a:p>
        </p:txBody>
      </p:sp>
      <p:sp>
        <p:nvSpPr>
          <p:cNvPr id="17" name="AutoShap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648200" y="2819400"/>
            <a:ext cx="1752600" cy="1371600"/>
          </a:xfrm>
          <a:prstGeom prst="wedgeRoundRectCallout">
            <a:avLst>
              <a:gd name="adj1" fmla="val -3713"/>
              <a:gd name="adj2" fmla="val 79444"/>
              <a:gd name="adj3" fmla="val 16667"/>
            </a:avLst>
          </a:prstGeom>
          <a:solidFill>
            <a:srgbClr val="6666FF"/>
          </a:solidFill>
          <a:ln w="9360">
            <a:solidFill>
              <a:srgbClr val="9933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FFFFFF"/>
                </a:solidFill>
                <a:latin typeface="Century"/>
                <a:cs typeface="Century"/>
              </a:rPr>
              <a:t>In Person: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FFFFFF"/>
                </a:solidFill>
                <a:latin typeface="Century"/>
                <a:cs typeface="Century"/>
              </a:rPr>
              <a:t>What ethnicity are you?  Your mother’s maiden name?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3967164"/>
            <a:ext cx="2357437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" name="AutoShape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553200" y="3962400"/>
            <a:ext cx="1371600" cy="1447800"/>
          </a:xfrm>
          <a:prstGeom prst="wedgeRoundRectCallout">
            <a:avLst>
              <a:gd name="adj1" fmla="val 67940"/>
              <a:gd name="adj2" fmla="val -18227"/>
              <a:gd name="adj3" fmla="val 16667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FFFFFF"/>
                </a:solidFill>
                <a:latin typeface="Century"/>
                <a:cs typeface="Century"/>
              </a:rPr>
              <a:t>and have some lovely software patches!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915400" y="3352800"/>
            <a:ext cx="1447800" cy="1219200"/>
          </a:xfrm>
          <a:prstGeom prst="wedgeRoundRectCallout">
            <a:avLst>
              <a:gd name="adj1" fmla="val -71284"/>
              <a:gd name="adj2" fmla="val 36145"/>
              <a:gd name="adj3" fmla="val 16667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FFFFFF"/>
                </a:solidFill>
                <a:latin typeface="Century"/>
                <a:cs typeface="Century"/>
              </a:rPr>
              <a:t>I have come to repair your machine…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121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.PNG&quot;/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9&quot;/&gt;&lt;lineCharCount val=&quot;16&quot;/&gt;&lt;lineCharCount val=&quot;19&quot;/&gt;&lt;lineCharCount val=&quot;15&quot;/&gt;&lt;/TableIndex&gt;&lt;/ShapeTextInfo&gt;"/>
  <p:tag name="HTML_SHAPEINFO" val="&lt;ThreeDShapeInfo&gt;&lt;uuid val=&quot;{803F008D-FE84-4763-819B-8F29E4D38580}&quot;/&gt;&lt;isInvalidForFieldText val=&quot;0&quot;/&gt;&lt;Image&gt;&lt;filename val=&quot;C:\Users\geoffrey.dyer\AppData\Local\Temp\CP106481329151140Session\CPTrustFolder106481329151156\PPTImport106481329945187\data\asimages\{803F008D-FE84-4763-819B-8F29E4D38580}_4.png&quot;/&gt;&lt;left val=&quot;243&quot;/&gt;&lt;top val=&quot;205&quot;/&gt;&lt;width val=&quot;227&quot;/&gt;&lt;height val=&quot;128&quot;/&gt;&lt;hasText val=&quot;1&quot;/&gt;&lt;/Image&gt;&lt;/ThreeDShape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1&quot;/&gt;&lt;lineCharCount val=&quot;7&quot;/&gt;&lt;/TableIndex&gt;&lt;TableIndex row=&quot;1&quot; col=&quot;2&quot;&gt;&lt;linesCount val=&quot;1&quot;/&gt;&lt;lineCharCount val=&quot;11&quot;/&gt;&lt;/TableIndex&gt;&lt;TableIndex row=&quot;1&quot; col=&quot;3&quot;&gt;&lt;linesCount val=&quot;1&quot;/&gt;&lt;lineCharCount val=&quot;6&quot;/&gt;&lt;/TableIndex&gt;&lt;TableIndex row=&quot;1&quot; col=&quot;4&quot;&gt;&lt;linesCount val=&quot;2&quot;/&gt;&lt;lineCharCount val=&quot;14&quot;/&gt;&lt;lineCharCount val=&quot;22&quot;/&gt;&lt;/TableIndex&gt;&lt;TableIndex row=&quot;2&quot; col=&quot;1&quot;&gt;&lt;linesCount val=&quot;1&quot;/&gt;&lt;lineCharCount val=&quot;35&quot;/&gt;&lt;/TableIndex&gt;&lt;TableIndex row=&quot;2&quot; col=&quot;2&quot;&gt;&lt;linesCount val=&quot;0&quot;/&gt;&lt;/TableIndex&gt;&lt;TableIndex row=&quot;2&quot; col=&quot;3&quot;&gt;&lt;linesCount val=&quot;1&quot;/&gt;&lt;lineCharCount val=&quot;2&quot;/&gt;&lt;/TableIndex&gt;&lt;TableIndex row=&quot;2&quot; col=&quot;4&quot;&gt;&lt;linesCount val=&quot;1&quot;/&gt;&lt;lineCharCount val=&quot;16&quot;/&gt;&lt;/TableIndex&gt;&lt;TableIndex row=&quot;3&quot; col=&quot;1&quot;&gt;&lt;linesCount val=&quot;1&quot;/&gt;&lt;lineCharCount val=&quot;18&quot;/&gt;&lt;/TableIndex&gt;&lt;TableIndex row=&quot;3&quot; col=&quot;2&quot;&gt;&lt;linesCount val=&quot;0&quot;/&gt;&lt;/TableIndex&gt;&lt;TableIndex row=&quot;3&quot; col=&quot;3&quot;&gt;&lt;linesCount val=&quot;1&quot;/&gt;&lt;lineCharCount val=&quot;1&quot;/&gt;&lt;/TableIndex&gt;&lt;TableIndex row=&quot;3&quot; col=&quot;4&quot;&gt;&lt;linesCount val=&quot;1&quot;/&gt;&lt;lineCharCount val=&quot;17&quot;/&gt;&lt;/TableIndex&gt;&lt;TableIndex row=&quot;4&quot; col=&quot;1&quot;&gt;&lt;linesCount val=&quot;1&quot;/&gt;&lt;lineCharCount val=&quot;19&quot;/&gt;&lt;/TableIndex&gt;&lt;TableIndex row=&quot;4&quot; col=&quot;2&quot;&gt;&lt;linesCount val=&quot;0&quot;/&gt;&lt;/TableIndex&gt;&lt;TableIndex row=&quot;4&quot; col=&quot;3&quot;&gt;&lt;linesCount val=&quot;1&quot;/&gt;&lt;lineCharCount val=&quot;6&quot;/&gt;&lt;/TableIndex&gt;&lt;TableIndex row=&quot;4&quot; col=&quot;4&quot;&gt;&lt;linesCount val=&quot;1&quot;/&gt;&lt;lineCharCount val=&quot;10&quot;/&gt;&lt;/TableIndex&gt;&lt;TableIndex row=&quot;5&quot; col=&quot;1&quot;&gt;&lt;linesCount val=&quot;1&quot;/&gt;&lt;lineCharCount val=&quot;25&quot;/&gt;&lt;/TableIndex&gt;&lt;TableIndex row=&quot;5&quot; col=&quot;2&quot;&gt;&lt;linesCount val=&quot;1&quot;/&gt;&lt;lineCharCount val=&quot;3&quot;/&gt;&lt;/TableIndex&gt;&lt;TableIndex row=&quot;5&quot; col=&quot;3&quot;&gt;&lt;linesCount val=&quot;1&quot;/&gt;&lt;lineCharCount val=&quot;5&quot;/&gt;&lt;/TableIndex&gt;&lt;TableIndex row=&quot;5&quot; col=&quot;4&quot;&gt;&lt;linesCount val=&quot;0&quot;/&gt;&lt;/TableIndex&gt;&lt;TableIndex row=&quot;6&quot; col=&quot;1&quot;&gt;&lt;linesCount val=&quot;1&quot;/&gt;&lt;lineCharCount val=&quot;25&quot;/&gt;&lt;/TableIndex&gt;&lt;TableIndex row=&quot;6&quot; col=&quot;2&quot;&gt;&lt;linesCount val=&quot;1&quot;/&gt;&lt;lineCharCount val=&quot;3&quot;/&gt;&lt;/TableIndex&gt;&lt;TableIndex row=&quot;6&quot; col=&quot;3&quot;&gt;&lt;linesCount val=&quot;1&quot;/&gt;&lt;lineCharCount val=&quot;6&quot;/&gt;&lt;/TableIndex&gt;&lt;TableIndex row=&quot;6&quot; col=&quot;4&quot;&gt;&lt;linesCount val=&quot;0&quot;/&gt;&lt;/TableIndex&gt;&lt;TableIndex row=&quot;7&quot; col=&quot;1&quot;&gt;&lt;linesCount val=&quot;1&quot;/&gt;&lt;lineCharCount val=&quot;14&quot;/&gt;&lt;/TableIndex&gt;&lt;TableIndex row=&quot;7&quot; col=&quot;2&quot;&gt;&lt;linesCount val=&quot;1&quot;/&gt;&lt;lineCharCount val=&quot;3&quot;/&gt;&lt;/TableIndex&gt;&lt;TableIndex row=&quot;7&quot; col=&quot;3&quot;&gt;&lt;linesCount val=&quot;1&quot;/&gt;&lt;lineCharCount val=&quot;6&quot;/&gt;&lt;/TableIndex&gt;&lt;TableIndex row=&quot;7&quot; col=&quot;4&quot;&gt;&lt;linesCount val=&quot;0&quot;/&gt;&lt;/TableIndex&gt;&lt;TableIndex row=&quot;8&quot; col=&quot;1&quot;&gt;&lt;linesCount val=&quot;1&quot;/&gt;&lt;lineCharCount val=&quot;21&quot;/&gt;&lt;/TableIndex&gt;&lt;TableIndex row=&quot;8&quot; col=&quot;2&quot;&gt;&lt;linesCount val=&quot;1&quot;/&gt;&lt;lineCharCount val=&quot;3&quot;/&gt;&lt;/TableIndex&gt;&lt;TableIndex row=&quot;8&quot; col=&quot;3&quot;&gt;&lt;linesCount val=&quot;1&quot;/&gt;&lt;lineCharCount val=&quot;6&quot;/&gt;&lt;/TableIndex&gt;&lt;TableIndex row=&quot;8&quot; col=&quot;4&quot;&gt;&lt;linesCount val=&quot;1&quot;/&gt;&lt;lineCharCount val=&quot;8&quot;/&gt;&lt;/TableIndex&gt;&lt;TableIndex row=&quot;9&quot; col=&quot;1&quot;&gt;&lt;linesCount val=&quot;1&quot;/&gt;&lt;lineCharCount val=&quot;24&quot;/&gt;&lt;/TableIndex&gt;&lt;TableIndex row=&quot;9&quot; col=&quot;2&quot;&gt;&lt;linesCount val=&quot;1&quot;/&gt;&lt;lineCharCount val=&quot;3&quot;/&gt;&lt;/TableIndex&gt;&lt;TableIndex row=&quot;9&quot; col=&quot;3&quot;&gt;&lt;linesCount val=&quot;1&quot;/&gt;&lt;lineCharCount val=&quot;6&quot;/&gt;&lt;/TableIndex&gt;&lt;TableIndex row=&quot;9&quot; col=&quot;4&quot;&gt;&lt;linesCount val=&quot;1&quot;/&gt;&lt;lineCharCount val=&quot;7&quot;/&gt;&lt;/TableIndex&gt;&lt;TableIndex row=&quot;10&quot; col=&quot;1&quot;&gt;&lt;linesCount val=&quot;1&quot;/&gt;&lt;lineCharCount val=&quot;21&quot;/&gt;&lt;/TableIndex&gt;&lt;TableIndex row=&quot;10&quot; col=&quot;2&quot;&gt;&lt;linesCount val=&quot;1&quot;/&gt;&lt;lineCharCount val=&quot;3&quot;/&gt;&lt;/TableIndex&gt;&lt;TableIndex row=&quot;10&quot; col=&quot;3&quot;&gt;&lt;linesCount val=&quot;1&quot;/&gt;&lt;lineCharCount val=&quot;6&quot;/&gt;&lt;/TableIndex&gt;&lt;TableIndex row=&quot;10&quot; col=&quot;4&quot;&gt;&lt;linesCount val=&quot;1&quot;/&gt;&lt;lineCharCount val=&quot;7&quot;/&gt;&lt;/TableIndex&gt;&lt;TableIndex row=&quot;11&quot; col=&quot;1&quot;&gt;&lt;linesCount val=&quot;1&quot;/&gt;&lt;lineCharCount val=&quot;22&quot;/&gt;&lt;/TableIndex&gt;&lt;TableIndex row=&quot;11&quot; col=&quot;2&quot;&gt;&lt;linesCount val=&quot;1&quot;/&gt;&lt;lineCharCount val=&quot;4&quot;/&gt;&lt;/TableIndex&gt;&lt;TableIndex row=&quot;11&quot; col=&quot;3&quot;&gt;&lt;linesCount val=&quot;1&quot;/&gt;&lt;lineCharCount val=&quot;6&quot;/&gt;&lt;/TableIndex&gt;&lt;TableIndex row=&quot;11&quot; col=&quot;4&quot;&gt;&lt;linesCount val=&quot;1&quot;/&gt;&lt;lineCharCount val=&quot;8&quot;/&gt;&lt;/TableIndex&gt;&lt;TableIndex row=&quot;12&quot; col=&quot;1&quot;&gt;&lt;linesCount val=&quot;1&quot;/&gt;&lt;lineCharCount val=&quot;27&quot;/&gt;&lt;/TableIndex&gt;&lt;TableIndex row=&quot;12&quot; col=&quot;2&quot;&gt;&lt;linesCount val=&quot;1&quot;/&gt;&lt;lineCharCount val=&quot;4&quot;/&gt;&lt;/TableIndex&gt;&lt;TableIndex row=&quot;12&quot; col=&quot;3&quot;&gt;&lt;linesCount val=&quot;1&quot;/&gt;&lt;lineCharCount val=&quot;6&quot;/&gt;&lt;/TableIndex&gt;&lt;TableIndex row=&quot;12&quot; col=&quot;4&quot;&gt;&lt;linesCount val=&quot;1&quot;/&gt;&lt;lineCharCount val=&quot;9&quot;/&gt;&lt;/TableIndex&gt;&lt;TableIndex row=&quot;13&quot; col=&quot;1&quot;&gt;&lt;linesCount val=&quot;1&quot;/&gt;&lt;lineCharCount val=&quot;22&quot;/&gt;&lt;/TableIndex&gt;&lt;TableIndex row=&quot;13&quot; col=&quot;2&quot;&gt;&lt;linesCount val=&quot;1&quot;/&gt;&lt;lineCharCount val=&quot;4&quot;/&gt;&lt;/TableIndex&gt;&lt;TableIndex row=&quot;13&quot; col=&quot;3&quot;&gt;&lt;linesCount val=&quot;1&quot;/&gt;&lt;lineCharCount val=&quot;6&quot;/&gt;&lt;/TableIndex&gt;&lt;TableIndex row=&quot;13&quot; col=&quot;4&quot;&gt;&lt;linesCount val=&quot;0&quot;/&gt;&lt;/TableIndex&gt;&lt;TableIndex row=&quot;14&quot; col=&quot;1&quot;&gt;&lt;linesCount val=&quot;1&quot;/&gt;&lt;lineCharCount val=&quot;22&quot;/&gt;&lt;/TableIndex&gt;&lt;TableIndex row=&quot;14&quot; col=&quot;2&quot;&gt;&lt;linesCount val=&quot;1&quot;/&gt;&lt;lineCharCount val=&quot;4&quot;/&gt;&lt;/TableIndex&gt;&lt;TableIndex row=&quot;14&quot; col=&quot;3&quot;&gt;&lt;linesCount val=&quot;1&quot;/&gt;&lt;lineCharCount val=&quot;6&quot;/&gt;&lt;/TableIndex&gt;&lt;TableIndex row=&quot;14&quot; col=&quot;4&quot;&gt;&lt;linesCount val=&quot;0&quot;/&gt;&lt;/TableIndex&gt;&lt;/ShapeTextInfo&gt;"/>
  <p:tag name="PRESENTER_SHAPEINFO" val="&lt;ThreeDShapeInfo&gt;&lt;uuid val=&quot;{9206EF4E-25B4-4033-835F-F58D1F1FD580}&quot;/&gt;&lt;isInvalidForFieldText val=&quot;0&quot;/&gt;&lt;Image&gt;&lt;filename val=&quot;C:\Users\geoffrey.dyer\AppData\Local\Temp\CP106481329151140Session\CPTrustFolder106481329151156\PPTImport106481329945187\data\asimages\{9206EF4E-25B4-4033-835F-F58D1F1FD580}_15.png&quot;/&gt;&lt;left val=&quot;102&quot;/&gt;&lt;top val=&quot;174&quot;/&gt;&lt;width val=&quot;843&quot;/&gt;&lt;height val=&quot;430&quot;/&gt;&lt;hasText val=&quot;1&quot;/&gt;&lt;/Image&gt;&lt;/ThreeDShape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17.PNG&quot;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  <p:tag name="HTML_SHAPEINFO" val="&lt;ThreeDShapeInfo&gt;&lt;uuid val=&quot;{4430D30C-3C55-4C56-813A-C43BB52F58F8}&quot;/&gt;&lt;isInvalidForFieldText val=&quot;0&quot;/&gt;&lt;Image&gt;&lt;filename val=&quot;C:\Users\geoffrey.dyer\AppData\Local\Temp\CP106481329151140Session\CPTrustFolder106481329151156\PPTImport106481329945187\data\asimages\{4430D30C-3C55-4C56-813A-C43BB52F58F8}_17.png&quot;/&gt;&lt;left val=&quot;127&quot;/&gt;&lt;top val=&quot;28&quot;/&gt;&lt;width val=&quot;785&quot;/&gt;&lt;height val=&quot;121&quot;/&gt;&lt;hasText val=&quot;1&quot;/&gt;&lt;/Image&gt;&lt;/ThreeDShape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3&quot;/&gt;&lt;lineCharCount val=&quot;10&quot;/&gt;&lt;lineCharCount val=&quot;38&quot;/&gt;&lt;lineCharCount val=&quot;36&quot;/&gt;&lt;lineCharCount val=&quot;52&quot;/&gt;&lt;lineCharCount val=&quot;10&quot;/&gt;&lt;lineCharCount val=&quot;55&quot;/&gt;&lt;lineCharCount val=&quot;36&quot;/&gt;&lt;lineCharCount val=&quot;55&quot;/&gt;&lt;lineCharCount val=&quot;52&quot;/&gt;&lt;lineCharCount val=&quot;11&quot;/&gt;&lt;lineCharCount val=&quot;35&quot;/&gt;&lt;lineCharCount val=&quot;50&quot;/&gt;&lt;lineCharCount val=&quot;39&quot;/&gt;&lt;/TableIndex&gt;&lt;/ShapeTextInfo&gt;"/>
  <p:tag name="HTML_SHAPEINFO" val="&lt;ThreeDShapeInfo&gt;&lt;uuid val=&quot;{34168C4A-D477-463F-BB67-61C403507EBB}&quot;/&gt;&lt;isInvalidForFieldText val=&quot;0&quot;/&gt;&lt;Image&gt;&lt;filename val=&quot;C:\Users\geoffrey.dyer\AppData\Local\Temp\CP106481329151140Session\CPTrustFolder106481329151156\PPTImport106481329945187\data\asimages\{34168C4A-D477-463F-BB67-61C403507EBB}_17.png&quot;/&gt;&lt;left val=&quot;93&quot;/&gt;&lt;top val=&quot;143&quot;/&gt;&lt;width val=&quot;787&quot;/&gt;&lt;height val=&quot;487&quot;/&gt;&lt;hasText val=&quot;1&quot;/&gt;&lt;/Image&gt;&lt;/ThreeDShape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18.PNG&quot;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BDC53939-804E-4697-979A-3AEE5FEEB41E}&quot;/&gt;&lt;isInvalidForFieldText val=&quot;0&quot;/&gt;&lt;Image&gt;&lt;filename val=&quot;C:\Users\geoffrey.dyer\AppData\Local\Temp\CP106481329151140Session\CPTrustFolder106481329151156\PPTImport106481329945187\data\asimages\{BDC53939-804E-4697-979A-3AEE5FEEB41E}_18.png&quot;/&gt;&lt;left val=&quot;127&quot;/&gt;&lt;top val=&quot;28&quot;/&gt;&lt;width val=&quot;785&quot;/&gt;&lt;height val=&quot;121&quot;/&gt;&lt;hasText val=&quot;1&quot;/&gt;&lt;/Image&gt;&lt;/ThreeDShape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18&quot;/&gt;&lt;lineCharCount val=&quot;45&quot;/&gt;&lt;lineCharCount val=&quot;54&quot;/&gt;&lt;lineCharCount val=&quot;51&quot;/&gt;&lt;lineCharCount val=&quot;56&quot;/&gt;&lt;lineCharCount val=&quot;26&quot;/&gt;&lt;lineCharCount val=&quot;54&quot;/&gt;&lt;lineCharCount val=&quot;49&quot;/&gt;&lt;lineCharCount val=&quot;36&quot;/&gt;&lt;lineCharCount val=&quot;25&quot;/&gt;&lt;/TableIndex&gt;&lt;/ShapeTextInfo&gt;"/>
  <p:tag name="HTML_SHAPEINFO" val="&lt;ThreeDShapeInfo&gt;&lt;uuid val=&quot;{2E822624-C4F4-435C-B5DC-7CC4A95A6873}&quot;/&gt;&lt;isInvalidForFieldText val=&quot;0&quot;/&gt;&lt;Image&gt;&lt;filename val=&quot;C:\Users\geoffrey.dyer\AppData\Local\Temp\CP106481329151140Session\CPTrustFolder106481329151156\PPTImport106481329945187\data\asimages\{2E822624-C4F4-435C-B5DC-7CC4A95A6873}_18.png&quot;/&gt;&lt;left val=&quot;103&quot;/&gt;&lt;top val=&quot;110&quot;/&gt;&lt;width val=&quot;801&quot;/&gt;&lt;height val=&quot;345&quot;/&gt;&lt;hasText val=&quot;1&quot;/&gt;&lt;/Image&gt;&lt;/ThreeDShape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19.PNG&quot;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16&quot;/&gt;&lt;lineCharCount val=&quot;16&quot;/&gt;&lt;lineCharCount val=&quot;19&quot;/&gt;&lt;lineCharCount val=&quot;12&quot;/&gt;&lt;lineCharCount val=&quot;16&quot;/&gt;&lt;/TableIndex&gt;&lt;/ShapeTextInfo&gt;"/>
  <p:tag name="HTML_SHAPEINFO" val="&lt;ThreeDShapeInfo&gt;&lt;uuid val=&quot;{1C779E4D-8E6B-458B-8EBE-C92152C51E0A}&quot;/&gt;&lt;isInvalidForFieldText val=&quot;0&quot;/&gt;&lt;Image&gt;&lt;filename val=&quot;C:\Users\geoffrey.dyer\AppData\Local\Temp\CP106481329151140Session\CPTrustFolder106481329151156\PPTImport106481329945187\data\asimages\{1C779E4D-8E6B-458B-8EBE-C92152C51E0A}_4.png&quot;/&gt;&lt;left val=&quot;51&quot;/&gt;&lt;top val=&quot;357&quot;/&gt;&lt;width val=&quot;231&quot;/&gt;&lt;height val=&quot;148&quot;/&gt;&lt;hasText val=&quot;1&quot;/&gt;&lt;/Image&gt;&lt;/ThreeDShape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7&quot;/&gt;&lt;/TableIndex&gt;&lt;/ShapeTextInfo&gt;"/>
  <p:tag name="HTML_SHAPEINFO" val="&lt;ThreeDShapeInfo&gt;&lt;uuid val=&quot;{BCDAC91C-832F-49E1-9D42-7CD23CAF36BF}&quot;/&gt;&lt;isInvalidForFieldText val=&quot;0&quot;/&gt;&lt;Image&gt;&lt;filename val=&quot;C:\Users\geoffrey.dyer\AppData\Local\Temp\CP106481329151140Session\CPTrustFolder106481329151156\PPTImport106481329945187\data\asimages\{BCDAC91C-832F-49E1-9D42-7CD23CAF36BF}_19.png&quot;/&gt;&lt;left val=&quot;127&quot;/&gt;&lt;top val=&quot;28&quot;/&gt;&lt;width val=&quot;785&quot;/&gt;&lt;height val=&quot;121&quot;/&gt;&lt;hasText val=&quot;1&quot;/&gt;&lt;/Image&gt;&lt;/ThreeDShape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56&quot;/&gt;&lt;lineCharCount val=&quot;53&quot;/&gt;&lt;/TableIndex&gt;&lt;/ShapeTextInfo&gt;"/>
  <p:tag name="PRESENTER_SHAPEINFO" val="&lt;ThreeDShapeInfo&gt;&lt;uuid val=&quot;{90B30F9D-6BA8-43CD-8E8C-1C6495A10400}&quot;/&gt;&lt;isInvalidForFieldText val=&quot;0&quot;/&gt;&lt;Image&gt;&lt;filename val=&quot;C:\Users\geoffrey.dyer\AppData\Local\Temp\CP106481329151140Session\CPTrustFolder106481329151156\PPTImport106481329945187\data\asimages\{90B30F9D-6BA8-43CD-8E8C-1C6495A10400}_19.png&quot;/&gt;&lt;left val=&quot;77&quot;/&gt;&lt;top val=&quot;135&quot;/&gt;&lt;width val=&quot;859&quot;/&gt;&lt;height val=&quot;161&quot;/&gt;&lt;hasText val=&quot;1&quot;/&gt;&lt;/Image&gt;&lt;/ThreeDShape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1&quot;/&gt;&lt;/TableIndex&gt;&lt;/ShapeTextInfo&gt;"/>
  <p:tag name="PRESENTER_SHAPEINFO" val="&lt;ThreeDShapeInfo&gt;&lt;uuid val=&quot;{A210BAA1-24D4-4011-BA49-1B965FF6115E}&quot;/&gt;&lt;isInvalidForFieldText val=&quot;0&quot;/&gt;&lt;Image&gt;&lt;filename val=&quot;C:\Users\geoffrey.dyer\AppData\Local\Temp\CP106481329151140Session\CPTrustFolder106481329151156\PPTImport106481329945187\data\asimages\{A210BAA1-24D4-4011-BA49-1B965FF6115E}_19.png&quot;/&gt;&lt;left val=&quot;538&quot;/&gt;&lt;top val=&quot;560&quot;/&gt;&lt;width val=&quot;362&quot;/&gt;&lt;height val=&quot;48&quot;/&gt;&lt;hasText val=&quot;1&quot;/&gt;&lt;/Image&gt;&lt;/ThreeDShape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0.PNG&quot;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A93BB148-2EA5-4375-B1A2-92688AA924D8}&quot;/&gt;&lt;isInvalidForFieldText val=&quot;0&quot;/&gt;&lt;Image&gt;&lt;filename val=&quot;C:\Users\geoffrey.dyer\AppData\Local\Temp\CP106481329151140Session\CPTrustFolder106481329151156\PPTImport106481329945187\data\asimages\{A93BB148-2EA5-4375-B1A2-92688AA924D8}_20.png&quot;/&gt;&lt;left val=&quot;127&quot;/&gt;&lt;top val=&quot;28&quot;/&gt;&lt;width val=&quot;785&quot;/&gt;&lt;height val=&quot;121&quot;/&gt;&lt;hasText val=&quot;1&quot;/&gt;&lt;/Image&gt;&lt;/ThreeDShape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57&quot;/&gt;&lt;lineCharCount val=&quot;42&quot;/&gt;&lt;lineCharCount val=&quot;49&quot;/&gt;&lt;lineCharCount val=&quot;10&quot;/&gt;&lt;lineCharCount val=&quot;45&quot;/&gt;&lt;lineCharCount val=&quot;40&quot;/&gt;&lt;lineCharCount val=&quot;49&quot;/&gt;&lt;lineCharCount val=&quot;12&quot;/&gt;&lt;/TableIndex&gt;&lt;/ShapeTextInfo&gt;"/>
  <p:tag name="HTML_SHAPEINFO" val="&lt;ThreeDShapeInfo&gt;&lt;uuid val=&quot;{55F6E7F9-F5C5-4219-AF3F-67724C11DBF0}&quot;/&gt;&lt;isInvalidForFieldText val=&quot;0&quot;/&gt;&lt;Image&gt;&lt;filename val=&quot;C:\Users\geoffrey.dyer\AppData\Local\Temp\CP106481329151140Session\CPTrustFolder106481329151156\PPTImport106481329945187\data\asimages\{55F6E7F9-F5C5-4219-AF3F-67724C11DBF0}_20.png&quot;/&gt;&lt;left val=&quot;147&quot;/&gt;&lt;top val=&quot;156&quot;/&gt;&lt;width val=&quot;701&quot;/&gt;&lt;height val=&quot;275&quot;/&gt;&lt;hasText val=&quot;1&quot;/&gt;&lt;/Image&gt;&lt;/ThreeDShape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1.PNG&quot;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{B27738F7-15EB-4624-B11D-D8364BC0FBB1}&quot;/&gt;&lt;isInvalidForFieldText val=&quot;0&quot;/&gt;&lt;Image&gt;&lt;filename val=&quot;C:\Users\geoffrey.dyer\AppData\Local\Temp\CP106481329151140Session\CPTrustFolder106481329151156\PPTImport106481329945187\data\asimages\{B27738F7-15EB-4624-B11D-D8364BC0FBB1}_21.png&quot;/&gt;&lt;left val=&quot;127&quot;/&gt;&lt;top val=&quot;28&quot;/&gt;&lt;width val=&quot;785&quot;/&gt;&lt;height val=&quot;121&quot;/&gt;&lt;hasText val=&quot;1&quot;/&gt;&lt;/Image&gt;&lt;/ThreeDShape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59&quot;/&gt;&lt;lineCharCount val=&quot;58&quot;/&gt;&lt;lineCharCount val=&quot;65&quot;/&gt;&lt;lineCharCount val=&quot;51&quot;/&gt;&lt;lineCharCount val=&quot;58&quot;/&gt;&lt;lineCharCount val=&quot;8&quot;/&gt;&lt;/TableIndex&gt;&lt;/ShapeTextInfo&gt;"/>
  <p:tag name="HTML_SHAPEINFO" val="&lt;ThreeDShapeInfo&gt;&lt;uuid val=&quot;{5F3E636B-F4F2-4C6F-81A5-EB44FF271586}&quot;/&gt;&lt;isInvalidForFieldText val=&quot;0&quot;/&gt;&lt;Image&gt;&lt;filename val=&quot;C:\Users\geoffrey.dyer\AppData\Local\Temp\CP106481329151140Session\CPTrustFolder106481329151156\PPTImport106481329945187\data\asimages\{5F3E636B-F4F2-4C6F-81A5-EB44FF271586}_21.png&quot;/&gt;&lt;left val=&quot;122&quot;/&gt;&lt;top val=&quot;140&quot;/&gt;&lt;width val=&quot;800&quot;/&gt;&lt;height val=&quot;182&quot;/&gt;&lt;hasText val=&quot;1&quot;/&gt;&lt;/Image&gt;&lt;/ThreeDShape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2.PNG&quot;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22&quot;/&gt;&lt;lineCharCount val=&quot;14&quot;/&gt;&lt;lineCharCount val=&quot;16&quot;/&gt;&lt;lineCharCount val=&quot;18&quot;/&gt;&lt;lineCharCount val=&quot;22&quot;/&gt;&lt;lineCharCount val=&quot;1&quot;/&gt;&lt;lineCharCount val=&quot;1&quot;/&gt;&lt;lineCharCount val=&quot;20&quot;/&gt;&lt;lineCharCount val=&quot;22&quot;/&gt;&lt;lineCharCount val=&quot;19&quot;/&gt;&lt;/TableIndex&gt;&lt;/ShapeTextInfo&gt;"/>
  <p:tag name="HTML_SHAPEINFO" val="&lt;ThreeDShapeInfo&gt;&lt;uuid val=&quot;{52CE957F-8E95-443C-A8C5-FFED863E8C94}&quot;/&gt;&lt;isInvalidForFieldText val=&quot;0&quot;/&gt;&lt;Image&gt;&lt;filename val=&quot;C:\Users\geoffrey.dyer\AppData\Local\Temp\CP106481329151140Session\CPTrustFolder106481329151156\PPTImport106481329945187\data\asimages\{52CE957F-8E95-443C-A8C5-FFED863E8C94}_4.png&quot;/&gt;&lt;left val=&quot;644&quot;/&gt;&lt;top val=&quot;247&quot;/&gt;&lt;width val=&quot;295&quot;/&gt;&lt;height val=&quot;321&quot;/&gt;&lt;hasText val=&quot;1&quot;/&gt;&lt;/Image&gt;&lt;/ThreeDShape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{70A723D4-01B9-49CE-BE7E-DD32FC468588}&quot;/&gt;&lt;isInvalidForFieldText val=&quot;0&quot;/&gt;&lt;Image&gt;&lt;filename val=&quot;C:\Users\geoffrey.dyer\AppData\Local\Temp\CP106481329151140Session\CPTrustFolder106481329151156\PPTImport106481329945187\data\asimages\{70A723D4-01B9-49CE-BE7E-DD32FC468588}_22.png&quot;/&gt;&lt;left val=&quot;127&quot;/&gt;&lt;top val=&quot;28&quot;/&gt;&lt;width val=&quot;785&quot;/&gt;&lt;height val=&quot;121&quot;/&gt;&lt;hasText val=&quot;1&quot;/&gt;&lt;/Image&gt;&lt;/ThreeDShape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82&quot;/&gt;&lt;lineCharCount val=&quot;83&quot;/&gt;&lt;lineCharCount val=&quot;77&quot;/&gt;&lt;lineCharCount val=&quot;31&quot;/&gt;&lt;lineCharCount val=&quot;34&quot;/&gt;&lt;lineCharCount val=&quot;83&quot;/&gt;&lt;lineCharCount val=&quot;53&quot;/&gt;&lt;/TableIndex&gt;&lt;/ShapeTextInfo&gt;"/>
  <p:tag name="HTML_SHAPEINFO" val="&lt;ThreeDShapeInfo&gt;&lt;uuid val=&quot;{83C6256B-1FAE-4608-A871-FB044AEBE2A3}&quot;/&gt;&lt;isInvalidForFieldText val=&quot;0&quot;/&gt;&lt;Image&gt;&lt;filename val=&quot;C:\Users\geoffrey.dyer\AppData\Local\Temp\CP106481329151140Session\CPTrustFolder106481329151156\PPTImport106481329945187\data\asimages\{83C6256B-1FAE-4608-A871-FB044AEBE2A3}_22.png&quot;/&gt;&lt;left val=&quot;47&quot;/&gt;&lt;top val=&quot;109&quot;/&gt;&lt;width val=&quot;880&quot;/&gt;&lt;height val=&quot;243&quot;/&gt;&lt;hasText val=&quot;1&quot;/&gt;&lt;/Image&gt;&lt;/ThreeDShape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3.PNG&quot;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{CC396E76-4EB9-4B28-B257-8DD7DD7C2DAB}&quot;/&gt;&lt;isInvalidForFieldText val=&quot;0&quot;/&gt;&lt;Image&gt;&lt;filename val=&quot;C:\Users\geoffrey.dyer\AppData\Local\Temp\CP106481329151140Session\CPTrustFolder106481329151156\PPTImport106481329945187\data\asimages\{CC396E76-4EB9-4B28-B257-8DD7DD7C2DAB}_23.png&quot;/&gt;&lt;left val=&quot;127&quot;/&gt;&lt;top val=&quot;28&quot;/&gt;&lt;width val=&quot;785&quot;/&gt;&lt;height val=&quot;121&quot;/&gt;&lt;hasText val=&quot;1&quot;/&gt;&lt;/Image&gt;&lt;/ThreeDShape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9&quot;/&gt;&lt;/TableIndex&gt;&lt;/ShapeTextInfo&gt;"/>
  <p:tag name="HTML_SHAPEINFO" val="&lt;ThreeDShapeInfo&gt;&lt;uuid val=&quot;{67756639-BFDA-4D9D-8A2F-BE113BF2271F}&quot;/&gt;&lt;isInvalidForFieldText val=&quot;0&quot;/&gt;&lt;Image&gt;&lt;filename val=&quot;C:\Users\geoffrey.dyer\AppData\Local\Temp\CP106481329151140Session\CPTrustFolder106481329151156\PPTImport106481329945187\data\asimages\{67756639-BFDA-4D9D-8A2F-BE113BF2271F}_23.png&quot;/&gt;&lt;left val=&quot;85&quot;/&gt;&lt;top val=&quot;160&quot;/&gt;&lt;width val=&quot;823&quot;/&gt;&lt;height val=&quot;82&quot;/&gt;&lt;hasText val=&quot;1&quot;/&gt;&lt;/Image&gt;&lt;/ThreeDShape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2&quot;/&gt;&lt;lineCharCount val=&quot;15&quot;/&gt;&lt;lineCharCount val=&quot;38&quot;/&gt;&lt;lineCharCount val=&quot;59&quot;/&gt;&lt;lineCharCount val=&quot;27&quot;/&gt;&lt;lineCharCount val=&quot;25&quot;/&gt;&lt;lineCharCount val=&quot;25&quot;/&gt;&lt;lineCharCount val=&quot;14&quot;/&gt;&lt;lineCharCount val=&quot;52&quot;/&gt;&lt;lineCharCount val=&quot;61&quot;/&gt;&lt;lineCharCount val=&quot;57&quot;/&gt;&lt;lineCharCount val=&quot;53&quot;/&gt;&lt;lineCharCount val=&quot;44&quot;/&gt;&lt;/TableIndex&gt;&lt;/ShapeTextInfo&gt;"/>
  <p:tag name="HTML_SHAPEINFO" val="&lt;ThreeDShapeInfo&gt;&lt;uuid val=&quot;{972C3FF1-A7F9-4703-8076-A7DF9EFE951D}&quot;/&gt;&lt;isInvalidForFieldText val=&quot;0&quot;/&gt;&lt;Image&gt;&lt;filename val=&quot;C:\Users\geoffrey.dyer\AppData\Local\Temp\CP106481329151140Session\CPTrustFolder106481329151156\PPTImport106481329945187\data\asimages\{972C3FF1-A7F9-4703-8076-A7DF9EFE951D}_23.png&quot;/&gt;&lt;left val=&quot;98&quot;/&gt;&lt;top val=&quot;221&quot;/&gt;&lt;width val=&quot;812&quot;/&gt;&lt;height val=&quot;404&quot;/&gt;&lt;hasText val=&quot;1&quot;/&gt;&lt;/Image&gt;&lt;/ThreeDShape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4.PNG&quot;/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  <p:tag name="HTML_SHAPEINFO" val="&lt;ThreeDShapeInfo&gt;&lt;uuid val=&quot;{FDC8A6D8-B968-48D8-A891-83CAEBED9168}&quot;/&gt;&lt;isInvalidForFieldText val=&quot;0&quot;/&gt;&lt;Image&gt;&lt;filename val=&quot;C:\Users\geoffrey.dyer\AppData\Local\Temp\CP106481329151140Session\CPTrustFolder106481329151156\PPTImport106481329945187\data\asimages\{FDC8A6D8-B968-48D8-A891-83CAEBED9168}_24.png&quot;/&gt;&lt;left val=&quot;127&quot;/&gt;&lt;top val=&quot;28&quot;/&gt;&lt;width val=&quot;785&quot;/&gt;&lt;height val=&quot;121&quot;/&gt;&lt;hasText val=&quot;1&quot;/&gt;&lt;/Image&gt;&lt;/ThreeDShape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38&quot;/&gt;&lt;lineCharCount val=&quot;1&quot;/&gt;&lt;lineCharCount val=&quot;1&quot;/&gt;&lt;lineCharCount val=&quot;1&quot;/&gt;&lt;lineCharCount val=&quot;44&quot;/&gt;&lt;lineCharCount val=&quot;41&quot;/&gt;&lt;lineCharCount val=&quot;11&quot;/&gt;&lt;lineCharCount val=&quot;42&quot;/&gt;&lt;lineCharCount val=&quot;50&quot;/&gt;&lt;lineCharCount val=&quot;53&quot;/&gt;&lt;lineCharCount val=&quot;20&quot;/&gt;&lt;/TableIndex&gt;&lt;/ShapeTextInfo&gt;"/>
  <p:tag name="HTML_SHAPEINFO" val="&lt;ThreeDShapeInfo&gt;&lt;uuid val=&quot;{3416336D-32EB-474A-A941-06365BDFED1C}&quot;/&gt;&lt;isInvalidForFieldText val=&quot;0&quot;/&gt;&lt;Image&gt;&lt;filename val=&quot;C:\Users\geoffrey.dyer\AppData\Local\Temp\CP106481329151140Session\CPTrustFolder106481329151156\PPTImport106481329945187\data\asimages\{3416336D-32EB-474A-A941-06365BDFED1C}_24.png&quot;/&gt;&lt;left val=&quot;95&quot;/&gt;&lt;top val=&quot;122&quot;/&gt;&lt;width val=&quot;801&quot;/&gt;&lt;height val=&quot;494&quot;/&gt;&lt;hasText val=&quot;1&quot;/&gt;&lt;/Image&gt;&lt;/ThreeDShape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46&quot;/&gt;&lt;lineCharCount val=&quot;19&quot;/&gt;&lt;/TableIndex&gt;&lt;/ShapeTextInfo&gt;"/>
  <p:tag name="HTML_SHAPEINFO" val="&lt;ThreeDShapeInfo&gt;&lt;uuid val=&quot;{8930AB2C-9FB5-462E-9142-A72E966A73AA}&quot;/&gt;&lt;isInvalidForFieldText val=&quot;0&quot;/&gt;&lt;Image&gt;&lt;filename val=&quot;C:\Users\geoffrey.dyer\AppData\Local\Temp\CP106481329151140Session\CPTrustFolder106481329151156\PPTImport106481329945187\data\asimages\{8930AB2C-9FB5-462E-9142-A72E966A73AA}_24.png&quot;/&gt;&lt;left val=&quot;178&quot;/&gt;&lt;top val=&quot;212&quot;/&gt;&lt;width val=&quot;574&quot;/&gt;&lt;height val=&quot;80&quot;/&gt;&lt;hasText val=&quot;1&quot;/&gt;&lt;/Image&gt;&lt;/ThreeDShape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25&quot;/&gt;&lt;lineCharCount val=&quot;22&quot;/&gt;&lt;lineCharCount val=&quot;26&quot;/&gt;&lt;lineCharCount val=&quot;5&quot;/&gt;&lt;/TableIndex&gt;&lt;/ShapeTextInfo&gt;"/>
  <p:tag name="HTML_SHAPEINFO" val="&lt;ThreeDShapeInfo&gt;&lt;uuid val=&quot;{FD0BCFBF-3FEB-468C-B7F3-E3773D5EBD0F}&quot;/&gt;&lt;isInvalidForFieldText val=&quot;0&quot;/&gt;&lt;Image&gt;&lt;filename val=&quot;C:\Users\geoffrey.dyer\AppData\Local\Temp\CP106481329151140Session\CPTrustFolder106481329151156\PPTImport106481329945187\data\asimages\{FD0BCFBF-3FEB-468C-B7F3-E3773D5EBD0F}_4.png&quot;/&gt;&lt;left val=&quot;131&quot;/&gt;&lt;top val=&quot;541&quot;/&gt;&lt;width val=&quot;284&quot;/&gt;&lt;height val=&quot;145&quot;/&gt;&lt;hasText val=&quot;1&quot;/&gt;&lt;/Image&gt;&lt;/ThreeDShape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5.PNG&quot;/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5707DBD5-EAFF-46D7-AF3F-ED9C59EA66DE}&quot;/&gt;&lt;isInvalidForFieldText val=&quot;0&quot;/&gt;&lt;Image&gt;&lt;filename val=&quot;C:\Users\geoffrey.dyer\AppData\Local\Temp\CP106481329151140Session\CPTrustFolder106481329151156\PPTImport106481329945187\data\asimages\{5707DBD5-EAFF-46D7-AF3F-ED9C59EA66DE}_25.png&quot;/&gt;&lt;left val=&quot;127&quot;/&gt;&lt;top val=&quot;28&quot;/&gt;&lt;width val=&quot;785&quot;/&gt;&lt;height val=&quot;121&quot;/&gt;&lt;hasText val=&quot;1&quot;/&gt;&lt;/Image&gt;&lt;/ThreeDShape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4&quot;/&gt;&lt;lineCharCount val=&quot;51&quot;/&gt;&lt;lineCharCount val=&quot;47&quot;/&gt;&lt;lineCharCount val=&quot;20&quot;/&gt;&lt;lineCharCount val=&quot;34&quot;/&gt;&lt;lineCharCount val=&quot;50&quot;/&gt;&lt;lineCharCount val=&quot;29&quot;/&gt;&lt;lineCharCount val=&quot;45&quot;/&gt;&lt;lineCharCount val=&quot;55&quot;/&gt;&lt;lineCharCount val=&quot;59&quot;/&gt;&lt;lineCharCount val=&quot;29&quot;/&gt;&lt;lineCharCount val=&quot;50&quot;/&gt;&lt;lineCharCount val=&quot;50&quot;/&gt;&lt;lineCharCount val=&quot;52&quot;/&gt;&lt;lineCharCount val=&quot;52&quot;/&gt;&lt;/TableIndex&gt;&lt;/ShapeTextInfo&gt;"/>
  <p:tag name="HTML_SHAPEINFO" val="&lt;ThreeDShapeInfo&gt;&lt;uuid val=&quot;{84F60E62-5B2D-498B-A64D-2530594A7AA7}&quot;/&gt;&lt;isInvalidForFieldText val=&quot;0&quot;/&gt;&lt;Image&gt;&lt;filename val=&quot;C:\Users\geoffrey.dyer\AppData\Local\Temp\CP106481329151140Session\CPTrustFolder106481329151156\PPTImport106481329945187\data\asimages\{84F60E62-5B2D-498B-A64D-2530594A7AA7}_25.png&quot;/&gt;&lt;left val=&quot;96&quot;/&gt;&lt;top val=&quot;119&quot;/&gt;&lt;width val=&quot;824&quot;/&gt;&lt;height val=&quot;496&quot;/&gt;&lt;hasText val=&quot;1&quot;/&gt;&lt;/Image&gt;&lt;/ThreeDShape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6.PNG&quot;/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6&quot;/&gt;&lt;lineCharCount val=&quot;22&quot;/&gt;&lt;/TableIndex&gt;&lt;/ShapeTextInfo&gt;"/>
  <p:tag name="HTML_SHAPEINFO" val="&lt;ThreeDShapeInfo&gt;&lt;uuid val=&quot;{2851385E-3553-4765-9925-761A787D0C33}&quot;/&gt;&lt;isInvalidForFieldText val=&quot;0&quot;/&gt;&lt;Image&gt;&lt;filename val=&quot;C:\Users\geoffrey.dyer\AppData\Local\Temp\CP106481329151140Session\CPTrustFolder106481329151156\PPTImport106481329945187\data\asimages\{2851385E-3553-4765-9925-761A787D0C33}_26.png&quot;/&gt;&lt;left val=&quot;127&quot;/&gt;&lt;top val=&quot;28&quot;/&gt;&lt;width val=&quot;785&quot;/&gt;&lt;height val=&quot;128&quot;/&gt;&lt;hasText val=&quot;1&quot;/&gt;&lt;/Image&gt;&lt;/ThreeDShape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45&quot;/&gt;&lt;lineCharCount val=&quot;48&quot;/&gt;&lt;lineCharCount val=&quot;19&quot;/&gt;&lt;lineCharCount val=&quot;47&quot;/&gt;&lt;lineCharCount val=&quot;35&quot;/&gt;&lt;lineCharCount val=&quot;45&quot;/&gt;&lt;lineCharCount val=&quot;17&quot;/&gt;&lt;/TableIndex&gt;&lt;/ShapeTextInfo&gt;"/>
  <p:tag name="HTML_SHAPEINFO" val="&lt;ThreeDShapeInfo&gt;&lt;uuid val=&quot;{E2E7D038-070C-4706-BC2A-BD02A09AF92B}&quot;/&gt;&lt;isInvalidForFieldText val=&quot;0&quot;/&gt;&lt;Image&gt;&lt;filename val=&quot;C:\Users\geoffrey.dyer\AppData\Local\Temp\CP106481329151140Session\CPTrustFolder106481329151156\PPTImport106481329945187\data\asimages\{E2E7D038-070C-4706-BC2A-BD02A09AF92B}_26.png&quot;/&gt;&lt;left val=&quot;95&quot;/&gt;&lt;top val=&quot;154&quot;/&gt;&lt;width val=&quot;817&quot;/&gt;&lt;height val=&quot;462&quot;/&gt;&lt;hasText val=&quot;1&quot;/&gt;&lt;/Image&gt;&lt;/ThreeDShape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7.PNG&quot;/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HTML_SHAPEINFO" val="&lt;ThreeDShapeInfo&gt;&lt;uuid val=&quot;{5C73FE59-02C0-4E6F-BA85-33C5EBA2CE4F}&quot;/&gt;&lt;isInvalidForFieldText val=&quot;0&quot;/&gt;&lt;Image&gt;&lt;filename val=&quot;C:\Users\geoffrey.dyer\AppData\Local\Temp\CP106481329151140Session\CPTrustFolder106481329151156\PPTImport106481329945187\data\asimages\{5C73FE59-02C0-4E6F-BA85-33C5EBA2CE4F}_27.png&quot;/&gt;&lt;left val=&quot;127&quot;/&gt;&lt;top val=&quot;28&quot;/&gt;&lt;width val=&quot;785&quot;/&gt;&lt;height val=&quot;121&quot;/&gt;&lt;hasText val=&quot;1&quot;/&gt;&lt;/Image&gt;&lt;/ThreeDShape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2&quot;/&gt;&lt;lineCharCount val=&quot;50&quot;/&gt;&lt;lineCharCount val=&quot;12&quot;/&gt;&lt;lineCharCount val=&quot;51&quot;/&gt;&lt;lineCharCount val=&quot;50&quot;/&gt;&lt;lineCharCount val=&quot;15&quot;/&gt;&lt;lineCharCount val=&quot;46&quot;/&gt;&lt;lineCharCount val=&quot;1&quot;/&gt;&lt;lineCharCount val=&quot;1&quot;/&gt;&lt;lineCharCount val=&quot;1&quot;/&gt;&lt;lineCharCount val=&quot;1&quot;/&gt;&lt;lineCharCount val=&quot;49&quot;/&gt;&lt;lineCharCount val=&quot;25&quot;/&gt;&lt;/TableIndex&gt;&lt;/ShapeTextInfo&gt;"/>
  <p:tag name="HTML_SHAPEINFO" val="&lt;ThreeDShapeInfo&gt;&lt;uuid val=&quot;{C2BB1DB5-8912-4A55-9A34-8A7AF2A4B258}&quot;/&gt;&lt;isInvalidForFieldText val=&quot;0&quot;/&gt;&lt;Image&gt;&lt;filename val=&quot;C:\Users\geoffrey.dyer\AppData\Local\Temp\CP106481329151140Session\CPTrustFolder106481329151156\PPTImport106481329945187\data\asimages\{C2BB1DB5-8912-4A55-9A34-8A7AF2A4B258}_27.png&quot;/&gt;&lt;left val=&quot;101&quot;/&gt;&lt;top val=&quot;135&quot;/&gt;&lt;width val=&quot;803&quot;/&gt;&lt;height val=&quot;480&quot;/&gt;&lt;hasText val=&quot;1&quot;/&gt;&lt;/Image&gt;&lt;/ThreeDShape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8.PNG&quot;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  <p:tag name="HTML_SHAPEINFO" val="&lt;ThreeDShapeInfo&gt;&lt;uuid val=&quot;{FE92A557-06F8-436F-9B2B-2D5C0D217996}&quot;/&gt;&lt;isInvalidForFieldText val=&quot;0&quot;/&gt;&lt;Image&gt;&lt;filename val=&quot;C:\Users\geoffrey.dyer\AppData\Local\Temp\CP106481329151140Session\CPTrustFolder106481329151156\PPTImport106481329945187\data\asimages\{FE92A557-06F8-436F-9B2B-2D5C0D217996}_28.png&quot;/&gt;&lt;left val=&quot;127&quot;/&gt;&lt;top val=&quot;28&quot;/&gt;&lt;width val=&quot;785&quot;/&gt;&lt;height val=&quot;121&quot;/&gt;&lt;hasText val=&quot;1&quot;/&gt;&lt;/Image&gt;&lt;/ThreeDShape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51&quot;/&gt;&lt;lineCharCount val=&quot;69&quot;/&gt;&lt;/TableIndex&gt;&lt;/ShapeTextInfo&gt;"/>
  <p:tag name="HTML_SHAPEINFO" val="&lt;ThreeDShapeInfo&gt;&lt;uuid val=&quot;{D6F8934A-8B4D-4A54-B247-5B24BDB74403}&quot;/&gt;&lt;isInvalidForFieldText val=&quot;0&quot;/&gt;&lt;Image&gt;&lt;filename val=&quot;C:\Users\geoffrey.dyer\AppData\Local\Temp\CP106481329151140Session\CPTrustFolder106481329151156\PPTImport106481329945187\data\asimages\{D6F8934A-8B4D-4A54-B247-5B24BDB74403}_28.png&quot;/&gt;&lt;left val=&quot;47&quot;/&gt;&lt;top val=&quot;151&quot;/&gt;&lt;width val=&quot;865&quot;/&gt;&lt;height val=&quot;104&quot;/&gt;&lt;hasText val=&quot;1&quot;/&gt;&lt;/Image&gt;&lt;/ThreeDShape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  <p:tag name="HTML_SHAPEINFO" val="&lt;ThreeDShapeInfo&gt;&lt;uuid val=&quot;{6F1B1F39-2DD2-430D-974C-E6340F5B5AE5}&quot;/&gt;&lt;isInvalidForFieldText val=&quot;0&quot;/&gt;&lt;Image&gt;&lt;filename val=&quot;C:\Users\geoffrey.dyer\AppData\Local\Temp\CP106481329151140Session\CPTrustFolder106481329151156\PPTImport106481329945187\data\asimages\{6F1B1F39-2DD2-430D-974C-E6340F5B5AE5}_28.png&quot;/&gt;&lt;left val=&quot;668&quot;/&gt;&lt;top val=&quot;232&quot;/&gt;&lt;width val=&quot;169&quot;/&gt;&lt;height val=&quot;85&quot;/&gt;&lt;hasText val=&quot;1&quot;/&gt;&lt;/Image&gt;&lt;/ThreeDShape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8&quot;/&gt;&lt;lineCharCount val=&quot;17&quot;/&gt;&lt;/TableIndex&gt;&lt;/ShapeTextInfo&gt;"/>
  <p:tag name="HTML_SHAPEINFO" val="&lt;ThreeDShapeInfo&gt;&lt;uuid val=&quot;{CFC1846E-D246-4DDE-AAB4-82EE0143C13C}&quot;/&gt;&lt;isInvalidForFieldText val=&quot;0&quot;/&gt;&lt;Image&gt;&lt;filename val=&quot;C:\Users\geoffrey.dyer\AppData\Local\Temp\CP106481329151140Session\CPTrustFolder106481329151156\PPTImport106481329945187\data\asimages\{CFC1846E-D246-4DDE-AAB4-82EE0143C13C}_28.png&quot;/&gt;&lt;left val=&quot;656&quot;/&gt;&lt;top val=&quot;396&quot;/&gt;&lt;width val=&quot;288&quot;/&gt;&lt;height val=&quot;94&quot;/&gt;&lt;hasText val=&quot;1&quot;/&gt;&lt;/Image&gt;&lt;/ThreeDShape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9.PNG&quot;/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  <p:tag name="HTML_SHAPEINFO" val="&lt;ThreeDShapeInfo&gt;&lt;uuid val=&quot;{A598DCB8-7D25-4DF6-9396-1672CAB2C049}&quot;/&gt;&lt;isInvalidForFieldText val=&quot;0&quot;/&gt;&lt;Image&gt;&lt;filename val=&quot;C:\Users\geoffrey.dyer\AppData\Local\Temp\CP106481329151140Session\CPTrustFolder106481329151156\PPTImport106481329945187\data\asimages\{A598DCB8-7D25-4DF6-9396-1672CAB2C049}_29.png&quot;/&gt;&lt;left val=&quot;127&quot;/&gt;&lt;top val=&quot;28&quot;/&gt;&lt;width val=&quot;785&quot;/&gt;&lt;height val=&quot;121&quot;/&gt;&lt;hasText val=&quot;1&quot;/&gt;&lt;/Image&gt;&lt;/ThreeDShape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38&quot;/&gt;&lt;lineCharCount val=&quot;30&quot;/&gt;&lt;lineCharCount val=&quot;38&quot;/&gt;&lt;lineCharCount val=&quot;16&quot;/&gt;&lt;lineCharCount val=&quot;8&quot;/&gt;&lt;lineCharCount val=&quot;19&quot;/&gt;&lt;lineCharCount val=&quot;20&quot;/&gt;&lt;lineCharCount val=&quot;11&quot;/&gt;&lt;lineCharCount val=&quot;8&quot;/&gt;&lt;/TableIndex&gt;&lt;/ShapeTextInfo&gt;"/>
  <p:tag name="HTML_SHAPEINFO" val="&lt;ThreeDShapeInfo&gt;&lt;uuid val=&quot;{B391F893-5DFE-4952-BB96-778EAA90C9A7}&quot;/&gt;&lt;isInvalidForFieldText val=&quot;0&quot;/&gt;&lt;Image&gt;&lt;filename val=&quot;C:\Users\geoffrey.dyer\AppData\Local\Temp\CP106481329151140Session\CPTrustFolder106481329151156\PPTImport106481329945187\data\asimages\{B391F893-5DFE-4952-BB96-778EAA90C9A7}_29.png&quot;/&gt;&lt;left val=&quot;163&quot;/&gt;&lt;top val=&quot;144&quot;/&gt;&lt;width val=&quot;756&quot;/&gt;&lt;height val=&quot;432&quot;/&gt;&lt;hasText val=&quot;1&quot;/&gt;&lt;/Image&gt;&lt;/ThreeDShape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CE1A3C8E-8233-4597-BB90-135BC7FDCD22}&quot;/&gt;&lt;isInvalidForFieldText val=&quot;1&quot;/&gt;&lt;Image&gt;&lt;filename val=&quot;C:\Users\geoffrey.dyer\Documents\My Adobe Presentations\Security Awareness Primer\data\asimages\{CE1A3C8E-8233-4597-BB90-135BC7FDCD22}_29_S.png&quot;/&gt;&lt;left val=&quot;83&quot;/&gt;&lt;top val=&quot;279&quot;/&gt;&lt;width val=&quot;102&quot;/&gt;&lt;height val=&quot;100&quot;/&gt;&lt;hasText val=&quot;0&quot;/&gt;&lt;/Image&gt;&lt;Image&gt;&lt;filename val=&quot;C:\Users\geoffrey.dyer\Documents\My Adobe Presentations\Security Awareness Primer\data\asimages\{CE1A3C8E-8233-4597-BB90-135BC7FDCD22}_29_T.png&quot;/&gt;&lt;left val=&quot;95&quot;/&gt;&lt;top val=&quot;281&quot;/&gt;&lt;width val=&quot;78&quot;/&gt;&lt;height val=&quot;97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30.PNG&quot;/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4&quot;/&gt;&lt;/TableIndex&gt;&lt;/ShapeTextInfo&gt;"/>
  <p:tag name="HTML_SHAPEINFO" val="&lt;ThreeDShapeInfo&gt;&lt;uuid val=&quot;{30F2935F-A5B0-4098-901B-F1146F3C846C}&quot;/&gt;&lt;isInvalidForFieldText val=&quot;0&quot;/&gt;&lt;Image&gt;&lt;filename val=&quot;C:\Users\geoffrey.dyer\AppData\Local\Temp\CP106481329151140Session\CPTrustFolder106481329151156\PPTImport106481329945187\data\asimages\{30F2935F-A5B0-4098-901B-F1146F3C846C}_30.png&quot;/&gt;&lt;left val=&quot;127&quot;/&gt;&lt;top val=&quot;28&quot;/&gt;&lt;width val=&quot;785&quot;/&gt;&lt;height val=&quot;121&quot;/&gt;&lt;hasText val=&quot;1&quot;/&gt;&lt;/Image&gt;&lt;/ThreeDShape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9&quot;/&gt;&lt;lineCharCount val=&quot;68&quot;/&gt;&lt;lineCharCount val=&quot;63&quot;/&gt;&lt;lineCharCount val=&quot;53&quot;/&gt;&lt;lineCharCount val=&quot;1&quot;/&gt;&lt;lineCharCount val=&quot;59&quot;/&gt;&lt;lineCharCount val=&quot;10&quot;/&gt;&lt;lineCharCount val=&quot;59&quot;/&gt;&lt;lineCharCount val=&quot;18&quot;/&gt;&lt;lineCharCount val=&quot;50&quot;/&gt;&lt;lineCharCount val=&quot;53&quot;/&gt;&lt;lineCharCount val=&quot;9&quot;/&gt;&lt;lineCharCount val=&quot;1&quot;/&gt;&lt;lineCharCount val=&quot;61&quot;/&gt;&lt;lineCharCount val=&quot;51&quot;/&gt;&lt;lineCharCount val=&quot;1&quot;/&gt;&lt;lineCharCount val=&quot;61&quot;/&gt;&lt;lineCharCount val=&quot;67&quot;/&gt;&lt;lineCharCount val=&quot;41&quot;/&gt;&lt;lineCharCount val=&quot;1&quot;/&gt;&lt;/TableIndex&gt;&lt;/ShapeTextInfo&gt;"/>
  <p:tag name="HTML_SHAPEINFO" val="&lt;ThreeDShapeInfo&gt;&lt;uuid val=&quot;{FDEB247F-F632-4079-8A89-CB17310E56ED}&quot;/&gt;&lt;isInvalidForFieldText val=&quot;0&quot;/&gt;&lt;Image&gt;&lt;filename val=&quot;C:\Users\geoffrey.dyer\AppData\Local\Temp\CP106481329151140Session\CPTrustFolder106481329151156\PPTImport106481329945187\data\asimages\{FDEB247F-F632-4079-8A89-CB17310E56ED}_30.png&quot;/&gt;&lt;left val=&quot;122&quot;/&gt;&lt;top val=&quot;148&quot;/&gt;&lt;width val=&quot;757&quot;/&gt;&lt;height val=&quot;595&quot;/&gt;&lt;hasText val=&quot;1&quot;/&gt;&lt;/Image&gt;&lt;/ThreeDShape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31.PNG&quot;/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  <p:tag name="HTML_SHAPEINFO" val="&lt;ThreeDShapeInfo&gt;&lt;uuid val=&quot;{A5253B5B-2E0A-42E7-B8A0-5D8D5F2CAACD}&quot;/&gt;&lt;isInvalidForFieldText val=&quot;0&quot;/&gt;&lt;Image&gt;&lt;filename val=&quot;C:\Users\geoffrey.dyer\AppData\Local\Temp\CP106481329151140Session\CPTrustFolder106481329151156\PPTImport106481329945187\data\asimages\{A5253B5B-2E0A-42E7-B8A0-5D8D5F2CAACD}_31.png&quot;/&gt;&lt;left val=&quot;127&quot;/&gt;&lt;top val=&quot;28&quot;/&gt;&lt;width val=&quot;785&quot;/&gt;&lt;height val=&quot;121&quot;/&gt;&lt;hasText val=&quot;1&quot;/&gt;&lt;/Image&gt;&lt;/ThreeDShape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27&quot;/&gt;&lt;lineCharCount val=&quot;24&quot;/&gt;&lt;lineCharCount val=&quot;22&quot;/&gt;&lt;lineCharCount val=&quot;23&quot;/&gt;&lt;lineCharCount val=&quot;24&quot;/&gt;&lt;lineCharCount val=&quot;23&quot;/&gt;&lt;lineCharCount val=&quot;21&quot;/&gt;&lt;lineCharCount val=&quot;25&quot;/&gt;&lt;lineCharCount val=&quot;23&quot;/&gt;&lt;lineCharCount val=&quot;18&quot;/&gt;&lt;lineCharCount val=&quot;10&quot;/&gt;&lt;/TableIndex&gt;&lt;/ShapeTextInfo&gt;"/>
  <p:tag name="HTML_SHAPEINFO" val="&lt;ThreeDShapeInfo&gt;&lt;uuid val=&quot;{7C67F61C-FDD8-4E45-B77C-0BF5F20D9AAA}&quot;/&gt;&lt;isInvalidForFieldText val=&quot;0&quot;/&gt;&lt;Image&gt;&lt;filename val=&quot;C:\Users\geoffrey.dyer\AppData\Local\Temp\CP106481329151140Session\CPTrustFolder106481329151156\PPTImport106481329945187\data\asimages\{7C67F61C-FDD8-4E45-B77C-0BF5F20D9AAA}_31.png&quot;/&gt;&lt;left val=&quot;35&quot;/&gt;&lt;top val=&quot;128&quot;/&gt;&lt;width val=&quot;479&quot;/&gt;&lt;height val=&quot;507&quot;/&gt;&lt;hasText val=&quot;1&quot;/&gt;&lt;/Image&gt;&lt;/ThreeDShape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7AFA94FA-D33B-4F3D-BDC8-76802EFD780B}&quot;/&gt;&lt;isInvalidForFieldText val=&quot;0&quot;/&gt;&lt;Image&gt;&lt;filename val=&quot;C:\Users\geoffrey.dyer\AppData\Local\Temp\CP106481329151140Session\CPTrustFolder106481329151156\PPTImport106481329945187\data\asimages\{7AFA94FA-D33B-4F3D-BDC8-76802EFD780B}_31.png&quot;/&gt;&lt;left val=&quot;543&quot;/&gt;&lt;top val=&quot;175&quot;/&gt;&lt;width val=&quot;385&quot;/&gt;&lt;height val=&quot;417&quot;/&gt;&lt;hasText val=&quot;1&quot;/&gt;&lt;/Image&gt;&lt;/ThreeDShape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32.PNG&quot;/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  <p:tag name="HTML_SHAPEINFO" val="&lt;ThreeDShapeInfo&gt;&lt;uuid val=&quot;{BC191B6B-69B6-4BF7-AC59-E22E6EE8DBF2}&quot;/&gt;&lt;isInvalidForFieldText val=&quot;0&quot;/&gt;&lt;Image&gt;&lt;filename val=&quot;C:\Users\geoffrey.dyer\AppData\Local\Temp\CP106481329151140Session\CPTrustFolder106481329151156\PPTImport106481329945187\data\asimages\{BC191B6B-69B6-4BF7-AC59-E22E6EE8DBF2}_32.png&quot;/&gt;&lt;left val=&quot;127&quot;/&gt;&lt;top val=&quot;28&quot;/&gt;&lt;width val=&quot;785&quot;/&gt;&lt;height val=&quot;121&quot;/&gt;&lt;hasText val=&quot;1&quot;/&gt;&lt;/Image&gt;&lt;/ThreeDShape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50&quot;/&gt;&lt;lineCharCount val=&quot;16&quot;/&gt;&lt;lineCharCount val=&quot;25&quot;/&gt;&lt;lineCharCount val=&quot;16&quot;/&gt;&lt;lineCharCount val=&quot;15&quot;/&gt;&lt;lineCharCount val=&quot;10&quot;/&gt;&lt;lineCharCount val=&quot;80&quot;/&gt;&lt;lineCharCount val=&quot;16&quot;/&gt;&lt;/TableIndex&gt;&lt;/ShapeTextInfo&gt;"/>
  <p:tag name="HTML_SHAPEINFO" val="&lt;ThreeDShapeInfo&gt;&lt;uuid val=&quot;{E84CEBB6-14E8-4162-B9FE-7640F894A3A2}&quot;/&gt;&lt;isInvalidForFieldText val=&quot;0&quot;/&gt;&lt;Image&gt;&lt;filename val=&quot;C:\Users\geoffrey.dyer\AppData\Local\Temp\CP106481329151140Session\CPTrustFolder106481329151156\PPTImport106481329945187\data\asimages\{E84CEBB6-14E8-4162-B9FE-7640F894A3A2}_32.png&quot;/&gt;&lt;left val=&quot;108&quot;/&gt;&lt;top val=&quot;396&quot;/&gt;&lt;width val=&quot;806&quot;/&gt;&lt;height val=&quot;220&quot;/&gt;&lt;hasText val=&quot;1&quot;/&gt;&lt;/Image&gt;&lt;/ThreeDShape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CBEEFCC-B124-47D7-8AF2-7AECF9DC29C8}&quot;/&gt;&lt;isInvalidForFieldText val=&quot;0&quot;/&gt;&lt;Image&gt;&lt;filename val=&quot;C:\Users\geoffrey.dyer\AppData\Local\Temp\CP106481329151140Session\CPTrustFolder106481329151156\PPTImport106481329945187\data\asimages\{4CBEEFCC-B124-47D7-8AF2-7AECF9DC29C8}_32.png&quot;/&gt;&lt;left val=&quot;103&quot;/&gt;&lt;top val=&quot;127&quot;/&gt;&lt;width val=&quot;799&quot;/&gt;&lt;height val=&quot;273&quot;/&gt;&lt;hasText val=&quot;1&quot;/&gt;&lt;/Image&gt;&lt;/ThreeDShape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22&quot;/&gt;&lt;lineCharCount val=&quot;27&quot;/&gt;&lt;lineCharCount val=&quot;19&quot;/&gt;&lt;/TableIndex&gt;&lt;/ShapeTextInfo&gt;"/>
  <p:tag name="HTML_SHAPEINFO" val="&lt;ThreeDShapeInfo&gt;&lt;uuid val=&quot;{779B61C4-0089-4E67-8485-472AE055F8C1}&quot;/&gt;&lt;isInvalidForFieldText val=&quot;0&quot;/&gt;&lt;Image&gt;&lt;filename val=&quot;C:\Users\geoffrey.dyer\AppData\Local\Temp\CP106481329151140Session\CPTrustFolder106481329151156\PPTImport106481329945187\data\asimages\{779B61C4-0089-4E67-8485-472AE055F8C1}_4.png&quot;/&gt;&lt;left val=&quot;635&quot;/&gt;&lt;top val=&quot;133&quot;/&gt;&lt;width val=&quot;293&quot;/&gt;&lt;height val=&quot;97&quot;/&gt;&lt;hasText val=&quot;1&quot;/&gt;&lt;/Image&gt;&lt;/ThreeDShape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7&quot;/&gt;&lt;/TableIndex&gt;&lt;/ShapeTextInfo&gt;"/>
  <p:tag name="HTML_SHAPEINFO" val="&lt;ThreeDShapeInfo&gt;&lt;uuid val=&quot;{4CE87BE2-825E-43C8-92DB-7AEB78A647DE}&quot;/&gt;&lt;isInvalidForFieldText val=&quot;0&quot;/&gt;&lt;Image&gt;&lt;filename val=&quot;C:\Users\geoffrey.dyer\AppData\Local\Temp\CP106481329151140Session\CPTrustFolder106481329151156\PPTImport106481329945187\data\asimages\{4CE87BE2-825E-43C8-92DB-7AEB78A647DE}_2.png&quot;/&gt;&lt;left val=&quot;127&quot;/&gt;&lt;top val=&quot;28&quot;/&gt;&lt;width val=&quot;785&quot;/&gt;&lt;height val=&quot;121&quot;/&gt;&lt;hasText val=&quot;1&quot;/&gt;&lt;/Image&gt;&lt;/ThreeDShape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B79A73F2-71A0-47DF-8E7D-52DB027BE46F}&quot;/&gt;&lt;isInvalidForFieldText val=&quot;0&quot;/&gt;&lt;Image&gt;&lt;filename val=&quot;C:\Users\geoffrey.dyer\Documents\My Adobe Presentations\Security Awareness Primer\data\asimages\{B79A73F2-71A0-47DF-8E7D-52DB027BE46F}.png&quot;/&gt;&lt;left val=&quot;317&quot;/&gt;&lt;top val=&quot;425&quot;/&gt;&lt;width val=&quot;120&quot;/&gt;&lt;height val=&quot;41&quot;/&gt;&lt;hasText val=&quot;1&quot;/&gt;&lt;/Image&gt;&lt;/ThreeDShape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  <p:tag name="HTML_SHAPEINFO" val="&lt;ThreeDShapeInfo&gt;&lt;uuid val=&quot;{2EF410A9-46E5-49A6-A0A0-DA47DF0304E9}&quot;/&gt;&lt;isInvalidForFieldText val=&quot;0&quot;/&gt;&lt;Image&gt;&lt;filename val=&quot;C:\Users\geoffrey.dyer\AppData\Local\Temp\CP106481329151140Session\CPTrustFolder106481329151156\PPTImport106481329945187\data\asimages\{2EF410A9-46E5-49A6-A0A0-DA47DF0304E9}_4.png&quot;/&gt;&lt;left val=&quot;509&quot;/&gt;&lt;top val=&quot;238&quot;/&gt;&lt;width val=&quot;92&quot;/&gt;&lt;height val=&quot;40&quot;/&gt;&lt;hasText val=&quot;1&quot;/&gt;&lt;/Image&gt;&lt;/ThreeDShape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  <p:tag name="HTML_SHAPEINFO" val="&lt;ThreeDShapeInfo&gt;&lt;uuid val=&quot;{A0E12A23-3406-4B93-A9B4-81EADBDA18FA}&quot;/&gt;&lt;isInvalidForFieldText val=&quot;0&quot;/&gt;&lt;Image&gt;&lt;filename val=&quot;C:\Users\geoffrey.dyer\AppData\Local\Temp\CP106481329151140Session\CPTrustFolder106481329151156\PPTImport106481329945187\data\asimages\{A0E12A23-3406-4B93-A9B4-81EADBDA18FA}_4.png&quot;/&gt;&lt;left val=&quot;543&quot;/&gt;&lt;top val=&quot;354&quot;/&gt;&lt;width val=&quot;118&quot;/&gt;&lt;height val=&quot;40&quot;/&gt;&lt;hasText val=&quot;1&quot;/&gt;&lt;/Image&gt;&lt;/ThreeDShape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  <p:tag name="HTML_SHAPEINFO" val="&lt;ThreeDShapeInfo&gt;&lt;uuid val=&quot;{982EA937-6FE6-4E0C-A28D-2253AF16372C}&quot;/&gt;&lt;isInvalidForFieldText val=&quot;0&quot;/&gt;&lt;Image&gt;&lt;filename val=&quot;C:\Users\geoffrey.dyer\AppData\Local\Temp\CP106481329151140Session\CPTrustFolder106481329151156\PPTImport106481329945187\data\asimages\{982EA937-6FE6-4E0C-A28D-2253AF16372C}_4.png&quot;/&gt;&lt;left val=&quot;559&quot;/&gt;&lt;top val=&quot;516&quot;/&gt;&lt;width val=&quot;92&quot;/&gt;&lt;height val=&quot;40&quot;/&gt;&lt;hasText val=&quot;1&quot;/&gt;&lt;/Image&gt;&lt;/ThreeDShape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  <p:tag name="HTML_SHAPEINFO" val="&lt;ThreeDShapeInfo&gt;&lt;uuid val=&quot;{0567DD18-D1D7-4DBF-B532-9BA4853594F3}&quot;/&gt;&lt;isInvalidForFieldText val=&quot;0&quot;/&gt;&lt;Image&gt;&lt;filename val=&quot;C:\Users\geoffrey.dyer\AppData\Local\Temp\CP106481329151140Session\CPTrustFolder106481329151156\PPTImport106481329945187\data\asimages\{0567DD18-D1D7-4DBF-B532-9BA4853594F3}_4.png&quot;/&gt;&lt;left val=&quot;576&quot;/&gt;&lt;top val=&quot;436&quot;/&gt;&lt;width val=&quot;91&quot;/&gt;&lt;height val=&quot;40&quot;/&gt;&lt;hasText val=&quot;1&quot;/&gt;&lt;/Image&gt;&lt;/ThreeDShape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5.PNG&quot;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  <p:tag name="HTML_SHAPEINFO" val="&lt;ThreeDShapeInfo&gt;&lt;uuid val=&quot;{0175439A-FD9B-467E-BA8D-69CC66D52934}&quot;/&gt;&lt;isInvalidForFieldText val=&quot;0&quot;/&gt;&lt;Image&gt;&lt;filename val=&quot;C:\Users\geoffrey.dyer\AppData\Local\Temp\CP106481329151140Session\CPTrustFolder106481329151156\PPTImport106481329945187\data\asimages\{0175439A-FD9B-467E-BA8D-69CC66D52934}_5.png&quot;/&gt;&lt;left val=&quot;127&quot;/&gt;&lt;top val=&quot;28&quot;/&gt;&lt;width val=&quot;785&quot;/&gt;&lt;height val=&quot;121&quot;/&gt;&lt;hasText val=&quot;1&quot;/&gt;&lt;/Image&gt;&lt;/ThreeDShape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8&quot;/&gt;&lt;lineCharCount val=&quot;6&quot;/&gt;&lt;lineCharCount val=&quot;28&quot;/&gt;&lt;lineCharCount val=&quot;19&quot;/&gt;&lt;lineCharCount val=&quot;9&quot;/&gt;&lt;lineCharCount val=&quot;18&quot;/&gt;&lt;lineCharCount val=&quot;1&quot;/&gt;&lt;/TableIndex&gt;&lt;/ShapeTextInfo&gt;"/>
  <p:tag name="HTML_SHAPEINFO" val="&lt;ThreeDShapeInfo&gt;&lt;uuid val=&quot;{AF1801D2-AB02-41C9-BB03-BF15DC77793A}&quot;/&gt;&lt;isInvalidForFieldText val=&quot;0&quot;/&gt;&lt;Image&gt;&lt;filename val=&quot;C:\Users\geoffrey.dyer\AppData\Local\Temp\CP106481329151140Session\CPTrustFolder106481329151156\PPTImport106481329945187\data\asimages\{AF1801D2-AB02-41C9-BB03-BF15DC77793A}_5.png&quot;/&gt;&lt;left val=&quot;101&quot;/&gt;&lt;top val=&quot;143&quot;/&gt;&lt;width val=&quot;731&quot;/&gt;&lt;height val=&quot;376&quot;/&gt;&lt;hasText val=&quot;1&quot;/&gt;&lt;/Image&gt;&lt;/ThreeDShape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6.PNG&quot;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5&quot;/&gt;&lt;lineCharCount val=&quot;45&quot;/&gt;&lt;lineCharCount val=&quot;24&quot;/&gt;&lt;lineCharCount val=&quot;1&quot;/&gt;&lt;lineCharCount val=&quot;54&quot;/&gt;&lt;lineCharCount val=&quot;15&quot;/&gt;&lt;lineCharCount val=&quot;15&quot;/&gt;&lt;lineCharCount val=&quot;57&quot;/&gt;&lt;lineCharCount val=&quot;54&quot;/&gt;&lt;lineCharCount val=&quot;1&quot;/&gt;&lt;lineCharCount val=&quot;53&quot;/&gt;&lt;lineCharCount val=&quot;51&quot;/&gt;&lt;lineCharCount val=&quot;12&quot;/&gt;&lt;lineCharCount val=&quot;11&quot;/&gt;&lt;lineCharCount val=&quot;17&quot;/&gt;&lt;lineCharCount val=&quot;22&quot;/&gt;&lt;/TableIndex&gt;&lt;/ShapeTextInfo&gt;"/>
  <p:tag name="HTML_SHAPEINFO" val="&lt;ThreeDShapeInfo&gt;&lt;uuid val=&quot;{2BC795E4-7BD8-4F80-94BF-CD36213E5FB4}&quot;/&gt;&lt;isInvalidForFieldText val=&quot;0&quot;/&gt;&lt;Image&gt;&lt;filename val=&quot;C:\Users\geoffrey.dyer\AppData\Local\Temp\CP106481329151140Session\CPTrustFolder106481329151156\PPTImport106481329945187\data\asimages\{2BC795E4-7BD8-4F80-94BF-CD36213E5FB4}_2.png&quot;/&gt;&lt;left val=&quot;101&quot;/&gt;&lt;top val=&quot;108&quot;/&gt;&lt;width val=&quot;811&quot;/&gt;&lt;height val=&quot;508&quot;/&gt;&lt;hasText val=&quot;1&quot;/&gt;&lt;/Image&gt;&lt;/ThreeDShape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  <p:tag name="HTML_SHAPEINFO" val="&lt;ThreeDShapeInfo&gt;&lt;uuid val=&quot;{6EF3F53E-9888-488F-BC03-474A567770F8}&quot;/&gt;&lt;isInvalidForFieldText val=&quot;0&quot;/&gt;&lt;Image&gt;&lt;filename val=&quot;C:\Users\geoffrey.dyer\AppData\Local\Temp\CP106481329151140Session\CPTrustFolder106481329151156\PPTImport106481329945187\data\asimages\{6EF3F53E-9888-488F-BC03-474A567770F8}_6.png&quot;/&gt;&lt;left val=&quot;127&quot;/&gt;&lt;top val=&quot;28&quot;/&gt;&lt;width val=&quot;785&quot;/&gt;&lt;height val=&quot;121&quot;/&gt;&lt;hasText val=&quot;1&quot;/&gt;&lt;/Image&gt;&lt;/ThreeDShape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6&quot;/&gt;&lt;lineCharCount val=&quot;38&quot;/&gt;&lt;lineCharCount val=&quot;15&quot;/&gt;&lt;lineCharCount val=&quot;34&quot;/&gt;&lt;lineCharCount val=&quot;39&quot;/&gt;&lt;lineCharCount val=&quot;27&quot;/&gt;&lt;lineCharCount val=&quot;35&quot;/&gt;&lt;lineCharCount val=&quot;36&quot;/&gt;&lt;lineCharCount val=&quot;39&quot;/&gt;&lt;lineCharCount val=&quot;14&quot;/&gt;&lt;lineCharCount val=&quot;37&quot;/&gt;&lt;lineCharCount val=&quot;9&quot;/&gt;&lt;lineCharCount val=&quot;29&quot;/&gt;&lt;lineCharCount val=&quot;17&quot;/&gt;&lt;lineCharCount val=&quot;16&quot;/&gt;&lt;lineCharCount val=&quot;29&quot;/&gt;&lt;lineCharCount val=&quot;38&quot;/&gt;&lt;/TableIndex&gt;&lt;/ShapeTextInfo&gt;"/>
  <p:tag name="HTML_SHAPEINFO" val="&lt;ThreeDShapeInfo&gt;&lt;uuid val=&quot;{8E6DDA52-360F-423A-A630-3AE22F67002E}&quot;/&gt;&lt;isInvalidForFieldText val=&quot;0&quot;/&gt;&lt;Image&gt;&lt;filename val=&quot;C:\Users\geoffrey.dyer\AppData\Local\Temp\CP106481329151140Session\CPTrustFolder106481329151156\PPTImport106481329945187\data\asimages\{8E6DDA52-360F-423A-A630-3AE22F67002E}_6.png&quot;/&gt;&lt;left val=&quot;93&quot;/&gt;&lt;top val=&quot;111&quot;/&gt;&lt;width val=&quot;582&quot;/&gt;&lt;height val=&quot;585&quot;/&gt;&lt;hasText val=&quot;1&quot;/&gt;&lt;/Image&gt;&lt;/ThreeDShape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E3AFDFC5-3A2E-4436-91B9-9AC48F1C9B8C}&quot;/&gt;&lt;isInvalidForFieldText val=&quot;0&quot;/&gt;&lt;Image&gt;&lt;filename val=&quot;C:\Users\geoffrey.dyer\AppData\Local\Temp\CP106481329151140Session\CPTrustFolder106481329151156\PPTImport106481329945187\data\asimages\{E3AFDFC5-3A2E-4436-91B9-9AC48F1C9B8C}_6.png&quot;/&gt;&lt;left val=&quot;747&quot;/&gt;&lt;top val=&quot;167&quot;/&gt;&lt;width val=&quot;124&quot;/&gt;&lt;height val=&quot;417&quot;/&gt;&lt;hasText val=&quot;1&quot;/&gt;&lt;/Image&gt;&lt;/ThreeDShape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8&quot;/&gt;&lt;lineCharCount val=&quot;1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8&quot;/&gt;&lt;lineCharCount val=&quot;1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3.PNG&quot;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7.PNG&quot;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  <p:tag name="HTML_SHAPEINFO" val="&lt;ThreeDShapeInfo&gt;&lt;uuid val=&quot;{132BA4BE-966B-4E59-8277-B9021F3B20BD}&quot;/&gt;&lt;isInvalidForFieldText val=&quot;0&quot;/&gt;&lt;Image&gt;&lt;filename val=&quot;C:\Users\geoffrey.dyer\AppData\Local\Temp\CP106481329151140Session\CPTrustFolder106481329151156\PPTImport106481329945187\data\asimages\{132BA4BE-966B-4E59-8277-B9021F3B20BD}_7.png&quot;/&gt;&lt;left val=&quot;127&quot;/&gt;&lt;top val=&quot;28&quot;/&gt;&lt;width val=&quot;785&quot;/&gt;&lt;height val=&quot;121&quot;/&gt;&lt;hasText val=&quot;1&quot;/&gt;&lt;/Image&gt;&lt;/ThreeDShape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65&quot;/&gt;&lt;lineCharCount val=&quot;51&quot;/&gt;&lt;lineCharCount val=&quot;54&quot;/&gt;&lt;/TableIndex&gt;&lt;/ShapeTextInfo&gt;"/>
  <p:tag name="HTML_SHAPEINFO" val="&lt;ThreeDShapeInfo&gt;&lt;uuid val=&quot;{2E87D596-A557-4344-B61E-D317D3516199}&quot;/&gt;&lt;isInvalidForFieldText val=&quot;0&quot;/&gt;&lt;Image&gt;&lt;filename val=&quot;C:\Users\geoffrey.dyer\AppData\Local\Temp\CP106481329151140Session\CPTrustFolder106481329151156\PPTImport106481329945187\data\asimages\{2E87D596-A557-4344-B61E-D317D3516199}_7.png&quot;/&gt;&lt;left val=&quot;64&quot;/&gt;&lt;top val=&quot;130&quot;/&gt;&lt;width val=&quot;847&quot;/&gt;&lt;height val=&quot;121&quot;/&gt;&lt;hasText val=&quot;1&quot;/&gt;&lt;/Image&gt;&lt;/ThreeDShape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18813195-ADC0-4CD5-84D5-FBA561FF3E54}&quot;/&gt;&lt;isInvalidForFieldText val=&quot;0&quot;/&gt;&lt;Image&gt;&lt;filename val=&quot;C:\Users\geoffrey.dyer\AppData\Local\Temp\CP106481329151140Session\CPTrustFolder106481329151156\PPTImport106481329945187\data\asimages\{18813195-ADC0-4CD5-84D5-FBA561FF3E54}_7.png&quot;/&gt;&lt;left val=&quot;81&quot;/&gt;&lt;top val=&quot;236&quot;/&gt;&lt;width val=&quot;280&quot;/&gt;&lt;height val=&quot;398&quot;/&gt;&lt;hasText val=&quot;1&quot;/&gt;&lt;/Image&gt;&lt;/ThreeDShape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HTML_SHAPEINFO" val="&lt;ThreeDShapeInfo&gt;&lt;uuid val=&quot;{6384FE33-1454-4B0A-82C0-07424C844BDE}&quot;/&gt;&lt;isInvalidForFieldText val=&quot;0&quot;/&gt;&lt;Image&gt;&lt;filename val=&quot;C:\Users\geoffrey.dyer\AppData\Local\Temp\CP106481329151140Session\CPTrustFolder106481329151156\PPTImport106481329945187\data\asimages\{6384FE33-1454-4B0A-82C0-07424C844BDE}_3.png&quot;/&gt;&lt;left val=&quot;127&quot;/&gt;&lt;top val=&quot;28&quot;/&gt;&lt;width val=&quot;785&quot;/&gt;&lt;height val=&quot;121&quot;/&gt;&lt;hasText val=&quot;1&quot;/&gt;&lt;/Image&gt;&lt;/ThreeDShape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12&quot;/&gt;&lt;lineCharCount val=&quot;14&quot;/&gt;&lt;lineCharCount val=&quot;14&quot;/&gt;&lt;lineCharCount val=&quot;9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8.PNG&quot;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{3F317F07-1786-4B85-A050-400F636FDF55}&quot;/&gt;&lt;isInvalidForFieldText val=&quot;0&quot;/&gt;&lt;Image&gt;&lt;filename val=&quot;C:\Users\geoffrey.dyer\AppData\Local\Temp\CP106481329151140Session\CPTrustFolder106481329151156\PPTImport106481329945187\data\asimages\{3F317F07-1786-4B85-A050-400F636FDF55}_8.png&quot;/&gt;&lt;left val=&quot;127&quot;/&gt;&lt;top val=&quot;28&quot;/&gt;&lt;width val=&quot;785&quot;/&gt;&lt;height val=&quot;121&quot;/&gt;&lt;hasText val=&quot;1&quot;/&gt;&lt;/Image&gt;&lt;/ThreeDShape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48&quot;/&gt;&lt;lineCharCount val=&quot;52&quot;/&gt;&lt;lineCharCount val=&quot;20&quot;/&gt;&lt;lineCharCount val=&quot;10&quot;/&gt;&lt;lineCharCount val=&quot;60&quot;/&gt;&lt;lineCharCount val=&quot;53&quot;/&gt;&lt;lineCharCount val=&quot;52&quot;/&gt;&lt;lineCharCount val=&quot;49&quot;/&gt;&lt;lineCharCount val=&quot;78&quot;/&gt;&lt;lineCharCount val=&quot;36&quot;/&gt;&lt;/TableIndex&gt;&lt;/ShapeTextInfo&gt;"/>
  <p:tag name="HTML_SHAPEINFO" val="&lt;ThreeDShapeInfo&gt;&lt;uuid val=&quot;{1CC7F9F6-518F-4A1D-BCBE-23968790DEA0}&quot;/&gt;&lt;isInvalidForFieldText val=&quot;0&quot;/&gt;&lt;Image&gt;&lt;filename val=&quot;C:\Users\geoffrey.dyer\AppData\Local\Temp\CP106481329151140Session\CPTrustFolder106481329151156\PPTImport106481329945187\data\asimages\{1CC7F9F6-518F-4A1D-BCBE-23968790DEA0}_8.png&quot;/&gt;&lt;left val=&quot;53&quot;/&gt;&lt;top val=&quot;127&quot;/&gt;&lt;width val=&quot;883&quot;/&gt;&lt;height val=&quot;428&quot;/&gt;&lt;hasText val=&quot;1&quot;/&gt;&lt;/Image&gt;&lt;/ThreeDShape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50&quot;/&gt;&lt;lineCharCount val=&quot;44&quot;/&gt;&lt;lineCharCount val=&quot;12&quot;/&gt;&lt;lineCharCount val=&quot;48&quot;/&gt;&lt;lineCharCount val=&quot;53&quot;/&gt;&lt;/TableIndex&gt;&lt;/ShapeTextInfo&gt;"/>
  <p:tag name="HTML_SHAPEINFO" val="&lt;ThreeDShapeInfo&gt;&lt;uuid val=&quot;{5A67E621-5EA8-4222-B87F-380591B57D17}&quot;/&gt;&lt;isInvalidForFieldText val=&quot;0&quot;/&gt;&lt;Image&gt;&lt;filename val=&quot;C:\Users\geoffrey.dyer\AppData\Local\Temp\CP106481329151140Session\CPTrustFolder106481329151156\PPTImport106481329945187\data\asimages\{5A67E621-5EA8-4222-B87F-380591B57D17}_3.png&quot;/&gt;&lt;left val=&quot;93&quot;/&gt;&lt;top val=&quot;182&quot;/&gt;&lt;width val=&quot;814&quot;/&gt;&lt;height val=&quot;433&quot;/&gt;&lt;hasText val=&quot;1&quot;/&gt;&lt;/Image&gt;&lt;/ThreeDShape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9.PNG&quot;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8&quot;/&gt;&lt;/TableIndex&gt;&lt;/ShapeTextInfo&gt;"/>
  <p:tag name="HTML_SHAPEINFO" val="&lt;ThreeDShapeInfo&gt;&lt;uuid val=&quot;{203946EA-683D-4392-ABF8-55907692E79F}&quot;/&gt;&lt;isInvalidForFieldText val=&quot;0&quot;/&gt;&lt;Image&gt;&lt;filename val=&quot;C:\Users\geoffrey.dyer\AppData\Local\Temp\CP106481329151140Session\CPTrustFolder106481329151156\PPTImport106481329945187\data\asimages\{203946EA-683D-4392-ABF8-55907692E79F}_9.png&quot;/&gt;&lt;left val=&quot;127&quot;/&gt;&lt;top val=&quot;28&quot;/&gt;&lt;width val=&quot;785&quot;/&gt;&lt;height val=&quot;121&quot;/&gt;&lt;hasText val=&quot;1&quot;/&gt;&lt;/Image&gt;&lt;/ThreeDShape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75&quot;/&gt;&lt;lineCharCount val=&quot;82&quot;/&gt;&lt;lineCharCount val=&quot;86&quot;/&gt;&lt;lineCharCount val=&quot;9&quot;/&gt;&lt;/TableIndex&gt;&lt;/ShapeTextInfo&gt;"/>
  <p:tag name="HTML_SHAPEINFO" val="&lt;ThreeDShapeInfo&gt;&lt;uuid val=&quot;{D2AD8B2A-F743-4891-A744-932DD5924089}&quot;/&gt;&lt;isInvalidForFieldText val=&quot;0&quot;/&gt;&lt;Image&gt;&lt;filename val=&quot;C:\Users\geoffrey.dyer\AppData\Local\Temp\CP106481329151140Session\CPTrustFolder106481329151156\PPTImport106481329945187\data\asimages\{D2AD8B2A-F743-4891-A744-932DD5924089}_9.png&quot;/&gt;&lt;left val=&quot;44&quot;/&gt;&lt;top val=&quot;103&quot;/&gt;&lt;width val=&quot;876&quot;/&gt;&lt;height val=&quot;161&quot;/&gt;&lt;hasText val=&quot;1&quot;/&gt;&lt;/Image&gt;&lt;/ThreeDShape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PRESENTER_SHAPEINFO" val="&lt;ThreeDShapeInfo&gt;&lt;uuid val=&quot;{E200F86D-7767-4BE4-A608-925FBF5B4607}&quot;/&gt;&lt;isInvalidForFieldText val=&quot;0&quot;/&gt;&lt;Image&gt;&lt;filename val=&quot;C:\Users\geoffrey.dyer\AppData\Local\Temp\CP106481329151140Session\CPTrustFolder106481329151156\PPTImport106481329945187\data\asimages\{E200F86D-7767-4BE4-A608-925FBF5B4607}_9.png&quot;/&gt;&lt;left val=&quot;47&quot;/&gt;&lt;top val=&quot;28&quot;/&gt;&lt;width val=&quot;785&quot;/&gt;&lt;height val=&quot;121&quot;/&gt;&lt;hasText val=&quot;1&quot;/&gt;&lt;/Image&gt;&lt;/ThreeDShape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12&quot;/&gt;&lt;lineCharCount val=&quot;14&quot;/&gt;&lt;lineCharCount val=&quot;11&quot;/&gt;&lt;lineCharCount val=&quot;16&quot;/&gt;&lt;lineCharCount val=&quot;13&quot;/&gt;&lt;lineCharCount val=&quot;9&quot;/&gt;&lt;/TableIndex&gt;&lt;/ShapeTextInfo&gt;"/>
  <p:tag name="HTML_SHAPEINFO" val="&lt;ThreeDShapeInfo&gt;&lt;uuid val=&quot;{6F78ADBE-5A53-4FA5-9D1A-AA317DBB5BE1}&quot;/&gt;&lt;isInvalidForFieldText val=&quot;0&quot;/&gt;&lt;Image&gt;&lt;filename val=&quot;C:\Users\geoffrey.dyer\AppData\Local\Temp\CP106481329151140Session\CPTrustFolder106481329151156\PPTImport106481329945187\data\asimages\{6F78ADBE-5A53-4FA5-9D1A-AA317DBB5BE1}_9.png&quot;/&gt;&lt;left val=&quot;119&quot;/&gt;&lt;top val=&quot;255&quot;/&gt;&lt;width val=&quot;170&quot;/&gt;&lt;height val=&quot;195&quot;/&gt;&lt;hasText val=&quot;1&quot;/&gt;&lt;/Image&gt;&lt;/ThreeDShape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7&quot;/&gt;&lt;lineCharCount val=&quot;13&quot;/&gt;&lt;lineCharCount val=&quot;11&quot;/&gt;&lt;lineCharCount val=&quot;13&quot;/&gt;&lt;lineCharCount val=&quot;13&quot;/&gt;&lt;/TableIndex&gt;&lt;/ShapeTextInfo&gt;"/>
  <p:tag name="HTML_SHAPEINFO" val="&lt;ThreeDShapeInfo&gt;&lt;uuid val=&quot;{448B2BE5-32F8-4590-B672-3D554415E4EE}&quot;/&gt;&lt;isInvalidForFieldText val=&quot;0&quot;/&gt;&lt;Image&gt;&lt;filename val=&quot;C:\Users\geoffrey.dyer\AppData\Local\Temp\CP106481329151140Session\CPTrustFolder106481329151156\PPTImport106481329945187\data\asimages\{448B2BE5-32F8-4590-B672-3D554415E4EE}_9.png&quot;/&gt;&lt;left val=&quot;583&quot;/&gt;&lt;top val=&quot;198&quot;/&gt;&lt;width val=&quot;217&quot;/&gt;&lt;height val=&quot;148&quot;/&gt;&lt;hasText val=&quot;1&quot;/&gt;&lt;/Image&gt;&lt;/ThreeDShape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11&quot;/&gt;&lt;lineCharCount val=&quot;15&quot;/&gt;&lt;lineCharCount val=&quot;15&quot;/&gt;&lt;lineCharCount val=&quot;9&quot;/&gt;&lt;lineCharCount val=&quot;12&quot;/&gt;&lt;/TableIndex&gt;&lt;/ShapeTextInfo&gt;"/>
  <p:tag name="HTML_SHAPEINFO" val="&lt;ThreeDShapeInfo&gt;&lt;uuid val=&quot;{7EBA8A69-8A07-4EAC-8D08-50645656C2C1}&quot;/&gt;&lt;isInvalidForFieldText val=&quot;0&quot;/&gt;&lt;Image&gt;&lt;filename val=&quot;C:\Users\geoffrey.dyer\AppData\Local\Temp\CP106481329151140Session\CPTrustFolder106481329151156\PPTImport106481329945187\data\asimages\{7EBA8A69-8A07-4EAC-8D08-50645656C2C1}_9.png&quot;/&gt;&lt;left val=&quot;327&quot;/&gt;&lt;top val=&quot;295&quot;/&gt;&lt;width val=&quot;186&quot;/&gt;&lt;height val=&quot;187&quot;/&gt;&lt;hasText val=&quot;1&quot;/&gt;&lt;/Image&gt;&lt;/ThreeDShape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9&quot;/&gt;&lt;lineCharCount val=&quot;5&quot;/&gt;&lt;lineCharCount val=&quot;7&quot;/&gt;&lt;lineCharCount val=&quot;9&quot;/&gt;&lt;lineCharCount val=&quot;9&quot;/&gt;&lt;/TableIndex&gt;&lt;/ShapeTextInfo&gt;"/>
  <p:tag name="HTML_SHAPEINFO" val="&lt;ThreeDShapeInfo&gt;&lt;uuid val=&quot;{BEB1A68C-A8B7-48B4-8FF4-7AD7216DDAFE}&quot;/&gt;&lt;isInvalidForFieldText val=&quot;0&quot;/&gt;&lt;Image&gt;&lt;filename val=&quot;C:\Users\geoffrey.dyer\AppData\Local\Temp\CP106481329151140Session\CPTrustFolder106481329151156\PPTImport106481329945187\data\asimages\{BEB1A68C-A8B7-48B4-8FF4-7AD7216DDAFE}_9.png&quot;/&gt;&lt;left val=&quot;527&quot;/&gt;&lt;top val=&quot;415&quot;/&gt;&lt;width val=&quot;171&quot;/&gt;&lt;height val=&quot;154&quot;/&gt;&lt;hasText val=&quot;1&quot;/&gt;&lt;/Image&gt;&lt;/ThreeDShape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12&quot;/&gt;&lt;lineCharCount val=&quot;10&quot;/&gt;&lt;lineCharCount val=&quot;5&quot;/&gt;&lt;lineCharCount val=&quot;8&quot;/&gt;&lt;/TableIndex&gt;&lt;/ShapeTextInfo&gt;"/>
  <p:tag name="HTML_SHAPEINFO" val="&lt;ThreeDShapeInfo&gt;&lt;uuid val=&quot;{C54BEB55-9D54-44D5-9E27-08BE47016E30}&quot;/&gt;&lt;isInvalidForFieldText val=&quot;0&quot;/&gt;&lt;Image&gt;&lt;filename val=&quot;C:\Users\geoffrey.dyer\AppData\Local\Temp\CP106481329151140Session\CPTrustFolder106481329151156\PPTImport106481329945187\data\asimages\{C54BEB55-9D54-44D5-9E27-08BE47016E30}_9.png&quot;/&gt;&lt;left val=&quot;742&quot;/&gt;&lt;top val=&quot;351&quot;/&gt;&lt;width val=&quot;187&quot;/&gt;&lt;height val=&quot;129&quot;/&gt;&lt;hasText val=&quot;1&quot;/&gt;&lt;/Image&gt;&lt;/ThreeDShape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10.PNG&quot;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4.PNG&quot;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7&quot;/&gt;&lt;/TableIndex&gt;&lt;/ShapeTextInfo&gt;"/>
  <p:tag name="HTML_SHAPEINFO" val="&lt;ThreeDShapeInfo&gt;&lt;uuid val=&quot;{5703A52A-F537-425C-BBCF-96179911ACD5}&quot;/&gt;&lt;isInvalidForFieldText val=&quot;0&quot;/&gt;&lt;Image&gt;&lt;filename val=&quot;C:\Users\geoffrey.dyer\AppData\Local\Temp\CP106481329151140Session\CPTrustFolder106481329151156\PPTImport106481329945187\data\asimages\{5703A52A-F537-425C-BBCF-96179911ACD5}_10.png&quot;/&gt;&lt;left val=&quot;127&quot;/&gt;&lt;top val=&quot;28&quot;/&gt;&lt;width val=&quot;785&quot;/&gt;&lt;height val=&quot;121&quot;/&gt;&lt;hasText val=&quot;1&quot;/&gt;&lt;/Image&gt;&lt;/ThreeDShape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22&quot;/&gt;&lt;lineCharCount val=&quot;28&quot;/&gt;&lt;lineCharCount val=&quot;27&quot;/&gt;&lt;lineCharCount val=&quot;20&quot;/&gt;&lt;lineCharCount val=&quot;22&quot;/&gt;&lt;lineCharCount val=&quot;22&quot;/&gt;&lt;lineCharCount val=&quot;1&quot;/&gt;&lt;/TableIndex&gt;&lt;/ShapeTextInfo&gt;"/>
  <p:tag name="HTML_SHAPEINFO" val="&lt;ThreeDShapeInfo&gt;&lt;uuid val=&quot;{C01CFA38-440A-477B-B5D6-EE2B090A5665}&quot;/&gt;&lt;isInvalidForFieldText val=&quot;0&quot;/&gt;&lt;Image&gt;&lt;filename val=&quot;C:\Users\geoffrey.dyer\AppData\Local\Temp\CP106481329151140Session\CPTrustFolder106481329151156\PPTImport106481329945187\data\asimages\{C01CFA38-440A-477B-B5D6-EE2B090A5665}_10.png&quot;/&gt;&lt;left val=&quot;64&quot;/&gt;&lt;top val=&quot;215&quot;/&gt;&lt;width val=&quot;373&quot;/&gt;&lt;height val=&quot;281&quot;/&gt;&lt;hasText val=&quot;1&quot;/&gt;&lt;/Image&gt;&lt;/ThreeDShape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11.PNG&quot;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1&quot;/&gt;&lt;/TableIndex&gt;&lt;/ShapeTextInfo&gt;"/>
  <p:tag name="HTML_SHAPEINFO" val="&lt;ThreeDShapeInfo&gt;&lt;uuid val=&quot;{A3BF2D86-29FF-47E1-B504-3A36E8011FCA}&quot;/&gt;&lt;isInvalidForFieldText val=&quot;0&quot;/&gt;&lt;Image&gt;&lt;filename val=&quot;C:\Users\geoffrey.dyer\AppData\Local\Temp\CP106481329151140Session\CPTrustFolder106481329151156\PPTImport106481329945187\data\asimages\{A3BF2D86-29FF-47E1-B504-3A36E8011FCA}_11.png&quot;/&gt;&lt;left val=&quot;127&quot;/&gt;&lt;top val=&quot;28&quot;/&gt;&lt;width val=&quot;785&quot;/&gt;&lt;height val=&quot;121&quot;/&gt;&lt;hasText val=&quot;1&quot;/&gt;&lt;/Image&gt;&lt;/ThreeDShape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55&quot;/&gt;&lt;lineCharCount val=&quot;49&quot;/&gt;&lt;lineCharCount val=&quot;25&quot;/&gt;&lt;lineCharCount val=&quot;51&quot;/&gt;&lt;lineCharCount val=&quot;29&quot;/&gt;&lt;/TableIndex&gt;&lt;/ShapeTextInfo&gt;"/>
  <p:tag name="HTML_SHAPEINFO" val="&lt;ThreeDShapeInfo&gt;&lt;uuid val=&quot;{89C8F97A-9AD4-4FEA-9828-B1D3DDF738D1}&quot;/&gt;&lt;isInvalidForFieldText val=&quot;0&quot;/&gt;&lt;Image&gt;&lt;filename val=&quot;C:\Users\geoffrey.dyer\AppData\Local\Temp\CP106481329151140Session\CPTrustFolder106481329151156\PPTImport106481329945187\data\asimages\{89C8F97A-9AD4-4FEA-9828-B1D3DDF738D1}_11.png&quot;/&gt;&lt;left val=&quot;128&quot;/&gt;&lt;top val=&quot;484&quot;/&gt;&lt;width val=&quot;751&quot;/&gt;&lt;height val=&quot;188&quot;/&gt;&lt;hasText val=&quot;1&quot;/&gt;&lt;/Image&gt;&lt;/ThreeDShape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PRESENTER_SHAPEINFO" val="&lt;ThreeDShapeInfo&gt;&lt;uuid val=&quot;{4435C9D4-18C5-4B7E-B4BA-CCC73956D7AF}&quot;/&gt;&lt;isInvalidForFieldText val=&quot;0&quot;/&gt;&lt;Image&gt;&lt;filename val=&quot;C:\Users\geoffrey.dyer\AppData\Local\Temp\CP106481329151140Session\CPTrustFolder106481329151156\PPTImport106481329945187\data\asimages\{4435C9D4-18C5-4B7E-B4BA-CCC73956D7AF}_11.png&quot;/&gt;&lt;left val=&quot;66&quot;/&gt;&lt;top val=&quot;324&quot;/&gt;&lt;width val=&quot;241&quot;/&gt;&lt;height val=&quot;63&quot;/&gt;&lt;hasText val=&quot;1&quot;/&gt;&lt;/Image&gt;&lt;/ThreeDShape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&quot;/&gt;&lt;lineCharCount val=&quot;10&quot;/&gt;&lt;lineCharCount val=&quot;13&quot;/&gt;&lt;lineCharCount val=&quot;9&quot;/&gt;&lt;lineCharCount val=&quot;11&quot;/&gt;&lt;lineCharCount val=&quot;12&quot;/&gt;&lt;lineCharCount val=&quot;8&quot;/&gt;&lt;/TableIndex&gt;&lt;/ShapeTextInfo&gt;"/>
  <p:tag name="PRESENTER_SHAPEINFO" val="&lt;ThreeDShapeInfo&gt;&lt;uuid val=&quot;{EE7F58DB-F256-45CB-B5AA-0CFD2F1441AB}&quot;/&gt;&lt;isInvalidForFieldText val=&quot;0&quot;/&gt;&lt;Image&gt;&lt;filename val=&quot;C:\Users\geoffrey.dyer\AppData\Local\Temp\CP106481329151140Session\CPTrustFolder106481329151156\PPTImport106481329945187\data\asimages\{EE7F58DB-F256-45CB-B5AA-0CFD2F1441AB}_11.png&quot;/&gt;&lt;left val=&quot;583&quot;/&gt;&lt;top val=&quot;196&quot;/&gt;&lt;width val=&quot;349&quot;/&gt;&lt;height val=&quot;188&quot;/&gt;&lt;hasText val=&quot;1&quot;/&gt;&lt;/Image&gt;&lt;/ThreeDShape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PRESENTER_SHAPEINFO" val="&lt;ThreeDShapeInfo&gt;&lt;uuid val=&quot;{EAEF1130-6CA9-49B6-AA1E-4075BE2791A0}&quot;/&gt;&lt;isInvalidForFieldText val=&quot;0&quot;/&gt;&lt;Image&gt;&lt;filename val=&quot;C:\Users\geoffrey.dyer\AppData\Local\Temp\CP106481329151140Session\CPTrustFolder106481329151156\PPTImport106481329945187\data\asimages\{EAEF1130-6CA9-49B6-AA1E-4075BE2791A0}_11.png&quot;/&gt;&lt;left val=&quot;658&quot;/&gt;&lt;top val=&quot;380&quot;/&gt;&lt;width val=&quot;282&quot;/&gt;&lt;height val=&quot;66&quot;/&gt;&lt;hasText val=&quot;1&quot;/&gt;&lt;/Image&gt;&lt;/ThreeDShape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HTML_SHAPEINFO" val="&lt;ThreeDShapeInfo&gt;&lt;uuid val=&quot;{1A19A1BA-2DB9-4665-9430-AC3DCABCECC9}&quot;/&gt;&lt;isInvalidForFieldText val=&quot;0&quot;/&gt;&lt;Image&gt;&lt;filename val=&quot;C:\Users\geoffrey.dyer\AppData\Local\Temp\CP106481329151140Session\CPTrustFolder106481329151156\PPTImport106481329945187\data\asimages\{1A19A1BA-2DB9-4665-9430-AC3DCABCECC9}_4.png&quot;/&gt;&lt;left val=&quot;127&quot;/&gt;&lt;top val=&quot;27&quot;/&gt;&lt;width val=&quot;785&quot;/&gt;&lt;height val=&quot;80&quot;/&gt;&lt;hasText val=&quot;1&quot;/&gt;&lt;/Image&gt;&lt;/ThreeDShape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0&quot;/&gt;&lt;lineCharCount val=&quot;11&quot;/&gt;&lt;/TableIndex&gt;&lt;/ShapeTextInfo&gt;"/>
  <p:tag name="PRESENTER_SHAPEINFO" val="&lt;ThreeDShapeInfo&gt;&lt;uuid val=&quot;{C0D049B3-8EDE-4BAD-8685-B487793D671B}&quot;/&gt;&lt;isInvalidForFieldText val=&quot;0&quot;/&gt;&lt;Image&gt;&lt;filename val=&quot;C:\Users\geoffrey.dyer\AppData\Local\Temp\CP106481329151140Session\CPTrustFolder106481329151156\PPTImport106481329945187\data\asimages\{C0D049B3-8EDE-4BAD-8685-B487793D671B}_11.png&quot;/&gt;&lt;left val=&quot;74&quot;/&gt;&lt;top val=&quot;412&quot;/&gt;&lt;width val=&quot;438&quot;/&gt;&lt;height val=&quot;81&quot;/&gt;&lt;hasText val=&quot;1&quot;/&gt;&lt;/Image&gt;&lt;/ThreeDShape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12.PNG&quot;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  <p:tag name="HTML_SHAPEINFO" val="&lt;ThreeDShapeInfo&gt;&lt;uuid val=&quot;{8B27CB96-CBDB-4435-A33F-BCDFAE4DCBE7}&quot;/&gt;&lt;isInvalidForFieldText val=&quot;0&quot;/&gt;&lt;Image&gt;&lt;filename val=&quot;C:\Users\geoffrey.dyer\AppData\Local\Temp\CP106481329151140Session\CPTrustFolder106481329151156\PPTImport106481329945187\data\asimages\{8B27CB96-CBDB-4435-A33F-BCDFAE4DCBE7}_12.png&quot;/&gt;&lt;left val=&quot;127&quot;/&gt;&lt;top val=&quot;28&quot;/&gt;&lt;width val=&quot;785&quot;/&gt;&lt;height val=&quot;121&quot;/&gt;&lt;hasText val=&quot;1&quot;/&gt;&lt;/Image&gt;&lt;/ThreeDShape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54&quot;/&gt;&lt;lineCharCount val=&quot;56&quot;/&gt;&lt;lineCharCount val=&quot;40&quot;/&gt;&lt;lineCharCount val=&quot;45&quot;/&gt;&lt;/TableIndex&gt;&lt;/ShapeTextInfo&gt;"/>
  <p:tag name="HTML_SHAPEINFO" val="&lt;ThreeDShapeInfo&gt;&lt;uuid val=&quot;{7CE2E67F-B8CD-4032-BD24-0F1BE904462B}&quot;/&gt;&lt;isInvalidForFieldText val=&quot;0&quot;/&gt;&lt;Image&gt;&lt;filename val=&quot;C:\Users\geoffrey.dyer\AppData\Local\Temp\CP106481329151140Session\CPTrustFolder106481329151156\PPTImport106481329945187\data\asimages\{7CE2E67F-B8CD-4032-BD24-0F1BE904462B}_12.png&quot;/&gt;&lt;left val=&quot;45&quot;/&gt;&lt;top val=&quot;123&quot;/&gt;&lt;width val=&quot;899&quot;/&gt;&lt;height val=&quot;154&quot;/&gt;&lt;hasText val=&quot;1&quot;/&gt;&lt;/Image&gt;&lt;/ThreeDShape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13.PNG&quot;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4&quot;/&gt;&lt;/TableIndex&gt;&lt;/ShapeTextInfo&gt;"/>
  <p:tag name="HTML_SHAPEINFO" val="&lt;ThreeDShapeInfo&gt;&lt;uuid val=&quot;{A1D2969B-0E66-42C3-9C7A-0C80C8C21C1F}&quot;/&gt;&lt;isInvalidForFieldText val=&quot;0&quot;/&gt;&lt;Image&gt;&lt;filename val=&quot;C:\Users\geoffrey.dyer\AppData\Local\Temp\CP106481329151140Session\CPTrustFolder106481329151156\PPTImport106481329945187\data\asimages\{A1D2969B-0E66-42C3-9C7A-0C80C8C21C1F}_13.png&quot;/&gt;&lt;left val=&quot;127&quot;/&gt;&lt;top val=&quot;28&quot;/&gt;&lt;width val=&quot;785&quot;/&gt;&lt;height val=&quot;121&quot;/&gt;&lt;hasText val=&quot;1&quot;/&gt;&lt;/Image&gt;&lt;/ThreeDShape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66&quot;/&gt;&lt;lineCharCount val=&quot;70&quot;/&gt;&lt;lineCharCount val=&quot;62&quot;/&gt;&lt;lineCharCount val=&quot;32&quot;/&gt;&lt;/TableIndex&gt;&lt;/ShapeTextInfo&gt;"/>
  <p:tag name="HTML_SHAPEINFO" val="&lt;ThreeDShapeInfo&gt;&lt;uuid val=&quot;{63704F95-25E2-4C89-A674-7D29E28E00C6}&quot;/&gt;&lt;isInvalidForFieldText val=&quot;0&quot;/&gt;&lt;Image&gt;&lt;filename val=&quot;C:\Users\geoffrey.dyer\AppData\Local\Temp\CP106481329151140Session\CPTrustFolder106481329151156\PPTImport106481329945187\data\asimages\{63704F95-25E2-4C89-A674-7D29E28E00C6}_13.png&quot;/&gt;&lt;left val=&quot;40&quot;/&gt;&lt;top val=&quot;135&quot;/&gt;&lt;width val=&quot;919&quot;/&gt;&lt;height val=&quot;157&quot;/&gt;&lt;hasText val=&quot;1&quot;/&gt;&lt;/Image&gt;&lt;/ThreeDShape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  <p:tag name="PRESENTER_SHAPEINFO" val="&lt;ThreeDShapeInfo&gt;&lt;uuid val=&quot;{24BE5D67-0D89-4CC8-9340-6B7F8FC86AF0}&quot;/&gt;&lt;isInvalidForFieldText val=&quot;0&quot;/&gt;&lt;Image&gt;&lt;filename val=&quot;C:\Users\geoffrey.dyer\AppData\Local\Temp\CP106481329151140Session\CPTrustFolder106481329151156\PPTImport106481329945187\data\asimages\{24BE5D67-0D89-4CC8-9340-6B7F8FC86AF0}_4.png&quot;/&gt;&lt;left val=&quot;-24&quot;/&gt;&lt;top val=&quot;102&quot;/&gt;&lt;width val=&quot;785&quot;/&gt;&lt;height val=&quot;79&quot;/&gt;&lt;hasText val=&quot;1&quot;/&gt;&lt;/Image&gt;&lt;/ThreeDShape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14.PNG&quot;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  <p:tag name="HTML_SHAPEINFO" val="&lt;ThreeDShapeInfo&gt;&lt;uuid val=&quot;{0E2A451F-3ABB-489D-A43F-901FE133CFFD}&quot;/&gt;&lt;isInvalidForFieldText val=&quot;0&quot;/&gt;&lt;Image&gt;&lt;filename val=&quot;C:\Users\geoffrey.dyer\AppData\Local\Temp\CP106481329151140Session\CPTrustFolder106481329151156\PPTImport106481329945187\data\asimages\{0E2A451F-3ABB-489D-A43F-901FE133CFFD}_14.png&quot;/&gt;&lt;left val=&quot;127&quot;/&gt;&lt;top val=&quot;28&quot;/&gt;&lt;width val=&quot;785&quot;/&gt;&lt;height val=&quot;121&quot;/&gt;&lt;hasText val=&quot;1&quot;/&gt;&lt;/Image&gt;&lt;/ThreeDShape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2&quot;/&gt;&lt;lineCharCount val=&quot;19&quot;/&gt;&lt;lineCharCount val=&quot;23&quot;/&gt;&lt;lineCharCount val=&quot;24&quot;/&gt;&lt;lineCharCount val=&quot;28&quot;/&gt;&lt;lineCharCount val=&quot;12&quot;/&gt;&lt;lineCharCount val=&quot;32&quot;/&gt;&lt;lineCharCount val=&quot;27&quot;/&gt;&lt;lineCharCount val=&quot;17&quot;/&gt;&lt;lineCharCount val=&quot;23&quot;/&gt;&lt;lineCharCount val=&quot;10&quot;/&gt;&lt;lineCharCount val=&quot;23&quot;/&gt;&lt;lineCharCount val=&quot;7&quot;/&gt;&lt;/TableIndex&gt;&lt;/ShapeTextInfo&gt;"/>
  <p:tag name="HTML_SHAPEINFO" val="&lt;ThreeDShapeInfo&gt;&lt;uuid val=&quot;{C9DAADAF-B846-4631-9B86-88E0DEF6CD04}&quot;/&gt;&lt;isInvalidForFieldText val=&quot;0&quot;/&gt;&lt;Image&gt;&lt;filename val=&quot;C:\Users\geoffrey.dyer\AppData\Local\Temp\CP106481329151140Session\CPTrustFolder106481329151156\PPTImport106481329945187\data\asimages\{C9DAADAF-B846-4631-9B86-88E0DEF6CD04}_14.png&quot;/&gt;&lt;left val=&quot;126&quot;/&gt;&lt;top val=&quot;175&quot;/&gt;&lt;width val=&quot;416&quot;/&gt;&lt;height val=&quot;460&quot;/&gt;&lt;hasText val=&quot;1&quot;/&gt;&lt;/Image&gt;&lt;/ThreeDShape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0&quot;/&gt;&lt;lineCharCount val=&quot;21&quot;/&gt;&lt;/TableIndex&gt;&lt;/ShapeTextInfo&gt;"/>
  <p:tag name="HTML_SHAPEINFO" val="&lt;ThreeDShapeInfo&gt;&lt;uuid val=&quot;{230DC7E0-3C13-4017-A605-EFFC91A50EE9}&quot;/&gt;&lt;isInvalidForFieldText val=&quot;0&quot;/&gt;&lt;Image&gt;&lt;filename val=&quot;C:\Users\geoffrey.dyer\AppData\Local\Temp\CP106481329151140Session\CPTrustFolder106481329151156\PPTImport106481329945187\data\asimages\{230DC7E0-3C13-4017-A605-EFFC91A50EE9}_14.png&quot;/&gt;&lt;left val=&quot;531&quot;/&gt;&lt;top val=&quot;504&quot;/&gt;&lt;width val=&quot;251&quot;/&gt;&lt;height val=&quot;80&quot;/&gt;&lt;hasText val=&quot;1&quot;/&gt;&lt;/Image&gt;&lt;/ThreeDShape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  <p:tag name="HTML_SHAPEINFO" val="&lt;ThreeDShapeInfo&gt;&lt;uuid val=&quot;{6C2B37F7-9687-46CA-B4E1-142032CD465A}&quot;/&gt;&lt;isInvalidForFieldText val=&quot;0&quot;/&gt;&lt;Image&gt;&lt;filename val=&quot;C:\Users\geoffrey.dyer\AppData\Local\Temp\CP106481329151140Session\CPTrustFolder106481329151156\PPTImport106481329945187\data\asimages\{6C2B37F7-9687-46CA-B4E1-142032CD465A}_14.png&quot;/&gt;&lt;left val=&quot;755&quot;/&gt;&lt;top val=&quot;524&quot;/&gt;&lt;width val=&quot;159&quot;/&gt;&lt;height val=&quot;52&quot;/&gt;&lt;hasText val=&quot;1&quot;/&gt;&lt;/Image&gt;&lt;/ThreeDShape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15.PNG&quot;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B8133C3B-AF82-4455-A390-EE7FF2073974}&quot;/&gt;&lt;isInvalidForFieldText val=&quot;0&quot;/&gt;&lt;Image&gt;&lt;filename val=&quot;C:\Users\geoffrey.dyer\AppData\Local\Temp\CP106481329151140Session\CPTrustFolder106481329151156\PPTImport106481329945187\data\asimages\{B8133C3B-AF82-4455-A390-EE7FF2073974}_15.png&quot;/&gt;&lt;left val=&quot;127&quot;/&gt;&lt;top val=&quot;28&quot;/&gt;&lt;width val=&quot;785&quot;/&gt;&lt;height val=&quot;121&quot;/&gt;&lt;hasText val=&quot;1&quot;/&gt;&lt;/Image&gt;&lt;/ThreeDShape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3&quot;/&gt;&lt;/TableIndex&gt;&lt;/ShapeTextInfo&gt;"/>
  <p:tag name="HTML_SHAPEINFO" val="&lt;ThreeDShapeInfo&gt;&lt;uuid val=&quot;{3CAF5896-C080-46FE-8911-79A533822173}&quot;/&gt;&lt;isInvalidForFieldText val=&quot;0&quot;/&gt;&lt;Image&gt;&lt;filename val=&quot;C:\Users\geoffrey.dyer\AppData\Local\Temp\CP106481329151140Session\CPTrustFolder106481329151156\PPTImport106481329945187\data\asimages\{3CAF5896-C080-46FE-8911-79A533822173}_15.png&quot;/&gt;&lt;left val=&quot;95&quot;/&gt;&lt;top val=&quot;103&quot;/&gt;&lt;width val=&quot;841&quot;/&gt;&lt;height val=&quot;82&quot;/&gt;&lt;hasText val=&quot;1&quot;/&gt;&lt;/Image&gt;&lt;/ThreeDShapeInfo&gt;"/>
</p:tagLst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{C72BD9C2-C68B-4E75-93CD-DFE642157FBB}tf89117832_win32</Template>
  <TotalTime>85</TotalTime>
  <Words>1992</Words>
  <Application>Microsoft Office PowerPoint</Application>
  <PresentationFormat>Widescreen</PresentationFormat>
  <Paragraphs>331</Paragraphs>
  <Slides>32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Avenir Next LT Pro</vt:lpstr>
      <vt:lpstr>Brush Script MT Italic</vt:lpstr>
      <vt:lpstr>Calibri</vt:lpstr>
      <vt:lpstr>Century</vt:lpstr>
      <vt:lpstr>Century Gothic</vt:lpstr>
      <vt:lpstr>Courier</vt:lpstr>
      <vt:lpstr>Times New Roman</vt:lpstr>
      <vt:lpstr>Wingdings 2</vt:lpstr>
      <vt:lpstr>ColorBlockVTI</vt:lpstr>
      <vt:lpstr>Chart</vt:lpstr>
      <vt:lpstr>Worksheet</vt:lpstr>
      <vt:lpstr>Cybersecurity Primer</vt:lpstr>
      <vt:lpstr>Importance of Cybersecurity</vt:lpstr>
      <vt:lpstr>Cybersecurity is Safety</vt:lpstr>
      <vt:lpstr>User Awareness</vt:lpstr>
      <vt:lpstr>Leading Threats</vt:lpstr>
      <vt:lpstr>Viruses</vt:lpstr>
      <vt:lpstr>Worms</vt:lpstr>
      <vt:lpstr>Logic Bombs and Trojan Horses</vt:lpstr>
      <vt:lpstr>Social Engineering</vt:lpstr>
      <vt:lpstr>Phishing: Counterfeit Email</vt:lpstr>
      <vt:lpstr>Pharming: Counterfeit Web Pages</vt:lpstr>
      <vt:lpstr>Botnet</vt:lpstr>
      <vt:lpstr>Man In The Middle Attack</vt:lpstr>
      <vt:lpstr>Rootkit</vt:lpstr>
      <vt:lpstr>Password Cracking</vt:lpstr>
      <vt:lpstr>Identifying Security Compromises</vt:lpstr>
      <vt:lpstr>Malware detection</vt:lpstr>
      <vt:lpstr>Best Practices to avoid these threats</vt:lpstr>
      <vt:lpstr>Anti-virus and Anti-spyware Software</vt:lpstr>
      <vt:lpstr>Host-based Firewalls</vt:lpstr>
      <vt:lpstr>Protect your Operating System</vt:lpstr>
      <vt:lpstr>Use Strong Passwords</vt:lpstr>
      <vt:lpstr>Creating Strong Passwords</vt:lpstr>
      <vt:lpstr>Password Guidelines</vt:lpstr>
      <vt:lpstr>Avoid Social Engineering and Malicious Software</vt:lpstr>
      <vt:lpstr>Avoid Stupid Hacker Tricks</vt:lpstr>
      <vt:lpstr>Secure Business Transactions</vt:lpstr>
      <vt:lpstr>Backup Important Information</vt:lpstr>
      <vt:lpstr>Cyber Incident Reporting</vt:lpstr>
      <vt:lpstr>Fraud</vt:lpstr>
      <vt:lpstr>Fraud Discovery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Adeel Javaid</dc:creator>
  <cp:lastModifiedBy>Adeel Javaid</cp:lastModifiedBy>
  <cp:revision>25</cp:revision>
  <dcterms:created xsi:type="dcterms:W3CDTF">2023-09-12T19:03:14Z</dcterms:created>
  <dcterms:modified xsi:type="dcterms:W3CDTF">2023-09-13T15:04:25Z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