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2" r:id="rId6"/>
    <p:sldId id="303" r:id="rId7"/>
    <p:sldId id="304" r:id="rId8"/>
    <p:sldId id="305" r:id="rId9"/>
    <p:sldId id="30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12/30/2020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12/30/2020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12/30/2020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12/30/2020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12/30/2020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12/30/2020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12/30/2020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12/30/2020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12/30/2020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12/30/2020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19082" y="3046651"/>
            <a:ext cx="3214307" cy="1310522"/>
          </a:xfrm>
        </p:spPr>
        <p:txBody>
          <a:bodyPr anchor="b">
            <a:normAutofit fontScale="90000"/>
          </a:bodyPr>
          <a:lstStyle/>
          <a:p>
            <a:pPr algn="ctr"/>
            <a:r>
              <a:rPr lang="fa-IR" sz="4400" dirty="0">
                <a:solidFill>
                  <a:schemeClr val="tx1"/>
                </a:solidFill>
                <a:cs typeface="B Titr" panose="00000700000000000000" pitchFamily="2" charset="-78"/>
              </a:rPr>
              <a:t>معرفی چند نمودار آماری</a:t>
            </a:r>
            <a:endParaRPr lang="en-US" sz="4400" dirty="0">
              <a:solidFill>
                <a:schemeClr val="tx1"/>
              </a:solidFill>
              <a:cs typeface="B Titr" panose="00000700000000000000" pitchFamily="2" charset="-78"/>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584A40C7-9C82-464A-8344-2E1F9D98E753}"/>
              </a:ext>
            </a:extLst>
          </p:cNvPr>
          <p:cNvSpPr txBox="1">
            <a:spLocks/>
          </p:cNvSpPr>
          <p:nvPr/>
        </p:nvSpPr>
        <p:spPr>
          <a:xfrm>
            <a:off x="8119082" y="4559809"/>
            <a:ext cx="3214307" cy="541556"/>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algn="ctr"/>
            <a:r>
              <a:rPr lang="fa-IR" sz="2800" dirty="0">
                <a:solidFill>
                  <a:schemeClr val="tx1"/>
                </a:solidFill>
                <a:cs typeface="B Titr" panose="00000700000000000000" pitchFamily="2" charset="-78"/>
              </a:rPr>
              <a:t>سید علیرضا جاوید</a:t>
            </a:r>
            <a:endParaRPr lang="en-US" sz="2800" dirty="0">
              <a:solidFill>
                <a:schemeClr val="tx1"/>
              </a:solidFill>
              <a:cs typeface="B Titr" panose="00000700000000000000" pitchFamily="2" charset="-78"/>
            </a:endParaRP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CEE40-A23B-430A-9D5D-7D1F327E1067}"/>
              </a:ext>
            </a:extLst>
          </p:cNvPr>
          <p:cNvSpPr>
            <a:spLocks noGrp="1"/>
          </p:cNvSpPr>
          <p:nvPr>
            <p:ph type="title"/>
          </p:nvPr>
        </p:nvSpPr>
        <p:spPr/>
        <p:txBody>
          <a:bodyPr anchor="ctr"/>
          <a:lstStyle/>
          <a:p>
            <a:pPr algn="ctr" rtl="1"/>
            <a:r>
              <a:rPr lang="fa-IR" dirty="0">
                <a:cs typeface="B Titr" panose="00000700000000000000" pitchFamily="2" charset="-78"/>
              </a:rPr>
              <a:t>نمودار </a:t>
            </a:r>
            <a:r>
              <a:rPr lang="en-US" dirty="0">
                <a:cs typeface="B Titr" panose="00000700000000000000" pitchFamily="2" charset="-78"/>
              </a:rPr>
              <a:t>Q-Q Plot</a:t>
            </a:r>
          </a:p>
        </p:txBody>
      </p:sp>
      <p:pic>
        <p:nvPicPr>
          <p:cNvPr id="5" name="Content Placeholder 4">
            <a:extLst>
              <a:ext uri="{FF2B5EF4-FFF2-40B4-BE49-F238E27FC236}">
                <a16:creationId xmlns:a16="http://schemas.microsoft.com/office/drawing/2014/main" id="{474554CE-C9A9-4129-B56D-981EA7B026E6}"/>
              </a:ext>
            </a:extLst>
          </p:cNvPr>
          <p:cNvPicPr>
            <a:picLocks noGrp="1" noChangeAspect="1"/>
          </p:cNvPicPr>
          <p:nvPr>
            <p:ph idx="1"/>
          </p:nvPr>
        </p:nvPicPr>
        <p:blipFill>
          <a:blip r:embed="rId2"/>
          <a:stretch>
            <a:fillRect/>
          </a:stretch>
        </p:blipFill>
        <p:spPr>
          <a:xfrm>
            <a:off x="513393" y="1975035"/>
            <a:ext cx="4016872" cy="3760788"/>
          </a:xfrm>
        </p:spPr>
      </p:pic>
      <p:sp>
        <p:nvSpPr>
          <p:cNvPr id="7" name="TextBox 6">
            <a:extLst>
              <a:ext uri="{FF2B5EF4-FFF2-40B4-BE49-F238E27FC236}">
                <a16:creationId xmlns:a16="http://schemas.microsoft.com/office/drawing/2014/main" id="{5BCCE723-46E2-4BF1-BAAD-8AAD28912524}"/>
              </a:ext>
            </a:extLst>
          </p:cNvPr>
          <p:cNvSpPr txBox="1"/>
          <p:nvPr/>
        </p:nvSpPr>
        <p:spPr>
          <a:xfrm>
            <a:off x="4314548" y="1975035"/>
            <a:ext cx="6841132" cy="3139321"/>
          </a:xfrm>
          <a:prstGeom prst="rect">
            <a:avLst/>
          </a:prstGeom>
          <a:noFill/>
        </p:spPr>
        <p:txBody>
          <a:bodyPr wrap="square" rtlCol="0">
            <a:spAutoFit/>
          </a:bodyPr>
          <a:lstStyle/>
          <a:p>
            <a:pPr algn="r" rtl="1"/>
            <a:r>
              <a:rPr lang="fa-IR" dirty="0">
                <a:cs typeface="B Nazanin" panose="00000400000000000000" pitchFamily="2" charset="-78"/>
              </a:rPr>
              <a:t>نمودار چندک چندک یا </a:t>
            </a:r>
            <a:r>
              <a:rPr lang="en-US" dirty="0">
                <a:cs typeface="B Nazanin" panose="00000400000000000000" pitchFamily="2" charset="-78"/>
              </a:rPr>
              <a:t>Q-Q plot</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به منظور مقایسه دو توزیع به کار گرفته می‌شود. از چنین نمودارهایی حتی می‌توان مطابقت توزیع داده‌ها را با یک توزیع مشخص، مورد بررسی قرار داد. توسط نمودار چندک چندک یا </a:t>
            </a:r>
            <a:r>
              <a:rPr lang="en-US" dirty="0">
                <a:cs typeface="B Nazanin" panose="00000400000000000000" pitchFamily="2" charset="-78"/>
              </a:rPr>
              <a:t>Q-Q plot </a:t>
            </a:r>
            <a:r>
              <a:rPr lang="fa-IR" dirty="0">
                <a:cs typeface="B Nazanin" panose="00000400000000000000" pitchFamily="2" charset="-78"/>
              </a:rPr>
              <a:t> شکل توزیع‌ها مقایسه می‌شود و یک تصویر گرافیکی یا نمودار برای نمایش میزان مطابقت آن دو توزیع نشان داده می‌شود. چولگی، پارامتر مرکزی و پراکندگی در نحوه مقایسه دو توزیع مشکلی ایجاد نمی‌کنند و به راحتی می‌توان هم توزیع یا  </a:t>
            </a:r>
            <a:r>
              <a:rPr lang="en-US" dirty="0">
                <a:cs typeface="B Nazanin" panose="00000400000000000000" pitchFamily="2" charset="-78"/>
              </a:rPr>
              <a:t>Equal Distributed</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بودن داده‌ها را دو گروه مقایسه کرد.</a:t>
            </a:r>
          </a:p>
          <a:p>
            <a:pPr algn="r" rtl="1"/>
            <a:r>
              <a:rPr lang="fa-IR" dirty="0"/>
              <a:t>برای مثال فرض کنید طبقه‌ها یا رده‌ها را برای دو مجموعه داده، به شکل یکسان ایجاد می‌کنیم. اگر مقادیر ستون فراوانی، یا فراوانی نسبی در هر دو جدول به هم نزدیک باشد، می‌توان نتیجه گرفت که داده‌ها دارای توزیع یکسان یا مشترکی هستند. </a:t>
            </a:r>
            <a:r>
              <a:rPr lang="fa-IR" dirty="0">
                <a:cs typeface="B Nazanin" panose="00000400000000000000" pitchFamily="2" charset="-78"/>
              </a:rPr>
              <a:t>پس می توان مثلا برای نشان دادن مجموعه داده های تئوری موجود نوع توزیع را با این نمودار حدس زد برای مثال اسلاید بعدی را ببنید.</a:t>
            </a:r>
            <a:endParaRPr lang="en-US" dirty="0">
              <a:cs typeface="B Nazanin" panose="00000400000000000000" pitchFamily="2" charset="-78"/>
            </a:endParaRPr>
          </a:p>
        </p:txBody>
      </p:sp>
    </p:spTree>
    <p:extLst>
      <p:ext uri="{BB962C8B-B14F-4D97-AF65-F5344CB8AC3E}">
        <p14:creationId xmlns:p14="http://schemas.microsoft.com/office/powerpoint/2010/main" val="1191638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0F721C-BEFE-46AE-BA17-633F939F9E54}"/>
              </a:ext>
            </a:extLst>
          </p:cNvPr>
          <p:cNvSpPr>
            <a:spLocks noGrp="1"/>
          </p:cNvSpPr>
          <p:nvPr>
            <p:ph idx="1"/>
          </p:nvPr>
        </p:nvSpPr>
        <p:spPr/>
        <p:txBody>
          <a:bodyPr/>
          <a:lstStyle/>
          <a:p>
            <a:pPr algn="r" rtl="1"/>
            <a:r>
              <a:rPr lang="fa-IR" dirty="0">
                <a:cs typeface="B Nazanin" panose="00000400000000000000" pitchFamily="2" charset="-78"/>
              </a:rPr>
              <a:t>در نظر بگیرید </a:t>
            </a:r>
            <a:r>
              <a:rPr lang="fa-IR" dirty="0"/>
              <a:t>مجموعه داده درختان را در نظر بگیرید. در این مجموعه داده، اندازه‌گیری درختچه شامل قد و حجم چوب در 31 درخت گیلاس سیاه قطعه قطعه شده ثبت شده است. یکی از متغیرهای این مجموعه داده، ارتفاع است. آیا می‌توانیم ادعا کنیم که متغیر ارتفاع درختچه‌ها در این نمونه تصادفی، دارای توزیع نرمال است؟</a:t>
            </a:r>
          </a:p>
          <a:p>
            <a:pPr algn="r" rtl="1"/>
            <a:r>
              <a:rPr lang="fa-IR" dirty="0">
                <a:cs typeface="B Nazanin" panose="00000400000000000000" pitchFamily="2" charset="-78"/>
              </a:rPr>
              <a:t>برای این موضوع شبیه سازی با نمودار نرمال </a:t>
            </a:r>
            <a:r>
              <a:rPr lang="en-US" dirty="0">
                <a:cs typeface="B Nazanin" panose="00000400000000000000" pitchFamily="2" charset="-78"/>
              </a:rPr>
              <a:t>q-q</a:t>
            </a:r>
            <a:r>
              <a:rPr lang="fa-IR" dirty="0">
                <a:cs typeface="B Nazanin" panose="00000400000000000000" pitchFamily="2" charset="-78"/>
              </a:rPr>
              <a:t> انجام میدهیم و شکل روبرو را بدست می آوریم :</a:t>
            </a:r>
          </a:p>
          <a:p>
            <a:pPr algn="r" rtl="1"/>
            <a:r>
              <a:rPr lang="fa-IR" dirty="0"/>
              <a:t>همانطور که دیده می‌شود، فرضیه نرمال بودن ارتفاع درختچه‌ها توسط این نمونه تصادفی </a:t>
            </a:r>
          </a:p>
          <a:p>
            <a:pPr algn="r" rtl="1"/>
            <a:r>
              <a:rPr lang="fa-IR" dirty="0"/>
              <a:t>مورد تایید قرار می‌گیرد زیرا تقریبا نمودار حاصل، خط راستی است که از مرکز مختصات</a:t>
            </a:r>
          </a:p>
          <a:p>
            <a:pPr algn="r" rtl="1"/>
            <a:r>
              <a:rPr lang="fa-IR" dirty="0"/>
              <a:t> گذر کرده است و به نظر نیمساز ربع اول مختصات دکارتی محسوب می‌شود.</a:t>
            </a:r>
            <a:endParaRPr lang="en-US" dirty="0">
              <a:cs typeface="B Nazanin" panose="00000400000000000000" pitchFamily="2" charset="-78"/>
            </a:endParaRPr>
          </a:p>
        </p:txBody>
      </p:sp>
      <p:sp>
        <p:nvSpPr>
          <p:cNvPr id="4" name="Title 1">
            <a:extLst>
              <a:ext uri="{FF2B5EF4-FFF2-40B4-BE49-F238E27FC236}">
                <a16:creationId xmlns:a16="http://schemas.microsoft.com/office/drawing/2014/main" id="{A008EBCF-DEDF-4DAF-AF25-1CF9A44F5FD2}"/>
              </a:ext>
            </a:extLst>
          </p:cNvPr>
          <p:cNvSpPr>
            <a:spLocks noGrp="1"/>
          </p:cNvSpPr>
          <p:nvPr>
            <p:ph type="title"/>
          </p:nvPr>
        </p:nvSpPr>
        <p:spPr>
          <a:xfrm>
            <a:off x="1097280" y="286603"/>
            <a:ext cx="10058400" cy="1450757"/>
          </a:xfrm>
        </p:spPr>
        <p:txBody>
          <a:bodyPr anchor="ctr"/>
          <a:lstStyle/>
          <a:p>
            <a:pPr algn="ctr" rtl="1"/>
            <a:r>
              <a:rPr lang="fa-IR" dirty="0">
                <a:cs typeface="B Titr" panose="00000700000000000000" pitchFamily="2" charset="-78"/>
              </a:rPr>
              <a:t>مثال نمودار </a:t>
            </a:r>
            <a:r>
              <a:rPr lang="en-US" dirty="0">
                <a:cs typeface="B Titr" panose="00000700000000000000" pitchFamily="2" charset="-78"/>
              </a:rPr>
              <a:t>Q-Q Plot</a:t>
            </a:r>
          </a:p>
        </p:txBody>
      </p:sp>
      <p:pic>
        <p:nvPicPr>
          <p:cNvPr id="6" name="Picture 5">
            <a:extLst>
              <a:ext uri="{FF2B5EF4-FFF2-40B4-BE49-F238E27FC236}">
                <a16:creationId xmlns:a16="http://schemas.microsoft.com/office/drawing/2014/main" id="{CF1649FE-DE32-4244-B5CE-971B001640FA}"/>
              </a:ext>
            </a:extLst>
          </p:cNvPr>
          <p:cNvPicPr>
            <a:picLocks noChangeAspect="1"/>
          </p:cNvPicPr>
          <p:nvPr/>
        </p:nvPicPr>
        <p:blipFill>
          <a:blip r:embed="rId2"/>
          <a:stretch>
            <a:fillRect/>
          </a:stretch>
        </p:blipFill>
        <p:spPr>
          <a:xfrm>
            <a:off x="307944" y="2897589"/>
            <a:ext cx="3615986" cy="3342344"/>
          </a:xfrm>
          <a:prstGeom prst="rect">
            <a:avLst/>
          </a:prstGeom>
        </p:spPr>
      </p:pic>
    </p:spTree>
    <p:extLst>
      <p:ext uri="{BB962C8B-B14F-4D97-AF65-F5344CB8AC3E}">
        <p14:creationId xmlns:p14="http://schemas.microsoft.com/office/powerpoint/2010/main" val="2848118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AB817651-F3B5-490C-A469-A661FBB62111}"/>
              </a:ext>
            </a:extLst>
          </p:cNvPr>
          <p:cNvPicPr>
            <a:picLocks noGrp="1" noChangeAspect="1"/>
          </p:cNvPicPr>
          <p:nvPr>
            <p:ph idx="1"/>
          </p:nvPr>
        </p:nvPicPr>
        <p:blipFill>
          <a:blip r:embed="rId2"/>
          <a:stretch>
            <a:fillRect/>
          </a:stretch>
        </p:blipFill>
        <p:spPr>
          <a:xfrm>
            <a:off x="182794" y="2463970"/>
            <a:ext cx="6009351" cy="3004675"/>
          </a:xfrm>
        </p:spPr>
      </p:pic>
      <p:sp>
        <p:nvSpPr>
          <p:cNvPr id="6" name="Title 1">
            <a:extLst>
              <a:ext uri="{FF2B5EF4-FFF2-40B4-BE49-F238E27FC236}">
                <a16:creationId xmlns:a16="http://schemas.microsoft.com/office/drawing/2014/main" id="{7BCFF33B-659B-4A63-8CB1-A86DDD749DE2}"/>
              </a:ext>
            </a:extLst>
          </p:cNvPr>
          <p:cNvSpPr>
            <a:spLocks noGrp="1"/>
          </p:cNvSpPr>
          <p:nvPr>
            <p:ph type="title"/>
          </p:nvPr>
        </p:nvSpPr>
        <p:spPr>
          <a:xfrm>
            <a:off x="1097280" y="286603"/>
            <a:ext cx="10058400" cy="1450757"/>
          </a:xfrm>
        </p:spPr>
        <p:txBody>
          <a:bodyPr anchor="ctr"/>
          <a:lstStyle/>
          <a:p>
            <a:pPr algn="ctr" rtl="1"/>
            <a:r>
              <a:rPr lang="fa-IR" dirty="0">
                <a:cs typeface="B Titr" panose="00000700000000000000" pitchFamily="2" charset="-78"/>
              </a:rPr>
              <a:t>نمودار </a:t>
            </a:r>
            <a:r>
              <a:rPr lang="en-US" dirty="0">
                <a:cs typeface="B Titr" panose="00000700000000000000" pitchFamily="2" charset="-78"/>
              </a:rPr>
              <a:t>Box Plot</a:t>
            </a:r>
          </a:p>
        </p:txBody>
      </p:sp>
      <p:sp>
        <p:nvSpPr>
          <p:cNvPr id="9" name="TextBox 8">
            <a:extLst>
              <a:ext uri="{FF2B5EF4-FFF2-40B4-BE49-F238E27FC236}">
                <a16:creationId xmlns:a16="http://schemas.microsoft.com/office/drawing/2014/main" id="{29869C0B-8819-494B-B87F-C907B76126BA}"/>
              </a:ext>
            </a:extLst>
          </p:cNvPr>
          <p:cNvSpPr txBox="1"/>
          <p:nvPr/>
        </p:nvSpPr>
        <p:spPr>
          <a:xfrm>
            <a:off x="6604986" y="2370338"/>
            <a:ext cx="4687410" cy="1754326"/>
          </a:xfrm>
          <a:prstGeom prst="rect">
            <a:avLst/>
          </a:prstGeom>
          <a:noFill/>
        </p:spPr>
        <p:txBody>
          <a:bodyPr wrap="square" rtlCol="0">
            <a:spAutoFit/>
          </a:bodyPr>
          <a:lstStyle/>
          <a:p>
            <a:pPr algn="r" rtl="1"/>
            <a:r>
              <a:rPr lang="fa-IR" dirty="0">
                <a:cs typeface="B Nazanin" panose="00000400000000000000" pitchFamily="2" charset="-78"/>
              </a:rPr>
              <a:t>گاهی برای توصیف داده های آماری تنها تکیه بر شاخص هایی مانند میانگین و واریانس و میانه کافی نیست در این هنگام نمودار جعبه‌ای از عهده این کار یعنی نمایش معیارهای تمرکز و پراکندگی همزمان به خوبی برمی‌آید</a:t>
            </a:r>
            <a:r>
              <a:rPr lang="en-US" dirty="0">
                <a:cs typeface="B Nazanin" panose="00000400000000000000" pitchFamily="2" charset="-78"/>
              </a:rPr>
              <a:t> </a:t>
            </a:r>
            <a:r>
              <a:rPr lang="fa-IR" dirty="0">
                <a:cs typeface="B Nazanin" panose="00000400000000000000" pitchFamily="2" charset="-78"/>
              </a:rPr>
              <a:t>همچنین از این نمودار برای مقایسه گروه های آماری بطور شهودی نیز است در اسلاید بعدی در مورد ساختار این نمودار اطلاعاتی را می دهیم.</a:t>
            </a:r>
            <a:endParaRPr lang="en-US" dirty="0">
              <a:cs typeface="B Nazanin" panose="00000400000000000000" pitchFamily="2" charset="-78"/>
            </a:endParaRPr>
          </a:p>
        </p:txBody>
      </p:sp>
    </p:spTree>
    <p:extLst>
      <p:ext uri="{BB962C8B-B14F-4D97-AF65-F5344CB8AC3E}">
        <p14:creationId xmlns:p14="http://schemas.microsoft.com/office/powerpoint/2010/main" val="3408964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B782E2-54AC-49A4-92CB-AC3FB9D566DA}"/>
              </a:ext>
            </a:extLst>
          </p:cNvPr>
          <p:cNvSpPr>
            <a:spLocks noGrp="1"/>
          </p:cNvSpPr>
          <p:nvPr>
            <p:ph idx="1"/>
          </p:nvPr>
        </p:nvSpPr>
        <p:spPr>
          <a:xfrm>
            <a:off x="1097280" y="1828800"/>
            <a:ext cx="10058400" cy="4527611"/>
          </a:xfrm>
        </p:spPr>
        <p:txBody>
          <a:bodyPr>
            <a:normAutofit fontScale="85000" lnSpcReduction="10000"/>
          </a:bodyPr>
          <a:lstStyle/>
          <a:p>
            <a:pPr algn="r" rtl="1"/>
            <a:r>
              <a:rPr lang="fa-IR" dirty="0">
                <a:cs typeface="B Nazanin" panose="00000400000000000000" pitchFamily="2" charset="-78"/>
              </a:rPr>
              <a:t>میانه</a:t>
            </a:r>
            <a:r>
              <a:rPr lang="en-US" dirty="0">
                <a:cs typeface="B Nazanin" panose="00000400000000000000" pitchFamily="2" charset="-78"/>
              </a:rPr>
              <a:t>Median </a:t>
            </a:r>
            <a:r>
              <a:rPr lang="fa-IR" dirty="0">
                <a:cs typeface="B Nazanin" panose="00000400000000000000" pitchFamily="2" charset="-78"/>
              </a:rPr>
              <a:t>: این شاخص آماری مقداری را نشان می‌دهد که در وسط داده‌ها قرار دارد. این محل در نمودار بوسیله خطی زرد رنگ به نام </a:t>
            </a:r>
            <a:r>
              <a:rPr lang="en-US" dirty="0">
                <a:cs typeface="B Nazanin" panose="00000400000000000000" pitchFamily="2" charset="-78"/>
              </a:rPr>
              <a:t>Median</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دیده می‌شود. مشخص است که ۵۰٪ داده‌ها از این مقدار کوچکتر یا بزرگتر هستند. این شاخص توسط یک خط عمودی درون جعبه ترسیم می‌شود.</a:t>
            </a:r>
          </a:p>
          <a:p>
            <a:pPr algn="r" rtl="1"/>
            <a:r>
              <a:rPr lang="fa-IR" dirty="0">
                <a:cs typeface="B Nazanin" panose="00000400000000000000" pitchFamily="2" charset="-78"/>
              </a:rPr>
              <a:t>چارک اول </a:t>
            </a:r>
            <a:r>
              <a:rPr lang="en-US" dirty="0">
                <a:cs typeface="B Nazanin" panose="00000400000000000000" pitchFamily="2" charset="-78"/>
              </a:rPr>
              <a:t>Q1</a:t>
            </a:r>
            <a:r>
              <a:rPr lang="fa-IR" dirty="0">
                <a:cs typeface="B Nazanin" panose="00000400000000000000" pitchFamily="2" charset="-78"/>
              </a:rPr>
              <a:t> : این شاخص، مقداری را نشان می‌دهد که ۲۵٪ داده‌ها از آن کوچکتر هستند. از طرفی می‌توان این مقدار را میانه داده‌هایی دانست که بین کوچکترین مقدار (با توجه به داده‌های پرت) و میانه قرار گرفته‌اند. این مقدار توسط یک خطی عمودی بدنه سمت چپ جعبه را می‌سازد.</a:t>
            </a:r>
          </a:p>
          <a:p>
            <a:pPr algn="r" rtl="1"/>
            <a:r>
              <a:rPr lang="fa-IR" dirty="0">
                <a:cs typeface="B Nazanin" panose="00000400000000000000" pitchFamily="2" charset="-78"/>
              </a:rPr>
              <a:t>چارک سوم </a:t>
            </a:r>
            <a:r>
              <a:rPr lang="en-US" dirty="0">
                <a:cs typeface="B Nazanin" panose="00000400000000000000" pitchFamily="2" charset="-78"/>
              </a:rPr>
              <a:t>Q3</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این شاخص، مقداری را نشان می‌دهد که ۷۵٪ داده‌ها از آن کوچکتر هستند. از طرفی می‌توان این مقدار را میانه داده‌هایی داسنت که بین بزرگترین مقدار (با توجه به داده‌های پرت) و میانه قرار گرفته‌اند. این شاخص نیز برای نمایش ضلع سمت راست جعبه به کار گرفته می‌شود.</a:t>
            </a:r>
          </a:p>
          <a:p>
            <a:pPr algn="r" rtl="1"/>
            <a:r>
              <a:rPr lang="fa-IR" dirty="0">
                <a:cs typeface="B Nazanin" panose="00000400000000000000" pitchFamily="2" charset="-78"/>
              </a:rPr>
              <a:t>دامنه میان چارکی </a:t>
            </a:r>
            <a:r>
              <a:rPr lang="en-US" dirty="0">
                <a:cs typeface="B Nazanin" panose="00000400000000000000" pitchFamily="2" charset="-78"/>
              </a:rPr>
              <a:t>IQR</a:t>
            </a:r>
            <a:r>
              <a:rPr lang="fa-IR" dirty="0">
                <a:cs typeface="B Nazanin" panose="00000400000000000000" pitchFamily="2" charset="-78"/>
              </a:rPr>
              <a:t> : فاصله بین چارک اول و سوم توسط این شاخص نشان داده می‌شود. طول اضلاع دیگر جعبه توسط این شاخص تعیین می‌شود.</a:t>
            </a:r>
          </a:p>
          <a:p>
            <a:pPr algn="r" rtl="1"/>
            <a:r>
              <a:rPr lang="fa-IR" dirty="0">
                <a:cs typeface="B Nazanin" panose="00000400000000000000" pitchFamily="2" charset="-78"/>
              </a:rPr>
              <a:t>خطوط </a:t>
            </a:r>
            <a:r>
              <a:rPr lang="en-US" dirty="0" err="1">
                <a:cs typeface="B Nazanin" panose="00000400000000000000" pitchFamily="2" charset="-78"/>
              </a:rPr>
              <a:t>Whikers</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این خطوط فاصله بین چارک اول تا کمترین مقدار و همچنین بیشترین مقدار را پر می‌کنند. در تصویر بالا این خطوط به رنگ آبی نشان داده شده‌اند.</a:t>
            </a:r>
          </a:p>
          <a:p>
            <a:pPr algn="r" rtl="1"/>
            <a:r>
              <a:rPr lang="fa-IR" dirty="0">
                <a:cs typeface="B Nazanin" panose="00000400000000000000" pitchFamily="2" charset="-78"/>
              </a:rPr>
              <a:t>حداکثر- بزرگترین مقدار </a:t>
            </a:r>
            <a:r>
              <a:rPr lang="en-US" dirty="0">
                <a:cs typeface="B Nazanin" panose="00000400000000000000" pitchFamily="2" charset="-78"/>
              </a:rPr>
              <a:t>Maximum</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در این نمودار بزرگترین مقدار، بیشترین مقداری است که حداکثر 1.5 برابر دامنه میان چارکی از چارک سوم فاصله دارد.</a:t>
            </a:r>
            <a:endParaRPr lang="en-US" dirty="0">
              <a:cs typeface="B Nazanin" panose="00000400000000000000" pitchFamily="2" charset="-78"/>
            </a:endParaRPr>
          </a:p>
          <a:p>
            <a:pPr algn="r" rtl="1"/>
            <a:r>
              <a:rPr lang="fa-IR" dirty="0">
                <a:cs typeface="B Nazanin" panose="00000400000000000000" pitchFamily="2" charset="-78"/>
              </a:rPr>
              <a:t>حداقل- کوچکترین مقدار </a:t>
            </a:r>
            <a:r>
              <a:rPr lang="en-US" dirty="0">
                <a:cs typeface="B Nazanin" panose="00000400000000000000" pitchFamily="2" charset="-78"/>
              </a:rPr>
              <a:t>Minimum</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در این نمودار کوچکترین مقدار، کمترین مقداری است که حداکثر 1.5 برابر دامنه میان چارکی از چارک اول فاصله دارد. </a:t>
            </a:r>
          </a:p>
          <a:p>
            <a:pPr algn="r" rtl="1"/>
            <a:r>
              <a:rPr lang="fa-IR" dirty="0">
                <a:cs typeface="B Nazanin" panose="00000400000000000000" pitchFamily="2" charset="-78"/>
              </a:rPr>
              <a:t>داده‌های دورافتاده- پرت </a:t>
            </a:r>
            <a:r>
              <a:rPr lang="en-US" dirty="0">
                <a:cs typeface="B Nazanin" panose="00000400000000000000" pitchFamily="2" charset="-78"/>
              </a:rPr>
              <a:t>Outlier</a:t>
            </a:r>
            <a:r>
              <a:rPr lang="fa-IR" dirty="0">
                <a:cs typeface="B Nazanin" panose="00000400000000000000" pitchFamily="2" charset="-78"/>
              </a:rPr>
              <a:t> : مقدارهایی که به شکل دایره سبز رنگ در نمودار مشاهده می‌شوند، داده‌هایی پرت هستند. در اینجا داده‌هایی که از  </a:t>
            </a:r>
            <a:r>
              <a:rPr lang="en-US" dirty="0">
                <a:cs typeface="B Nazanin" panose="00000400000000000000" pitchFamily="2" charset="-78"/>
              </a:rPr>
              <a:t>Minimum</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کوچکتر و یا از </a:t>
            </a:r>
            <a:r>
              <a:rPr lang="en-US" dirty="0">
                <a:cs typeface="B Nazanin" panose="00000400000000000000" pitchFamily="2" charset="-78"/>
              </a:rPr>
              <a:t>Maximum</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بزرگتر هستند، داده پرت محسوب می‌شوند.</a:t>
            </a:r>
            <a:endParaRPr lang="en-US" dirty="0">
              <a:cs typeface="B Nazanin" panose="00000400000000000000" pitchFamily="2" charset="-78"/>
            </a:endParaRPr>
          </a:p>
        </p:txBody>
      </p:sp>
      <p:sp>
        <p:nvSpPr>
          <p:cNvPr id="4" name="Title 1">
            <a:extLst>
              <a:ext uri="{FF2B5EF4-FFF2-40B4-BE49-F238E27FC236}">
                <a16:creationId xmlns:a16="http://schemas.microsoft.com/office/drawing/2014/main" id="{68D31571-9807-412F-BC3E-542F53AF2490}"/>
              </a:ext>
            </a:extLst>
          </p:cNvPr>
          <p:cNvSpPr>
            <a:spLocks noGrp="1"/>
          </p:cNvSpPr>
          <p:nvPr>
            <p:ph type="title"/>
          </p:nvPr>
        </p:nvSpPr>
        <p:spPr>
          <a:xfrm>
            <a:off x="1097280" y="286603"/>
            <a:ext cx="10058400" cy="1450757"/>
          </a:xfrm>
        </p:spPr>
        <p:txBody>
          <a:bodyPr anchor="ctr"/>
          <a:lstStyle/>
          <a:p>
            <a:pPr algn="ctr" rtl="1"/>
            <a:r>
              <a:rPr lang="fa-IR" dirty="0">
                <a:cs typeface="B Titr" panose="00000700000000000000" pitchFamily="2" charset="-78"/>
              </a:rPr>
              <a:t>ساختار نمودار </a:t>
            </a:r>
            <a:r>
              <a:rPr lang="en-US" dirty="0">
                <a:cs typeface="B Titr" panose="00000700000000000000" pitchFamily="2" charset="-78"/>
              </a:rPr>
              <a:t>Box Plot</a:t>
            </a:r>
          </a:p>
        </p:txBody>
      </p:sp>
    </p:spTree>
    <p:extLst>
      <p:ext uri="{BB962C8B-B14F-4D97-AF65-F5344CB8AC3E}">
        <p14:creationId xmlns:p14="http://schemas.microsoft.com/office/powerpoint/2010/main" val="174279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B14D6FD-C6E1-4E13-803C-7A4EC59A30E5}"/>
              </a:ext>
            </a:extLst>
          </p:cNvPr>
          <p:cNvPicPr>
            <a:picLocks noGrp="1" noChangeAspect="1"/>
          </p:cNvPicPr>
          <p:nvPr>
            <p:ph idx="1"/>
          </p:nvPr>
        </p:nvPicPr>
        <p:blipFill>
          <a:blip r:embed="rId2"/>
          <a:stretch>
            <a:fillRect/>
          </a:stretch>
        </p:blipFill>
        <p:spPr>
          <a:xfrm>
            <a:off x="63057" y="2035495"/>
            <a:ext cx="5485714" cy="3533333"/>
          </a:xfrm>
        </p:spPr>
      </p:pic>
      <p:sp>
        <p:nvSpPr>
          <p:cNvPr id="4" name="Title 1">
            <a:extLst>
              <a:ext uri="{FF2B5EF4-FFF2-40B4-BE49-F238E27FC236}">
                <a16:creationId xmlns:a16="http://schemas.microsoft.com/office/drawing/2014/main" id="{8A2FDEC9-A416-4B1C-8598-358CA5230CFB}"/>
              </a:ext>
            </a:extLst>
          </p:cNvPr>
          <p:cNvSpPr>
            <a:spLocks noGrp="1"/>
          </p:cNvSpPr>
          <p:nvPr>
            <p:ph type="title"/>
          </p:nvPr>
        </p:nvSpPr>
        <p:spPr>
          <a:xfrm>
            <a:off x="1097280" y="286603"/>
            <a:ext cx="10058400" cy="1450757"/>
          </a:xfrm>
        </p:spPr>
        <p:txBody>
          <a:bodyPr anchor="ctr"/>
          <a:lstStyle/>
          <a:p>
            <a:pPr algn="ctr" rtl="1"/>
            <a:r>
              <a:rPr lang="fa-IR" dirty="0">
                <a:cs typeface="B Titr" panose="00000700000000000000" pitchFamily="2" charset="-78"/>
              </a:rPr>
              <a:t>نمودار </a:t>
            </a:r>
            <a:r>
              <a:rPr lang="en-US" dirty="0">
                <a:cs typeface="B Titr" panose="00000700000000000000" pitchFamily="2" charset="-78"/>
              </a:rPr>
              <a:t>Pie Chart</a:t>
            </a:r>
          </a:p>
        </p:txBody>
      </p:sp>
      <p:sp>
        <p:nvSpPr>
          <p:cNvPr id="7" name="TextBox 6">
            <a:extLst>
              <a:ext uri="{FF2B5EF4-FFF2-40B4-BE49-F238E27FC236}">
                <a16:creationId xmlns:a16="http://schemas.microsoft.com/office/drawing/2014/main" id="{343A6922-2833-47E1-80E7-21C81EAB22A2}"/>
              </a:ext>
            </a:extLst>
          </p:cNvPr>
          <p:cNvSpPr txBox="1"/>
          <p:nvPr/>
        </p:nvSpPr>
        <p:spPr>
          <a:xfrm>
            <a:off x="5814874" y="2308194"/>
            <a:ext cx="5015883" cy="2308324"/>
          </a:xfrm>
          <a:prstGeom prst="rect">
            <a:avLst/>
          </a:prstGeom>
          <a:noFill/>
        </p:spPr>
        <p:txBody>
          <a:bodyPr wrap="square" rtlCol="0">
            <a:spAutoFit/>
          </a:bodyPr>
          <a:lstStyle/>
          <a:p>
            <a:pPr algn="r" rtl="1"/>
            <a:r>
              <a:rPr lang="fa-IR" dirty="0">
                <a:cs typeface="B Nazanin" panose="00000400000000000000" pitchFamily="2" charset="-78"/>
              </a:rPr>
              <a:t>نمودار دایره ای یک نمودار ویژه است که از قطاع‌های دایره‌ای برای نشان دادن اندازه نسبی داده‌ها استفاده می‌کند. ساده ترین تمثیل برای نمودار دایره‌ای، تشبیه آن به یک پیتزا است. بدین ترتیب می‌توانید قا‌چ‌های پیتزا را قطاع‌های نمودار در نظر بگیرید. برای مثال فرض کنید می خواهیم درصد ملیت افراد موجود در یک پرواز هواپیما را روی نمودار نشان دهیم مطابق شکل روبرو با توجه به تعداد افراد دارای مشخصات درصد گیری کرده و قطاعی متناسب با 360 درجه دایره به آن می دهیم مانند شکل روبرو :</a:t>
            </a:r>
            <a:endParaRPr lang="en-US" dirty="0">
              <a:cs typeface="B Nazanin" panose="00000400000000000000" pitchFamily="2" charset="-78"/>
            </a:endParaRPr>
          </a:p>
        </p:txBody>
      </p:sp>
    </p:spTree>
    <p:extLst>
      <p:ext uri="{BB962C8B-B14F-4D97-AF65-F5344CB8AC3E}">
        <p14:creationId xmlns:p14="http://schemas.microsoft.com/office/powerpoint/2010/main" val="212216015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{D7F479B2-E8E7-4189-ACA5-87A53234C28B}tf22712842_win32</Template>
  <TotalTime>98</TotalTime>
  <Words>804</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Bookman Old Style</vt:lpstr>
      <vt:lpstr>Calibri</vt:lpstr>
      <vt:lpstr>Franklin Gothic Book</vt:lpstr>
      <vt:lpstr>1_RetrospectVTI</vt:lpstr>
      <vt:lpstr>معرفی چند نمودار آماری</vt:lpstr>
      <vt:lpstr>نمودار Q-Q Plot</vt:lpstr>
      <vt:lpstr>مثال نمودار Q-Q Plot</vt:lpstr>
      <vt:lpstr>نمودار Box Plot</vt:lpstr>
      <vt:lpstr>ساختار نمودار Box Plot</vt:lpstr>
      <vt:lpstr>نمودار Pie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معرفی چند نمودار آماری</dc:title>
  <dc:creator>Alireza Javid</dc:creator>
  <cp:lastModifiedBy>Alireza Javid</cp:lastModifiedBy>
  <cp:revision>7</cp:revision>
  <dcterms:created xsi:type="dcterms:W3CDTF">2020-12-30T19:27:04Z</dcterms:created>
  <dcterms:modified xsi:type="dcterms:W3CDTF">2020-12-30T21:05:55Z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