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9" r:id="rId14"/>
    <p:sldId id="348" r:id="rId15"/>
    <p:sldId id="350" r:id="rId16"/>
    <p:sldId id="357" r:id="rId17"/>
    <p:sldId id="352" r:id="rId18"/>
    <p:sldId id="351" r:id="rId19"/>
    <p:sldId id="353" r:id="rId20"/>
    <p:sldId id="354" r:id="rId21"/>
    <p:sldId id="355" r:id="rId22"/>
    <p:sldId id="356" r:id="rId23"/>
    <p:sldId id="305" r:id="rId24"/>
    <p:sldId id="327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Oswald" pitchFamily="2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E29EB0-848B-4A0F-9A9D-248527BC3FD5}">
  <a:tblStyle styleId="{88E29EB0-848B-4A0F-9A9D-248527BC3F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D1CDEA-F0F1-41EB-9802-47C02A0AEE1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83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87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28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611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860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088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312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501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727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97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016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308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12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4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1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19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65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81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93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602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8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71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39486" y="478458"/>
            <a:ext cx="866502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Federated Learning via Over-the-Air Computation </a:t>
            </a:r>
          </a:p>
        </p:txBody>
      </p:sp>
      <p:sp>
        <p:nvSpPr>
          <p:cNvPr id="2" name="Google Shape;464;p13">
            <a:extLst>
              <a:ext uri="{FF2B5EF4-FFF2-40B4-BE49-F238E27FC236}">
                <a16:creationId xmlns:a16="http://schemas.microsoft.com/office/drawing/2014/main" id="{67A2A89D-5FF0-B004-D4A5-2AC2877D937E}"/>
              </a:ext>
            </a:extLst>
          </p:cNvPr>
          <p:cNvSpPr txBox="1">
            <a:spLocks/>
          </p:cNvSpPr>
          <p:nvPr/>
        </p:nvSpPr>
        <p:spPr>
          <a:xfrm>
            <a:off x="239486" y="3099515"/>
            <a:ext cx="5610300" cy="187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2400" dirty="0"/>
              <a:t>Alireza Javid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Wireless Communication</a:t>
            </a:r>
          </a:p>
          <a:p>
            <a:pPr algn="l"/>
            <a:br>
              <a:rPr lang="en-US" sz="1000" dirty="0">
                <a:latin typeface="Oswald" pitchFamily="2" charset="0"/>
              </a:rPr>
            </a:br>
            <a:endParaRPr lang="en-US" sz="2400" dirty="0">
              <a:latin typeface="Oswald" pitchFamily="2" charset="0"/>
            </a:endParaRPr>
          </a:p>
        </p:txBody>
      </p:sp>
      <p:sp>
        <p:nvSpPr>
          <p:cNvPr id="3" name="Google Shape;464;p13">
            <a:extLst>
              <a:ext uri="{FF2B5EF4-FFF2-40B4-BE49-F238E27FC236}">
                <a16:creationId xmlns:a16="http://schemas.microsoft.com/office/drawing/2014/main" id="{B7567C07-3DD0-CECE-82B8-1FD2CDBF7FCD}"/>
              </a:ext>
            </a:extLst>
          </p:cNvPr>
          <p:cNvSpPr txBox="1">
            <a:spLocks/>
          </p:cNvSpPr>
          <p:nvPr/>
        </p:nvSpPr>
        <p:spPr>
          <a:xfrm>
            <a:off x="6939156" y="4585174"/>
            <a:ext cx="1965358" cy="7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1800" b="0" i="0" dirty="0">
                <a:solidFill>
                  <a:srgbClr val="FFFBF0"/>
                </a:solidFill>
                <a:effectLst/>
                <a:latin typeface="Oswald" pitchFamily="2" charset="0"/>
              </a:rPr>
              <a:t>University of Tehran</a:t>
            </a:r>
            <a:endParaRPr lang="en-US" sz="2400" dirty="0">
              <a:latin typeface="Oswald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بهبود عملکرد </a:t>
            </a:r>
            <a:r>
              <a:rPr lang="fa-IR" dirty="0" err="1">
                <a:cs typeface="B Titr" panose="00000700000000000000" pitchFamily="2" charset="-78"/>
              </a:rPr>
              <a:t>الگوریتم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en-US" dirty="0" err="1">
                <a:cs typeface="B Titr" panose="00000700000000000000" pitchFamily="2" charset="-78"/>
              </a:rPr>
              <a:t>FedAvg</a:t>
            </a:r>
            <a:r>
              <a:rPr lang="fa-IR" dirty="0">
                <a:cs typeface="B Titr" panose="00000700000000000000" pitchFamily="2" charset="-78"/>
              </a:rPr>
              <a:t> استفاده شده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C44525-1A06-5FE4-D610-C8D6E703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09" y="1099999"/>
            <a:ext cx="8074766" cy="3486178"/>
          </a:xfrm>
        </p:spPr>
        <p:txBody>
          <a:bodyPr/>
          <a:lstStyle/>
          <a:p>
            <a:pPr algn="r" rtl="1"/>
            <a:r>
              <a:rPr lang="fa-IR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استفاده از اصول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Over-the-Air Computation</a:t>
            </a:r>
            <a:r>
              <a:rPr lang="fa-IR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و استفاده از خاصیت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superposition </a:t>
            </a:r>
            <a:r>
              <a:rPr lang="fa-IR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سیگنال در کانال چند </a:t>
            </a:r>
            <a:r>
              <a:rPr lang="fa-IR" sz="20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مسیره</a:t>
            </a:r>
            <a:r>
              <a:rPr lang="fa-IR" sz="20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بی سیم می تواند به بهبود آن کمک کند: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ماکسیمم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کردن تعداد دستگاه های هر دور برای سریع تر کردن سرعت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همگرایی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در فرآیند یادگیری توزیع شده در فرآیند آموزش. 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کمینه کردن خطا در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تجمیع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(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Aggregation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) مدل برای بهبود دقت مدل در ساز و کار سیستم در فرآیند استنباط</a:t>
            </a:r>
          </a:p>
        </p:txBody>
      </p:sp>
    </p:spTree>
    <p:extLst>
      <p:ext uri="{BB962C8B-B14F-4D97-AF65-F5344CB8AC3E}">
        <p14:creationId xmlns:p14="http://schemas.microsoft.com/office/powerpoint/2010/main" val="22458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بهبود عملکرد سیستم با شیوه </a:t>
            </a:r>
            <a:r>
              <a:rPr lang="en-US" dirty="0">
                <a:cs typeface="B Titr" panose="00000700000000000000" pitchFamily="2" charset="-78"/>
              </a:rPr>
              <a:t>Over-the-Air Computation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en-US" dirty="0">
                <a:cs typeface="B Titr" panose="00000700000000000000" pitchFamily="2" charset="-78"/>
              </a:rPr>
              <a:t> 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C44525-1A06-5FE4-D610-C8D6E703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09" y="1099999"/>
            <a:ext cx="8074766" cy="3486178"/>
          </a:xfrm>
        </p:spPr>
        <p:txBody>
          <a:bodyPr/>
          <a:lstStyle/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بردار هدف که برای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تجمیع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به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روزرسانی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مدل های محلی به کار می رود به صورت زیر ارائه می شود.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تابع هدف تخمین زده شده در بازه زمانی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j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ام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C32CD-3F01-6C1B-E011-563E41415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68" y="2147887"/>
            <a:ext cx="2438400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38EDEE-52DA-0A2B-BBF4-D4C05037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87" y="3648914"/>
            <a:ext cx="1876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بهبود عملکرد سیستم با شیوه </a:t>
            </a:r>
            <a:r>
              <a:rPr lang="en-US" dirty="0">
                <a:cs typeface="B Titr" panose="00000700000000000000" pitchFamily="2" charset="-78"/>
              </a:rPr>
              <a:t>Over-the-Air Computation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en-US" dirty="0">
                <a:cs typeface="B Titr" panose="00000700000000000000" pitchFamily="2" charset="-78"/>
              </a:rPr>
              <a:t> 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C44525-1A06-5FE4-D610-C8D6E703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09" y="575459"/>
            <a:ext cx="8074766" cy="4166662"/>
          </a:xfrm>
        </p:spPr>
        <p:txBody>
          <a:bodyPr/>
          <a:lstStyle/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سیگنال دریافتی در ایستگاه پایه (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BS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توان ارسالی دستگاه </a:t>
            </a:r>
            <a:r>
              <a:rPr lang="en-US" dirty="0" err="1">
                <a:solidFill>
                  <a:schemeClr val="tx1"/>
                </a:solidFill>
                <a:cs typeface="B Nazanin" panose="00000400000000000000" pitchFamily="2" charset="-78"/>
              </a:rPr>
              <a:t>i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ام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کمی سازی عملکرد دستگاه با خطای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MSE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FF5F8-D987-1239-D06F-CB4891B2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1489750"/>
            <a:ext cx="1924050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8B5A76-80A4-95AA-EA47-5E86062E8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2431226"/>
            <a:ext cx="2209800" cy="5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7F3291-C5AE-02A4-C244-D6B0936D3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142" y="3617687"/>
            <a:ext cx="5524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فرمول بندی مسئله بهینه سازی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C44525-1A06-5FE4-D610-C8D6E703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09" y="1099999"/>
            <a:ext cx="8074766" cy="3486178"/>
          </a:xfrm>
        </p:spPr>
        <p:txBody>
          <a:bodyPr/>
          <a:lstStyle/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با جزئیات ریاضی پرداخته شده در مقاله مسئله بهینه سازی به صورت زیر فرمول بندی می شود.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حل این مسئله بسیار پیچیده است و ابتدا به وسیله تکنیک های بهینه سازی آن را ساده می کنیم.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A5E13-80E6-8E2E-4BB2-BD1FDBA4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4" y="2501863"/>
            <a:ext cx="55530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بهینه سازی تنک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fa-IR" dirty="0">
                <a:cs typeface="B Titr" panose="00000700000000000000" pitchFamily="2" charset="-78"/>
              </a:rPr>
              <a:t>(</a:t>
            </a:r>
            <a:r>
              <a:rPr lang="en-US" dirty="0">
                <a:cs typeface="B Titr" panose="00000700000000000000" pitchFamily="2" charset="-78"/>
              </a:rPr>
              <a:t>sparse</a:t>
            </a:r>
            <a:r>
              <a:rPr lang="fa-IR" dirty="0">
                <a:cs typeface="B Titr" panose="00000700000000000000" pitchFamily="2" charset="-78"/>
              </a:rPr>
              <a:t>) و کم رتبه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C44525-1A06-5FE4-D610-C8D6E703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09" y="828661"/>
            <a:ext cx="8074766" cy="3486178"/>
          </a:xfrm>
        </p:spPr>
        <p:txBody>
          <a:bodyPr/>
          <a:lstStyle/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مسئله صفحه قبل را به صورت زیر می توان بازنویسی کرد.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این مسئله هنوز محدب نیست اما به کمک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الگوریتم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مناسب قابل حل می باشد.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1FA8C-389D-5B00-CC13-780807E76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729" y="1857375"/>
            <a:ext cx="4505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34122" y="204331"/>
            <a:ext cx="7675755" cy="624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نمایش (</a:t>
            </a:r>
            <a:r>
              <a:rPr lang="en-US" dirty="0" err="1">
                <a:cs typeface="B Titr" panose="00000700000000000000" pitchFamily="2" charset="-78"/>
              </a:rPr>
              <a:t>differenceof</a:t>
            </a:r>
            <a:r>
              <a:rPr lang="en-US" dirty="0">
                <a:cs typeface="B Titr" panose="00000700000000000000" pitchFamily="2" charset="-78"/>
              </a:rPr>
              <a:t>-convex-functions</a:t>
            </a:r>
            <a:r>
              <a:rPr lang="fa-IR" dirty="0">
                <a:cs typeface="B Titr" panose="00000700000000000000" pitchFamily="2" charset="-78"/>
              </a:rPr>
              <a:t>)</a:t>
            </a:r>
            <a:r>
              <a:rPr lang="en-US" dirty="0">
                <a:cs typeface="B Titr" panose="00000700000000000000" pitchFamily="2" charset="-78"/>
              </a:rPr>
              <a:t>DC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fa-IR" dirty="0">
                <a:cs typeface="B Titr" panose="00000700000000000000" pitchFamily="2" charset="-78"/>
              </a:rPr>
              <a:t>برای تابع های تنک و کم رتبه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C44525-1A06-5FE4-D610-C8D6E703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104" y="594744"/>
            <a:ext cx="8074766" cy="3486178"/>
          </a:xfrm>
        </p:spPr>
        <p:txBody>
          <a:bodyPr/>
          <a:lstStyle/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شکستن مسئله قبل به دو زیر مسئله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0A3D8-0960-D32F-234D-CA425AD1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" y="1614712"/>
            <a:ext cx="5000625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534C9-366A-3C34-24C0-84701818E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514" y="1662338"/>
            <a:ext cx="4524375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28EBA-3A10-3D43-818B-AC99A2135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855" y="2964880"/>
            <a:ext cx="6300289" cy="14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34122" y="204331"/>
            <a:ext cx="7675755" cy="624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نمایش (</a:t>
            </a:r>
            <a:r>
              <a:rPr lang="en-US" dirty="0" err="1">
                <a:cs typeface="B Titr" panose="00000700000000000000" pitchFamily="2" charset="-78"/>
              </a:rPr>
              <a:t>differenceof</a:t>
            </a:r>
            <a:r>
              <a:rPr lang="en-US" dirty="0">
                <a:cs typeface="B Titr" panose="00000700000000000000" pitchFamily="2" charset="-78"/>
              </a:rPr>
              <a:t>-convex-functions</a:t>
            </a:r>
            <a:r>
              <a:rPr lang="fa-IR" dirty="0">
                <a:cs typeface="B Titr" panose="00000700000000000000" pitchFamily="2" charset="-78"/>
              </a:rPr>
              <a:t>)</a:t>
            </a:r>
            <a:r>
              <a:rPr lang="en-US" dirty="0">
                <a:cs typeface="B Titr" panose="00000700000000000000" pitchFamily="2" charset="-78"/>
              </a:rPr>
              <a:t>DC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fa-IR" dirty="0">
                <a:cs typeface="B Titr" panose="00000700000000000000" pitchFamily="2" charset="-78"/>
              </a:rPr>
              <a:t>برای تابع های تنک و کم رتبه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C44525-1A06-5FE4-D610-C8D6E703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104" y="594744"/>
            <a:ext cx="8074766" cy="3486178"/>
          </a:xfrm>
        </p:spPr>
        <p:txBody>
          <a:bodyPr/>
          <a:lstStyle/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6F96E-ED01-04DA-2A0E-5C3BDED8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73" y="906633"/>
            <a:ext cx="3571027" cy="38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34120" y="169165"/>
            <a:ext cx="7675755" cy="624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نمایش به صورت اختلاف تابع های قویا محدب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92C44525-1A06-5FE4-D610-C8D6E703BB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128" y="481330"/>
                <a:ext cx="8167744" cy="4019786"/>
              </a:xfrm>
            </p:spPr>
            <p:txBody>
              <a:bodyPr/>
              <a:lstStyle/>
              <a:p>
                <a:pPr algn="r" rtl="1"/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برای بررسی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همگرایی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مسئله بهینه سازی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0" i="1" smtClean="0">
                            <a:solidFill>
                              <a:srgbClr val="28324A"/>
                            </a:solidFill>
                            <a:effectLst/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sz="1800" b="0" i="1">
                            <a:solidFill>
                              <a:srgbClr val="28324A"/>
                            </a:solidFill>
                            <a:effectLst/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8324A"/>
                            </a:solidFill>
                            <a:effectLst/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mbria Math" panose="02040503050406030204" pitchFamily="18" charset="0"/>
                          </a:rPr>
                          <m:t>S</m:t>
                        </m:r>
                        <m:r>
                          <a:rPr lang="fa-IR" sz="1800" b="0" i="0">
                            <a:solidFill>
                              <a:srgbClr val="28324A"/>
                            </a:solidFill>
                            <a:effectLst/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fa-I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را به صورت زیر بازنویسی می کنیم.</a:t>
                </a:r>
              </a:p>
              <a:p>
                <a:pPr algn="r" rtl="1"/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تعریف توابع کمکی مناسب در نهایت می توان مسئله بهینه سازی را به صورت اختلاف توابع قویا محدب به شکل زیر نوشت</a:t>
                </a:r>
              </a:p>
              <a:p>
                <a:pPr algn="r" rtl="1"/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الگوریتم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DC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از طریق ساخت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دنباله‌هایی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از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کاندیدهای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حل‌های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مسئله اصلی و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حل‌های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مسئله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دوگان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ارائه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می‌شود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. همچنین این مسئله و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دوگان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آن با تسهیل محدب به صورت یک مسئله بهینه سازی محدب ارائه می شوند که تحلیل آن ها را ساده تر می کند.</a:t>
                </a:r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92C44525-1A06-5FE4-D610-C8D6E703B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128" y="481330"/>
                <a:ext cx="8167744" cy="4019786"/>
              </a:xfrm>
              <a:blipFill>
                <a:blip r:embed="rId3"/>
                <a:stretch>
                  <a:fillRect l="-224" b="-4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A3A5AF-7A77-590F-4DA7-3FFFB575B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49" y="1429582"/>
            <a:ext cx="53721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632B4-B8D8-8808-3307-0EB9FF103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861" y="1951973"/>
            <a:ext cx="3724275" cy="390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70C99-1790-B60D-FB11-2769C66C3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673" y="3068054"/>
            <a:ext cx="2914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34120" y="169165"/>
            <a:ext cx="7675755" cy="624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شبیه سازی مسئله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2C44525-1A06-5FE4-D610-C8D6E703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529" y="656907"/>
            <a:ext cx="3275798" cy="624330"/>
          </a:xfrm>
        </p:spPr>
        <p:txBody>
          <a:bodyPr/>
          <a:lstStyle/>
          <a:p>
            <a:pPr marL="11430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داده های هر دستگاه یکسان است.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5E504DCB-70B3-9F82-BD5D-FD3D9CBFD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6577" y="413990"/>
                <a:ext cx="4854548" cy="34846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◉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◉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algn="r" rtl="1"/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این شبیه سازی 	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SNR = 20 dB		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	</a:t>
                </a:r>
                <a:endParaRPr lang="fa-IR" sz="9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114300" indent="0" algn="r" rtl="1">
                  <a:buNone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آزمایش اول) یک شبکه اینترنت اشیا عادی با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M = 20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دستگاه موبایل فعال برای یادگیری فدرال در نظر بگیرید.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BS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N=6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آنتن مجهز شده است. رفتار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همگرایی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الگوریتم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پیشنهادی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DC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برای تشخیص قابلیت انتخاب تمام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دستگاه‌های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موبایل، به عبارتی مسئله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0" i="1" smtClean="0">
                            <a:solidFill>
                              <a:srgbClr val="28324A"/>
                            </a:solidFill>
                            <a:effectLst/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sz="1800" b="0" i="1">
                            <a:solidFill>
                              <a:srgbClr val="28324A"/>
                            </a:solidFill>
                            <a:effectLst/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8324A"/>
                            </a:solidFill>
                            <a:effectLst/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mbria Math" panose="02040503050406030204" pitchFamily="18" charset="0"/>
                          </a:rPr>
                          <m:t>S</m:t>
                        </m:r>
                        <m:r>
                          <a:rPr lang="en-US" sz="1800" b="0" i="0" smtClean="0">
                            <a:solidFill>
                              <a:srgbClr val="28324A"/>
                            </a:solidFill>
                            <a:effectLst/>
                            <a:latin typeface="Cambria Math" panose="02040503050406030204" pitchFamily="18" charset="0"/>
                            <a:ea typeface="Source Sans Pro" panose="020B050303040302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با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= {1, ..., 20}،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ارزیابی </a:t>
                </a:r>
                <a:r>
                  <a:rPr lang="fa-IR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می‌شود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. </a:t>
                </a: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514350" indent="-400050" algn="r" rtl="1">
                  <a:buFont typeface="+mj-lt"/>
                  <a:buAutoNum type="romanLcPeriod"/>
                </a:pP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114300" indent="0" algn="r" rtl="1">
                  <a:buNone/>
                </a:pPr>
                <a:r>
                  <a:rPr lang="fa-IR" sz="1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الگوریتم پیشنهادی</a:t>
                </a:r>
                <a:r>
                  <a:rPr lang="en-US" sz="1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DC</a:t>
                </a:r>
                <a:r>
                  <a:rPr lang="fa-IR" sz="1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1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صورت </a:t>
                </a:r>
                <a14:m>
                  <m:oMath xmlns:m="http://schemas.openxmlformats.org/officeDocument/2006/math">
                    <m:r>
                      <a:rPr lang="fa-IR" sz="14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𝑑𝐵</m:t>
                    </m:r>
                  </m:oMath>
                </a14:m>
                <a:r>
                  <a:rPr lang="fa-IR" sz="1400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راه‌حل</a:t>
                </a:r>
                <a:r>
                  <a:rPr lang="fa-IR" sz="1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رتبه یک </a:t>
                </a:r>
                <a:r>
                  <a:rPr lang="fa-IR" sz="1400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برمی‌گرداند</a:t>
                </a:r>
                <a:r>
                  <a:rPr lang="fa-IR" sz="1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اما در حالت دیگر </a:t>
                </a:r>
                <a:r>
                  <a:rPr lang="fa-IR" sz="1400" dirty="0" err="1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نمی</a:t>
                </a:r>
                <a:r>
                  <a:rPr lang="fa-IR" sz="1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تواند.</a:t>
                </a:r>
              </a:p>
              <a:p>
                <a:pPr marL="114300" indent="0" algn="r" rtl="1">
                  <a:buNone/>
                </a:pP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514350" indent="-400050" algn="r" rtl="1">
                  <a:buFont typeface="+mj-lt"/>
                  <a:buAutoNum type="romanLcPeriod"/>
                </a:pP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514350" indent="-400050" algn="r" rtl="1">
                  <a:buFont typeface="+mj-lt"/>
                  <a:buAutoNum type="romanLcPeriod"/>
                </a:pP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514350" indent="-400050" algn="r" rtl="1">
                  <a:buFont typeface="+mj-lt"/>
                  <a:buAutoNum type="romanLcPeriod"/>
                </a:pPr>
                <a:endParaRPr lang="en-US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5E504DCB-70B3-9F82-BD5D-FD3D9CBFD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577" y="413990"/>
                <a:ext cx="4854548" cy="3484615"/>
              </a:xfrm>
              <a:prstGeom prst="rect">
                <a:avLst/>
              </a:prstGeom>
              <a:blipFill>
                <a:blip r:embed="rId3"/>
                <a:stretch>
                  <a:fillRect b="-3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F4BA01D-9F91-15B1-0419-3ABB542F5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00" y="885920"/>
            <a:ext cx="1695450" cy="30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32738B-2D4C-D713-B3B9-AC2CF6F21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2" y="1371754"/>
            <a:ext cx="3767309" cy="29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34120" y="169165"/>
            <a:ext cx="7675755" cy="624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شبیه سازی مسئله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E504DCB-70B3-9F82-BD5D-FD3D9CBFD75F}"/>
              </a:ext>
            </a:extLst>
          </p:cNvPr>
          <p:cNvSpPr txBox="1">
            <a:spLocks/>
          </p:cNvSpPr>
          <p:nvPr/>
        </p:nvSpPr>
        <p:spPr>
          <a:xfrm>
            <a:off x="354419" y="413990"/>
            <a:ext cx="8476706" cy="34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11430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همچنین در مقایسه با روش ها دیگر داریم: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	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             با افزایش تعداد آنتن ها نیز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همگرایی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را سرعت می دهد</a:t>
            </a:r>
            <a:endParaRPr lang="fa-IR" sz="9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114300" indent="0" algn="r" rtl="1">
              <a:buNone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400050" algn="r" rtl="1">
              <a:buFont typeface="+mj-lt"/>
              <a:buAutoNum type="romanLcPeriod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400050" algn="r" rtl="1">
              <a:buFont typeface="+mj-lt"/>
              <a:buAutoNum type="romanLcPeriod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400050" algn="r" rtl="1">
              <a:buFont typeface="+mj-lt"/>
              <a:buAutoNum type="romanLcPeriod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E4848-230E-AF29-FEF1-09DDE5E9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11" y="1360012"/>
            <a:ext cx="3888170" cy="3097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38A2CC-995F-DE5F-9292-6566B439A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99" y="1360012"/>
            <a:ext cx="3753491" cy="29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یادگیری فدرال چیست؟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D2A13-8F16-8159-72B1-EB76AE5E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6" y="816525"/>
            <a:ext cx="7322288" cy="3693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34120" y="169165"/>
            <a:ext cx="7675755" cy="624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شبیه سازی مسئله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E504DCB-70B3-9F82-BD5D-FD3D9CBFD75F}"/>
              </a:ext>
            </a:extLst>
          </p:cNvPr>
          <p:cNvSpPr txBox="1">
            <a:spLocks/>
          </p:cNvSpPr>
          <p:nvPr/>
        </p:nvSpPr>
        <p:spPr>
          <a:xfrm>
            <a:off x="4508205" y="413990"/>
            <a:ext cx="4322920" cy="410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11430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آزمایش دوم) یک شبکه با 20 دستگاه موبایل و یک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BS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با 6 آنتن را در نظر بگیرید. با استفاده از چارچوب دو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مرحله‌ای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و قاعده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ترتیب‌دهی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، ما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الگوریتم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DC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پیشنهادی را برای انتخاب دستگاه با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روش‌های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روز دیگر مقایسه می کنیم. 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114300" indent="0" algn="r" rtl="1">
              <a:buNone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400050" algn="r" rtl="1">
              <a:buFont typeface="+mj-lt"/>
              <a:buAutoNum type="romanLcPeriod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400050" algn="r" rtl="1">
              <a:buFont typeface="+mj-lt"/>
              <a:buAutoNum type="romanLcPeriod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A2F48-3AB1-D495-BD70-767630E4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" y="780895"/>
            <a:ext cx="4503810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34120" y="169165"/>
            <a:ext cx="7675755" cy="624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شبیه سازی مسئله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E504DCB-70B3-9F82-BD5D-FD3D9CBFD75F}"/>
              </a:ext>
            </a:extLst>
          </p:cNvPr>
          <p:cNvSpPr txBox="1">
            <a:spLocks/>
          </p:cNvSpPr>
          <p:nvPr/>
        </p:nvSpPr>
        <p:spPr>
          <a:xfrm>
            <a:off x="184298" y="413990"/>
            <a:ext cx="8646827" cy="410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11430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آزمایش سوم) برای نشان دادن عملکرد رویکرد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DC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پیشنهادی برای انتخاب دستگاه در یادگیری توزیع شده فدرال، ما یک ماشین بردار پشتیبان را روی مجموعه داده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CIFAR-10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با یک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BS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شامل 6 آنتن و 20 دستگاه موبایل آموزش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می‌دهیم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400050" algn="r" rtl="1">
              <a:buFont typeface="+mj-lt"/>
              <a:buAutoNum type="romanLcPeriod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400050" algn="r" rtl="1">
              <a:buFont typeface="+mj-lt"/>
              <a:buAutoNum type="romanLcPeriod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12D0C-24D8-7723-6275-4667FCA9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55" y="1818991"/>
            <a:ext cx="3344832" cy="275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F45AEC-3F46-ECB1-0FBA-AD8E4CBD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70" y="1818991"/>
            <a:ext cx="3344832" cy="2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734120" y="169165"/>
            <a:ext cx="7675755" cy="624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نتیجه گیری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E504DCB-70B3-9F82-BD5D-FD3D9CBFD75F}"/>
              </a:ext>
            </a:extLst>
          </p:cNvPr>
          <p:cNvSpPr txBox="1">
            <a:spLocks/>
          </p:cNvSpPr>
          <p:nvPr/>
        </p:nvSpPr>
        <p:spPr>
          <a:xfrm>
            <a:off x="184298" y="413990"/>
            <a:ext cx="8646827" cy="410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در این مقاله، ما یک رویکرد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نوآورانه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برای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تجمیع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سریع مدل کلی در یادگیری توزیعی فدرال بر اساس اصول محاسبات بی سیم ارائه دادیم. برای بهبود عملکرد یادگیری آماری در آموزش توزیع شده روی دستگاه، یک رویکرد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نوآورانه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برای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مدل‌سازی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تنک و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کم‌رتبه‌ای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ارائه دادیم تا تعداد بیشتری از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دستگاه‌ها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را با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نیازمندی‌های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MSE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برای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تجمیع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مدل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بیابیم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. ما یک چارچوب یکپارچه نمایش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DC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ارائه دادیم تا تنک بودن و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کم‌رتبه‌ای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را به کار برده و توسط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الگوریتم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DC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با تضمین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همگرایی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از طریق تسهیل محدب پشتیبانی ‌شود. نتایج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شبیه‌سازی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عملکرد قابل تحسین رویکرد پیشنهادی را نسبت به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روز دنیا نشان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می‌دهد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400050" algn="r" rtl="1">
              <a:buFont typeface="+mj-lt"/>
              <a:buAutoNum type="romanLcPeriod"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99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C98E-0BE0-FD28-CD07-2F2FCF16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2041-9473-F0A2-5DBD-700AAB1B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52950"/>
            <a:ext cx="7105188" cy="2665800"/>
          </a:xfrm>
        </p:spPr>
        <p:txBody>
          <a:bodyPr/>
          <a:lstStyle/>
          <a:p>
            <a:r>
              <a:rPr lang="en-US" dirty="0"/>
              <a:t>[1] Yang, Kai, et al. "Federated learning via over-the-air computation." </a:t>
            </a:r>
            <a:r>
              <a:rPr lang="en-US" i="1" dirty="0"/>
              <a:t>IEEE Transactions on Wireless Communications</a:t>
            </a:r>
            <a:r>
              <a:rPr lang="en-US" dirty="0"/>
              <a:t> 19.3 (2020): 2022-2035.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987F2-0868-99D4-7949-C3417F7FB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956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@alireza_javid01 / Alirezajavid.2001@gmail.com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8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9FFC95-77D5-E49D-AC79-BF05912B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05" y="255181"/>
            <a:ext cx="7307189" cy="4134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58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چالش های یادگیری فدرال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D7A9447-DC60-E878-3252-013AB0D5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107" y="1099999"/>
            <a:ext cx="7637668" cy="3486178"/>
          </a:xfrm>
        </p:spPr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داده های جمع آوری شده که </a:t>
            </a:r>
            <a:r>
              <a:rPr lang="en-US" dirty="0" err="1">
                <a:solidFill>
                  <a:schemeClr val="tx1"/>
                </a:solidFill>
                <a:cs typeface="B Nazanin" panose="00000400000000000000" pitchFamily="2" charset="-78"/>
              </a:rPr>
              <a:t>i.i.d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نیستند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مدلسازی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و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فیت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کردن توزیع بر روی داده های جمع آوری شده را دشوار می کنند. </a:t>
            </a:r>
          </a:p>
          <a:p>
            <a:pPr algn="r" rtl="1"/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لود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بالای داده های مخابراتی ارسال شده در مقیاس یادگیری فدرال می تواند بهینه بودن سیستم را دچار مشکل کند. 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برخی از دستگاه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هایی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که دارای تاخیر بالا در محاسبات هستند می توانند عملکرد سیستم را بسیار کند کنند.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رفتار خصمانه دستگاه ها می تواند موجب نشتی اطلاعات و نقض حریم شخصی شود.</a:t>
            </a: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برخی اشکالات در پیاده سازی سیستم مانند سرعت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همگرایی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, اتصال و ... در مقایسه با یادگیری مرکزی.</a:t>
            </a:r>
          </a:p>
        </p:txBody>
      </p:sp>
    </p:spTree>
    <p:extLst>
      <p:ext uri="{BB962C8B-B14F-4D97-AF65-F5344CB8AC3E}">
        <p14:creationId xmlns:p14="http://schemas.microsoft.com/office/powerpoint/2010/main" val="16404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cs typeface="B Titr" panose="00000700000000000000" pitchFamily="2" charset="-78"/>
              </a:rPr>
              <a:t>الگوریتم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fa-IR" dirty="0" err="1">
                <a:cs typeface="B Titr" panose="00000700000000000000" pitchFamily="2" charset="-78"/>
              </a:rPr>
              <a:t>تجمیع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en-US" dirty="0" err="1">
                <a:cs typeface="B Titr" panose="00000700000000000000" pitchFamily="2" charset="-78"/>
              </a:rPr>
              <a:t>FedAvg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BB4DB-8C8D-FBBD-E83B-B05510A3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186638"/>
            <a:ext cx="476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مشکل </a:t>
            </a:r>
            <a:r>
              <a:rPr lang="fa-IR" dirty="0" err="1">
                <a:cs typeface="B Titr" panose="00000700000000000000" pitchFamily="2" charset="-78"/>
              </a:rPr>
              <a:t>الگوریتم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fa-IR" dirty="0" err="1">
                <a:cs typeface="B Titr" panose="00000700000000000000" pitchFamily="2" charset="-78"/>
              </a:rPr>
              <a:t>تجمیع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en-US" dirty="0" err="1">
                <a:cs typeface="B Titr" panose="00000700000000000000" pitchFamily="2" charset="-78"/>
              </a:rPr>
              <a:t>FedAvg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D7CF60-7F8E-2ACD-257A-92C1CFD1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107" y="1475681"/>
            <a:ext cx="7637668" cy="3004169"/>
          </a:xfrm>
        </p:spPr>
        <p:txBody>
          <a:bodyPr/>
          <a:lstStyle/>
          <a:p>
            <a:pPr algn="r" rtl="1"/>
            <a:r>
              <a:rPr lang="fa-IR" dirty="0">
                <a:solidFill>
                  <a:srgbClr val="00B050"/>
                </a:solidFill>
                <a:cs typeface="B Nazanin" panose="00000400000000000000" pitchFamily="2" charset="-78"/>
              </a:rPr>
              <a:t>انتخاب دستگاه های بیشتر موجب بهبود سرعت </a:t>
            </a:r>
            <a:r>
              <a:rPr lang="fa-IR" dirty="0" err="1">
                <a:solidFill>
                  <a:srgbClr val="00B050"/>
                </a:solidFill>
                <a:cs typeface="B Nazanin" panose="00000400000000000000" pitchFamily="2" charset="-78"/>
              </a:rPr>
              <a:t>همگرایی</a:t>
            </a:r>
            <a:r>
              <a:rPr lang="fa-IR" dirty="0">
                <a:solidFill>
                  <a:srgbClr val="00B050"/>
                </a:solidFill>
                <a:cs typeface="B Nazanin" panose="00000400000000000000" pitchFamily="2" charset="-78"/>
              </a:rPr>
              <a:t> می شود.</a:t>
            </a:r>
          </a:p>
          <a:p>
            <a:pPr marL="114300" indent="0" algn="r" rtl="1">
              <a:buNone/>
            </a:pPr>
            <a:endParaRPr lang="fa-IR" dirty="0">
              <a:solidFill>
                <a:srgbClr val="00B050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انتخاب دستگاه های بیشتر موجب افزایش خطای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تجمیع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می شود.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lvl="6" algn="r" rtl="1"/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مسئله بهینه سازی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C9358-414C-727F-9540-480FAF18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1" y="183544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Titr" panose="00000700000000000000" pitchFamily="2" charset="-78"/>
              </a:rPr>
              <a:t>فرمول بندی مسئله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A5EBD-6283-0864-92EE-5FF948DB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5" y="816525"/>
            <a:ext cx="4961050" cy="3558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0B7AB-8B6A-51EE-C542-92D9340B5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935" y="2195899"/>
            <a:ext cx="30575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cs typeface="B Titr" panose="00000700000000000000" pitchFamily="2" charset="-78"/>
              </a:rPr>
              <a:t>الگوریتم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en-US" dirty="0" err="1">
                <a:cs typeface="B Titr" panose="00000700000000000000" pitchFamily="2" charset="-78"/>
              </a:rPr>
              <a:t>FedAvg</a:t>
            </a:r>
            <a:r>
              <a:rPr lang="fa-IR" dirty="0">
                <a:cs typeface="B Titr" panose="00000700000000000000" pitchFamily="2" charset="-78"/>
              </a:rPr>
              <a:t> استفاده شده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CA888-7138-08B8-9EA4-3DFA6583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23" y="938766"/>
            <a:ext cx="5379853" cy="35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cs typeface="B Titr" panose="00000700000000000000" pitchFamily="2" charset="-78"/>
              </a:rPr>
              <a:t>الگوریتم</a:t>
            </a:r>
            <a:r>
              <a:rPr lang="fa-IR" dirty="0">
                <a:cs typeface="B Titr" panose="00000700000000000000" pitchFamily="2" charset="-78"/>
              </a:rPr>
              <a:t> </a:t>
            </a:r>
            <a:r>
              <a:rPr lang="en-US" dirty="0" err="1">
                <a:cs typeface="B Titr" panose="00000700000000000000" pitchFamily="2" charset="-78"/>
              </a:rPr>
              <a:t>FedAvg</a:t>
            </a:r>
            <a:r>
              <a:rPr lang="fa-IR" dirty="0">
                <a:cs typeface="B Titr" panose="00000700000000000000" pitchFamily="2" charset="-78"/>
              </a:rPr>
              <a:t> استفاده شده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8CD0A-AED6-8180-75D6-1A4AC1C0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31" y="1293288"/>
            <a:ext cx="4216919" cy="2989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DA52A-F5A5-D22F-2461-463DB43B1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06" y="1367051"/>
            <a:ext cx="3988223" cy="28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9872</TotalTime>
  <Words>922</Words>
  <Application>Microsoft Office PowerPoint</Application>
  <PresentationFormat>On-screen Show (16:9)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Source Sans Pro</vt:lpstr>
      <vt:lpstr>Oswald</vt:lpstr>
      <vt:lpstr>Cambria Math</vt:lpstr>
      <vt:lpstr>Arial</vt:lpstr>
      <vt:lpstr>Quince template</vt:lpstr>
      <vt:lpstr>Federated Learning via Over-the-Air Computation </vt:lpstr>
      <vt:lpstr>یادگیری فدرال چیست؟</vt:lpstr>
      <vt:lpstr>PowerPoint Presentation</vt:lpstr>
      <vt:lpstr>چالش های یادگیری فدرال</vt:lpstr>
      <vt:lpstr>الگوریتم تجمیع FedAvg</vt:lpstr>
      <vt:lpstr>مشکل الگوریتم تجمیع FedAvg</vt:lpstr>
      <vt:lpstr>فرمول بندی مسئله</vt:lpstr>
      <vt:lpstr>الگوریتم FedAvg استفاده شده</vt:lpstr>
      <vt:lpstr>الگوریتم FedAvg استفاده شده</vt:lpstr>
      <vt:lpstr>بهبود عملکرد الگوریتم FedAvg استفاده شده</vt:lpstr>
      <vt:lpstr>بهبود عملکرد سیستم با شیوه Over-the-Air Computation  </vt:lpstr>
      <vt:lpstr>بهبود عملکرد سیستم با شیوه Over-the-Air Computation  </vt:lpstr>
      <vt:lpstr>فرمول بندی مسئله بهینه سازی</vt:lpstr>
      <vt:lpstr>بهینه سازی تنک (sparse) و کم رتبه</vt:lpstr>
      <vt:lpstr>نمایش (differenceof-convex-functions)DC  برای تابع های تنک و کم رتبه</vt:lpstr>
      <vt:lpstr>نمایش (differenceof-convex-functions)DC  برای تابع های تنک و کم رتبه</vt:lpstr>
      <vt:lpstr>نمایش به صورت اختلاف تابع های قویا محدب</vt:lpstr>
      <vt:lpstr>شبیه سازی مسئله</vt:lpstr>
      <vt:lpstr>شبیه سازی مسئله</vt:lpstr>
      <vt:lpstr>شبیه سازی مسئله</vt:lpstr>
      <vt:lpstr>شبیه سازی مسئله</vt:lpstr>
      <vt:lpstr>نتیجه گیری</vt:lpstr>
      <vt:lpstr>References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Information in Learning Feature Transformations</dc:title>
  <dc:creator>Alireza Javid</dc:creator>
  <cp:lastModifiedBy>Alireza Javid</cp:lastModifiedBy>
  <cp:revision>23</cp:revision>
  <dcterms:modified xsi:type="dcterms:W3CDTF">2023-06-15T14:46:20Z</dcterms:modified>
</cp:coreProperties>
</file>