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DDF1D5-1CBD-44EC-BE8C-AE431D23F687}" v="221" dt="2020-06-21T14:50:49.5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A6E563-9599-475A-AE2E-44B562BEBE23}" type="doc">
      <dgm:prSet loTypeId="urn:microsoft.com/office/officeart/2008/layout/PictureStrips" loCatId="list" qsTypeId="urn:microsoft.com/office/officeart/2005/8/quickstyle/simple5" qsCatId="simple" csTypeId="urn:microsoft.com/office/officeart/2005/8/colors/accent0_1" csCatId="mainScheme" phldr="1"/>
      <dgm:spPr/>
      <dgm:t>
        <a:bodyPr/>
        <a:lstStyle/>
        <a:p>
          <a:endParaRPr lang="es-ES"/>
        </a:p>
      </dgm:t>
    </dgm:pt>
    <dgm:pt modelId="{AEB26893-C7E4-4588-9EF9-A14C1239A2B4}">
      <dgm:prSet phldrT="[Texto]"/>
      <dgm:spPr/>
      <dgm:t>
        <a:bodyPr/>
        <a:lstStyle/>
        <a:p>
          <a:r>
            <a:rPr lang="es-ES" dirty="0">
              <a:latin typeface="Book Antiqua" panose="02040602050305030304" pitchFamily="18" charset="0"/>
            </a:rPr>
            <a:t>Objetivos</a:t>
          </a:r>
        </a:p>
      </dgm:t>
    </dgm:pt>
    <dgm:pt modelId="{8CDCFEC5-E175-42FE-BC0A-0A1DE176C35D}" type="parTrans" cxnId="{1C1BCF27-A216-43F7-9B17-33BBCA508683}">
      <dgm:prSet/>
      <dgm:spPr/>
      <dgm:t>
        <a:bodyPr/>
        <a:lstStyle/>
        <a:p>
          <a:endParaRPr lang="es-ES"/>
        </a:p>
      </dgm:t>
    </dgm:pt>
    <dgm:pt modelId="{DD96F83D-5E0C-48B2-98AA-97D65CBC9497}" type="sibTrans" cxnId="{1C1BCF27-A216-43F7-9B17-33BBCA508683}">
      <dgm:prSet/>
      <dgm:spPr/>
      <dgm:t>
        <a:bodyPr/>
        <a:lstStyle/>
        <a:p>
          <a:endParaRPr lang="es-ES"/>
        </a:p>
      </dgm:t>
    </dgm:pt>
    <dgm:pt modelId="{C91F3752-BE7D-481F-A367-78529EE68DDB}">
      <dgm:prSet phldrT="[Texto]"/>
      <dgm:spPr/>
      <dgm:t>
        <a:bodyPr tIns="36000"/>
        <a:lstStyle/>
        <a:p>
          <a:r>
            <a:rPr lang="es-ES">
              <a:latin typeface="Book Antiqua" panose="02040602050305030304" pitchFamily="18" charset="0"/>
            </a:rPr>
            <a:t>Sobreajuste</a:t>
          </a:r>
        </a:p>
      </dgm:t>
    </dgm:pt>
    <dgm:pt modelId="{43288913-DC26-46A3-B559-5D2E11D57AF3}" type="parTrans" cxnId="{2983F68D-E3F9-4A1C-9A5E-6109B6C8C306}">
      <dgm:prSet/>
      <dgm:spPr/>
      <dgm:t>
        <a:bodyPr/>
        <a:lstStyle/>
        <a:p>
          <a:endParaRPr lang="es-ES"/>
        </a:p>
      </dgm:t>
    </dgm:pt>
    <dgm:pt modelId="{3C8FDAE2-83B0-4408-87AD-A1E536B93FDF}" type="sibTrans" cxnId="{2983F68D-E3F9-4A1C-9A5E-6109B6C8C306}">
      <dgm:prSet/>
      <dgm:spPr/>
      <dgm:t>
        <a:bodyPr/>
        <a:lstStyle/>
        <a:p>
          <a:endParaRPr lang="es-ES"/>
        </a:p>
      </dgm:t>
    </dgm:pt>
    <dgm:pt modelId="{A904DCFF-5779-4BB2-8842-027BEA8DCEA7}">
      <dgm:prSet phldrT="[Texto]"/>
      <dgm:spPr/>
      <dgm:t>
        <a:bodyPr/>
        <a:lstStyle/>
        <a:p>
          <a:r>
            <a:rPr lang="es-ES">
              <a:latin typeface="Book Antiqua" panose="02040602050305030304" pitchFamily="18" charset="0"/>
            </a:rPr>
            <a:t>Elementos</a:t>
          </a:r>
        </a:p>
      </dgm:t>
    </dgm:pt>
    <dgm:pt modelId="{95F8A0F6-3B9B-4EC2-9274-515DFBC1A156}" type="parTrans" cxnId="{5458E98F-B284-4DC1-A502-4CB49996390A}">
      <dgm:prSet/>
      <dgm:spPr/>
      <dgm:t>
        <a:bodyPr/>
        <a:lstStyle/>
        <a:p>
          <a:endParaRPr lang="es-ES"/>
        </a:p>
      </dgm:t>
    </dgm:pt>
    <dgm:pt modelId="{326C696B-4F17-44DD-B7E3-DF8F66697655}" type="sibTrans" cxnId="{5458E98F-B284-4DC1-A502-4CB49996390A}">
      <dgm:prSet/>
      <dgm:spPr/>
      <dgm:t>
        <a:bodyPr/>
        <a:lstStyle/>
        <a:p>
          <a:endParaRPr lang="es-ES"/>
        </a:p>
      </dgm:t>
    </dgm:pt>
    <dgm:pt modelId="{3862BDB1-8696-42C3-B687-6B2B9BA8DED4}">
      <dgm:prSet phldrT="[Texto]"/>
      <dgm:spPr/>
      <dgm:t>
        <a:bodyPr tIns="36000"/>
        <a:lstStyle/>
        <a:p>
          <a:r>
            <a:rPr lang="es-ES">
              <a:latin typeface="Book Antiqua" panose="02040602050305030304" pitchFamily="18" charset="0"/>
            </a:rPr>
            <a:t>Árboles de decisión</a:t>
          </a:r>
        </a:p>
      </dgm:t>
    </dgm:pt>
    <dgm:pt modelId="{8D66C04C-3063-4B55-BA5E-E025AE0A9479}" type="parTrans" cxnId="{0C11E370-45B0-4F7B-9F1D-166574979820}">
      <dgm:prSet/>
      <dgm:spPr/>
      <dgm:t>
        <a:bodyPr/>
        <a:lstStyle/>
        <a:p>
          <a:endParaRPr lang="es-ES"/>
        </a:p>
      </dgm:t>
    </dgm:pt>
    <dgm:pt modelId="{224EFA67-BF11-4FBC-A75B-DA68DF1E44D1}" type="sibTrans" cxnId="{0C11E370-45B0-4F7B-9F1D-166574979820}">
      <dgm:prSet/>
      <dgm:spPr/>
      <dgm:t>
        <a:bodyPr/>
        <a:lstStyle/>
        <a:p>
          <a:endParaRPr lang="es-ES"/>
        </a:p>
      </dgm:t>
    </dgm:pt>
    <dgm:pt modelId="{A8DC1DC6-D760-40C3-BDA1-796E4588E648}">
      <dgm:prSet phldrT="[Texto]"/>
      <dgm:spPr/>
      <dgm:t>
        <a:bodyPr/>
        <a:lstStyle/>
        <a:p>
          <a:r>
            <a:rPr lang="es-ES">
              <a:latin typeface="Book Antiqua" panose="02040602050305030304" pitchFamily="18" charset="0"/>
            </a:rPr>
            <a:t>Razones</a:t>
          </a:r>
        </a:p>
      </dgm:t>
    </dgm:pt>
    <dgm:pt modelId="{FF794FA9-A5CA-4B88-B13B-31B2FA3A27A3}" type="parTrans" cxnId="{43FDF80D-4DA8-480C-B26F-64D51FC98A29}">
      <dgm:prSet/>
      <dgm:spPr/>
      <dgm:t>
        <a:bodyPr/>
        <a:lstStyle/>
        <a:p>
          <a:endParaRPr lang="es-ES"/>
        </a:p>
      </dgm:t>
    </dgm:pt>
    <dgm:pt modelId="{83346EDA-AFC0-48B5-B105-249D83765E9D}" type="sibTrans" cxnId="{43FDF80D-4DA8-480C-B26F-64D51FC98A29}">
      <dgm:prSet/>
      <dgm:spPr/>
      <dgm:t>
        <a:bodyPr/>
        <a:lstStyle/>
        <a:p>
          <a:endParaRPr lang="es-ES"/>
        </a:p>
      </dgm:t>
    </dgm:pt>
    <dgm:pt modelId="{36332079-63AE-4A9A-A982-93149D809D25}">
      <dgm:prSet phldrT="[Texto]"/>
      <dgm:spPr/>
      <dgm:t>
        <a:bodyPr tIns="36000"/>
        <a:lstStyle/>
        <a:p>
          <a:endParaRPr lang="es-ES"/>
        </a:p>
      </dgm:t>
    </dgm:pt>
    <dgm:pt modelId="{8017F8BB-1891-44FE-97AD-083ADDD48FF8}" type="parTrans" cxnId="{A076DB08-1E60-43B3-9B90-63A3D965947E}">
      <dgm:prSet/>
      <dgm:spPr/>
      <dgm:t>
        <a:bodyPr/>
        <a:lstStyle/>
        <a:p>
          <a:endParaRPr lang="es-ES"/>
        </a:p>
      </dgm:t>
    </dgm:pt>
    <dgm:pt modelId="{5A9D35F1-28CF-4C91-A78B-D9E33A5A6DC8}" type="sibTrans" cxnId="{A076DB08-1E60-43B3-9B90-63A3D965947E}">
      <dgm:prSet/>
      <dgm:spPr/>
      <dgm:t>
        <a:bodyPr/>
        <a:lstStyle/>
        <a:p>
          <a:endParaRPr lang="es-ES"/>
        </a:p>
      </dgm:t>
    </dgm:pt>
    <dgm:pt modelId="{91FB0F5B-5BD1-4EA4-A0FC-583298C76DCF}">
      <dgm:prSet phldrT="[Texto]"/>
      <dgm:spPr/>
      <dgm:t>
        <a:bodyPr tIns="36000"/>
        <a:lstStyle/>
        <a:p>
          <a:r>
            <a:rPr lang="es-ES">
              <a:latin typeface="Book Antiqua" panose="02040602050305030304" pitchFamily="18" charset="0"/>
            </a:rPr>
            <a:t>Encontrar la mejor relación entre el número de características y su rendimiento</a:t>
          </a:r>
        </a:p>
      </dgm:t>
    </dgm:pt>
    <dgm:pt modelId="{6097964A-9919-4965-A6BD-FCAF9033F7DC}" type="parTrans" cxnId="{C102B0C8-C171-4558-91D4-E7A0A3062B47}">
      <dgm:prSet/>
      <dgm:spPr/>
      <dgm:t>
        <a:bodyPr/>
        <a:lstStyle/>
        <a:p>
          <a:endParaRPr lang="es-ES"/>
        </a:p>
      </dgm:t>
    </dgm:pt>
    <dgm:pt modelId="{5D9FD24C-4616-418D-AFD8-ACEB8B3384D7}" type="sibTrans" cxnId="{C102B0C8-C171-4558-91D4-E7A0A3062B47}">
      <dgm:prSet/>
      <dgm:spPr/>
      <dgm:t>
        <a:bodyPr/>
        <a:lstStyle/>
        <a:p>
          <a:endParaRPr lang="es-ES"/>
        </a:p>
      </dgm:t>
    </dgm:pt>
    <dgm:pt modelId="{79008582-E7DE-40D8-A84D-9E6DF80379AF}">
      <dgm:prSet phldrT="[Texto]"/>
      <dgm:spPr/>
      <dgm:t>
        <a:bodyPr tIns="36000"/>
        <a:lstStyle/>
        <a:p>
          <a:r>
            <a:rPr lang="es-ES">
              <a:latin typeface="Book Antiqua" panose="02040602050305030304" pitchFamily="18" charset="0"/>
            </a:rPr>
            <a:t>Simplificación</a:t>
          </a:r>
        </a:p>
      </dgm:t>
    </dgm:pt>
    <dgm:pt modelId="{2ACFB3E5-0985-4AF0-86B2-F09122A4621A}" type="parTrans" cxnId="{E7EBBCE1-DF1F-40E5-B51A-243DE98876EA}">
      <dgm:prSet/>
      <dgm:spPr/>
      <dgm:t>
        <a:bodyPr/>
        <a:lstStyle/>
        <a:p>
          <a:endParaRPr lang="es-ES"/>
        </a:p>
      </dgm:t>
    </dgm:pt>
    <dgm:pt modelId="{FB792C6A-2D32-4989-842D-DD9D08AAEBA0}" type="sibTrans" cxnId="{E7EBBCE1-DF1F-40E5-B51A-243DE98876EA}">
      <dgm:prSet/>
      <dgm:spPr/>
      <dgm:t>
        <a:bodyPr/>
        <a:lstStyle/>
        <a:p>
          <a:endParaRPr lang="es-ES"/>
        </a:p>
      </dgm:t>
    </dgm:pt>
    <dgm:pt modelId="{359F9176-484C-4D28-93A5-F268FC4833CA}">
      <dgm:prSet phldrT="[Texto]"/>
      <dgm:spPr/>
      <dgm:t>
        <a:bodyPr tIns="36000"/>
        <a:lstStyle/>
        <a:p>
          <a:r>
            <a:rPr lang="es-ES">
              <a:latin typeface="Book Antiqua" panose="02040602050305030304" pitchFamily="18" charset="0"/>
            </a:rPr>
            <a:t>Recursos Tecnológicos y Tiempo</a:t>
          </a:r>
        </a:p>
      </dgm:t>
    </dgm:pt>
    <dgm:pt modelId="{5930A72F-11ED-40D8-A244-4CF6AC63C7EB}" type="parTrans" cxnId="{33A3F538-D44A-468F-A6B7-91DE1411FF98}">
      <dgm:prSet/>
      <dgm:spPr/>
      <dgm:t>
        <a:bodyPr/>
        <a:lstStyle/>
        <a:p>
          <a:endParaRPr lang="es-ES"/>
        </a:p>
      </dgm:t>
    </dgm:pt>
    <dgm:pt modelId="{DA2840E6-FBCA-400D-BD0F-62F89DAC0824}" type="sibTrans" cxnId="{33A3F538-D44A-468F-A6B7-91DE1411FF98}">
      <dgm:prSet/>
      <dgm:spPr/>
      <dgm:t>
        <a:bodyPr/>
        <a:lstStyle/>
        <a:p>
          <a:endParaRPr lang="es-ES"/>
        </a:p>
      </dgm:t>
    </dgm:pt>
    <dgm:pt modelId="{F6B71D69-CDEA-4C2B-8584-377C42A9A2EB}">
      <dgm:prSet phldrT="[Texto]"/>
      <dgm:spPr/>
      <dgm:t>
        <a:bodyPr tIns="36000"/>
        <a:lstStyle/>
        <a:p>
          <a:r>
            <a:rPr lang="es-ES">
              <a:latin typeface="Book Antiqua" panose="02040602050305030304" pitchFamily="18" charset="0"/>
            </a:rPr>
            <a:t>Validación Cruzada</a:t>
          </a:r>
        </a:p>
      </dgm:t>
    </dgm:pt>
    <dgm:pt modelId="{2FAFD5A3-F653-4C29-A982-CF9F57A694D2}" type="parTrans" cxnId="{9B642925-9A1D-4782-AE68-16FED23772D4}">
      <dgm:prSet/>
      <dgm:spPr/>
      <dgm:t>
        <a:bodyPr/>
        <a:lstStyle/>
        <a:p>
          <a:endParaRPr lang="es-ES"/>
        </a:p>
      </dgm:t>
    </dgm:pt>
    <dgm:pt modelId="{695ACDE2-0317-442F-BDA0-01C17850FD2D}" type="sibTrans" cxnId="{9B642925-9A1D-4782-AE68-16FED23772D4}">
      <dgm:prSet/>
      <dgm:spPr/>
      <dgm:t>
        <a:bodyPr/>
        <a:lstStyle/>
        <a:p>
          <a:endParaRPr lang="es-ES"/>
        </a:p>
      </dgm:t>
    </dgm:pt>
    <dgm:pt modelId="{2D582C41-9AAA-483D-A9B6-AF90E0BBEA59}">
      <dgm:prSet phldrT="[Texto]"/>
      <dgm:spPr/>
      <dgm:t>
        <a:bodyPr tIns="36000"/>
        <a:lstStyle/>
        <a:p>
          <a:r>
            <a:rPr lang="es-ES">
              <a:latin typeface="Book Antiqua" panose="02040602050305030304" pitchFamily="18" charset="0"/>
            </a:rPr>
            <a:t>SFS / SFFS</a:t>
          </a:r>
        </a:p>
      </dgm:t>
    </dgm:pt>
    <dgm:pt modelId="{6792C236-01F2-48A4-943C-E4273357ACD9}" type="parTrans" cxnId="{E8B47EBE-E7F1-485E-AA4B-EFC309E8217F}">
      <dgm:prSet/>
      <dgm:spPr/>
      <dgm:t>
        <a:bodyPr/>
        <a:lstStyle/>
        <a:p>
          <a:endParaRPr lang="es-ES"/>
        </a:p>
      </dgm:t>
    </dgm:pt>
    <dgm:pt modelId="{F3EC47E5-4E91-494B-9608-D85596486AA2}" type="sibTrans" cxnId="{E8B47EBE-E7F1-485E-AA4B-EFC309E8217F}">
      <dgm:prSet/>
      <dgm:spPr/>
      <dgm:t>
        <a:bodyPr/>
        <a:lstStyle/>
        <a:p>
          <a:endParaRPr lang="es-ES"/>
        </a:p>
      </dgm:t>
    </dgm:pt>
    <dgm:pt modelId="{991FBD91-28BD-44A8-951C-187895AA4438}" type="pres">
      <dgm:prSet presAssocID="{3BA6E563-9599-475A-AE2E-44B562BEBE23}" presName="Name0" presStyleCnt="0">
        <dgm:presLayoutVars>
          <dgm:dir/>
          <dgm:resizeHandles val="exact"/>
        </dgm:presLayoutVars>
      </dgm:prSet>
      <dgm:spPr/>
    </dgm:pt>
    <dgm:pt modelId="{3DA8D403-2E78-49C8-9D06-385D8F82D5B4}" type="pres">
      <dgm:prSet presAssocID="{AEB26893-C7E4-4588-9EF9-A14C1239A2B4}" presName="composite" presStyleCnt="0"/>
      <dgm:spPr/>
    </dgm:pt>
    <dgm:pt modelId="{0B4530CF-7F37-4FE1-BE0E-D4EB0C21E856}" type="pres">
      <dgm:prSet presAssocID="{AEB26893-C7E4-4588-9EF9-A14C1239A2B4}" presName="rect1" presStyleLbl="trAlignAcc1" presStyleIdx="0" presStyleCnt="3">
        <dgm:presLayoutVars>
          <dgm:bulletEnabled val="1"/>
        </dgm:presLayoutVars>
      </dgm:prSet>
      <dgm:spPr/>
    </dgm:pt>
    <dgm:pt modelId="{B4CEC870-B00D-4E53-BAE9-2BE43FB9C30F}" type="pres">
      <dgm:prSet presAssocID="{AEB26893-C7E4-4588-9EF9-A14C1239A2B4}" presName="rect2" presStyleLbl="fgImgPlace1" presStyleIdx="0" presStyleCnt="3" custScaleX="152715" custScaleY="104752" custLinFactNeighborX="-329" custLinFactNeighborY="1084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ext>
      </dgm:extLst>
    </dgm:pt>
    <dgm:pt modelId="{C92D7020-7682-4652-9630-91E37CF8358D}" type="pres">
      <dgm:prSet presAssocID="{DD96F83D-5E0C-48B2-98AA-97D65CBC9497}" presName="sibTrans" presStyleCnt="0"/>
      <dgm:spPr/>
    </dgm:pt>
    <dgm:pt modelId="{C4D49CCF-665F-4C61-AE4C-E44EB731DCCE}" type="pres">
      <dgm:prSet presAssocID="{A8DC1DC6-D760-40C3-BDA1-796E4588E648}" presName="composite" presStyleCnt="0"/>
      <dgm:spPr/>
    </dgm:pt>
    <dgm:pt modelId="{FF9DB941-9D07-4AF6-A1A5-235B44D69BE3}" type="pres">
      <dgm:prSet presAssocID="{A8DC1DC6-D760-40C3-BDA1-796E4588E648}" presName="rect1" presStyleLbl="trAlignAcc1" presStyleIdx="1" presStyleCnt="3">
        <dgm:presLayoutVars>
          <dgm:bulletEnabled val="1"/>
        </dgm:presLayoutVars>
      </dgm:prSet>
      <dgm:spPr/>
    </dgm:pt>
    <dgm:pt modelId="{F04E0F14-86D6-4A39-946C-1FB5C594A777}" type="pres">
      <dgm:prSet presAssocID="{A8DC1DC6-D760-40C3-BDA1-796E4588E648}" presName="rect2" presStyleLbl="fgImgPlace1" presStyleIdx="1" presStyleCnt="3" custScaleX="112598" custLinFactNeighborX="-2914" custLinFactNeighborY="1100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dgm:spPr>
      <dgm:extLst>
        <a:ext uri="{E40237B7-FDA0-4F09-8148-C483321AD2D9}">
          <dgm14:cNvPr xmlns:dgm14="http://schemas.microsoft.com/office/drawing/2010/diagram" id="0" name="" descr="Cabeza con engranajes"/>
        </a:ext>
      </dgm:extLst>
    </dgm:pt>
    <dgm:pt modelId="{37585596-15BA-421A-B32C-DB6994496CAF}" type="pres">
      <dgm:prSet presAssocID="{83346EDA-AFC0-48B5-B105-249D83765E9D}" presName="sibTrans" presStyleCnt="0"/>
      <dgm:spPr/>
    </dgm:pt>
    <dgm:pt modelId="{70F5BD2C-4EC2-4BA0-BE39-33250CB266D0}" type="pres">
      <dgm:prSet presAssocID="{A904DCFF-5779-4BB2-8842-027BEA8DCEA7}" presName="composite" presStyleCnt="0"/>
      <dgm:spPr/>
    </dgm:pt>
    <dgm:pt modelId="{D0FB6CE4-1561-4A7A-BBC8-6ED586CBA595}" type="pres">
      <dgm:prSet presAssocID="{A904DCFF-5779-4BB2-8842-027BEA8DCEA7}" presName="rect1" presStyleLbl="trAlignAcc1" presStyleIdx="2" presStyleCnt="3">
        <dgm:presLayoutVars>
          <dgm:bulletEnabled val="1"/>
        </dgm:presLayoutVars>
      </dgm:prSet>
      <dgm:spPr/>
    </dgm:pt>
    <dgm:pt modelId="{35F8E301-F1E5-4C75-9725-E0FF5B385A97}" type="pres">
      <dgm:prSet presAssocID="{A904DCFF-5779-4BB2-8842-027BEA8DCEA7}" presName="rect2" presStyleLbl="fgImgPlace1" presStyleIdx="2" presStyleCnt="3" custScaleX="152529" custLinFactNeighborX="-11518" custLinFactNeighborY="781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25000" r="-25000"/>
          </a:stretch>
        </a:blipFill>
      </dgm:spPr>
      <dgm:extLst>
        <a:ext uri="{E40237B7-FDA0-4F09-8148-C483321AD2D9}">
          <dgm14:cNvPr xmlns:dgm14="http://schemas.microsoft.com/office/drawing/2010/diagram" id="0" name="" descr="Lingotes de oro"/>
        </a:ext>
      </dgm:extLst>
    </dgm:pt>
  </dgm:ptLst>
  <dgm:cxnLst>
    <dgm:cxn modelId="{A076DB08-1E60-43B3-9B90-63A3D965947E}" srcId="{AEB26893-C7E4-4588-9EF9-A14C1239A2B4}" destId="{36332079-63AE-4A9A-A982-93149D809D25}" srcOrd="1" destOrd="0" parTransId="{8017F8BB-1891-44FE-97AD-083ADDD48FF8}" sibTransId="{5A9D35F1-28CF-4C91-A78B-D9E33A5A6DC8}"/>
    <dgm:cxn modelId="{E28ACB0B-DF02-4F18-AD57-AE5926C8379D}" type="presOf" srcId="{91FB0F5B-5BD1-4EA4-A0FC-583298C76DCF}" destId="{0B4530CF-7F37-4FE1-BE0E-D4EB0C21E856}" srcOrd="0" destOrd="1" presId="urn:microsoft.com/office/officeart/2008/layout/PictureStrips"/>
    <dgm:cxn modelId="{840B5D0C-7A8E-426B-9117-AFE6D147B8C7}" type="presOf" srcId="{3862BDB1-8696-42C3-B687-6B2B9BA8DED4}" destId="{D0FB6CE4-1561-4A7A-BBC8-6ED586CBA595}" srcOrd="0" destOrd="1" presId="urn:microsoft.com/office/officeart/2008/layout/PictureStrips"/>
    <dgm:cxn modelId="{66F6790D-C610-4837-BCC8-0C6EECF92C68}" type="presOf" srcId="{79008582-E7DE-40D8-A84D-9E6DF80379AF}" destId="{FF9DB941-9D07-4AF6-A1A5-235B44D69BE3}" srcOrd="0" destOrd="2" presId="urn:microsoft.com/office/officeart/2008/layout/PictureStrips"/>
    <dgm:cxn modelId="{43FDF80D-4DA8-480C-B26F-64D51FC98A29}" srcId="{3BA6E563-9599-475A-AE2E-44B562BEBE23}" destId="{A8DC1DC6-D760-40C3-BDA1-796E4588E648}" srcOrd="1" destOrd="0" parTransId="{FF794FA9-A5CA-4B88-B13B-31B2FA3A27A3}" sibTransId="{83346EDA-AFC0-48B5-B105-249D83765E9D}"/>
    <dgm:cxn modelId="{9191A411-FE7E-4BE3-AEF3-C715A411E6A8}" type="presOf" srcId="{A904DCFF-5779-4BB2-8842-027BEA8DCEA7}" destId="{D0FB6CE4-1561-4A7A-BBC8-6ED586CBA595}" srcOrd="0" destOrd="0" presId="urn:microsoft.com/office/officeart/2008/layout/PictureStrips"/>
    <dgm:cxn modelId="{9B642925-9A1D-4782-AE68-16FED23772D4}" srcId="{A904DCFF-5779-4BB2-8842-027BEA8DCEA7}" destId="{F6B71D69-CDEA-4C2B-8584-377C42A9A2EB}" srcOrd="1" destOrd="0" parTransId="{2FAFD5A3-F653-4C29-A982-CF9F57A694D2}" sibTransId="{695ACDE2-0317-442F-BDA0-01C17850FD2D}"/>
    <dgm:cxn modelId="{1C1BCF27-A216-43F7-9B17-33BBCA508683}" srcId="{3BA6E563-9599-475A-AE2E-44B562BEBE23}" destId="{AEB26893-C7E4-4588-9EF9-A14C1239A2B4}" srcOrd="0" destOrd="0" parTransId="{8CDCFEC5-E175-42FE-BC0A-0A1DE176C35D}" sibTransId="{DD96F83D-5E0C-48B2-98AA-97D65CBC9497}"/>
    <dgm:cxn modelId="{33A3F538-D44A-468F-A6B7-91DE1411FF98}" srcId="{A8DC1DC6-D760-40C3-BDA1-796E4588E648}" destId="{359F9176-484C-4D28-93A5-F268FC4833CA}" srcOrd="0" destOrd="0" parTransId="{5930A72F-11ED-40D8-A244-4CF6AC63C7EB}" sibTransId="{DA2840E6-FBCA-400D-BD0F-62F89DAC0824}"/>
    <dgm:cxn modelId="{68C55439-FC9A-48E3-91E3-201EC8A24579}" type="presOf" srcId="{C91F3752-BE7D-481F-A367-78529EE68DDB}" destId="{FF9DB941-9D07-4AF6-A1A5-235B44D69BE3}" srcOrd="0" destOrd="3" presId="urn:microsoft.com/office/officeart/2008/layout/PictureStrips"/>
    <dgm:cxn modelId="{9313443F-A747-4E81-9E92-4AF653A7CC1D}" type="presOf" srcId="{36332079-63AE-4A9A-A982-93149D809D25}" destId="{0B4530CF-7F37-4FE1-BE0E-D4EB0C21E856}" srcOrd="0" destOrd="2" presId="urn:microsoft.com/office/officeart/2008/layout/PictureStrips"/>
    <dgm:cxn modelId="{889B1A48-44E0-4A9A-829F-D2F33DFA6AE7}" type="presOf" srcId="{A8DC1DC6-D760-40C3-BDA1-796E4588E648}" destId="{FF9DB941-9D07-4AF6-A1A5-235B44D69BE3}" srcOrd="0" destOrd="0" presId="urn:microsoft.com/office/officeart/2008/layout/PictureStrips"/>
    <dgm:cxn modelId="{0C11E370-45B0-4F7B-9F1D-166574979820}" srcId="{A904DCFF-5779-4BB2-8842-027BEA8DCEA7}" destId="{3862BDB1-8696-42C3-B687-6B2B9BA8DED4}" srcOrd="0" destOrd="0" parTransId="{8D66C04C-3063-4B55-BA5E-E025AE0A9479}" sibTransId="{224EFA67-BF11-4FBC-A75B-DA68DF1E44D1}"/>
    <dgm:cxn modelId="{247FB151-E754-4F66-8A7C-1646B9AEE8C6}" type="presOf" srcId="{3BA6E563-9599-475A-AE2E-44B562BEBE23}" destId="{991FBD91-28BD-44A8-951C-187895AA4438}" srcOrd="0" destOrd="0" presId="urn:microsoft.com/office/officeart/2008/layout/PictureStrips"/>
    <dgm:cxn modelId="{608BC579-69F1-4AF0-ADD7-A5CA8EC2092D}" type="presOf" srcId="{F6B71D69-CDEA-4C2B-8584-377C42A9A2EB}" destId="{D0FB6CE4-1561-4A7A-BBC8-6ED586CBA595}" srcOrd="0" destOrd="2" presId="urn:microsoft.com/office/officeart/2008/layout/PictureStrips"/>
    <dgm:cxn modelId="{2983F68D-E3F9-4A1C-9A5E-6109B6C8C306}" srcId="{A8DC1DC6-D760-40C3-BDA1-796E4588E648}" destId="{C91F3752-BE7D-481F-A367-78529EE68DDB}" srcOrd="2" destOrd="0" parTransId="{43288913-DC26-46A3-B559-5D2E11D57AF3}" sibTransId="{3C8FDAE2-83B0-4408-87AD-A1E536B93FDF}"/>
    <dgm:cxn modelId="{5458E98F-B284-4DC1-A502-4CB49996390A}" srcId="{3BA6E563-9599-475A-AE2E-44B562BEBE23}" destId="{A904DCFF-5779-4BB2-8842-027BEA8DCEA7}" srcOrd="2" destOrd="0" parTransId="{95F8A0F6-3B9B-4EC2-9274-515DFBC1A156}" sibTransId="{326C696B-4F17-44DD-B7E3-DF8F66697655}"/>
    <dgm:cxn modelId="{E0CABC99-E778-4315-B250-003B9763D9D1}" type="presOf" srcId="{359F9176-484C-4D28-93A5-F268FC4833CA}" destId="{FF9DB941-9D07-4AF6-A1A5-235B44D69BE3}" srcOrd="0" destOrd="1" presId="urn:microsoft.com/office/officeart/2008/layout/PictureStrips"/>
    <dgm:cxn modelId="{ABEB88B7-17E7-4930-B82D-F98D64E3C2F7}" type="presOf" srcId="{AEB26893-C7E4-4588-9EF9-A14C1239A2B4}" destId="{0B4530CF-7F37-4FE1-BE0E-D4EB0C21E856}" srcOrd="0" destOrd="0" presId="urn:microsoft.com/office/officeart/2008/layout/PictureStrips"/>
    <dgm:cxn modelId="{E8B47EBE-E7F1-485E-AA4B-EFC309E8217F}" srcId="{A904DCFF-5779-4BB2-8842-027BEA8DCEA7}" destId="{2D582C41-9AAA-483D-A9B6-AF90E0BBEA59}" srcOrd="2" destOrd="0" parTransId="{6792C236-01F2-48A4-943C-E4273357ACD9}" sibTransId="{F3EC47E5-4E91-494B-9608-D85596486AA2}"/>
    <dgm:cxn modelId="{C102B0C8-C171-4558-91D4-E7A0A3062B47}" srcId="{AEB26893-C7E4-4588-9EF9-A14C1239A2B4}" destId="{91FB0F5B-5BD1-4EA4-A0FC-583298C76DCF}" srcOrd="0" destOrd="0" parTransId="{6097964A-9919-4965-A6BD-FCAF9033F7DC}" sibTransId="{5D9FD24C-4616-418D-AFD8-ACEB8B3384D7}"/>
    <dgm:cxn modelId="{EEB040DD-C539-4A82-AB82-BEBA35965C1F}" type="presOf" srcId="{2D582C41-9AAA-483D-A9B6-AF90E0BBEA59}" destId="{D0FB6CE4-1561-4A7A-BBC8-6ED586CBA595}" srcOrd="0" destOrd="3" presId="urn:microsoft.com/office/officeart/2008/layout/PictureStrips"/>
    <dgm:cxn modelId="{E7EBBCE1-DF1F-40E5-B51A-243DE98876EA}" srcId="{A8DC1DC6-D760-40C3-BDA1-796E4588E648}" destId="{79008582-E7DE-40D8-A84D-9E6DF80379AF}" srcOrd="1" destOrd="0" parTransId="{2ACFB3E5-0985-4AF0-86B2-F09122A4621A}" sibTransId="{FB792C6A-2D32-4989-842D-DD9D08AAEBA0}"/>
    <dgm:cxn modelId="{C79B93F9-F6D4-48A2-B33A-441B1F9D8D79}" type="presParOf" srcId="{991FBD91-28BD-44A8-951C-187895AA4438}" destId="{3DA8D403-2E78-49C8-9D06-385D8F82D5B4}" srcOrd="0" destOrd="0" presId="urn:microsoft.com/office/officeart/2008/layout/PictureStrips"/>
    <dgm:cxn modelId="{B0C1B38F-5E2D-4256-9405-EEE67FAF63CC}" type="presParOf" srcId="{3DA8D403-2E78-49C8-9D06-385D8F82D5B4}" destId="{0B4530CF-7F37-4FE1-BE0E-D4EB0C21E856}" srcOrd="0" destOrd="0" presId="urn:microsoft.com/office/officeart/2008/layout/PictureStrips"/>
    <dgm:cxn modelId="{7E72716A-0350-4D28-8E2F-534EE821BE3A}" type="presParOf" srcId="{3DA8D403-2E78-49C8-9D06-385D8F82D5B4}" destId="{B4CEC870-B00D-4E53-BAE9-2BE43FB9C30F}" srcOrd="1" destOrd="0" presId="urn:microsoft.com/office/officeart/2008/layout/PictureStrips"/>
    <dgm:cxn modelId="{942E9316-3C48-4918-8F26-DDCFECEB4325}" type="presParOf" srcId="{991FBD91-28BD-44A8-951C-187895AA4438}" destId="{C92D7020-7682-4652-9630-91E37CF8358D}" srcOrd="1" destOrd="0" presId="urn:microsoft.com/office/officeart/2008/layout/PictureStrips"/>
    <dgm:cxn modelId="{C294F1DC-8743-48C4-8420-2EFA8A06AAB5}" type="presParOf" srcId="{991FBD91-28BD-44A8-951C-187895AA4438}" destId="{C4D49CCF-665F-4C61-AE4C-E44EB731DCCE}" srcOrd="2" destOrd="0" presId="urn:microsoft.com/office/officeart/2008/layout/PictureStrips"/>
    <dgm:cxn modelId="{E73E3ABA-0837-4675-8402-08AFA5439318}" type="presParOf" srcId="{C4D49CCF-665F-4C61-AE4C-E44EB731DCCE}" destId="{FF9DB941-9D07-4AF6-A1A5-235B44D69BE3}" srcOrd="0" destOrd="0" presId="urn:microsoft.com/office/officeart/2008/layout/PictureStrips"/>
    <dgm:cxn modelId="{4FC4A8C4-3655-471E-8B99-7358BD337212}" type="presParOf" srcId="{C4D49CCF-665F-4C61-AE4C-E44EB731DCCE}" destId="{F04E0F14-86D6-4A39-946C-1FB5C594A777}" srcOrd="1" destOrd="0" presId="urn:microsoft.com/office/officeart/2008/layout/PictureStrips"/>
    <dgm:cxn modelId="{B47C8EC6-55D4-446A-B587-2CB468AC027E}" type="presParOf" srcId="{991FBD91-28BD-44A8-951C-187895AA4438}" destId="{37585596-15BA-421A-B32C-DB6994496CAF}" srcOrd="3" destOrd="0" presId="urn:microsoft.com/office/officeart/2008/layout/PictureStrips"/>
    <dgm:cxn modelId="{438DB993-D299-4DE9-ABAA-392B12223ACE}" type="presParOf" srcId="{991FBD91-28BD-44A8-951C-187895AA4438}" destId="{70F5BD2C-4EC2-4BA0-BE39-33250CB266D0}" srcOrd="4" destOrd="0" presId="urn:microsoft.com/office/officeart/2008/layout/PictureStrips"/>
    <dgm:cxn modelId="{9AA62F00-EDDD-4122-B875-5F3B17078D2B}" type="presParOf" srcId="{70F5BD2C-4EC2-4BA0-BE39-33250CB266D0}" destId="{D0FB6CE4-1561-4A7A-BBC8-6ED586CBA595}" srcOrd="0" destOrd="0" presId="urn:microsoft.com/office/officeart/2008/layout/PictureStrips"/>
    <dgm:cxn modelId="{FF84EA9D-1034-409E-B6AB-DBFB9676F8D1}" type="presParOf" srcId="{70F5BD2C-4EC2-4BA0-BE39-33250CB266D0}" destId="{35F8E301-F1E5-4C75-9725-E0FF5B385A97}"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4530CF-7F37-4FE1-BE0E-D4EB0C21E856}">
      <dsp:nvSpPr>
        <dsp:cNvPr id="0" name=""/>
        <dsp:cNvSpPr/>
      </dsp:nvSpPr>
      <dsp:spPr>
        <a:xfrm>
          <a:off x="478338" y="614648"/>
          <a:ext cx="4781311" cy="1494159"/>
        </a:xfrm>
        <a:prstGeom prst="rect">
          <a:avLst/>
        </a:prstGeom>
        <a:solidFill>
          <a:schemeClr val="dk1">
            <a:alpha val="4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12044" tIns="76200" rIns="76200" bIns="76200" numCol="1" spcCol="1270" anchor="t" anchorCtr="0">
          <a:noAutofit/>
        </a:bodyPr>
        <a:lstStyle/>
        <a:p>
          <a:pPr marL="0" lvl="0" indent="0" algn="l" defTabSz="889000">
            <a:lnSpc>
              <a:spcPct val="90000"/>
            </a:lnSpc>
            <a:spcBef>
              <a:spcPct val="0"/>
            </a:spcBef>
            <a:spcAft>
              <a:spcPct val="35000"/>
            </a:spcAft>
            <a:buNone/>
          </a:pPr>
          <a:r>
            <a:rPr lang="es-ES" sz="2000" kern="1200" dirty="0">
              <a:latin typeface="Book Antiqua" panose="02040602050305030304" pitchFamily="18" charset="0"/>
            </a:rPr>
            <a:t>Objetivos</a:t>
          </a:r>
        </a:p>
        <a:p>
          <a:pPr marL="171450" lvl="1" indent="-171450" algn="l" defTabSz="711200">
            <a:lnSpc>
              <a:spcPct val="90000"/>
            </a:lnSpc>
            <a:spcBef>
              <a:spcPct val="0"/>
            </a:spcBef>
            <a:spcAft>
              <a:spcPct val="15000"/>
            </a:spcAft>
            <a:buChar char="•"/>
          </a:pPr>
          <a:r>
            <a:rPr lang="es-ES" sz="1600" kern="1200">
              <a:latin typeface="Book Antiqua" panose="02040602050305030304" pitchFamily="18" charset="0"/>
            </a:rPr>
            <a:t>Encontrar la mejor relación entre el número de características y su rendimiento</a:t>
          </a:r>
        </a:p>
        <a:p>
          <a:pPr marL="171450" lvl="1" indent="-171450" algn="l" defTabSz="711200">
            <a:lnSpc>
              <a:spcPct val="90000"/>
            </a:lnSpc>
            <a:spcBef>
              <a:spcPct val="0"/>
            </a:spcBef>
            <a:spcAft>
              <a:spcPct val="15000"/>
            </a:spcAft>
            <a:buChar char="•"/>
          </a:pPr>
          <a:endParaRPr lang="es-ES" sz="1600" kern="1200"/>
        </a:p>
      </dsp:txBody>
      <dsp:txXfrm>
        <a:off x="478338" y="614648"/>
        <a:ext cx="4781311" cy="1494159"/>
      </dsp:txXfrm>
    </dsp:sp>
    <dsp:sp modelId="{B4CEC870-B00D-4E53-BAE9-2BE43FB9C30F}">
      <dsp:nvSpPr>
        <dsp:cNvPr id="0" name=""/>
        <dsp:cNvSpPr/>
      </dsp:nvSpPr>
      <dsp:spPr>
        <a:xfrm>
          <a:off x="0" y="531660"/>
          <a:ext cx="1597264" cy="164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FF9DB941-9D07-4AF6-A1A5-235B44D69BE3}">
      <dsp:nvSpPr>
        <dsp:cNvPr id="0" name=""/>
        <dsp:cNvSpPr/>
      </dsp:nvSpPr>
      <dsp:spPr>
        <a:xfrm>
          <a:off x="5730847" y="596009"/>
          <a:ext cx="4781311" cy="1494159"/>
        </a:xfrm>
        <a:prstGeom prst="rect">
          <a:avLst/>
        </a:prstGeom>
        <a:solidFill>
          <a:schemeClr val="dk1">
            <a:alpha val="4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12044" tIns="76200" rIns="76200" bIns="76200" numCol="1" spcCol="1270" anchor="t" anchorCtr="0">
          <a:noAutofit/>
        </a:bodyPr>
        <a:lstStyle/>
        <a:p>
          <a:pPr marL="0" lvl="0" indent="0" algn="l" defTabSz="889000">
            <a:lnSpc>
              <a:spcPct val="90000"/>
            </a:lnSpc>
            <a:spcBef>
              <a:spcPct val="0"/>
            </a:spcBef>
            <a:spcAft>
              <a:spcPct val="35000"/>
            </a:spcAft>
            <a:buNone/>
          </a:pPr>
          <a:r>
            <a:rPr lang="es-ES" sz="2000" kern="1200">
              <a:latin typeface="Book Antiqua" panose="02040602050305030304" pitchFamily="18" charset="0"/>
            </a:rPr>
            <a:t>Razones</a:t>
          </a:r>
        </a:p>
        <a:p>
          <a:pPr marL="171450" lvl="1" indent="-171450" algn="l" defTabSz="711200">
            <a:lnSpc>
              <a:spcPct val="90000"/>
            </a:lnSpc>
            <a:spcBef>
              <a:spcPct val="0"/>
            </a:spcBef>
            <a:spcAft>
              <a:spcPct val="15000"/>
            </a:spcAft>
            <a:buChar char="•"/>
          </a:pPr>
          <a:r>
            <a:rPr lang="es-ES" sz="1600" kern="1200">
              <a:latin typeface="Book Antiqua" panose="02040602050305030304" pitchFamily="18" charset="0"/>
            </a:rPr>
            <a:t>Recursos Tecnológicos y Tiempo</a:t>
          </a:r>
        </a:p>
        <a:p>
          <a:pPr marL="171450" lvl="1" indent="-171450" algn="l" defTabSz="711200">
            <a:lnSpc>
              <a:spcPct val="90000"/>
            </a:lnSpc>
            <a:spcBef>
              <a:spcPct val="0"/>
            </a:spcBef>
            <a:spcAft>
              <a:spcPct val="15000"/>
            </a:spcAft>
            <a:buChar char="•"/>
          </a:pPr>
          <a:r>
            <a:rPr lang="es-ES" sz="1600" kern="1200">
              <a:latin typeface="Book Antiqua" panose="02040602050305030304" pitchFamily="18" charset="0"/>
            </a:rPr>
            <a:t>Simplificación</a:t>
          </a:r>
        </a:p>
        <a:p>
          <a:pPr marL="171450" lvl="1" indent="-171450" algn="l" defTabSz="711200">
            <a:lnSpc>
              <a:spcPct val="90000"/>
            </a:lnSpc>
            <a:spcBef>
              <a:spcPct val="0"/>
            </a:spcBef>
            <a:spcAft>
              <a:spcPct val="15000"/>
            </a:spcAft>
            <a:buChar char="•"/>
          </a:pPr>
          <a:r>
            <a:rPr lang="es-ES" sz="1600" kern="1200">
              <a:latin typeface="Book Antiqua" panose="02040602050305030304" pitchFamily="18" charset="0"/>
            </a:rPr>
            <a:t>Sobreajuste</a:t>
          </a:r>
        </a:p>
      </dsp:txBody>
      <dsp:txXfrm>
        <a:off x="5730847" y="596009"/>
        <a:ext cx="4781311" cy="1494159"/>
      </dsp:txXfrm>
    </dsp:sp>
    <dsp:sp modelId="{F04E0F14-86D6-4A39-946C-1FB5C594A777}">
      <dsp:nvSpPr>
        <dsp:cNvPr id="0" name=""/>
        <dsp:cNvSpPr/>
      </dsp:nvSpPr>
      <dsp:spPr>
        <a:xfrm>
          <a:off x="5435266" y="552887"/>
          <a:ext cx="1177675" cy="15688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D0FB6CE4-1561-4A7A-BBC8-6ED586CBA595}">
      <dsp:nvSpPr>
        <dsp:cNvPr id="0" name=""/>
        <dsp:cNvSpPr/>
      </dsp:nvSpPr>
      <dsp:spPr>
        <a:xfrm>
          <a:off x="3104106" y="2495629"/>
          <a:ext cx="4781311" cy="1494159"/>
        </a:xfrm>
        <a:prstGeom prst="rect">
          <a:avLst/>
        </a:prstGeom>
        <a:solidFill>
          <a:schemeClr val="dk1">
            <a:alpha val="4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12044" tIns="76200" rIns="76200" bIns="76200" numCol="1" spcCol="1270" anchor="t" anchorCtr="0">
          <a:noAutofit/>
        </a:bodyPr>
        <a:lstStyle/>
        <a:p>
          <a:pPr marL="0" lvl="0" indent="0" algn="l" defTabSz="889000">
            <a:lnSpc>
              <a:spcPct val="90000"/>
            </a:lnSpc>
            <a:spcBef>
              <a:spcPct val="0"/>
            </a:spcBef>
            <a:spcAft>
              <a:spcPct val="35000"/>
            </a:spcAft>
            <a:buNone/>
          </a:pPr>
          <a:r>
            <a:rPr lang="es-ES" sz="2000" kern="1200">
              <a:latin typeface="Book Antiqua" panose="02040602050305030304" pitchFamily="18" charset="0"/>
            </a:rPr>
            <a:t>Elementos</a:t>
          </a:r>
        </a:p>
        <a:p>
          <a:pPr marL="171450" lvl="1" indent="-171450" algn="l" defTabSz="711200">
            <a:lnSpc>
              <a:spcPct val="90000"/>
            </a:lnSpc>
            <a:spcBef>
              <a:spcPct val="0"/>
            </a:spcBef>
            <a:spcAft>
              <a:spcPct val="15000"/>
            </a:spcAft>
            <a:buChar char="•"/>
          </a:pPr>
          <a:r>
            <a:rPr lang="es-ES" sz="1600" kern="1200">
              <a:latin typeface="Book Antiqua" panose="02040602050305030304" pitchFamily="18" charset="0"/>
            </a:rPr>
            <a:t>Árboles de decisión</a:t>
          </a:r>
        </a:p>
        <a:p>
          <a:pPr marL="171450" lvl="1" indent="-171450" algn="l" defTabSz="711200">
            <a:lnSpc>
              <a:spcPct val="90000"/>
            </a:lnSpc>
            <a:spcBef>
              <a:spcPct val="0"/>
            </a:spcBef>
            <a:spcAft>
              <a:spcPct val="15000"/>
            </a:spcAft>
            <a:buChar char="•"/>
          </a:pPr>
          <a:r>
            <a:rPr lang="es-ES" sz="1600" kern="1200">
              <a:latin typeface="Book Antiqua" panose="02040602050305030304" pitchFamily="18" charset="0"/>
            </a:rPr>
            <a:t>Validación Cruzada</a:t>
          </a:r>
        </a:p>
        <a:p>
          <a:pPr marL="171450" lvl="1" indent="-171450" algn="l" defTabSz="711200">
            <a:lnSpc>
              <a:spcPct val="90000"/>
            </a:lnSpc>
            <a:spcBef>
              <a:spcPct val="0"/>
            </a:spcBef>
            <a:spcAft>
              <a:spcPct val="15000"/>
            </a:spcAft>
            <a:buChar char="•"/>
          </a:pPr>
          <a:r>
            <a:rPr lang="es-ES" sz="1600" kern="1200">
              <a:latin typeface="Book Antiqua" panose="02040602050305030304" pitchFamily="18" charset="0"/>
            </a:rPr>
            <a:t>SFS / SFFS</a:t>
          </a:r>
        </a:p>
      </dsp:txBody>
      <dsp:txXfrm>
        <a:off x="3104106" y="2495629"/>
        <a:ext cx="4781311" cy="1494159"/>
      </dsp:txXfrm>
    </dsp:sp>
    <dsp:sp modelId="{35F8E301-F1E5-4C75-9725-E0FF5B385A97}">
      <dsp:nvSpPr>
        <dsp:cNvPr id="0" name=""/>
        <dsp:cNvSpPr/>
      </dsp:nvSpPr>
      <dsp:spPr>
        <a:xfrm>
          <a:off x="2509713" y="2402460"/>
          <a:ext cx="1595319" cy="15688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25000" r="-25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56D42B-4087-43B2-8193-F7CC1A372EA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A92C33A9-3F45-4932-AC35-A359C09D1D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0951BD43-3437-4ECA-AF0C-0C1903265C0C}"/>
              </a:ext>
            </a:extLst>
          </p:cNvPr>
          <p:cNvSpPr>
            <a:spLocks noGrp="1"/>
          </p:cNvSpPr>
          <p:nvPr>
            <p:ph type="dt" sz="half" idx="10"/>
          </p:nvPr>
        </p:nvSpPr>
        <p:spPr/>
        <p:txBody>
          <a:bodyPr/>
          <a:lstStyle/>
          <a:p>
            <a:fld id="{3A8BE72C-6EEE-42DE-A18B-62A092D421B2}" type="datetimeFigureOut">
              <a:rPr lang="es-ES" smtClean="0"/>
              <a:t>22/06/2020</a:t>
            </a:fld>
            <a:endParaRPr lang="es-ES"/>
          </a:p>
        </p:txBody>
      </p:sp>
      <p:sp>
        <p:nvSpPr>
          <p:cNvPr id="5" name="Marcador de pie de página 4">
            <a:extLst>
              <a:ext uri="{FF2B5EF4-FFF2-40B4-BE49-F238E27FC236}">
                <a16:creationId xmlns:a16="http://schemas.microsoft.com/office/drawing/2014/main" id="{5C06BE97-0C32-4AD9-A7E7-D112C8C60F2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D7DD25A-C1C4-4CA2-A342-261C627271A2}"/>
              </a:ext>
            </a:extLst>
          </p:cNvPr>
          <p:cNvSpPr>
            <a:spLocks noGrp="1"/>
          </p:cNvSpPr>
          <p:nvPr>
            <p:ph type="sldNum" sz="quarter" idx="12"/>
          </p:nvPr>
        </p:nvSpPr>
        <p:spPr/>
        <p:txBody>
          <a:bodyPr/>
          <a:lstStyle/>
          <a:p>
            <a:fld id="{A812C64C-8A69-47BE-9609-130284E6C5A1}" type="slidenum">
              <a:rPr lang="es-ES" smtClean="0"/>
              <a:t>‹Nº›</a:t>
            </a:fld>
            <a:endParaRPr lang="es-ES"/>
          </a:p>
        </p:txBody>
      </p:sp>
    </p:spTree>
    <p:extLst>
      <p:ext uri="{BB962C8B-B14F-4D97-AF65-F5344CB8AC3E}">
        <p14:creationId xmlns:p14="http://schemas.microsoft.com/office/powerpoint/2010/main" val="1292328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7B20B-671C-4547-8F95-6A0F3F897E7E}"/>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90265B99-388E-4D41-9244-9B1D2AECF3A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26745E5-F8FE-49CE-AAC4-F153800D94B2}"/>
              </a:ext>
            </a:extLst>
          </p:cNvPr>
          <p:cNvSpPr>
            <a:spLocks noGrp="1"/>
          </p:cNvSpPr>
          <p:nvPr>
            <p:ph type="dt" sz="half" idx="10"/>
          </p:nvPr>
        </p:nvSpPr>
        <p:spPr/>
        <p:txBody>
          <a:bodyPr/>
          <a:lstStyle/>
          <a:p>
            <a:fld id="{3A8BE72C-6EEE-42DE-A18B-62A092D421B2}" type="datetimeFigureOut">
              <a:rPr lang="es-ES" smtClean="0"/>
              <a:t>22/06/2020</a:t>
            </a:fld>
            <a:endParaRPr lang="es-ES"/>
          </a:p>
        </p:txBody>
      </p:sp>
      <p:sp>
        <p:nvSpPr>
          <p:cNvPr id="5" name="Marcador de pie de página 4">
            <a:extLst>
              <a:ext uri="{FF2B5EF4-FFF2-40B4-BE49-F238E27FC236}">
                <a16:creationId xmlns:a16="http://schemas.microsoft.com/office/drawing/2014/main" id="{DD5EEDAD-659C-4B2B-99D5-479E652B4BE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A607A21-1F4B-4040-9C50-87DC159E122D}"/>
              </a:ext>
            </a:extLst>
          </p:cNvPr>
          <p:cNvSpPr>
            <a:spLocks noGrp="1"/>
          </p:cNvSpPr>
          <p:nvPr>
            <p:ph type="sldNum" sz="quarter" idx="12"/>
          </p:nvPr>
        </p:nvSpPr>
        <p:spPr/>
        <p:txBody>
          <a:bodyPr/>
          <a:lstStyle/>
          <a:p>
            <a:fld id="{A812C64C-8A69-47BE-9609-130284E6C5A1}" type="slidenum">
              <a:rPr lang="es-ES" smtClean="0"/>
              <a:t>‹Nº›</a:t>
            </a:fld>
            <a:endParaRPr lang="es-ES"/>
          </a:p>
        </p:txBody>
      </p:sp>
    </p:spTree>
    <p:extLst>
      <p:ext uri="{BB962C8B-B14F-4D97-AF65-F5344CB8AC3E}">
        <p14:creationId xmlns:p14="http://schemas.microsoft.com/office/powerpoint/2010/main" val="2409955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960CB38-148B-4845-8813-33833B22286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878BE369-195D-4FC5-BC8B-D4CAFEC7491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93837AD-5A63-4581-9E3E-10E725B655D3}"/>
              </a:ext>
            </a:extLst>
          </p:cNvPr>
          <p:cNvSpPr>
            <a:spLocks noGrp="1"/>
          </p:cNvSpPr>
          <p:nvPr>
            <p:ph type="dt" sz="half" idx="10"/>
          </p:nvPr>
        </p:nvSpPr>
        <p:spPr/>
        <p:txBody>
          <a:bodyPr/>
          <a:lstStyle/>
          <a:p>
            <a:fld id="{3A8BE72C-6EEE-42DE-A18B-62A092D421B2}" type="datetimeFigureOut">
              <a:rPr lang="es-ES" smtClean="0"/>
              <a:t>22/06/2020</a:t>
            </a:fld>
            <a:endParaRPr lang="es-ES"/>
          </a:p>
        </p:txBody>
      </p:sp>
      <p:sp>
        <p:nvSpPr>
          <p:cNvPr id="5" name="Marcador de pie de página 4">
            <a:extLst>
              <a:ext uri="{FF2B5EF4-FFF2-40B4-BE49-F238E27FC236}">
                <a16:creationId xmlns:a16="http://schemas.microsoft.com/office/drawing/2014/main" id="{E3F4B5A6-874F-4D8C-8374-9B0702BDDAD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6F3D3E2-F76B-4E4B-9D8C-8B2EF7E6D3C5}"/>
              </a:ext>
            </a:extLst>
          </p:cNvPr>
          <p:cNvSpPr>
            <a:spLocks noGrp="1"/>
          </p:cNvSpPr>
          <p:nvPr>
            <p:ph type="sldNum" sz="quarter" idx="12"/>
          </p:nvPr>
        </p:nvSpPr>
        <p:spPr/>
        <p:txBody>
          <a:bodyPr/>
          <a:lstStyle/>
          <a:p>
            <a:fld id="{A812C64C-8A69-47BE-9609-130284E6C5A1}" type="slidenum">
              <a:rPr lang="es-ES" smtClean="0"/>
              <a:t>‹Nº›</a:t>
            </a:fld>
            <a:endParaRPr lang="es-ES"/>
          </a:p>
        </p:txBody>
      </p:sp>
    </p:spTree>
    <p:extLst>
      <p:ext uri="{BB962C8B-B14F-4D97-AF65-F5344CB8AC3E}">
        <p14:creationId xmlns:p14="http://schemas.microsoft.com/office/powerpoint/2010/main" val="179914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96376-07BD-4B3D-828E-3211376F1C4D}"/>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300B14B-44B1-4F90-B5E9-5859F21CB06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E0E1422-4896-4DA1-91D7-8FE08A97AB3B}"/>
              </a:ext>
            </a:extLst>
          </p:cNvPr>
          <p:cNvSpPr>
            <a:spLocks noGrp="1"/>
          </p:cNvSpPr>
          <p:nvPr>
            <p:ph type="dt" sz="half" idx="10"/>
          </p:nvPr>
        </p:nvSpPr>
        <p:spPr/>
        <p:txBody>
          <a:bodyPr/>
          <a:lstStyle/>
          <a:p>
            <a:fld id="{3A8BE72C-6EEE-42DE-A18B-62A092D421B2}" type="datetimeFigureOut">
              <a:rPr lang="es-ES" smtClean="0"/>
              <a:t>22/06/2020</a:t>
            </a:fld>
            <a:endParaRPr lang="es-ES"/>
          </a:p>
        </p:txBody>
      </p:sp>
      <p:sp>
        <p:nvSpPr>
          <p:cNvPr id="5" name="Marcador de pie de página 4">
            <a:extLst>
              <a:ext uri="{FF2B5EF4-FFF2-40B4-BE49-F238E27FC236}">
                <a16:creationId xmlns:a16="http://schemas.microsoft.com/office/drawing/2014/main" id="{85C7E10E-86DB-40F5-8DD6-0C518D606C6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CBFF450-ABF9-4285-9523-B8A94728AA78}"/>
              </a:ext>
            </a:extLst>
          </p:cNvPr>
          <p:cNvSpPr>
            <a:spLocks noGrp="1"/>
          </p:cNvSpPr>
          <p:nvPr>
            <p:ph type="sldNum" sz="quarter" idx="12"/>
          </p:nvPr>
        </p:nvSpPr>
        <p:spPr/>
        <p:txBody>
          <a:bodyPr/>
          <a:lstStyle/>
          <a:p>
            <a:fld id="{A812C64C-8A69-47BE-9609-130284E6C5A1}" type="slidenum">
              <a:rPr lang="es-ES" smtClean="0"/>
              <a:t>‹Nº›</a:t>
            </a:fld>
            <a:endParaRPr lang="es-ES"/>
          </a:p>
        </p:txBody>
      </p:sp>
    </p:spTree>
    <p:extLst>
      <p:ext uri="{BB962C8B-B14F-4D97-AF65-F5344CB8AC3E}">
        <p14:creationId xmlns:p14="http://schemas.microsoft.com/office/powerpoint/2010/main" val="3160597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74BF9B-F931-4BCA-BD30-45F6A79D558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55AD74E8-11F0-46FE-91EB-3DC2C9361D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ECF5561-E39B-4A18-8243-A632D1FE578D}"/>
              </a:ext>
            </a:extLst>
          </p:cNvPr>
          <p:cNvSpPr>
            <a:spLocks noGrp="1"/>
          </p:cNvSpPr>
          <p:nvPr>
            <p:ph type="dt" sz="half" idx="10"/>
          </p:nvPr>
        </p:nvSpPr>
        <p:spPr/>
        <p:txBody>
          <a:bodyPr/>
          <a:lstStyle/>
          <a:p>
            <a:fld id="{3A8BE72C-6EEE-42DE-A18B-62A092D421B2}" type="datetimeFigureOut">
              <a:rPr lang="es-ES" smtClean="0"/>
              <a:t>22/06/2020</a:t>
            </a:fld>
            <a:endParaRPr lang="es-ES"/>
          </a:p>
        </p:txBody>
      </p:sp>
      <p:sp>
        <p:nvSpPr>
          <p:cNvPr id="5" name="Marcador de pie de página 4">
            <a:extLst>
              <a:ext uri="{FF2B5EF4-FFF2-40B4-BE49-F238E27FC236}">
                <a16:creationId xmlns:a16="http://schemas.microsoft.com/office/drawing/2014/main" id="{A3C2EDC5-AE8E-4507-A0DE-4A03A5DE217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80B9193-600F-4B55-A2B3-FA95D21F407D}"/>
              </a:ext>
            </a:extLst>
          </p:cNvPr>
          <p:cNvSpPr>
            <a:spLocks noGrp="1"/>
          </p:cNvSpPr>
          <p:nvPr>
            <p:ph type="sldNum" sz="quarter" idx="12"/>
          </p:nvPr>
        </p:nvSpPr>
        <p:spPr/>
        <p:txBody>
          <a:bodyPr/>
          <a:lstStyle/>
          <a:p>
            <a:fld id="{A812C64C-8A69-47BE-9609-130284E6C5A1}" type="slidenum">
              <a:rPr lang="es-ES" smtClean="0"/>
              <a:t>‹Nº›</a:t>
            </a:fld>
            <a:endParaRPr lang="es-ES"/>
          </a:p>
        </p:txBody>
      </p:sp>
    </p:spTree>
    <p:extLst>
      <p:ext uri="{BB962C8B-B14F-4D97-AF65-F5344CB8AC3E}">
        <p14:creationId xmlns:p14="http://schemas.microsoft.com/office/powerpoint/2010/main" val="248900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1A55EA-7779-46BD-A6E8-0626EA2C0D4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DDE1268-70E3-4BF0-8E3F-26B05AAA5A4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39E2810A-21EC-446F-8564-4813D7824A8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82E9E32-5A79-45BE-9AA2-DA12758ECFC4}"/>
              </a:ext>
            </a:extLst>
          </p:cNvPr>
          <p:cNvSpPr>
            <a:spLocks noGrp="1"/>
          </p:cNvSpPr>
          <p:nvPr>
            <p:ph type="dt" sz="half" idx="10"/>
          </p:nvPr>
        </p:nvSpPr>
        <p:spPr/>
        <p:txBody>
          <a:bodyPr/>
          <a:lstStyle/>
          <a:p>
            <a:fld id="{3A8BE72C-6EEE-42DE-A18B-62A092D421B2}" type="datetimeFigureOut">
              <a:rPr lang="es-ES" smtClean="0"/>
              <a:t>22/06/2020</a:t>
            </a:fld>
            <a:endParaRPr lang="es-ES"/>
          </a:p>
        </p:txBody>
      </p:sp>
      <p:sp>
        <p:nvSpPr>
          <p:cNvPr id="6" name="Marcador de pie de página 5">
            <a:extLst>
              <a:ext uri="{FF2B5EF4-FFF2-40B4-BE49-F238E27FC236}">
                <a16:creationId xmlns:a16="http://schemas.microsoft.com/office/drawing/2014/main" id="{30465020-2EC3-496F-A77B-6C65D9B9BF7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0A42F92-0F8D-4130-9601-EE8A616F70FE}"/>
              </a:ext>
            </a:extLst>
          </p:cNvPr>
          <p:cNvSpPr>
            <a:spLocks noGrp="1"/>
          </p:cNvSpPr>
          <p:nvPr>
            <p:ph type="sldNum" sz="quarter" idx="12"/>
          </p:nvPr>
        </p:nvSpPr>
        <p:spPr/>
        <p:txBody>
          <a:bodyPr/>
          <a:lstStyle/>
          <a:p>
            <a:fld id="{A812C64C-8A69-47BE-9609-130284E6C5A1}" type="slidenum">
              <a:rPr lang="es-ES" smtClean="0"/>
              <a:t>‹Nº›</a:t>
            </a:fld>
            <a:endParaRPr lang="es-ES"/>
          </a:p>
        </p:txBody>
      </p:sp>
    </p:spTree>
    <p:extLst>
      <p:ext uri="{BB962C8B-B14F-4D97-AF65-F5344CB8AC3E}">
        <p14:creationId xmlns:p14="http://schemas.microsoft.com/office/powerpoint/2010/main" val="2367577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02AE3A-9695-4DEC-A1A2-DEEA2AC947A4}"/>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B854ACE1-81A5-46EA-A1F8-8E16248129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59B7404-3F93-4566-A208-C2AE091CECB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3AB14A8F-B2D3-4796-92B7-122206043D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F957990-3505-425E-BAB6-C522CEB8D37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8883C4A3-AF20-4A99-B423-7FF7F099DA59}"/>
              </a:ext>
            </a:extLst>
          </p:cNvPr>
          <p:cNvSpPr>
            <a:spLocks noGrp="1"/>
          </p:cNvSpPr>
          <p:nvPr>
            <p:ph type="dt" sz="half" idx="10"/>
          </p:nvPr>
        </p:nvSpPr>
        <p:spPr/>
        <p:txBody>
          <a:bodyPr/>
          <a:lstStyle/>
          <a:p>
            <a:fld id="{3A8BE72C-6EEE-42DE-A18B-62A092D421B2}" type="datetimeFigureOut">
              <a:rPr lang="es-ES" smtClean="0"/>
              <a:t>22/06/2020</a:t>
            </a:fld>
            <a:endParaRPr lang="es-ES"/>
          </a:p>
        </p:txBody>
      </p:sp>
      <p:sp>
        <p:nvSpPr>
          <p:cNvPr id="8" name="Marcador de pie de página 7">
            <a:extLst>
              <a:ext uri="{FF2B5EF4-FFF2-40B4-BE49-F238E27FC236}">
                <a16:creationId xmlns:a16="http://schemas.microsoft.com/office/drawing/2014/main" id="{7FC9FD47-01A5-4AE7-BD97-B6131F3088AB}"/>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076713A1-66D9-452C-99AC-FF44E31F0870}"/>
              </a:ext>
            </a:extLst>
          </p:cNvPr>
          <p:cNvSpPr>
            <a:spLocks noGrp="1"/>
          </p:cNvSpPr>
          <p:nvPr>
            <p:ph type="sldNum" sz="quarter" idx="12"/>
          </p:nvPr>
        </p:nvSpPr>
        <p:spPr/>
        <p:txBody>
          <a:bodyPr/>
          <a:lstStyle/>
          <a:p>
            <a:fld id="{A812C64C-8A69-47BE-9609-130284E6C5A1}" type="slidenum">
              <a:rPr lang="es-ES" smtClean="0"/>
              <a:t>‹Nº›</a:t>
            </a:fld>
            <a:endParaRPr lang="es-ES"/>
          </a:p>
        </p:txBody>
      </p:sp>
    </p:spTree>
    <p:extLst>
      <p:ext uri="{BB962C8B-B14F-4D97-AF65-F5344CB8AC3E}">
        <p14:creationId xmlns:p14="http://schemas.microsoft.com/office/powerpoint/2010/main" val="4286424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320C38-EED9-427D-9A22-1DF439FE0B62}"/>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0CBEDA83-1220-4FDB-A87B-DE078457228F}"/>
              </a:ext>
            </a:extLst>
          </p:cNvPr>
          <p:cNvSpPr>
            <a:spLocks noGrp="1"/>
          </p:cNvSpPr>
          <p:nvPr>
            <p:ph type="dt" sz="half" idx="10"/>
          </p:nvPr>
        </p:nvSpPr>
        <p:spPr/>
        <p:txBody>
          <a:bodyPr/>
          <a:lstStyle/>
          <a:p>
            <a:fld id="{3A8BE72C-6EEE-42DE-A18B-62A092D421B2}" type="datetimeFigureOut">
              <a:rPr lang="es-ES" smtClean="0"/>
              <a:t>22/06/2020</a:t>
            </a:fld>
            <a:endParaRPr lang="es-ES"/>
          </a:p>
        </p:txBody>
      </p:sp>
      <p:sp>
        <p:nvSpPr>
          <p:cNvPr id="4" name="Marcador de pie de página 3">
            <a:extLst>
              <a:ext uri="{FF2B5EF4-FFF2-40B4-BE49-F238E27FC236}">
                <a16:creationId xmlns:a16="http://schemas.microsoft.com/office/drawing/2014/main" id="{CFC809DD-2C9E-4082-A441-C47E6215560C}"/>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8446D9FC-4A20-4427-88F3-C6453F8B641E}"/>
              </a:ext>
            </a:extLst>
          </p:cNvPr>
          <p:cNvSpPr>
            <a:spLocks noGrp="1"/>
          </p:cNvSpPr>
          <p:nvPr>
            <p:ph type="sldNum" sz="quarter" idx="12"/>
          </p:nvPr>
        </p:nvSpPr>
        <p:spPr/>
        <p:txBody>
          <a:bodyPr/>
          <a:lstStyle/>
          <a:p>
            <a:fld id="{A812C64C-8A69-47BE-9609-130284E6C5A1}" type="slidenum">
              <a:rPr lang="es-ES" smtClean="0"/>
              <a:t>‹Nº›</a:t>
            </a:fld>
            <a:endParaRPr lang="es-ES"/>
          </a:p>
        </p:txBody>
      </p:sp>
    </p:spTree>
    <p:extLst>
      <p:ext uri="{BB962C8B-B14F-4D97-AF65-F5344CB8AC3E}">
        <p14:creationId xmlns:p14="http://schemas.microsoft.com/office/powerpoint/2010/main" val="668100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6906D6E-57EA-4569-AEC5-D76B27865760}"/>
              </a:ext>
            </a:extLst>
          </p:cNvPr>
          <p:cNvSpPr>
            <a:spLocks noGrp="1"/>
          </p:cNvSpPr>
          <p:nvPr>
            <p:ph type="dt" sz="half" idx="10"/>
          </p:nvPr>
        </p:nvSpPr>
        <p:spPr/>
        <p:txBody>
          <a:bodyPr/>
          <a:lstStyle/>
          <a:p>
            <a:fld id="{3A8BE72C-6EEE-42DE-A18B-62A092D421B2}" type="datetimeFigureOut">
              <a:rPr lang="es-ES" smtClean="0"/>
              <a:t>22/06/2020</a:t>
            </a:fld>
            <a:endParaRPr lang="es-ES"/>
          </a:p>
        </p:txBody>
      </p:sp>
      <p:sp>
        <p:nvSpPr>
          <p:cNvPr id="3" name="Marcador de pie de página 2">
            <a:extLst>
              <a:ext uri="{FF2B5EF4-FFF2-40B4-BE49-F238E27FC236}">
                <a16:creationId xmlns:a16="http://schemas.microsoft.com/office/drawing/2014/main" id="{D5A8DDD8-E316-4E23-97FE-5CB617FC3453}"/>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B3F510D4-CE49-4EF4-9775-994475095842}"/>
              </a:ext>
            </a:extLst>
          </p:cNvPr>
          <p:cNvSpPr>
            <a:spLocks noGrp="1"/>
          </p:cNvSpPr>
          <p:nvPr>
            <p:ph type="sldNum" sz="quarter" idx="12"/>
          </p:nvPr>
        </p:nvSpPr>
        <p:spPr/>
        <p:txBody>
          <a:bodyPr/>
          <a:lstStyle/>
          <a:p>
            <a:fld id="{A812C64C-8A69-47BE-9609-130284E6C5A1}" type="slidenum">
              <a:rPr lang="es-ES" smtClean="0"/>
              <a:t>‹Nº›</a:t>
            </a:fld>
            <a:endParaRPr lang="es-ES"/>
          </a:p>
        </p:txBody>
      </p:sp>
    </p:spTree>
    <p:extLst>
      <p:ext uri="{BB962C8B-B14F-4D97-AF65-F5344CB8AC3E}">
        <p14:creationId xmlns:p14="http://schemas.microsoft.com/office/powerpoint/2010/main" val="3265347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42D77D-9CDC-4964-9E38-E86FE9BBDF1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E7BDA98-3470-4E3E-B96F-E4C91A491F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09366E08-66E1-4577-ACAB-089CF6A9F3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6266C4B-AA78-4404-8945-77C964098745}"/>
              </a:ext>
            </a:extLst>
          </p:cNvPr>
          <p:cNvSpPr>
            <a:spLocks noGrp="1"/>
          </p:cNvSpPr>
          <p:nvPr>
            <p:ph type="dt" sz="half" idx="10"/>
          </p:nvPr>
        </p:nvSpPr>
        <p:spPr/>
        <p:txBody>
          <a:bodyPr/>
          <a:lstStyle/>
          <a:p>
            <a:fld id="{3A8BE72C-6EEE-42DE-A18B-62A092D421B2}" type="datetimeFigureOut">
              <a:rPr lang="es-ES" smtClean="0"/>
              <a:t>22/06/2020</a:t>
            </a:fld>
            <a:endParaRPr lang="es-ES"/>
          </a:p>
        </p:txBody>
      </p:sp>
      <p:sp>
        <p:nvSpPr>
          <p:cNvPr id="6" name="Marcador de pie de página 5">
            <a:extLst>
              <a:ext uri="{FF2B5EF4-FFF2-40B4-BE49-F238E27FC236}">
                <a16:creationId xmlns:a16="http://schemas.microsoft.com/office/drawing/2014/main" id="{F7C1B1C3-88B1-4C6E-8FFB-BCC7501EAC1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20DA4C7-DBA9-4D2B-9DE4-182B7AFA7D22}"/>
              </a:ext>
            </a:extLst>
          </p:cNvPr>
          <p:cNvSpPr>
            <a:spLocks noGrp="1"/>
          </p:cNvSpPr>
          <p:nvPr>
            <p:ph type="sldNum" sz="quarter" idx="12"/>
          </p:nvPr>
        </p:nvSpPr>
        <p:spPr/>
        <p:txBody>
          <a:bodyPr/>
          <a:lstStyle/>
          <a:p>
            <a:fld id="{A812C64C-8A69-47BE-9609-130284E6C5A1}" type="slidenum">
              <a:rPr lang="es-ES" smtClean="0"/>
              <a:t>‹Nº›</a:t>
            </a:fld>
            <a:endParaRPr lang="es-ES"/>
          </a:p>
        </p:txBody>
      </p:sp>
    </p:spTree>
    <p:extLst>
      <p:ext uri="{BB962C8B-B14F-4D97-AF65-F5344CB8AC3E}">
        <p14:creationId xmlns:p14="http://schemas.microsoft.com/office/powerpoint/2010/main" val="4030612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D329DB-5E88-441A-B7BB-16532401B0E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B0328976-0860-4528-A184-3FC6AF84B4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5DF5444C-3874-4CFF-A2C9-AB0BE33A2A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AC471D3-45B5-407B-A3CF-03BB97B8E7AD}"/>
              </a:ext>
            </a:extLst>
          </p:cNvPr>
          <p:cNvSpPr>
            <a:spLocks noGrp="1"/>
          </p:cNvSpPr>
          <p:nvPr>
            <p:ph type="dt" sz="half" idx="10"/>
          </p:nvPr>
        </p:nvSpPr>
        <p:spPr/>
        <p:txBody>
          <a:bodyPr/>
          <a:lstStyle/>
          <a:p>
            <a:fld id="{3A8BE72C-6EEE-42DE-A18B-62A092D421B2}" type="datetimeFigureOut">
              <a:rPr lang="es-ES" smtClean="0"/>
              <a:t>22/06/2020</a:t>
            </a:fld>
            <a:endParaRPr lang="es-ES"/>
          </a:p>
        </p:txBody>
      </p:sp>
      <p:sp>
        <p:nvSpPr>
          <p:cNvPr id="6" name="Marcador de pie de página 5">
            <a:extLst>
              <a:ext uri="{FF2B5EF4-FFF2-40B4-BE49-F238E27FC236}">
                <a16:creationId xmlns:a16="http://schemas.microsoft.com/office/drawing/2014/main" id="{C76209DD-A06B-4472-9618-B56A07508BD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963A339-9687-4DD7-8D62-B25EC00655A1}"/>
              </a:ext>
            </a:extLst>
          </p:cNvPr>
          <p:cNvSpPr>
            <a:spLocks noGrp="1"/>
          </p:cNvSpPr>
          <p:nvPr>
            <p:ph type="sldNum" sz="quarter" idx="12"/>
          </p:nvPr>
        </p:nvSpPr>
        <p:spPr/>
        <p:txBody>
          <a:bodyPr/>
          <a:lstStyle/>
          <a:p>
            <a:fld id="{A812C64C-8A69-47BE-9609-130284E6C5A1}" type="slidenum">
              <a:rPr lang="es-ES" smtClean="0"/>
              <a:t>‹Nº›</a:t>
            </a:fld>
            <a:endParaRPr lang="es-ES"/>
          </a:p>
        </p:txBody>
      </p:sp>
    </p:spTree>
    <p:extLst>
      <p:ext uri="{BB962C8B-B14F-4D97-AF65-F5344CB8AC3E}">
        <p14:creationId xmlns:p14="http://schemas.microsoft.com/office/powerpoint/2010/main" val="3190380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9000"/>
            <a:lum/>
          </a:blip>
          <a:srcRect/>
          <a:stretch>
            <a:fillRect l="-63000" r="-53000"/>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B2CE95F-3096-4E3A-AC50-882D71F87E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FB77AD9-A82D-4603-B7EC-4144312998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6F5E7C8-4539-4D9C-914B-919F29A5C0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8BE72C-6EEE-42DE-A18B-62A092D421B2}" type="datetimeFigureOut">
              <a:rPr lang="es-ES" smtClean="0"/>
              <a:t>22/06/2020</a:t>
            </a:fld>
            <a:endParaRPr lang="es-ES"/>
          </a:p>
        </p:txBody>
      </p:sp>
      <p:sp>
        <p:nvSpPr>
          <p:cNvPr id="5" name="Marcador de pie de página 4">
            <a:extLst>
              <a:ext uri="{FF2B5EF4-FFF2-40B4-BE49-F238E27FC236}">
                <a16:creationId xmlns:a16="http://schemas.microsoft.com/office/drawing/2014/main" id="{06C9874E-8CA5-4E3A-8C1D-7919B601B9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71FC3B0B-3DB0-4B87-A8A4-2EC29D5520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12C64C-8A69-47BE-9609-130284E6C5A1}" type="slidenum">
              <a:rPr lang="es-ES" smtClean="0"/>
              <a:t>‹Nº›</a:t>
            </a:fld>
            <a:endParaRPr lang="es-ES"/>
          </a:p>
        </p:txBody>
      </p:sp>
    </p:spTree>
    <p:extLst>
      <p:ext uri="{BB962C8B-B14F-4D97-AF65-F5344CB8AC3E}">
        <p14:creationId xmlns:p14="http://schemas.microsoft.com/office/powerpoint/2010/main" val="2835423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hdvirtual.us.es/discovirt/index.php/s/sqdT75wFD8dqQmj"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ED628-6041-4F52-B299-CE9F70D521CD}"/>
              </a:ext>
            </a:extLst>
          </p:cNvPr>
          <p:cNvSpPr>
            <a:spLocks noGrp="1"/>
          </p:cNvSpPr>
          <p:nvPr>
            <p:ph type="ctrTitle"/>
          </p:nvPr>
        </p:nvSpPr>
        <p:spPr>
          <a:xfrm>
            <a:off x="1660187" y="575992"/>
            <a:ext cx="9144000" cy="1826739"/>
          </a:xfrm>
        </p:spPr>
        <p:txBody>
          <a:bodyPr>
            <a:noAutofit/>
          </a:bodyPr>
          <a:lstStyle/>
          <a:p>
            <a:r>
              <a:rPr lang="es-ES" sz="5000" b="1" dirty="0">
                <a:solidFill>
                  <a:schemeClr val="bg1"/>
                </a:solidFill>
                <a:effectLst>
                  <a:outerShdw blurRad="38100" dist="38100" dir="2700000" algn="tl">
                    <a:srgbClr val="000000">
                      <a:alpha val="43137"/>
                    </a:srgbClr>
                  </a:outerShdw>
                </a:effectLst>
                <a:latin typeface="Book Antiqua" panose="02040602050305030304" pitchFamily="18" charset="0"/>
              </a:rPr>
              <a:t>Selección de características en modelos predictivos </a:t>
            </a:r>
            <a:br>
              <a:rPr lang="es-ES" sz="5000" b="1" dirty="0">
                <a:solidFill>
                  <a:schemeClr val="bg1"/>
                </a:solidFill>
                <a:effectLst>
                  <a:outerShdw blurRad="38100" dist="38100" dir="2700000" algn="tl">
                    <a:srgbClr val="000000">
                      <a:alpha val="43137"/>
                    </a:srgbClr>
                  </a:outerShdw>
                </a:effectLst>
                <a:latin typeface="Book Antiqua" panose="02040602050305030304" pitchFamily="18" charset="0"/>
              </a:rPr>
            </a:br>
            <a:r>
              <a:rPr lang="es-ES" sz="5000" b="1" dirty="0">
                <a:solidFill>
                  <a:schemeClr val="bg1"/>
                </a:solidFill>
                <a:effectLst>
                  <a:outerShdw blurRad="38100" dist="38100" dir="2700000" algn="tl">
                    <a:srgbClr val="000000">
                      <a:alpha val="43137"/>
                    </a:srgbClr>
                  </a:outerShdw>
                </a:effectLst>
                <a:latin typeface="Book Antiqua" panose="02040602050305030304" pitchFamily="18" charset="0"/>
              </a:rPr>
              <a:t>SFS vs SFFS</a:t>
            </a:r>
          </a:p>
        </p:txBody>
      </p:sp>
      <p:sp>
        <p:nvSpPr>
          <p:cNvPr id="4" name="Subtítulo 2">
            <a:extLst>
              <a:ext uri="{FF2B5EF4-FFF2-40B4-BE49-F238E27FC236}">
                <a16:creationId xmlns:a16="http://schemas.microsoft.com/office/drawing/2014/main" id="{AB8E92F0-72FE-4B11-BA2F-4C2B24C0DBF1}"/>
              </a:ext>
            </a:extLst>
          </p:cNvPr>
          <p:cNvSpPr>
            <a:spLocks noGrp="1"/>
          </p:cNvSpPr>
          <p:nvPr>
            <p:ph type="subTitle" idx="1"/>
          </p:nvPr>
        </p:nvSpPr>
        <p:spPr>
          <a:xfrm>
            <a:off x="2775626" y="6030119"/>
            <a:ext cx="9144000" cy="1655762"/>
          </a:xfrm>
        </p:spPr>
        <p:txBody>
          <a:bodyPr/>
          <a:lstStyle/>
          <a:p>
            <a:pPr algn="r"/>
            <a:r>
              <a:rPr lang="es-ES" dirty="0">
                <a:solidFill>
                  <a:schemeClr val="bg1"/>
                </a:solidFill>
                <a:effectLst>
                  <a:outerShdw blurRad="38100" dist="38100" dir="2700000" algn="tl">
                    <a:srgbClr val="000000">
                      <a:alpha val="43137"/>
                    </a:srgbClr>
                  </a:outerShdw>
                </a:effectLst>
                <a:latin typeface="Book Antiqua" panose="02040602050305030304" pitchFamily="18" charset="0"/>
              </a:rPr>
              <a:t>Félix Jiménez González</a:t>
            </a:r>
          </a:p>
          <a:p>
            <a:pPr algn="r"/>
            <a:r>
              <a:rPr lang="es-ES" dirty="0">
                <a:solidFill>
                  <a:schemeClr val="bg1"/>
                </a:solidFill>
                <a:effectLst>
                  <a:outerShdw blurRad="38100" dist="38100" dir="2700000" algn="tl">
                    <a:srgbClr val="000000">
                      <a:alpha val="43137"/>
                    </a:srgbClr>
                  </a:outerShdw>
                </a:effectLst>
                <a:latin typeface="Book Antiqua" panose="02040602050305030304" pitchFamily="18" charset="0"/>
              </a:rPr>
              <a:t>Antonio Javier Moreno González</a:t>
            </a:r>
          </a:p>
        </p:txBody>
      </p:sp>
    </p:spTree>
    <p:extLst>
      <p:ext uri="{BB962C8B-B14F-4D97-AF65-F5344CB8AC3E}">
        <p14:creationId xmlns:p14="http://schemas.microsoft.com/office/powerpoint/2010/main" val="890085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1453BC-4939-4B4A-9DEB-DE907A19EE75}"/>
              </a:ext>
            </a:extLst>
          </p:cNvPr>
          <p:cNvSpPr>
            <a:spLocks noGrp="1"/>
          </p:cNvSpPr>
          <p:nvPr>
            <p:ph type="title"/>
          </p:nvPr>
        </p:nvSpPr>
        <p:spPr/>
        <p:txBody>
          <a:bodyPr/>
          <a:lstStyle/>
          <a:p>
            <a:r>
              <a:rPr lang="es-ES" dirty="0">
                <a:solidFill>
                  <a:schemeClr val="bg1"/>
                </a:solidFill>
                <a:effectLst>
                  <a:outerShdw blurRad="38100" dist="38100" dir="2700000" algn="tl">
                    <a:srgbClr val="000000">
                      <a:alpha val="43137"/>
                    </a:srgbClr>
                  </a:outerShdw>
                </a:effectLst>
                <a:latin typeface="Book Antiqua" panose="02040602050305030304" pitchFamily="18" charset="0"/>
              </a:rPr>
              <a:t>Resultados | SFS vs SFFS </a:t>
            </a:r>
            <a:r>
              <a:rPr lang="es-ES" sz="2000" dirty="0">
                <a:solidFill>
                  <a:schemeClr val="bg1"/>
                </a:solidFill>
                <a:effectLst>
                  <a:outerShdw blurRad="38100" dist="38100" dir="2700000" algn="tl">
                    <a:srgbClr val="000000">
                      <a:alpha val="43137"/>
                    </a:srgbClr>
                  </a:outerShdw>
                </a:effectLst>
                <a:latin typeface="Book Antiqua" panose="02040602050305030304" pitchFamily="18" charset="0"/>
              </a:rPr>
              <a:t>(</a:t>
            </a:r>
            <a:r>
              <a:rPr lang="es-ES" sz="2000" dirty="0" err="1">
                <a:solidFill>
                  <a:schemeClr val="bg1"/>
                </a:solidFill>
                <a:effectLst>
                  <a:outerShdw blurRad="38100" dist="38100" dir="2700000" algn="tl">
                    <a:srgbClr val="000000">
                      <a:alpha val="43137"/>
                    </a:srgbClr>
                  </a:outerShdw>
                </a:effectLst>
                <a:latin typeface="Book Antiqua" panose="02040602050305030304" pitchFamily="18" charset="0"/>
              </a:rPr>
              <a:t>n_exp</a:t>
            </a:r>
            <a:r>
              <a:rPr lang="es-ES" sz="2000" dirty="0">
                <a:solidFill>
                  <a:schemeClr val="bg1"/>
                </a:solidFill>
                <a:effectLst>
                  <a:outerShdw blurRad="38100" dist="38100" dir="2700000" algn="tl">
                    <a:srgbClr val="000000">
                      <a:alpha val="43137"/>
                    </a:srgbClr>
                  </a:outerShdw>
                </a:effectLst>
                <a:latin typeface="Book Antiqua" panose="02040602050305030304" pitchFamily="18" charset="0"/>
              </a:rPr>
              <a:t> = 1, </a:t>
            </a:r>
            <a:r>
              <a:rPr lang="es-ES" sz="2000" dirty="0" err="1">
                <a:solidFill>
                  <a:schemeClr val="bg1"/>
                </a:solidFill>
                <a:effectLst>
                  <a:outerShdw blurRad="38100" dist="38100" dir="2700000" algn="tl">
                    <a:srgbClr val="000000">
                      <a:alpha val="43137"/>
                    </a:srgbClr>
                  </a:outerShdw>
                </a:effectLst>
                <a:latin typeface="Book Antiqua" panose="02040602050305030304" pitchFamily="18" charset="0"/>
              </a:rPr>
              <a:t>cv</a:t>
            </a:r>
            <a:r>
              <a:rPr lang="es-ES" sz="2000" dirty="0">
                <a:solidFill>
                  <a:schemeClr val="bg1"/>
                </a:solidFill>
                <a:effectLst>
                  <a:outerShdw blurRad="38100" dist="38100" dir="2700000" algn="tl">
                    <a:srgbClr val="000000">
                      <a:alpha val="43137"/>
                    </a:srgbClr>
                  </a:outerShdw>
                </a:effectLst>
                <a:latin typeface="Book Antiqua" panose="02040602050305030304" pitchFamily="18" charset="0"/>
              </a:rPr>
              <a:t> = 3)</a:t>
            </a:r>
            <a:endParaRPr lang="es-ES" sz="2000" dirty="0"/>
          </a:p>
        </p:txBody>
      </p:sp>
      <p:sp>
        <p:nvSpPr>
          <p:cNvPr id="6" name="CuadroTexto 5">
            <a:extLst>
              <a:ext uri="{FF2B5EF4-FFF2-40B4-BE49-F238E27FC236}">
                <a16:creationId xmlns:a16="http://schemas.microsoft.com/office/drawing/2014/main" id="{0D26D1CF-3CD7-42C4-8A73-85C24F330D12}"/>
              </a:ext>
            </a:extLst>
          </p:cNvPr>
          <p:cNvSpPr txBox="1"/>
          <p:nvPr/>
        </p:nvSpPr>
        <p:spPr>
          <a:xfrm>
            <a:off x="9238689" y="1321356"/>
            <a:ext cx="1112240" cy="369332"/>
          </a:xfrm>
          <a:prstGeom prst="rect">
            <a:avLst/>
          </a:prstGeom>
          <a:noFill/>
        </p:spPr>
        <p:txBody>
          <a:bodyPr wrap="square" rtlCol="0">
            <a:spAutoFit/>
          </a:bodyPr>
          <a:lstStyle/>
          <a:p>
            <a:r>
              <a:rPr lang="es-ES" dirty="0">
                <a:solidFill>
                  <a:schemeClr val="bg1"/>
                </a:solidFill>
                <a:effectLst>
                  <a:outerShdw blurRad="38100" dist="38100" dir="2700000" algn="tl">
                    <a:srgbClr val="000000">
                      <a:alpha val="43137"/>
                    </a:srgbClr>
                  </a:outerShdw>
                </a:effectLst>
              </a:rPr>
              <a:t>SFFS</a:t>
            </a:r>
          </a:p>
        </p:txBody>
      </p:sp>
      <p:pic>
        <p:nvPicPr>
          <p:cNvPr id="10" name="Imagen 9" descr="Imagen que contiene tabla, negro, blanco, escritorio&#10;&#10;Descripción generada automáticamente">
            <a:extLst>
              <a:ext uri="{FF2B5EF4-FFF2-40B4-BE49-F238E27FC236}">
                <a16:creationId xmlns:a16="http://schemas.microsoft.com/office/drawing/2014/main" id="{BCF9E3AA-F542-4C1D-8C42-CD24E1F9C0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6342" y="1634055"/>
            <a:ext cx="4008467" cy="1790855"/>
          </a:xfrm>
          <a:prstGeom prst="rect">
            <a:avLst/>
          </a:prstGeom>
        </p:spPr>
      </p:pic>
      <p:pic>
        <p:nvPicPr>
          <p:cNvPr id="12" name="Imagen 11" descr="Imagen que contiene negro, tabla, blanco, firmar&#10;&#10;Descripción generada automáticamente">
            <a:extLst>
              <a:ext uri="{FF2B5EF4-FFF2-40B4-BE49-F238E27FC236}">
                <a16:creationId xmlns:a16="http://schemas.microsoft.com/office/drawing/2014/main" id="{39CB3A3D-32FB-4A7E-BE54-19628C850F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797" y="1634054"/>
            <a:ext cx="4084674" cy="1790856"/>
          </a:xfrm>
          <a:prstGeom prst="rect">
            <a:avLst/>
          </a:prstGeom>
        </p:spPr>
      </p:pic>
      <p:sp>
        <p:nvSpPr>
          <p:cNvPr id="13" name="CuadroTexto 12">
            <a:extLst>
              <a:ext uri="{FF2B5EF4-FFF2-40B4-BE49-F238E27FC236}">
                <a16:creationId xmlns:a16="http://schemas.microsoft.com/office/drawing/2014/main" id="{B270FCFA-E244-4841-A43E-2126CBEAC9E6}"/>
              </a:ext>
            </a:extLst>
          </p:cNvPr>
          <p:cNvSpPr txBox="1"/>
          <p:nvPr/>
        </p:nvSpPr>
        <p:spPr>
          <a:xfrm>
            <a:off x="728831" y="1264722"/>
            <a:ext cx="1112240" cy="369332"/>
          </a:xfrm>
          <a:prstGeom prst="rect">
            <a:avLst/>
          </a:prstGeom>
          <a:noFill/>
        </p:spPr>
        <p:txBody>
          <a:bodyPr wrap="square" rtlCol="0">
            <a:spAutoFit/>
          </a:bodyPr>
          <a:lstStyle/>
          <a:p>
            <a:r>
              <a:rPr lang="es-ES" dirty="0">
                <a:solidFill>
                  <a:schemeClr val="bg1"/>
                </a:solidFill>
                <a:effectLst>
                  <a:outerShdw blurRad="38100" dist="38100" dir="2700000" algn="tl">
                    <a:srgbClr val="000000">
                      <a:alpha val="43137"/>
                    </a:srgbClr>
                  </a:outerShdw>
                </a:effectLst>
              </a:rPr>
              <a:t>SFS</a:t>
            </a:r>
          </a:p>
        </p:txBody>
      </p:sp>
      <p:sp>
        <p:nvSpPr>
          <p:cNvPr id="14" name="CuadroTexto 13">
            <a:extLst>
              <a:ext uri="{FF2B5EF4-FFF2-40B4-BE49-F238E27FC236}">
                <a16:creationId xmlns:a16="http://schemas.microsoft.com/office/drawing/2014/main" id="{0DCA1837-2FA2-405F-9248-EB15F17CE0BA}"/>
              </a:ext>
            </a:extLst>
          </p:cNvPr>
          <p:cNvSpPr txBox="1"/>
          <p:nvPr/>
        </p:nvSpPr>
        <p:spPr>
          <a:xfrm>
            <a:off x="698797" y="3672095"/>
            <a:ext cx="9096012" cy="2862322"/>
          </a:xfrm>
          <a:prstGeom prst="rect">
            <a:avLst/>
          </a:prstGeom>
          <a:noFill/>
        </p:spPr>
        <p:txBody>
          <a:bodyPr wrap="square" rtlCol="0">
            <a:spAutoFit/>
          </a:bodyPr>
          <a:lstStyle/>
          <a:p>
            <a:r>
              <a:rPr lang="es-ES" dirty="0">
                <a:latin typeface="Book Antiqua" panose="02040602050305030304" pitchFamily="18" charset="0"/>
              </a:rPr>
              <a:t>Observamos que SFFS alcanza mayor rendimiento así como más soluciones con un rendimiento superior a 0.81.  </a:t>
            </a:r>
          </a:p>
          <a:p>
            <a:endParaRPr lang="es-ES" dirty="0">
              <a:latin typeface="Book Antiqua" panose="02040602050305030304" pitchFamily="18" charset="0"/>
            </a:endParaRPr>
          </a:p>
          <a:p>
            <a:r>
              <a:rPr lang="es-ES" dirty="0">
                <a:latin typeface="Book Antiqua" panose="02040602050305030304" pitchFamily="18" charset="0"/>
              </a:rPr>
              <a:t>Observamos que SFFS ha encontrado un resultado con 4 características (</a:t>
            </a:r>
            <a:r>
              <a:rPr lang="es-ES" dirty="0" err="1">
                <a:latin typeface="Book Antiqua" panose="02040602050305030304" pitchFamily="18" charset="0"/>
              </a:rPr>
              <a:t>SibSp,Title</a:t>
            </a:r>
            <a:r>
              <a:rPr lang="es-ES" dirty="0">
                <a:latin typeface="Book Antiqua" panose="02040602050305030304" pitchFamily="18" charset="0"/>
              </a:rPr>
              <a:t>, </a:t>
            </a:r>
            <a:r>
              <a:rPr lang="es-ES" dirty="0" err="1">
                <a:latin typeface="Book Antiqua" panose="02040602050305030304" pitchFamily="18" charset="0"/>
              </a:rPr>
              <a:t>Deck</a:t>
            </a:r>
            <a:r>
              <a:rPr lang="es-ES" dirty="0">
                <a:latin typeface="Book Antiqua" panose="02040602050305030304" pitchFamily="18" charset="0"/>
              </a:rPr>
              <a:t>, Sex) que SFS ni siquiera ha contemplado, gracias a que su algoritmia le permite ir hacia detrás. </a:t>
            </a:r>
          </a:p>
          <a:p>
            <a:endParaRPr lang="es-ES" dirty="0">
              <a:latin typeface="Book Antiqua" panose="02040602050305030304" pitchFamily="18" charset="0"/>
            </a:endParaRPr>
          </a:p>
          <a:p>
            <a:r>
              <a:rPr lang="es-ES" dirty="0">
                <a:latin typeface="Book Antiqua" panose="02040602050305030304" pitchFamily="18" charset="0"/>
              </a:rPr>
              <a:t>Estos resultados nacen con muy pocas repeticiones del experimento, por lo que son poco precisos y muy dependientes de la aleatoriedad.</a:t>
            </a:r>
          </a:p>
          <a:p>
            <a:endParaRPr lang="es-ES" dirty="0"/>
          </a:p>
        </p:txBody>
      </p:sp>
    </p:spTree>
    <p:extLst>
      <p:ext uri="{BB962C8B-B14F-4D97-AF65-F5344CB8AC3E}">
        <p14:creationId xmlns:p14="http://schemas.microsoft.com/office/powerpoint/2010/main" val="2596415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1453BC-4939-4B4A-9DEB-DE907A19EE75}"/>
              </a:ext>
            </a:extLst>
          </p:cNvPr>
          <p:cNvSpPr>
            <a:spLocks noGrp="1"/>
          </p:cNvSpPr>
          <p:nvPr>
            <p:ph type="title"/>
          </p:nvPr>
        </p:nvSpPr>
        <p:spPr/>
        <p:txBody>
          <a:bodyPr/>
          <a:lstStyle/>
          <a:p>
            <a:r>
              <a:rPr lang="es-ES" dirty="0">
                <a:solidFill>
                  <a:schemeClr val="bg1"/>
                </a:solidFill>
                <a:effectLst>
                  <a:outerShdw blurRad="38100" dist="38100" dir="2700000" algn="tl">
                    <a:srgbClr val="000000">
                      <a:alpha val="43137"/>
                    </a:srgbClr>
                  </a:outerShdw>
                </a:effectLst>
                <a:latin typeface="Book Antiqua" panose="02040602050305030304" pitchFamily="18" charset="0"/>
              </a:rPr>
              <a:t>Resultados | SFS vs SFFS </a:t>
            </a:r>
            <a:r>
              <a:rPr lang="es-ES" sz="2000" dirty="0">
                <a:solidFill>
                  <a:schemeClr val="bg1"/>
                </a:solidFill>
                <a:effectLst>
                  <a:outerShdw blurRad="38100" dist="38100" dir="2700000" algn="tl">
                    <a:srgbClr val="000000">
                      <a:alpha val="43137"/>
                    </a:srgbClr>
                  </a:outerShdw>
                </a:effectLst>
                <a:latin typeface="Book Antiqua" panose="02040602050305030304" pitchFamily="18" charset="0"/>
              </a:rPr>
              <a:t>(</a:t>
            </a:r>
            <a:r>
              <a:rPr lang="es-ES" sz="2000" dirty="0" err="1">
                <a:solidFill>
                  <a:schemeClr val="bg1"/>
                </a:solidFill>
                <a:effectLst>
                  <a:outerShdw blurRad="38100" dist="38100" dir="2700000" algn="tl">
                    <a:srgbClr val="000000">
                      <a:alpha val="43137"/>
                    </a:srgbClr>
                  </a:outerShdw>
                </a:effectLst>
                <a:latin typeface="Book Antiqua" panose="02040602050305030304" pitchFamily="18" charset="0"/>
              </a:rPr>
              <a:t>n_exp</a:t>
            </a:r>
            <a:r>
              <a:rPr lang="es-ES" sz="2000" dirty="0">
                <a:solidFill>
                  <a:schemeClr val="bg1"/>
                </a:solidFill>
                <a:effectLst>
                  <a:outerShdw blurRad="38100" dist="38100" dir="2700000" algn="tl">
                    <a:srgbClr val="000000">
                      <a:alpha val="43137"/>
                    </a:srgbClr>
                  </a:outerShdw>
                </a:effectLst>
                <a:latin typeface="Book Antiqua" panose="02040602050305030304" pitchFamily="18" charset="0"/>
              </a:rPr>
              <a:t> = 10, </a:t>
            </a:r>
            <a:r>
              <a:rPr lang="es-ES" sz="2000" dirty="0" err="1">
                <a:solidFill>
                  <a:schemeClr val="bg1"/>
                </a:solidFill>
                <a:effectLst>
                  <a:outerShdw blurRad="38100" dist="38100" dir="2700000" algn="tl">
                    <a:srgbClr val="000000">
                      <a:alpha val="43137"/>
                    </a:srgbClr>
                  </a:outerShdw>
                </a:effectLst>
                <a:latin typeface="Book Antiqua" panose="02040602050305030304" pitchFamily="18" charset="0"/>
              </a:rPr>
              <a:t>cv</a:t>
            </a:r>
            <a:r>
              <a:rPr lang="es-ES" sz="2000" dirty="0">
                <a:solidFill>
                  <a:schemeClr val="bg1"/>
                </a:solidFill>
                <a:effectLst>
                  <a:outerShdw blurRad="38100" dist="38100" dir="2700000" algn="tl">
                    <a:srgbClr val="000000">
                      <a:alpha val="43137"/>
                    </a:srgbClr>
                  </a:outerShdw>
                </a:effectLst>
                <a:latin typeface="Book Antiqua" panose="02040602050305030304" pitchFamily="18" charset="0"/>
              </a:rPr>
              <a:t> = 10)</a:t>
            </a:r>
            <a:endParaRPr lang="es-ES" sz="2000" dirty="0"/>
          </a:p>
        </p:txBody>
      </p:sp>
      <p:sp>
        <p:nvSpPr>
          <p:cNvPr id="6" name="CuadroTexto 5">
            <a:extLst>
              <a:ext uri="{FF2B5EF4-FFF2-40B4-BE49-F238E27FC236}">
                <a16:creationId xmlns:a16="http://schemas.microsoft.com/office/drawing/2014/main" id="{0D26D1CF-3CD7-42C4-8A73-85C24F330D12}"/>
              </a:ext>
            </a:extLst>
          </p:cNvPr>
          <p:cNvSpPr txBox="1"/>
          <p:nvPr/>
        </p:nvSpPr>
        <p:spPr>
          <a:xfrm>
            <a:off x="9238689" y="1456380"/>
            <a:ext cx="1112240" cy="369332"/>
          </a:xfrm>
          <a:prstGeom prst="rect">
            <a:avLst/>
          </a:prstGeom>
          <a:noFill/>
        </p:spPr>
        <p:txBody>
          <a:bodyPr wrap="square" rtlCol="0">
            <a:spAutoFit/>
          </a:bodyPr>
          <a:lstStyle/>
          <a:p>
            <a:r>
              <a:rPr lang="es-ES" dirty="0">
                <a:solidFill>
                  <a:schemeClr val="bg1"/>
                </a:solidFill>
                <a:effectLst>
                  <a:outerShdw blurRad="38100" dist="38100" dir="2700000" algn="tl">
                    <a:srgbClr val="000000">
                      <a:alpha val="43137"/>
                    </a:srgbClr>
                  </a:outerShdw>
                </a:effectLst>
              </a:rPr>
              <a:t>SFFS</a:t>
            </a:r>
          </a:p>
        </p:txBody>
      </p:sp>
      <p:sp>
        <p:nvSpPr>
          <p:cNvPr id="13" name="CuadroTexto 12">
            <a:extLst>
              <a:ext uri="{FF2B5EF4-FFF2-40B4-BE49-F238E27FC236}">
                <a16:creationId xmlns:a16="http://schemas.microsoft.com/office/drawing/2014/main" id="{B270FCFA-E244-4841-A43E-2126CBEAC9E6}"/>
              </a:ext>
            </a:extLst>
          </p:cNvPr>
          <p:cNvSpPr txBox="1"/>
          <p:nvPr/>
        </p:nvSpPr>
        <p:spPr>
          <a:xfrm>
            <a:off x="838200" y="1428063"/>
            <a:ext cx="1112240" cy="369332"/>
          </a:xfrm>
          <a:prstGeom prst="rect">
            <a:avLst/>
          </a:prstGeom>
          <a:noFill/>
        </p:spPr>
        <p:txBody>
          <a:bodyPr wrap="square" rtlCol="0">
            <a:spAutoFit/>
          </a:bodyPr>
          <a:lstStyle/>
          <a:p>
            <a:r>
              <a:rPr lang="es-ES" dirty="0">
                <a:solidFill>
                  <a:schemeClr val="bg1"/>
                </a:solidFill>
                <a:effectLst>
                  <a:outerShdw blurRad="38100" dist="38100" dir="2700000" algn="tl">
                    <a:srgbClr val="000000">
                      <a:alpha val="43137"/>
                    </a:srgbClr>
                  </a:outerShdw>
                </a:effectLst>
              </a:rPr>
              <a:t>SFS</a:t>
            </a:r>
          </a:p>
        </p:txBody>
      </p:sp>
      <p:sp>
        <p:nvSpPr>
          <p:cNvPr id="14" name="CuadroTexto 13">
            <a:extLst>
              <a:ext uri="{FF2B5EF4-FFF2-40B4-BE49-F238E27FC236}">
                <a16:creationId xmlns:a16="http://schemas.microsoft.com/office/drawing/2014/main" id="{0DCA1837-2FA2-405F-9248-EB15F17CE0BA}"/>
              </a:ext>
            </a:extLst>
          </p:cNvPr>
          <p:cNvSpPr txBox="1"/>
          <p:nvPr/>
        </p:nvSpPr>
        <p:spPr>
          <a:xfrm>
            <a:off x="698797" y="3672095"/>
            <a:ext cx="9096012" cy="2862322"/>
          </a:xfrm>
          <a:prstGeom prst="rect">
            <a:avLst/>
          </a:prstGeom>
          <a:noFill/>
        </p:spPr>
        <p:txBody>
          <a:bodyPr wrap="square" rtlCol="0">
            <a:spAutoFit/>
          </a:bodyPr>
          <a:lstStyle/>
          <a:p>
            <a:r>
              <a:rPr lang="es-ES" dirty="0">
                <a:latin typeface="Book Antiqua" panose="02040602050305030304" pitchFamily="18" charset="0"/>
              </a:rPr>
              <a:t>Observamos que SFS alcanza mayores rendimientos máximos pero para ello necesita de tamaños superiores.</a:t>
            </a:r>
          </a:p>
          <a:p>
            <a:endParaRPr lang="es-ES" dirty="0">
              <a:latin typeface="Book Antiqua" panose="02040602050305030304" pitchFamily="18" charset="0"/>
            </a:endParaRPr>
          </a:p>
          <a:p>
            <a:r>
              <a:rPr lang="es-ES" dirty="0">
                <a:latin typeface="Book Antiqua" panose="02040602050305030304" pitchFamily="18" charset="0"/>
              </a:rPr>
              <a:t>Mientras que SFS llega hasta tamaño 8, SFFS determina que a partir de tamaño 6 no es rentable seguir buscando.</a:t>
            </a:r>
          </a:p>
          <a:p>
            <a:endParaRPr lang="es-ES" dirty="0">
              <a:latin typeface="Book Antiqua" panose="02040602050305030304" pitchFamily="18" charset="0"/>
            </a:endParaRPr>
          </a:p>
          <a:p>
            <a:r>
              <a:rPr lang="es-ES" dirty="0">
                <a:latin typeface="Book Antiqua" panose="02040602050305030304" pitchFamily="18" charset="0"/>
              </a:rPr>
              <a:t>Estos resultados nacen con muchas repeticiones del experimento, por lo que son más precisos y menos dependientes de la aleatoriedad, por ejemplo, los mejores resultados de tamaño 5 en ambos métodos escogen las mismas características con una diferencia de rendimiento estimado de 0.000428 , aproximadamente media diez milésima. </a:t>
            </a:r>
          </a:p>
        </p:txBody>
      </p:sp>
      <p:pic>
        <p:nvPicPr>
          <p:cNvPr id="4" name="Imagen 3" descr="Imagen que contiene negro, tabla, blanco, teclado&#10;&#10;Descripción generada automáticamente">
            <a:extLst>
              <a:ext uri="{FF2B5EF4-FFF2-40B4-BE49-F238E27FC236}">
                <a16:creationId xmlns:a16="http://schemas.microsoft.com/office/drawing/2014/main" id="{A473F95C-8BC7-4663-AFB9-BA317A9C51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797395"/>
            <a:ext cx="4298052" cy="1767993"/>
          </a:xfrm>
          <a:prstGeom prst="rect">
            <a:avLst/>
          </a:prstGeom>
        </p:spPr>
      </p:pic>
      <p:pic>
        <p:nvPicPr>
          <p:cNvPr id="7" name="Imagen 6" descr="Imagen que contiene negro, tabla, monitor, escritorio&#10;&#10;Descripción generada automáticamente">
            <a:extLst>
              <a:ext uri="{FF2B5EF4-FFF2-40B4-BE49-F238E27FC236}">
                <a16:creationId xmlns:a16="http://schemas.microsoft.com/office/drawing/2014/main" id="{53B6F473-78A2-4B9E-9390-3AE52F6E1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1998" y="1797395"/>
            <a:ext cx="4282811" cy="1739676"/>
          </a:xfrm>
          <a:prstGeom prst="rect">
            <a:avLst/>
          </a:prstGeom>
        </p:spPr>
      </p:pic>
    </p:spTree>
    <p:extLst>
      <p:ext uri="{BB962C8B-B14F-4D97-AF65-F5344CB8AC3E}">
        <p14:creationId xmlns:p14="http://schemas.microsoft.com/office/powerpoint/2010/main" val="1938400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290B8F-FF89-44DE-AF85-CC0DB0D4A74B}"/>
              </a:ext>
            </a:extLst>
          </p:cNvPr>
          <p:cNvSpPr>
            <a:spLocks noGrp="1"/>
          </p:cNvSpPr>
          <p:nvPr>
            <p:ph type="title"/>
          </p:nvPr>
        </p:nvSpPr>
        <p:spPr/>
        <p:txBody>
          <a:bodyPr/>
          <a:lstStyle/>
          <a:p>
            <a:r>
              <a:rPr lang="es-ES" dirty="0">
                <a:solidFill>
                  <a:schemeClr val="bg1"/>
                </a:solidFill>
                <a:effectLst>
                  <a:outerShdw blurRad="38100" dist="38100" dir="2700000" algn="tl">
                    <a:srgbClr val="000000">
                      <a:alpha val="43137"/>
                    </a:srgbClr>
                  </a:outerShdw>
                </a:effectLst>
                <a:latin typeface="Book Antiqua" panose="02040602050305030304" pitchFamily="18" charset="0"/>
              </a:rPr>
              <a:t>Resultados |Representación Gráfica</a:t>
            </a:r>
          </a:p>
        </p:txBody>
      </p:sp>
      <p:pic>
        <p:nvPicPr>
          <p:cNvPr id="5" name="Imagen 4" descr="Captura de pantalla de un celular&#10;&#10;Descripción generada automáticamente">
            <a:extLst>
              <a:ext uri="{FF2B5EF4-FFF2-40B4-BE49-F238E27FC236}">
                <a16:creationId xmlns:a16="http://schemas.microsoft.com/office/drawing/2014/main" id="{51115070-24A9-4977-B1EA-E96120164B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3566020" cy="2380275"/>
          </a:xfrm>
          <a:prstGeom prst="rect">
            <a:avLst/>
          </a:prstGeom>
        </p:spPr>
      </p:pic>
      <p:sp>
        <p:nvSpPr>
          <p:cNvPr id="6" name="CuadroTexto 5">
            <a:extLst>
              <a:ext uri="{FF2B5EF4-FFF2-40B4-BE49-F238E27FC236}">
                <a16:creationId xmlns:a16="http://schemas.microsoft.com/office/drawing/2014/main" id="{EC7F880A-4CE8-4360-A71B-42C894B68E87}"/>
              </a:ext>
            </a:extLst>
          </p:cNvPr>
          <p:cNvSpPr txBox="1"/>
          <p:nvPr/>
        </p:nvSpPr>
        <p:spPr>
          <a:xfrm>
            <a:off x="838200" y="1321356"/>
            <a:ext cx="3093988" cy="369332"/>
          </a:xfrm>
          <a:prstGeom prst="rect">
            <a:avLst/>
          </a:prstGeom>
          <a:noFill/>
        </p:spPr>
        <p:txBody>
          <a:bodyPr wrap="square" rtlCol="0">
            <a:spAutoFit/>
          </a:bodyPr>
          <a:lstStyle/>
          <a:p>
            <a:r>
              <a:rPr lang="es-ES" dirty="0">
                <a:solidFill>
                  <a:schemeClr val="bg1"/>
                </a:solidFill>
                <a:effectLst>
                  <a:outerShdw blurRad="38100" dist="38100" dir="2700000" algn="tl">
                    <a:srgbClr val="000000">
                      <a:alpha val="43137"/>
                    </a:srgbClr>
                  </a:outerShdw>
                </a:effectLst>
              </a:rPr>
              <a:t>SFS (</a:t>
            </a:r>
            <a:r>
              <a:rPr lang="es-ES" dirty="0" err="1">
                <a:solidFill>
                  <a:schemeClr val="bg1"/>
                </a:solidFill>
                <a:effectLst>
                  <a:outerShdw blurRad="38100" dist="38100" dir="2700000" algn="tl">
                    <a:srgbClr val="000000">
                      <a:alpha val="43137"/>
                    </a:srgbClr>
                  </a:outerShdw>
                </a:effectLst>
              </a:rPr>
              <a:t>n_exp</a:t>
            </a:r>
            <a:r>
              <a:rPr lang="es-ES" dirty="0">
                <a:solidFill>
                  <a:schemeClr val="bg1"/>
                </a:solidFill>
                <a:effectLst>
                  <a:outerShdw blurRad="38100" dist="38100" dir="2700000" algn="tl">
                    <a:srgbClr val="000000">
                      <a:alpha val="43137"/>
                    </a:srgbClr>
                  </a:outerShdw>
                </a:effectLst>
              </a:rPr>
              <a:t> = 10, </a:t>
            </a:r>
            <a:r>
              <a:rPr lang="es-ES" dirty="0" err="1">
                <a:solidFill>
                  <a:schemeClr val="bg1"/>
                </a:solidFill>
                <a:effectLst>
                  <a:outerShdw blurRad="38100" dist="38100" dir="2700000" algn="tl">
                    <a:srgbClr val="000000">
                      <a:alpha val="43137"/>
                    </a:srgbClr>
                  </a:outerShdw>
                </a:effectLst>
              </a:rPr>
              <a:t>cv</a:t>
            </a:r>
            <a:r>
              <a:rPr lang="es-ES" dirty="0">
                <a:solidFill>
                  <a:schemeClr val="bg1"/>
                </a:solidFill>
                <a:effectLst>
                  <a:outerShdw blurRad="38100" dist="38100" dir="2700000" algn="tl">
                    <a:srgbClr val="000000">
                      <a:alpha val="43137"/>
                    </a:srgbClr>
                  </a:outerShdw>
                </a:effectLst>
              </a:rPr>
              <a:t> = 10)</a:t>
            </a:r>
          </a:p>
        </p:txBody>
      </p:sp>
      <p:pic>
        <p:nvPicPr>
          <p:cNvPr id="8" name="Imagen 7">
            <a:extLst>
              <a:ext uri="{FF2B5EF4-FFF2-40B4-BE49-F238E27FC236}">
                <a16:creationId xmlns:a16="http://schemas.microsoft.com/office/drawing/2014/main" id="{F1D237F8-0550-464E-A681-D68D1931A3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2526" y="1690687"/>
            <a:ext cx="3470540" cy="2380275"/>
          </a:xfrm>
          <a:prstGeom prst="rect">
            <a:avLst/>
          </a:prstGeom>
        </p:spPr>
      </p:pic>
      <p:sp>
        <p:nvSpPr>
          <p:cNvPr id="9" name="CuadroTexto 8">
            <a:extLst>
              <a:ext uri="{FF2B5EF4-FFF2-40B4-BE49-F238E27FC236}">
                <a16:creationId xmlns:a16="http://schemas.microsoft.com/office/drawing/2014/main" id="{94D27781-57BF-4156-A5F1-EBE17A06BE5E}"/>
              </a:ext>
            </a:extLst>
          </p:cNvPr>
          <p:cNvSpPr txBox="1"/>
          <p:nvPr/>
        </p:nvSpPr>
        <p:spPr>
          <a:xfrm>
            <a:off x="7851303" y="1389866"/>
            <a:ext cx="3093988" cy="369332"/>
          </a:xfrm>
          <a:prstGeom prst="rect">
            <a:avLst/>
          </a:prstGeom>
          <a:noFill/>
        </p:spPr>
        <p:txBody>
          <a:bodyPr wrap="square" rtlCol="0">
            <a:spAutoFit/>
          </a:bodyPr>
          <a:lstStyle/>
          <a:p>
            <a:r>
              <a:rPr lang="es-ES" dirty="0">
                <a:solidFill>
                  <a:schemeClr val="bg1"/>
                </a:solidFill>
                <a:effectLst>
                  <a:outerShdw blurRad="38100" dist="38100" dir="2700000" algn="tl">
                    <a:srgbClr val="000000">
                      <a:alpha val="43137"/>
                    </a:srgbClr>
                  </a:outerShdw>
                </a:effectLst>
              </a:rPr>
              <a:t>SFFS (</a:t>
            </a:r>
            <a:r>
              <a:rPr lang="es-ES" dirty="0" err="1">
                <a:solidFill>
                  <a:schemeClr val="bg1"/>
                </a:solidFill>
                <a:effectLst>
                  <a:outerShdw blurRad="38100" dist="38100" dir="2700000" algn="tl">
                    <a:srgbClr val="000000">
                      <a:alpha val="43137"/>
                    </a:srgbClr>
                  </a:outerShdw>
                </a:effectLst>
              </a:rPr>
              <a:t>n_exp</a:t>
            </a:r>
            <a:r>
              <a:rPr lang="es-ES" dirty="0">
                <a:solidFill>
                  <a:schemeClr val="bg1"/>
                </a:solidFill>
                <a:effectLst>
                  <a:outerShdw blurRad="38100" dist="38100" dir="2700000" algn="tl">
                    <a:srgbClr val="000000">
                      <a:alpha val="43137"/>
                    </a:srgbClr>
                  </a:outerShdw>
                </a:effectLst>
              </a:rPr>
              <a:t> = 10, </a:t>
            </a:r>
            <a:r>
              <a:rPr lang="es-ES" dirty="0" err="1">
                <a:solidFill>
                  <a:schemeClr val="bg1"/>
                </a:solidFill>
                <a:effectLst>
                  <a:outerShdw blurRad="38100" dist="38100" dir="2700000" algn="tl">
                    <a:srgbClr val="000000">
                      <a:alpha val="43137"/>
                    </a:srgbClr>
                  </a:outerShdw>
                </a:effectLst>
              </a:rPr>
              <a:t>cv</a:t>
            </a:r>
            <a:r>
              <a:rPr lang="es-ES" dirty="0">
                <a:solidFill>
                  <a:schemeClr val="bg1"/>
                </a:solidFill>
                <a:effectLst>
                  <a:outerShdw blurRad="38100" dist="38100" dir="2700000" algn="tl">
                    <a:srgbClr val="000000">
                      <a:alpha val="43137"/>
                    </a:srgbClr>
                  </a:outerShdw>
                </a:effectLst>
              </a:rPr>
              <a:t> = 10)</a:t>
            </a:r>
          </a:p>
        </p:txBody>
      </p:sp>
      <p:sp>
        <p:nvSpPr>
          <p:cNvPr id="10" name="CuadroTexto 9">
            <a:extLst>
              <a:ext uri="{FF2B5EF4-FFF2-40B4-BE49-F238E27FC236}">
                <a16:creationId xmlns:a16="http://schemas.microsoft.com/office/drawing/2014/main" id="{755DBF08-B3AC-454D-9BA5-6C7D6402449B}"/>
              </a:ext>
            </a:extLst>
          </p:cNvPr>
          <p:cNvSpPr txBox="1"/>
          <p:nvPr/>
        </p:nvSpPr>
        <p:spPr>
          <a:xfrm>
            <a:off x="771088" y="4370357"/>
            <a:ext cx="10285602" cy="1200329"/>
          </a:xfrm>
          <a:prstGeom prst="rect">
            <a:avLst/>
          </a:prstGeom>
          <a:noFill/>
        </p:spPr>
        <p:txBody>
          <a:bodyPr wrap="square" rtlCol="0">
            <a:spAutoFit/>
          </a:bodyPr>
          <a:lstStyle/>
          <a:p>
            <a:r>
              <a:rPr lang="es-ES" dirty="0">
                <a:latin typeface="Book Antiqua" panose="02040602050305030304" pitchFamily="18" charset="0"/>
              </a:rPr>
              <a:t>Podemos observar en las diferentes graficas como SFS a partir de tamaño 4 la distribución de sus rendimientos son prácticamente homogéneas mientras que en SFFS la parte superior se mantiene más ancha (con más valores) que la inferior y determina que no es rentable seguir buscando tras tamaño 7 puesto que la distribución se hace homogénea sin llegar a aumentar sus valores máximos.</a:t>
            </a:r>
          </a:p>
        </p:txBody>
      </p:sp>
    </p:spTree>
    <p:extLst>
      <p:ext uri="{BB962C8B-B14F-4D97-AF65-F5344CB8AC3E}">
        <p14:creationId xmlns:p14="http://schemas.microsoft.com/office/powerpoint/2010/main" val="3683481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48C33-9906-4990-BFDE-79272B76561E}"/>
              </a:ext>
            </a:extLst>
          </p:cNvPr>
          <p:cNvSpPr>
            <a:spLocks noGrp="1"/>
          </p:cNvSpPr>
          <p:nvPr>
            <p:ph type="title"/>
          </p:nvPr>
        </p:nvSpPr>
        <p:spPr/>
        <p:txBody>
          <a:bodyPr/>
          <a:lstStyle/>
          <a:p>
            <a:r>
              <a:rPr lang="es-ES" dirty="0">
                <a:solidFill>
                  <a:schemeClr val="bg1"/>
                </a:solidFill>
                <a:latin typeface="Book Antiqua" panose="02040602050305030304" pitchFamily="18" charset="0"/>
              </a:rPr>
              <a:t>Conclusiones</a:t>
            </a:r>
          </a:p>
        </p:txBody>
      </p:sp>
      <p:sp>
        <p:nvSpPr>
          <p:cNvPr id="3" name="Marcador de contenido 2">
            <a:extLst>
              <a:ext uri="{FF2B5EF4-FFF2-40B4-BE49-F238E27FC236}">
                <a16:creationId xmlns:a16="http://schemas.microsoft.com/office/drawing/2014/main" id="{EC0EE19B-0A7A-4AA5-B43E-511C65466C4F}"/>
              </a:ext>
            </a:extLst>
          </p:cNvPr>
          <p:cNvSpPr>
            <a:spLocks noGrp="1"/>
          </p:cNvSpPr>
          <p:nvPr>
            <p:ph idx="1"/>
          </p:nvPr>
        </p:nvSpPr>
        <p:spPr>
          <a:xfrm>
            <a:off x="838200" y="1825625"/>
            <a:ext cx="9111143" cy="4351338"/>
          </a:xfrm>
        </p:spPr>
        <p:txBody>
          <a:bodyPr/>
          <a:lstStyle/>
          <a:p>
            <a:r>
              <a:rPr lang="es-ES" i="1" dirty="0">
                <a:solidFill>
                  <a:schemeClr val="bg1"/>
                </a:solidFill>
                <a:effectLst>
                  <a:outerShdw blurRad="38100" dist="38100" dir="2700000" algn="tl">
                    <a:srgbClr val="000000">
                      <a:alpha val="43137"/>
                    </a:srgbClr>
                  </a:outerShdw>
                </a:effectLst>
                <a:latin typeface="Book Antiqua" panose="02040602050305030304" pitchFamily="18" charset="0"/>
              </a:rPr>
              <a:t>SFFS es más eficiente y fiable que SFS.</a:t>
            </a:r>
          </a:p>
          <a:p>
            <a:r>
              <a:rPr lang="es-ES" i="1" dirty="0">
                <a:solidFill>
                  <a:schemeClr val="bg1"/>
                </a:solidFill>
                <a:effectLst>
                  <a:outerShdw blurRad="38100" dist="38100" dir="2700000" algn="tl">
                    <a:srgbClr val="000000">
                      <a:alpha val="43137"/>
                    </a:srgbClr>
                  </a:outerShdw>
                </a:effectLst>
                <a:latin typeface="Book Antiqua" panose="02040602050305030304" pitchFamily="18" charset="0"/>
              </a:rPr>
              <a:t>La componente de aleatoriedad ligada al rendimiento estimado debe ser reducida todo lo posible para obtener soluciones más precisas.</a:t>
            </a:r>
          </a:p>
          <a:p>
            <a:r>
              <a:rPr lang="es-ES" i="1" dirty="0">
                <a:solidFill>
                  <a:schemeClr val="bg1"/>
                </a:solidFill>
                <a:effectLst>
                  <a:outerShdw blurRad="38100" dist="38100" dir="2700000" algn="tl">
                    <a:srgbClr val="000000">
                      <a:alpha val="43137"/>
                    </a:srgbClr>
                  </a:outerShdw>
                </a:effectLst>
                <a:latin typeface="Book Antiqua" panose="02040602050305030304" pitchFamily="18" charset="0"/>
              </a:rPr>
              <a:t>Un mayor número de características no significa un mejor rendimiento.</a:t>
            </a:r>
          </a:p>
          <a:p>
            <a:r>
              <a:rPr lang="es-ES" i="1" dirty="0">
                <a:solidFill>
                  <a:schemeClr val="bg1"/>
                </a:solidFill>
                <a:effectLst>
                  <a:outerShdw blurRad="38100" dist="38100" dir="2700000" algn="tl">
                    <a:srgbClr val="000000">
                      <a:alpha val="43137"/>
                    </a:srgbClr>
                  </a:outerShdw>
                </a:effectLst>
                <a:latin typeface="Book Antiqua" panose="02040602050305030304" pitchFamily="18" charset="0"/>
              </a:rPr>
              <a:t>La complejidad de los algoritmos de búsqueda es muy alta, se necesita de paralelización para disponer de un tiempo de ejecución razonable.</a:t>
            </a:r>
          </a:p>
        </p:txBody>
      </p:sp>
    </p:spTree>
    <p:extLst>
      <p:ext uri="{BB962C8B-B14F-4D97-AF65-F5344CB8AC3E}">
        <p14:creationId xmlns:p14="http://schemas.microsoft.com/office/powerpoint/2010/main" val="16604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0A7A6-D282-4AA7-89D4-6F48709F3996}"/>
              </a:ext>
            </a:extLst>
          </p:cNvPr>
          <p:cNvSpPr>
            <a:spLocks noGrp="1"/>
          </p:cNvSpPr>
          <p:nvPr>
            <p:ph type="title"/>
          </p:nvPr>
        </p:nvSpPr>
        <p:spPr/>
        <p:txBody>
          <a:bodyPr>
            <a:normAutofit/>
          </a:bodyPr>
          <a:lstStyle/>
          <a:p>
            <a:r>
              <a:rPr lang="es-ES" sz="5400" dirty="0">
                <a:solidFill>
                  <a:schemeClr val="bg1"/>
                </a:solidFill>
                <a:effectLst>
                  <a:outerShdw blurRad="38100" dist="38100" dir="2700000" algn="tl">
                    <a:srgbClr val="000000">
                      <a:alpha val="43137"/>
                    </a:srgbClr>
                  </a:outerShdw>
                </a:effectLst>
                <a:latin typeface="Book Antiqua" panose="02040602050305030304" pitchFamily="18" charset="0"/>
              </a:rPr>
              <a:t>El Problema</a:t>
            </a:r>
          </a:p>
        </p:txBody>
      </p:sp>
      <p:graphicFrame>
        <p:nvGraphicFramePr>
          <p:cNvPr id="4" name="Marcador de contenido 3">
            <a:extLst>
              <a:ext uri="{FF2B5EF4-FFF2-40B4-BE49-F238E27FC236}">
                <a16:creationId xmlns:a16="http://schemas.microsoft.com/office/drawing/2014/main" id="{3A6A6DC8-AF52-4A57-A549-C9FF2D7EBF10}"/>
              </a:ext>
            </a:extLst>
          </p:cNvPr>
          <p:cNvGraphicFramePr>
            <a:graphicFrameLocks noGrp="1"/>
          </p:cNvGraphicFramePr>
          <p:nvPr>
            <p:ph idx="1"/>
            <p:extLst>
              <p:ext uri="{D42A27DB-BD31-4B8C-83A1-F6EECF244321}">
                <p14:modId xmlns:p14="http://schemas.microsoft.com/office/powerpoint/2010/main" val="13955917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7065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D659EF-CFB3-441F-B66B-1EBEF4DC8B73}"/>
              </a:ext>
            </a:extLst>
          </p:cNvPr>
          <p:cNvSpPr>
            <a:spLocks noGrp="1"/>
          </p:cNvSpPr>
          <p:nvPr>
            <p:ph type="title"/>
          </p:nvPr>
        </p:nvSpPr>
        <p:spPr/>
        <p:txBody>
          <a:bodyPr>
            <a:normAutofit/>
          </a:bodyPr>
          <a:lstStyle/>
          <a:p>
            <a:r>
              <a:rPr lang="es-ES" sz="5400" dirty="0">
                <a:solidFill>
                  <a:schemeClr val="bg1"/>
                </a:solidFill>
                <a:effectLst>
                  <a:outerShdw blurRad="38100" dist="38100" dir="2700000" algn="tl">
                    <a:srgbClr val="000000">
                      <a:alpha val="43137"/>
                    </a:srgbClr>
                  </a:outerShdw>
                </a:effectLst>
                <a:latin typeface="Book Antiqua" panose="02040602050305030304" pitchFamily="18" charset="0"/>
              </a:rPr>
              <a:t>Objetivos</a:t>
            </a:r>
          </a:p>
        </p:txBody>
      </p:sp>
      <p:sp>
        <p:nvSpPr>
          <p:cNvPr id="3" name="Marcador de contenido 2">
            <a:extLst>
              <a:ext uri="{FF2B5EF4-FFF2-40B4-BE49-F238E27FC236}">
                <a16:creationId xmlns:a16="http://schemas.microsoft.com/office/drawing/2014/main" id="{379A8A05-4F40-4E46-967A-37086CF37EA3}"/>
              </a:ext>
            </a:extLst>
          </p:cNvPr>
          <p:cNvSpPr>
            <a:spLocks noGrp="1"/>
          </p:cNvSpPr>
          <p:nvPr>
            <p:ph idx="1"/>
          </p:nvPr>
        </p:nvSpPr>
        <p:spPr>
          <a:xfrm>
            <a:off x="279908" y="1426792"/>
            <a:ext cx="10361103" cy="4351338"/>
          </a:xfrm>
        </p:spPr>
        <p:txBody>
          <a:bodyPr/>
          <a:lstStyle/>
          <a:p>
            <a:r>
              <a:rPr lang="es-ES" dirty="0">
                <a:latin typeface="Book Antiqua" panose="02040602050305030304" pitchFamily="18" charset="0"/>
              </a:rPr>
              <a:t>Determinar a partir de un conjunto de datos de entrada, el subconjunto de características que mayor información nos aporte, cuanto más pequeño sea este subconjunto, mejor.</a:t>
            </a:r>
          </a:p>
        </p:txBody>
      </p:sp>
      <p:pic>
        <p:nvPicPr>
          <p:cNvPr id="4" name="Imagen 3">
            <a:extLst>
              <a:ext uri="{FF2B5EF4-FFF2-40B4-BE49-F238E27FC236}">
                <a16:creationId xmlns:a16="http://schemas.microsoft.com/office/drawing/2014/main" id="{56C2E4D9-12FE-42FD-B3C4-B1B9ADECEEE3}"/>
              </a:ext>
            </a:extLst>
          </p:cNvPr>
          <p:cNvPicPr>
            <a:picLocks noChangeAspect="1"/>
          </p:cNvPicPr>
          <p:nvPr/>
        </p:nvPicPr>
        <p:blipFill>
          <a:blip r:embed="rId2"/>
          <a:stretch>
            <a:fillRect/>
          </a:stretch>
        </p:blipFill>
        <p:spPr>
          <a:xfrm>
            <a:off x="285750" y="2858917"/>
            <a:ext cx="5810250" cy="2572291"/>
          </a:xfrm>
          <a:prstGeom prst="rect">
            <a:avLst/>
          </a:prstGeom>
        </p:spPr>
      </p:pic>
      <p:sp>
        <p:nvSpPr>
          <p:cNvPr id="6" name="CuadroTexto 5">
            <a:extLst>
              <a:ext uri="{FF2B5EF4-FFF2-40B4-BE49-F238E27FC236}">
                <a16:creationId xmlns:a16="http://schemas.microsoft.com/office/drawing/2014/main" id="{1E73D7CE-88DD-44A3-81A4-F4AD859A9E1E}"/>
              </a:ext>
            </a:extLst>
          </p:cNvPr>
          <p:cNvSpPr txBox="1"/>
          <p:nvPr/>
        </p:nvSpPr>
        <p:spPr>
          <a:xfrm>
            <a:off x="6167742" y="4145062"/>
            <a:ext cx="4610911" cy="646331"/>
          </a:xfrm>
          <a:prstGeom prst="rect">
            <a:avLst/>
          </a:prstGeom>
          <a:noFill/>
        </p:spPr>
        <p:txBody>
          <a:bodyPr wrap="square" rtlCol="0">
            <a:spAutoFit/>
          </a:bodyPr>
          <a:lstStyle/>
          <a:p>
            <a:r>
              <a:rPr lang="es-ES" b="1" dirty="0">
                <a:latin typeface="Book Antiqua" panose="02040602050305030304" pitchFamily="18" charset="0"/>
              </a:rPr>
              <a:t>Los resultados demuestran que mayor tamaño no significa mejor rendimiento</a:t>
            </a:r>
          </a:p>
        </p:txBody>
      </p:sp>
      <p:sp>
        <p:nvSpPr>
          <p:cNvPr id="8" name="CuadroTexto 7">
            <a:extLst>
              <a:ext uri="{FF2B5EF4-FFF2-40B4-BE49-F238E27FC236}">
                <a16:creationId xmlns:a16="http://schemas.microsoft.com/office/drawing/2014/main" id="{0FDB555A-7B27-4FCF-8BF9-1152E526EABA}"/>
              </a:ext>
            </a:extLst>
          </p:cNvPr>
          <p:cNvSpPr txBox="1"/>
          <p:nvPr/>
        </p:nvSpPr>
        <p:spPr>
          <a:xfrm>
            <a:off x="214008" y="5420003"/>
            <a:ext cx="4610911" cy="276999"/>
          </a:xfrm>
          <a:prstGeom prst="rect">
            <a:avLst/>
          </a:prstGeom>
          <a:noFill/>
        </p:spPr>
        <p:txBody>
          <a:bodyPr wrap="square" rtlCol="0">
            <a:spAutoFit/>
          </a:bodyPr>
          <a:lstStyle/>
          <a:p>
            <a:r>
              <a:rPr lang="es-ES" sz="1200" dirty="0">
                <a:latin typeface="Book Antiqua" panose="02040602050305030304" pitchFamily="18" charset="0"/>
              </a:rPr>
              <a:t>Ejemplo Titanic.csv, </a:t>
            </a:r>
            <a:r>
              <a:rPr lang="es-ES" sz="1200" dirty="0" err="1">
                <a:latin typeface="Book Antiqua" panose="02040602050305030304" pitchFamily="18" charset="0"/>
              </a:rPr>
              <a:t>n_exp</a:t>
            </a:r>
            <a:r>
              <a:rPr lang="es-ES" sz="1200" dirty="0">
                <a:latin typeface="Book Antiqua" panose="02040602050305030304" pitchFamily="18" charset="0"/>
              </a:rPr>
              <a:t> = 10, </a:t>
            </a:r>
            <a:r>
              <a:rPr lang="es-ES" sz="1200" dirty="0" err="1">
                <a:latin typeface="Book Antiqua" panose="02040602050305030304" pitchFamily="18" charset="0"/>
              </a:rPr>
              <a:t>cv</a:t>
            </a:r>
            <a:r>
              <a:rPr lang="es-ES" sz="1200" dirty="0">
                <a:latin typeface="Book Antiqua" panose="02040602050305030304" pitchFamily="18" charset="0"/>
              </a:rPr>
              <a:t> = 10</a:t>
            </a:r>
          </a:p>
        </p:txBody>
      </p:sp>
    </p:spTree>
    <p:extLst>
      <p:ext uri="{BB962C8B-B14F-4D97-AF65-F5344CB8AC3E}">
        <p14:creationId xmlns:p14="http://schemas.microsoft.com/office/powerpoint/2010/main" val="879521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E54AD-19C9-4287-813A-969BE29F5023}"/>
              </a:ext>
            </a:extLst>
          </p:cNvPr>
          <p:cNvSpPr>
            <a:spLocks noGrp="1"/>
          </p:cNvSpPr>
          <p:nvPr>
            <p:ph type="title"/>
          </p:nvPr>
        </p:nvSpPr>
        <p:spPr/>
        <p:txBody>
          <a:bodyPr>
            <a:normAutofit/>
          </a:bodyPr>
          <a:lstStyle/>
          <a:p>
            <a:r>
              <a:rPr lang="es-ES" sz="5400" dirty="0">
                <a:solidFill>
                  <a:schemeClr val="bg1"/>
                </a:solidFill>
                <a:effectLst>
                  <a:outerShdw blurRad="38100" dist="38100" dir="2700000" algn="tl">
                    <a:srgbClr val="000000">
                      <a:alpha val="43137"/>
                    </a:srgbClr>
                  </a:outerShdw>
                </a:effectLst>
                <a:latin typeface="Book Antiqua" panose="02040602050305030304" pitchFamily="18" charset="0"/>
              </a:rPr>
              <a:t>Razones</a:t>
            </a:r>
          </a:p>
        </p:txBody>
      </p:sp>
      <p:grpSp>
        <p:nvGrpSpPr>
          <p:cNvPr id="5" name="Grupo 4">
            <a:extLst>
              <a:ext uri="{FF2B5EF4-FFF2-40B4-BE49-F238E27FC236}">
                <a16:creationId xmlns:a16="http://schemas.microsoft.com/office/drawing/2014/main" id="{2340CFDD-15A2-4BC3-8307-C341C2D98449}"/>
              </a:ext>
            </a:extLst>
          </p:cNvPr>
          <p:cNvGrpSpPr/>
          <p:nvPr/>
        </p:nvGrpSpPr>
        <p:grpSpPr>
          <a:xfrm>
            <a:off x="841486" y="1919374"/>
            <a:ext cx="10509027" cy="4163839"/>
            <a:chOff x="841486" y="1919374"/>
            <a:chExt cx="10509027" cy="4163839"/>
          </a:xfrm>
        </p:grpSpPr>
        <p:sp>
          <p:nvSpPr>
            <p:cNvPr id="6" name="Forma libre: forma 5">
              <a:extLst>
                <a:ext uri="{FF2B5EF4-FFF2-40B4-BE49-F238E27FC236}">
                  <a16:creationId xmlns:a16="http://schemas.microsoft.com/office/drawing/2014/main" id="{0A8DBF34-2AF8-4E70-A520-36499A006500}"/>
                </a:ext>
              </a:extLst>
            </p:cNvPr>
            <p:cNvSpPr/>
            <p:nvPr/>
          </p:nvSpPr>
          <p:spPr>
            <a:xfrm>
              <a:off x="841486" y="1919374"/>
              <a:ext cx="3203971" cy="1281588"/>
            </a:xfrm>
            <a:custGeom>
              <a:avLst/>
              <a:gdLst>
                <a:gd name="connsiteX0" fmla="*/ 0 w 3203971"/>
                <a:gd name="connsiteY0" fmla="*/ 0 h 1281588"/>
                <a:gd name="connsiteX1" fmla="*/ 3203971 w 3203971"/>
                <a:gd name="connsiteY1" fmla="*/ 0 h 1281588"/>
                <a:gd name="connsiteX2" fmla="*/ 3203971 w 3203971"/>
                <a:gd name="connsiteY2" fmla="*/ 1281588 h 1281588"/>
                <a:gd name="connsiteX3" fmla="*/ 0 w 3203971"/>
                <a:gd name="connsiteY3" fmla="*/ 1281588 h 1281588"/>
                <a:gd name="connsiteX4" fmla="*/ 0 w 3203971"/>
                <a:gd name="connsiteY4" fmla="*/ 0 h 1281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1281588">
                  <a:moveTo>
                    <a:pt x="0" y="0"/>
                  </a:moveTo>
                  <a:lnTo>
                    <a:pt x="3203971" y="0"/>
                  </a:lnTo>
                  <a:lnTo>
                    <a:pt x="3203971" y="1281588"/>
                  </a:lnTo>
                  <a:lnTo>
                    <a:pt x="0" y="1281588"/>
                  </a:lnTo>
                  <a:lnTo>
                    <a:pt x="0" y="0"/>
                  </a:lnTo>
                  <a:close/>
                </a:path>
              </a:pathLst>
            </a:custGeom>
            <a:scene3d>
              <a:camera prst="orthographicFront"/>
              <a:lightRig rig="flat" dir="t"/>
            </a:scene3d>
            <a:sp3d prstMaterial="plastic">
              <a:bevelT w="120900" h="88900"/>
              <a:bevelB w="88900" h="31750" prst="angle"/>
            </a:sp3d>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s-ES" sz="2500" kern="1200" dirty="0">
                  <a:latin typeface="Book Antiqua" panose="02040602050305030304" pitchFamily="18" charset="0"/>
                </a:rPr>
                <a:t>Recursos Tecnológicos y Tiempo</a:t>
              </a:r>
            </a:p>
          </p:txBody>
        </p:sp>
        <p:sp>
          <p:nvSpPr>
            <p:cNvPr id="7" name="Forma libre: forma 6">
              <a:extLst>
                <a:ext uri="{FF2B5EF4-FFF2-40B4-BE49-F238E27FC236}">
                  <a16:creationId xmlns:a16="http://schemas.microsoft.com/office/drawing/2014/main" id="{3D8871F2-6099-4392-9A07-B75307FBAFB5}"/>
                </a:ext>
              </a:extLst>
            </p:cNvPr>
            <p:cNvSpPr/>
            <p:nvPr/>
          </p:nvSpPr>
          <p:spPr>
            <a:xfrm>
              <a:off x="841486" y="3200963"/>
              <a:ext cx="3203969" cy="2882250"/>
            </a:xfrm>
            <a:custGeom>
              <a:avLst/>
              <a:gdLst>
                <a:gd name="connsiteX0" fmla="*/ 0 w 3203971"/>
                <a:gd name="connsiteY0" fmla="*/ 0 h 2882250"/>
                <a:gd name="connsiteX1" fmla="*/ 3203971 w 3203971"/>
                <a:gd name="connsiteY1" fmla="*/ 0 h 2882250"/>
                <a:gd name="connsiteX2" fmla="*/ 3203971 w 3203971"/>
                <a:gd name="connsiteY2" fmla="*/ 2882250 h 2882250"/>
                <a:gd name="connsiteX3" fmla="*/ 0 w 3203971"/>
                <a:gd name="connsiteY3" fmla="*/ 2882250 h 2882250"/>
                <a:gd name="connsiteX4" fmla="*/ 0 w 3203971"/>
                <a:gd name="connsiteY4" fmla="*/ 0 h 2882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2882250">
                  <a:moveTo>
                    <a:pt x="0" y="0"/>
                  </a:moveTo>
                  <a:lnTo>
                    <a:pt x="3203971" y="0"/>
                  </a:lnTo>
                  <a:lnTo>
                    <a:pt x="3203971" y="2882250"/>
                  </a:lnTo>
                  <a:lnTo>
                    <a:pt x="0" y="2882250"/>
                  </a:lnTo>
                  <a:lnTo>
                    <a:pt x="0" y="0"/>
                  </a:lnTo>
                  <a:close/>
                </a:path>
              </a:pathLst>
            </a:custGeom>
            <a:scene3d>
              <a:camera prst="orthographicFront"/>
              <a:lightRig rig="flat" dir="t"/>
            </a:scene3d>
            <a:sp3d extrusionH="12700" prstMaterial="plastic">
              <a:bevelT w="50800" h="50800"/>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33350" tIns="133350" rIns="177800" bIns="200025" numCol="1" spcCol="1270" anchor="t" anchorCtr="0">
              <a:noAutofit/>
            </a:bodyPr>
            <a:lstStyle/>
            <a:p>
              <a:pPr marL="228600" lvl="1" indent="-228600" defTabSz="1111250">
                <a:lnSpc>
                  <a:spcPct val="90000"/>
                </a:lnSpc>
                <a:spcBef>
                  <a:spcPct val="0"/>
                </a:spcBef>
                <a:spcAft>
                  <a:spcPct val="15000"/>
                </a:spcAft>
                <a:buChar char="•"/>
              </a:pPr>
              <a:r>
                <a:rPr lang="es-ES" sz="2500" kern="1200" dirty="0">
                  <a:latin typeface="Book Antiqua" panose="02040602050305030304" pitchFamily="18" charset="0"/>
                </a:rPr>
                <a:t>Más variables significan más iteraciones y por tanto </a:t>
              </a:r>
              <a:r>
                <a:rPr lang="es-ES" sz="2500" b="1" kern="1200" dirty="0">
                  <a:latin typeface="Book Antiqua" panose="02040602050305030304" pitchFamily="18" charset="0"/>
                </a:rPr>
                <a:t>más recursos </a:t>
              </a:r>
              <a:r>
                <a:rPr lang="es-ES" sz="2500" kern="1200" dirty="0">
                  <a:latin typeface="Book Antiqua" panose="02040602050305030304" pitchFamily="18" charset="0"/>
                </a:rPr>
                <a:t>consumidos así como </a:t>
              </a:r>
              <a:r>
                <a:rPr lang="es-ES" sz="2500" b="1" kern="1200" dirty="0">
                  <a:latin typeface="Book Antiqua" panose="02040602050305030304" pitchFamily="18" charset="0"/>
                </a:rPr>
                <a:t>mayor tiempo </a:t>
              </a:r>
              <a:r>
                <a:rPr lang="es-ES" sz="2500" kern="1200" dirty="0">
                  <a:latin typeface="Book Antiqua" panose="02040602050305030304" pitchFamily="18" charset="0"/>
                </a:rPr>
                <a:t>de ejecución.</a:t>
              </a:r>
            </a:p>
          </p:txBody>
        </p:sp>
        <p:sp>
          <p:nvSpPr>
            <p:cNvPr id="8" name="Forma libre: forma 7">
              <a:extLst>
                <a:ext uri="{FF2B5EF4-FFF2-40B4-BE49-F238E27FC236}">
                  <a16:creationId xmlns:a16="http://schemas.microsoft.com/office/drawing/2014/main" id="{3F25A9D7-D08A-4140-BA66-01FABF5C2051}"/>
                </a:ext>
              </a:extLst>
            </p:cNvPr>
            <p:cNvSpPr/>
            <p:nvPr/>
          </p:nvSpPr>
          <p:spPr>
            <a:xfrm>
              <a:off x="4494014" y="1919374"/>
              <a:ext cx="3203971" cy="1281588"/>
            </a:xfrm>
            <a:custGeom>
              <a:avLst/>
              <a:gdLst>
                <a:gd name="connsiteX0" fmla="*/ 0 w 3203971"/>
                <a:gd name="connsiteY0" fmla="*/ 0 h 1281588"/>
                <a:gd name="connsiteX1" fmla="*/ 3203971 w 3203971"/>
                <a:gd name="connsiteY1" fmla="*/ 0 h 1281588"/>
                <a:gd name="connsiteX2" fmla="*/ 3203971 w 3203971"/>
                <a:gd name="connsiteY2" fmla="*/ 1281588 h 1281588"/>
                <a:gd name="connsiteX3" fmla="*/ 0 w 3203971"/>
                <a:gd name="connsiteY3" fmla="*/ 1281588 h 1281588"/>
                <a:gd name="connsiteX4" fmla="*/ 0 w 3203971"/>
                <a:gd name="connsiteY4" fmla="*/ 0 h 1281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1281588">
                  <a:moveTo>
                    <a:pt x="0" y="0"/>
                  </a:moveTo>
                  <a:lnTo>
                    <a:pt x="3203971" y="0"/>
                  </a:lnTo>
                  <a:lnTo>
                    <a:pt x="3203971" y="1281588"/>
                  </a:lnTo>
                  <a:lnTo>
                    <a:pt x="0" y="1281588"/>
                  </a:lnTo>
                  <a:lnTo>
                    <a:pt x="0" y="0"/>
                  </a:lnTo>
                  <a:close/>
                </a:path>
              </a:pathLst>
            </a:custGeom>
            <a:scene3d>
              <a:camera prst="orthographicFront"/>
              <a:lightRig rig="flat" dir="t"/>
            </a:scene3d>
            <a:sp3d prstMaterial="plastic">
              <a:bevelT w="120900" h="88900"/>
              <a:bevelB w="88900" h="31750" prst="angle"/>
            </a:sp3d>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s-ES" sz="2500" kern="1200" dirty="0">
                  <a:latin typeface="Book Antiqua" panose="02040602050305030304" pitchFamily="18" charset="0"/>
                </a:rPr>
                <a:t>Simplificación</a:t>
              </a:r>
            </a:p>
          </p:txBody>
        </p:sp>
        <p:sp>
          <p:nvSpPr>
            <p:cNvPr id="9" name="Forma libre: forma 8">
              <a:extLst>
                <a:ext uri="{FF2B5EF4-FFF2-40B4-BE49-F238E27FC236}">
                  <a16:creationId xmlns:a16="http://schemas.microsoft.com/office/drawing/2014/main" id="{A3C0D90A-6993-4DC9-AA4E-D2E8C29CF30C}"/>
                </a:ext>
              </a:extLst>
            </p:cNvPr>
            <p:cNvSpPr/>
            <p:nvPr/>
          </p:nvSpPr>
          <p:spPr>
            <a:xfrm>
              <a:off x="4494013" y="3200962"/>
              <a:ext cx="3203971" cy="2882250"/>
            </a:xfrm>
            <a:custGeom>
              <a:avLst/>
              <a:gdLst>
                <a:gd name="connsiteX0" fmla="*/ 0 w 3203971"/>
                <a:gd name="connsiteY0" fmla="*/ 0 h 2882250"/>
                <a:gd name="connsiteX1" fmla="*/ 3203971 w 3203971"/>
                <a:gd name="connsiteY1" fmla="*/ 0 h 2882250"/>
                <a:gd name="connsiteX2" fmla="*/ 3203971 w 3203971"/>
                <a:gd name="connsiteY2" fmla="*/ 2882250 h 2882250"/>
                <a:gd name="connsiteX3" fmla="*/ 0 w 3203971"/>
                <a:gd name="connsiteY3" fmla="*/ 2882250 h 2882250"/>
                <a:gd name="connsiteX4" fmla="*/ 0 w 3203971"/>
                <a:gd name="connsiteY4" fmla="*/ 0 h 2882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2882250">
                  <a:moveTo>
                    <a:pt x="0" y="0"/>
                  </a:moveTo>
                  <a:lnTo>
                    <a:pt x="3203971" y="0"/>
                  </a:lnTo>
                  <a:lnTo>
                    <a:pt x="3203971" y="2882250"/>
                  </a:lnTo>
                  <a:lnTo>
                    <a:pt x="0" y="2882250"/>
                  </a:lnTo>
                  <a:lnTo>
                    <a:pt x="0" y="0"/>
                  </a:lnTo>
                  <a:close/>
                </a:path>
              </a:pathLst>
            </a:custGeom>
            <a:scene3d>
              <a:camera prst="orthographicFront"/>
              <a:lightRig rig="flat" dir="t"/>
            </a:scene3d>
            <a:sp3d extrusionH="12700" prstMaterial="plastic">
              <a:bevelT w="50800" h="50800"/>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33350" tIns="133350" rIns="177800" bIns="200025" numCol="1" spcCol="1270" anchor="t" anchorCtr="0">
              <a:noAutofit/>
            </a:bodyPr>
            <a:lstStyle/>
            <a:p>
              <a:pPr marL="228600" lvl="1" indent="-228600" defTabSz="1111250">
                <a:lnSpc>
                  <a:spcPct val="90000"/>
                </a:lnSpc>
                <a:spcBef>
                  <a:spcPct val="0"/>
                </a:spcBef>
                <a:spcAft>
                  <a:spcPct val="15000"/>
                </a:spcAft>
                <a:buChar char="•"/>
              </a:pPr>
              <a:r>
                <a:rPr lang="es-ES" sz="2500" kern="1200" dirty="0">
                  <a:latin typeface="Book Antiqua" panose="02040602050305030304" pitchFamily="18" charset="0"/>
                </a:rPr>
                <a:t>Cuantas menos características implicadas más sencillo será interpretar el problema.	</a:t>
              </a:r>
            </a:p>
          </p:txBody>
        </p:sp>
        <p:sp>
          <p:nvSpPr>
            <p:cNvPr id="10" name="Forma libre: forma 9">
              <a:extLst>
                <a:ext uri="{FF2B5EF4-FFF2-40B4-BE49-F238E27FC236}">
                  <a16:creationId xmlns:a16="http://schemas.microsoft.com/office/drawing/2014/main" id="{515B532A-48A1-4B09-A545-0EAB521BDEA4}"/>
                </a:ext>
              </a:extLst>
            </p:cNvPr>
            <p:cNvSpPr/>
            <p:nvPr/>
          </p:nvSpPr>
          <p:spPr>
            <a:xfrm>
              <a:off x="8146542" y="1919374"/>
              <a:ext cx="3203971" cy="1281588"/>
            </a:xfrm>
            <a:custGeom>
              <a:avLst/>
              <a:gdLst>
                <a:gd name="connsiteX0" fmla="*/ 0 w 3203971"/>
                <a:gd name="connsiteY0" fmla="*/ 0 h 1281588"/>
                <a:gd name="connsiteX1" fmla="*/ 3203971 w 3203971"/>
                <a:gd name="connsiteY1" fmla="*/ 0 h 1281588"/>
                <a:gd name="connsiteX2" fmla="*/ 3203971 w 3203971"/>
                <a:gd name="connsiteY2" fmla="*/ 1281588 h 1281588"/>
                <a:gd name="connsiteX3" fmla="*/ 0 w 3203971"/>
                <a:gd name="connsiteY3" fmla="*/ 1281588 h 1281588"/>
                <a:gd name="connsiteX4" fmla="*/ 0 w 3203971"/>
                <a:gd name="connsiteY4" fmla="*/ 0 h 1281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1281588">
                  <a:moveTo>
                    <a:pt x="0" y="0"/>
                  </a:moveTo>
                  <a:lnTo>
                    <a:pt x="3203971" y="0"/>
                  </a:lnTo>
                  <a:lnTo>
                    <a:pt x="3203971" y="1281588"/>
                  </a:lnTo>
                  <a:lnTo>
                    <a:pt x="0" y="1281588"/>
                  </a:lnTo>
                  <a:lnTo>
                    <a:pt x="0" y="0"/>
                  </a:lnTo>
                  <a:close/>
                </a:path>
              </a:pathLst>
            </a:custGeom>
            <a:scene3d>
              <a:camera prst="orthographicFront"/>
              <a:lightRig rig="flat" dir="t"/>
            </a:scene3d>
            <a:sp3d prstMaterial="plastic">
              <a:bevelT w="120900" h="88900"/>
              <a:bevelB w="88900" h="31750" prst="angle"/>
            </a:sp3d>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s-ES" sz="2500" kern="1200" dirty="0">
                  <a:latin typeface="Book Antiqua" panose="02040602050305030304" pitchFamily="18" charset="0"/>
                </a:rPr>
                <a:t>Sobreajuste</a:t>
              </a:r>
            </a:p>
          </p:txBody>
        </p:sp>
        <p:sp>
          <p:nvSpPr>
            <p:cNvPr id="11" name="Forma libre: forma 10">
              <a:extLst>
                <a:ext uri="{FF2B5EF4-FFF2-40B4-BE49-F238E27FC236}">
                  <a16:creationId xmlns:a16="http://schemas.microsoft.com/office/drawing/2014/main" id="{15B9BB20-612A-4935-9567-102D6950F51C}"/>
                </a:ext>
              </a:extLst>
            </p:cNvPr>
            <p:cNvSpPr/>
            <p:nvPr/>
          </p:nvSpPr>
          <p:spPr>
            <a:xfrm>
              <a:off x="8146542" y="3200963"/>
              <a:ext cx="3203971" cy="2882250"/>
            </a:xfrm>
            <a:custGeom>
              <a:avLst/>
              <a:gdLst>
                <a:gd name="connsiteX0" fmla="*/ 0 w 3203971"/>
                <a:gd name="connsiteY0" fmla="*/ 0 h 2882250"/>
                <a:gd name="connsiteX1" fmla="*/ 3203971 w 3203971"/>
                <a:gd name="connsiteY1" fmla="*/ 0 h 2882250"/>
                <a:gd name="connsiteX2" fmla="*/ 3203971 w 3203971"/>
                <a:gd name="connsiteY2" fmla="*/ 2882250 h 2882250"/>
                <a:gd name="connsiteX3" fmla="*/ 0 w 3203971"/>
                <a:gd name="connsiteY3" fmla="*/ 2882250 h 2882250"/>
                <a:gd name="connsiteX4" fmla="*/ 0 w 3203971"/>
                <a:gd name="connsiteY4" fmla="*/ 0 h 2882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2882250">
                  <a:moveTo>
                    <a:pt x="0" y="0"/>
                  </a:moveTo>
                  <a:lnTo>
                    <a:pt x="3203971" y="0"/>
                  </a:lnTo>
                  <a:lnTo>
                    <a:pt x="3203971" y="2882250"/>
                  </a:lnTo>
                  <a:lnTo>
                    <a:pt x="0" y="2882250"/>
                  </a:lnTo>
                  <a:lnTo>
                    <a:pt x="0" y="0"/>
                  </a:lnTo>
                  <a:close/>
                </a:path>
              </a:pathLst>
            </a:custGeom>
            <a:scene3d>
              <a:camera prst="orthographicFront"/>
              <a:lightRig rig="flat" dir="t"/>
            </a:scene3d>
            <a:sp3d extrusionH="12700" prstMaterial="plastic">
              <a:bevelT w="50800" h="50800"/>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s-ES" sz="2500" kern="1200" dirty="0">
                  <a:latin typeface="Book Antiqua" panose="02040602050305030304" pitchFamily="18" charset="0"/>
                </a:rPr>
                <a:t>A más variables implicadas más posible será que estas añadan información no necesaria (ruido) </a:t>
              </a:r>
            </a:p>
          </p:txBody>
        </p:sp>
      </p:grpSp>
    </p:spTree>
    <p:extLst>
      <p:ext uri="{BB962C8B-B14F-4D97-AF65-F5344CB8AC3E}">
        <p14:creationId xmlns:p14="http://schemas.microsoft.com/office/powerpoint/2010/main" val="3455297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439963-CEDB-49A1-B7D1-FC2D93BCC3EB}"/>
              </a:ext>
            </a:extLst>
          </p:cNvPr>
          <p:cNvSpPr>
            <a:spLocks noGrp="1"/>
          </p:cNvSpPr>
          <p:nvPr>
            <p:ph type="title"/>
          </p:nvPr>
        </p:nvSpPr>
        <p:spPr>
          <a:xfrm>
            <a:off x="770106" y="433218"/>
            <a:ext cx="10515600" cy="1325563"/>
          </a:xfrm>
        </p:spPr>
        <p:txBody>
          <a:bodyPr/>
          <a:lstStyle/>
          <a:p>
            <a:r>
              <a:rPr lang="es-ES" dirty="0">
                <a:solidFill>
                  <a:schemeClr val="bg1"/>
                </a:solidFill>
                <a:effectLst>
                  <a:outerShdw blurRad="38100" dist="38100" dir="2700000" algn="tl">
                    <a:srgbClr val="000000">
                      <a:alpha val="43137"/>
                    </a:srgbClr>
                  </a:outerShdw>
                </a:effectLst>
                <a:latin typeface="Book Antiqua" panose="02040602050305030304" pitchFamily="18" charset="0"/>
              </a:rPr>
              <a:t>Elementos	|Árboles de decisión</a:t>
            </a:r>
            <a:endParaRPr lang="es-ES" dirty="0"/>
          </a:p>
        </p:txBody>
      </p:sp>
      <p:sp>
        <p:nvSpPr>
          <p:cNvPr id="14" name="CuadroTexto 13">
            <a:extLst>
              <a:ext uri="{FF2B5EF4-FFF2-40B4-BE49-F238E27FC236}">
                <a16:creationId xmlns:a16="http://schemas.microsoft.com/office/drawing/2014/main" id="{84967DBF-6153-479F-9EA9-E95E5DBA5A22}"/>
              </a:ext>
            </a:extLst>
          </p:cNvPr>
          <p:cNvSpPr txBox="1"/>
          <p:nvPr/>
        </p:nvSpPr>
        <p:spPr>
          <a:xfrm>
            <a:off x="6442127" y="1538521"/>
            <a:ext cx="4979767" cy="2954655"/>
          </a:xfrm>
          <a:prstGeom prst="rect">
            <a:avLst/>
          </a:prstGeom>
          <a:noFill/>
        </p:spPr>
        <p:txBody>
          <a:bodyPr wrap="square" rtlCol="0">
            <a:spAutoFit/>
          </a:bodyPr>
          <a:lstStyle/>
          <a:p>
            <a:pPr marL="285750" indent="-285750">
              <a:buFont typeface="Arial" panose="020B0604020202020204" pitchFamily="34" charset="0"/>
              <a:buChar char="•"/>
            </a:pPr>
            <a:r>
              <a:rPr lang="es-ES" sz="2400" b="1" dirty="0">
                <a:latin typeface="Book Antiqua" panose="02040602050305030304" pitchFamily="18" charset="0"/>
              </a:rPr>
              <a:t>Algoritmo de aprendizaje</a:t>
            </a:r>
          </a:p>
          <a:p>
            <a:pPr marL="285750" indent="-285750">
              <a:buFont typeface="Arial" panose="020B0604020202020204" pitchFamily="34" charset="0"/>
              <a:buChar char="•"/>
            </a:pPr>
            <a:endParaRPr lang="es-ES" sz="2400" dirty="0">
              <a:latin typeface="Book Antiqua" panose="02040602050305030304" pitchFamily="18" charset="0"/>
            </a:endParaRPr>
          </a:p>
          <a:p>
            <a:pPr marL="285750" indent="-285750">
              <a:buFont typeface="Arial" panose="020B0604020202020204" pitchFamily="34" charset="0"/>
              <a:buChar char="•"/>
            </a:pPr>
            <a:r>
              <a:rPr lang="es-ES" sz="2400" dirty="0">
                <a:latin typeface="Book Antiqua" panose="02040602050305030304" pitchFamily="18" charset="0"/>
              </a:rPr>
              <a:t>Cada subconjunto de características sirve para entrenar un árbol diferente del cual podemos predecir un rendimiento </a:t>
            </a:r>
          </a:p>
          <a:p>
            <a:endParaRPr lang="es-ES" dirty="0"/>
          </a:p>
        </p:txBody>
      </p:sp>
      <p:pic>
        <p:nvPicPr>
          <p:cNvPr id="15" name="Imagen 14">
            <a:extLst>
              <a:ext uri="{FF2B5EF4-FFF2-40B4-BE49-F238E27FC236}">
                <a16:creationId xmlns:a16="http://schemas.microsoft.com/office/drawing/2014/main" id="{A2EA06E3-AD88-4B4E-B4E2-1618C2F44A53}"/>
              </a:ext>
            </a:extLst>
          </p:cNvPr>
          <p:cNvPicPr>
            <a:picLocks noChangeAspect="1"/>
          </p:cNvPicPr>
          <p:nvPr/>
        </p:nvPicPr>
        <p:blipFill>
          <a:blip r:embed="rId2"/>
          <a:stretch>
            <a:fillRect/>
          </a:stretch>
        </p:blipFill>
        <p:spPr>
          <a:xfrm>
            <a:off x="289250" y="1572908"/>
            <a:ext cx="6152877" cy="3303036"/>
          </a:xfrm>
          <a:prstGeom prst="rect">
            <a:avLst/>
          </a:prstGeom>
        </p:spPr>
      </p:pic>
      <p:sp>
        <p:nvSpPr>
          <p:cNvPr id="16" name="CuadroTexto 15">
            <a:extLst>
              <a:ext uri="{FF2B5EF4-FFF2-40B4-BE49-F238E27FC236}">
                <a16:creationId xmlns:a16="http://schemas.microsoft.com/office/drawing/2014/main" id="{FEACC58D-B8F6-4379-91C8-BE4A92E0BB5F}"/>
              </a:ext>
            </a:extLst>
          </p:cNvPr>
          <p:cNvSpPr txBox="1"/>
          <p:nvPr/>
        </p:nvSpPr>
        <p:spPr>
          <a:xfrm>
            <a:off x="225812" y="4875944"/>
            <a:ext cx="6953030" cy="492443"/>
          </a:xfrm>
          <a:prstGeom prst="rect">
            <a:avLst/>
          </a:prstGeom>
          <a:noFill/>
        </p:spPr>
        <p:txBody>
          <a:bodyPr wrap="square" rtlCol="0">
            <a:spAutoFit/>
          </a:bodyPr>
          <a:lstStyle/>
          <a:p>
            <a:r>
              <a:rPr lang="es-ES" sz="1300" dirty="0">
                <a:latin typeface="Book Antiqua" panose="02040602050305030304" pitchFamily="18" charset="0"/>
              </a:rPr>
              <a:t>Ejemplo de árbol construido a partir de la mejor solución mostrada anteriormente</a:t>
            </a:r>
          </a:p>
          <a:p>
            <a:r>
              <a:rPr lang="es-ES" sz="1300" dirty="0">
                <a:latin typeface="Book Antiqua" panose="02040602050305030304" pitchFamily="18" charset="0"/>
              </a:rPr>
              <a:t>( </a:t>
            </a:r>
            <a:r>
              <a:rPr lang="es-ES" sz="1300" dirty="0">
                <a:latin typeface="Book Antiqua" panose="02040602050305030304" pitchFamily="18" charset="0"/>
                <a:hlinkClick r:id="rId3"/>
              </a:rPr>
              <a:t>link</a:t>
            </a:r>
            <a:r>
              <a:rPr lang="es-ES" sz="1300" dirty="0">
                <a:latin typeface="Book Antiqua" panose="02040602050305030304" pitchFamily="18" charset="0"/>
              </a:rPr>
              <a:t> para ver completo)</a:t>
            </a:r>
          </a:p>
        </p:txBody>
      </p:sp>
    </p:spTree>
    <p:extLst>
      <p:ext uri="{BB962C8B-B14F-4D97-AF65-F5344CB8AC3E}">
        <p14:creationId xmlns:p14="http://schemas.microsoft.com/office/powerpoint/2010/main" val="4061750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B5C194-AF71-4221-840D-F3FA7909218C}"/>
              </a:ext>
            </a:extLst>
          </p:cNvPr>
          <p:cNvSpPr>
            <a:spLocks noGrp="1"/>
          </p:cNvSpPr>
          <p:nvPr>
            <p:ph type="title"/>
          </p:nvPr>
        </p:nvSpPr>
        <p:spPr/>
        <p:txBody>
          <a:bodyPr/>
          <a:lstStyle/>
          <a:p>
            <a:r>
              <a:rPr lang="es-ES" dirty="0">
                <a:solidFill>
                  <a:schemeClr val="bg1"/>
                </a:solidFill>
                <a:effectLst>
                  <a:outerShdw blurRad="38100" dist="38100" dir="2700000" algn="tl">
                    <a:srgbClr val="000000">
                      <a:alpha val="43137"/>
                    </a:srgbClr>
                  </a:outerShdw>
                </a:effectLst>
                <a:latin typeface="Book Antiqua" panose="02040602050305030304" pitchFamily="18" charset="0"/>
              </a:rPr>
              <a:t>Elementos	|Validación Cruzada</a:t>
            </a:r>
            <a:endParaRPr lang="es-ES" dirty="0"/>
          </a:p>
        </p:txBody>
      </p:sp>
      <p:pic>
        <p:nvPicPr>
          <p:cNvPr id="4" name="Imagen 3">
            <a:extLst>
              <a:ext uri="{FF2B5EF4-FFF2-40B4-BE49-F238E27FC236}">
                <a16:creationId xmlns:a16="http://schemas.microsoft.com/office/drawing/2014/main" id="{230DA3B6-DEF9-4285-BAA9-F1C3985036F5}"/>
              </a:ext>
            </a:extLst>
          </p:cNvPr>
          <p:cNvPicPr>
            <a:picLocks noChangeAspect="1"/>
          </p:cNvPicPr>
          <p:nvPr/>
        </p:nvPicPr>
        <p:blipFill>
          <a:blip r:embed="rId2"/>
          <a:stretch>
            <a:fillRect/>
          </a:stretch>
        </p:blipFill>
        <p:spPr>
          <a:xfrm>
            <a:off x="838200" y="1434015"/>
            <a:ext cx="6966001" cy="2676267"/>
          </a:xfrm>
          <a:prstGeom prst="rect">
            <a:avLst/>
          </a:prstGeom>
        </p:spPr>
      </p:pic>
      <p:sp>
        <p:nvSpPr>
          <p:cNvPr id="5" name="CuadroTexto 4">
            <a:extLst>
              <a:ext uri="{FF2B5EF4-FFF2-40B4-BE49-F238E27FC236}">
                <a16:creationId xmlns:a16="http://schemas.microsoft.com/office/drawing/2014/main" id="{347AAA20-9467-4B9B-B40E-5FD2E099A41D}"/>
              </a:ext>
            </a:extLst>
          </p:cNvPr>
          <p:cNvSpPr txBox="1"/>
          <p:nvPr/>
        </p:nvSpPr>
        <p:spPr>
          <a:xfrm>
            <a:off x="838200" y="4302009"/>
            <a:ext cx="8273716" cy="2031325"/>
          </a:xfrm>
          <a:prstGeom prst="rect">
            <a:avLst/>
          </a:prstGeom>
          <a:noFill/>
        </p:spPr>
        <p:txBody>
          <a:bodyPr wrap="square" rtlCol="0">
            <a:spAutoFit/>
          </a:bodyPr>
          <a:lstStyle/>
          <a:p>
            <a:pPr marL="285750" indent="-285750">
              <a:buFont typeface="Arial" panose="020B0604020202020204" pitchFamily="34" charset="0"/>
              <a:buChar char="•"/>
            </a:pPr>
            <a:r>
              <a:rPr lang="es-ES" b="1" dirty="0">
                <a:latin typeface="Book Antiqua" panose="02040602050305030304" pitchFamily="18" charset="0"/>
              </a:rPr>
              <a:t>Método de evaluación robusta</a:t>
            </a:r>
          </a:p>
          <a:p>
            <a:pPr marL="285750" indent="-285750">
              <a:buFont typeface="Arial" panose="020B0604020202020204" pitchFamily="34" charset="0"/>
              <a:buChar char="•"/>
            </a:pPr>
            <a:endParaRPr lang="es-ES" dirty="0">
              <a:latin typeface="Book Antiqua" panose="02040602050305030304" pitchFamily="18" charset="0"/>
            </a:endParaRPr>
          </a:p>
          <a:p>
            <a:pPr marL="285750" indent="-285750">
              <a:buFont typeface="Arial" panose="020B0604020202020204" pitchFamily="34" charset="0"/>
              <a:buChar char="•"/>
            </a:pPr>
            <a:r>
              <a:rPr lang="es-ES" dirty="0">
                <a:latin typeface="Book Antiqua" panose="02040602050305030304" pitchFamily="18" charset="0"/>
              </a:rPr>
              <a:t>Realiza varios experimentos alternando el conjunto de entrenamiento y el de prueba para reducir todo lo posible el componente de aleatoriedad asociado a la estimación del rendimiento</a:t>
            </a:r>
          </a:p>
          <a:p>
            <a:pPr marL="285750" indent="-285750">
              <a:buFont typeface="Arial" panose="020B0604020202020204" pitchFamily="34" charset="0"/>
              <a:buChar char="•"/>
            </a:pPr>
            <a:endParaRPr lang="es-ES" dirty="0">
              <a:latin typeface="Book Antiqua" panose="02040602050305030304" pitchFamily="18" charset="0"/>
            </a:endParaRPr>
          </a:p>
          <a:p>
            <a:pPr marL="285750" indent="-285750">
              <a:buFont typeface="Arial" panose="020B0604020202020204" pitchFamily="34" charset="0"/>
              <a:buChar char="•"/>
            </a:pPr>
            <a:r>
              <a:rPr lang="es-ES" dirty="0">
                <a:latin typeface="Book Antiqua" panose="02040602050305030304" pitchFamily="18" charset="0"/>
              </a:rPr>
              <a:t>Por defecto usamos la tasa de aciertos balanceada (“</a:t>
            </a:r>
            <a:r>
              <a:rPr lang="es-ES" i="1" dirty="0" err="1">
                <a:latin typeface="Book Antiqua" panose="02040602050305030304" pitchFamily="18" charset="0"/>
              </a:rPr>
              <a:t>balanced</a:t>
            </a:r>
            <a:r>
              <a:rPr lang="es-ES" i="1" dirty="0">
                <a:latin typeface="Book Antiqua" panose="02040602050305030304" pitchFamily="18" charset="0"/>
              </a:rPr>
              <a:t> </a:t>
            </a:r>
            <a:r>
              <a:rPr lang="es-ES" i="1" dirty="0" err="1">
                <a:latin typeface="Book Antiqua" panose="02040602050305030304" pitchFamily="18" charset="0"/>
              </a:rPr>
              <a:t>accuracy</a:t>
            </a:r>
            <a:r>
              <a:rPr lang="es-ES" i="1" dirty="0">
                <a:latin typeface="Book Antiqua" panose="02040602050305030304" pitchFamily="18" charset="0"/>
              </a:rPr>
              <a:t> score</a:t>
            </a:r>
            <a:r>
              <a:rPr lang="es-ES" dirty="0">
                <a:latin typeface="Book Antiqua" panose="02040602050305030304" pitchFamily="18" charset="0"/>
              </a:rPr>
              <a:t>”)</a:t>
            </a:r>
          </a:p>
        </p:txBody>
      </p:sp>
    </p:spTree>
    <p:extLst>
      <p:ext uri="{BB962C8B-B14F-4D97-AF65-F5344CB8AC3E}">
        <p14:creationId xmlns:p14="http://schemas.microsoft.com/office/powerpoint/2010/main" val="3956396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65DBF8-5CDE-46DB-BBA3-7B643329372E}"/>
              </a:ext>
            </a:extLst>
          </p:cNvPr>
          <p:cNvSpPr>
            <a:spLocks noGrp="1"/>
          </p:cNvSpPr>
          <p:nvPr>
            <p:ph type="title"/>
          </p:nvPr>
        </p:nvSpPr>
        <p:spPr/>
        <p:txBody>
          <a:bodyPr/>
          <a:lstStyle/>
          <a:p>
            <a:r>
              <a:rPr lang="es-ES" dirty="0">
                <a:solidFill>
                  <a:schemeClr val="bg1"/>
                </a:solidFill>
                <a:effectLst>
                  <a:outerShdw blurRad="38100" dist="38100" dir="2700000" algn="tl">
                    <a:srgbClr val="000000">
                      <a:alpha val="43137"/>
                    </a:srgbClr>
                  </a:outerShdw>
                </a:effectLst>
                <a:latin typeface="Book Antiqua" panose="02040602050305030304" pitchFamily="18" charset="0"/>
              </a:rPr>
              <a:t>Elementos	|Algoritmo de Búsqueda</a:t>
            </a:r>
            <a:endParaRPr lang="es-ES" dirty="0"/>
          </a:p>
        </p:txBody>
      </p:sp>
      <p:sp>
        <p:nvSpPr>
          <p:cNvPr id="3" name="Marcador de contenido 2">
            <a:extLst>
              <a:ext uri="{FF2B5EF4-FFF2-40B4-BE49-F238E27FC236}">
                <a16:creationId xmlns:a16="http://schemas.microsoft.com/office/drawing/2014/main" id="{B2740FC1-C382-4AF3-A1FD-8F32BE440C3A}"/>
              </a:ext>
            </a:extLst>
          </p:cNvPr>
          <p:cNvSpPr>
            <a:spLocks noGrp="1"/>
          </p:cNvSpPr>
          <p:nvPr>
            <p:ph idx="1"/>
          </p:nvPr>
        </p:nvSpPr>
        <p:spPr/>
        <p:txBody>
          <a:bodyPr/>
          <a:lstStyle/>
          <a:p>
            <a:r>
              <a:rPr lang="es-ES" i="1" dirty="0" err="1">
                <a:solidFill>
                  <a:schemeClr val="bg1"/>
                </a:solidFill>
                <a:effectLst>
                  <a:outerShdw blurRad="38100" dist="38100" dir="2700000" algn="tl">
                    <a:srgbClr val="000000">
                      <a:alpha val="43137"/>
                    </a:srgbClr>
                  </a:outerShdw>
                </a:effectLst>
                <a:latin typeface="Book Antiqua" panose="02040602050305030304" pitchFamily="18" charset="0"/>
              </a:rPr>
              <a:t>Sequential</a:t>
            </a:r>
            <a:r>
              <a:rPr lang="es-ES" i="1" dirty="0">
                <a:solidFill>
                  <a:schemeClr val="bg1"/>
                </a:solidFill>
                <a:effectLst>
                  <a:outerShdw blurRad="38100" dist="38100" dir="2700000" algn="tl">
                    <a:srgbClr val="000000">
                      <a:alpha val="43137"/>
                    </a:srgbClr>
                  </a:outerShdw>
                </a:effectLst>
                <a:latin typeface="Book Antiqua" panose="02040602050305030304" pitchFamily="18" charset="0"/>
              </a:rPr>
              <a:t> Forward </a:t>
            </a:r>
            <a:r>
              <a:rPr lang="es-ES" i="1" dirty="0" err="1">
                <a:solidFill>
                  <a:schemeClr val="bg1"/>
                </a:solidFill>
                <a:effectLst>
                  <a:outerShdw blurRad="38100" dist="38100" dir="2700000" algn="tl">
                    <a:srgbClr val="000000">
                      <a:alpha val="43137"/>
                    </a:srgbClr>
                  </a:outerShdw>
                </a:effectLst>
                <a:latin typeface="Book Antiqua" panose="02040602050305030304" pitchFamily="18" charset="0"/>
              </a:rPr>
              <a:t>Selection</a:t>
            </a:r>
            <a:r>
              <a:rPr lang="es-ES" i="1" dirty="0">
                <a:solidFill>
                  <a:schemeClr val="bg1"/>
                </a:solidFill>
                <a:effectLst>
                  <a:outerShdw blurRad="38100" dist="38100" dir="2700000" algn="tl">
                    <a:srgbClr val="000000">
                      <a:alpha val="43137"/>
                    </a:srgbClr>
                  </a:outerShdw>
                </a:effectLst>
                <a:latin typeface="Book Antiqua" panose="02040602050305030304" pitchFamily="18" charset="0"/>
              </a:rPr>
              <a:t> (SFS):</a:t>
            </a:r>
          </a:p>
          <a:p>
            <a:pPr lvl="1"/>
            <a:r>
              <a:rPr lang="es-ES" dirty="0">
                <a:latin typeface="Book Antiqua" panose="02040602050305030304" pitchFamily="18" charset="0"/>
              </a:rPr>
              <a:t>Algoritmo de búsqueda hacia adelante</a:t>
            </a:r>
          </a:p>
          <a:p>
            <a:pPr lvl="1"/>
            <a:r>
              <a:rPr lang="es-ES" dirty="0">
                <a:latin typeface="Book Antiqua" panose="02040602050305030304" pitchFamily="18" charset="0"/>
              </a:rPr>
              <a:t>Añade secuencialmente la mejor variable a la posible solución</a:t>
            </a:r>
          </a:p>
          <a:p>
            <a:pPr lvl="1"/>
            <a:r>
              <a:rPr lang="es-ES" dirty="0">
                <a:latin typeface="Book Antiqua" panose="02040602050305030304" pitchFamily="18" charset="0"/>
              </a:rPr>
              <a:t>Evalúa su rendimiento y actualiza la lista de resultados</a:t>
            </a:r>
          </a:p>
          <a:p>
            <a:r>
              <a:rPr lang="es-ES" i="1" dirty="0" err="1">
                <a:solidFill>
                  <a:schemeClr val="bg1"/>
                </a:solidFill>
                <a:effectLst>
                  <a:outerShdw blurRad="38100" dist="38100" dir="2700000" algn="tl">
                    <a:srgbClr val="000000">
                      <a:alpha val="43137"/>
                    </a:srgbClr>
                  </a:outerShdw>
                </a:effectLst>
                <a:latin typeface="Book Antiqua" panose="02040602050305030304" pitchFamily="18" charset="0"/>
              </a:rPr>
              <a:t>Sequential</a:t>
            </a:r>
            <a:r>
              <a:rPr lang="es-ES" i="1" dirty="0">
                <a:solidFill>
                  <a:schemeClr val="bg1"/>
                </a:solidFill>
                <a:effectLst>
                  <a:outerShdw blurRad="38100" dist="38100" dir="2700000" algn="tl">
                    <a:srgbClr val="000000">
                      <a:alpha val="43137"/>
                    </a:srgbClr>
                  </a:outerShdw>
                </a:effectLst>
                <a:latin typeface="Book Antiqua" panose="02040602050305030304" pitchFamily="18" charset="0"/>
              </a:rPr>
              <a:t> </a:t>
            </a:r>
            <a:r>
              <a:rPr lang="es-ES" i="1" dirty="0" err="1">
                <a:solidFill>
                  <a:schemeClr val="bg1"/>
                </a:solidFill>
                <a:effectLst>
                  <a:outerShdw blurRad="38100" dist="38100" dir="2700000" algn="tl">
                    <a:srgbClr val="000000">
                      <a:alpha val="43137"/>
                    </a:srgbClr>
                  </a:outerShdw>
                </a:effectLst>
                <a:latin typeface="Book Antiqua" panose="02040602050305030304" pitchFamily="18" charset="0"/>
              </a:rPr>
              <a:t>Floating</a:t>
            </a:r>
            <a:r>
              <a:rPr lang="es-ES" i="1" dirty="0">
                <a:solidFill>
                  <a:schemeClr val="bg1"/>
                </a:solidFill>
                <a:effectLst>
                  <a:outerShdw blurRad="38100" dist="38100" dir="2700000" algn="tl">
                    <a:srgbClr val="000000">
                      <a:alpha val="43137"/>
                    </a:srgbClr>
                  </a:outerShdw>
                </a:effectLst>
                <a:latin typeface="Book Antiqua" panose="02040602050305030304" pitchFamily="18" charset="0"/>
              </a:rPr>
              <a:t> Forward </a:t>
            </a:r>
            <a:r>
              <a:rPr lang="es-ES" i="1" dirty="0" err="1">
                <a:solidFill>
                  <a:schemeClr val="bg1"/>
                </a:solidFill>
                <a:effectLst>
                  <a:outerShdw blurRad="38100" dist="38100" dir="2700000" algn="tl">
                    <a:srgbClr val="000000">
                      <a:alpha val="43137"/>
                    </a:srgbClr>
                  </a:outerShdw>
                </a:effectLst>
                <a:latin typeface="Book Antiqua" panose="02040602050305030304" pitchFamily="18" charset="0"/>
              </a:rPr>
              <a:t>Selection</a:t>
            </a:r>
            <a:r>
              <a:rPr lang="es-ES" i="1" dirty="0">
                <a:solidFill>
                  <a:schemeClr val="bg1"/>
                </a:solidFill>
                <a:effectLst>
                  <a:outerShdw blurRad="38100" dist="38100" dir="2700000" algn="tl">
                    <a:srgbClr val="000000">
                      <a:alpha val="43137"/>
                    </a:srgbClr>
                  </a:outerShdw>
                </a:effectLst>
                <a:latin typeface="Book Antiqua" panose="02040602050305030304" pitchFamily="18" charset="0"/>
              </a:rPr>
              <a:t> (SFFS):</a:t>
            </a:r>
          </a:p>
          <a:p>
            <a:pPr lvl="1"/>
            <a:r>
              <a:rPr lang="es-ES" dirty="0">
                <a:latin typeface="Book Antiqua" panose="02040602050305030304" pitchFamily="18" charset="0"/>
              </a:rPr>
              <a:t>Algoritmo de búsqueda mixto</a:t>
            </a:r>
          </a:p>
          <a:p>
            <a:pPr lvl="1"/>
            <a:r>
              <a:rPr lang="es-ES" dirty="0">
                <a:latin typeface="Book Antiqua" panose="02040602050305030304" pitchFamily="18" charset="0"/>
              </a:rPr>
              <a:t>Añade posibles soluciones igual que SFS </a:t>
            </a:r>
          </a:p>
          <a:p>
            <a:pPr lvl="1"/>
            <a:r>
              <a:rPr lang="es-ES" dirty="0">
                <a:latin typeface="Book Antiqua" panose="02040602050305030304" pitchFamily="18" charset="0"/>
              </a:rPr>
              <a:t>Tiene la posibilidad de eliminar una variable de la posible solución si así mejorase el rendimiento</a:t>
            </a:r>
          </a:p>
          <a:p>
            <a:pPr marL="457200" lvl="1" indent="0">
              <a:buNone/>
            </a:pPr>
            <a:endParaRPr lang="es-ES" dirty="0">
              <a:latin typeface="Book Antiqua" panose="02040602050305030304" pitchFamily="18" charset="0"/>
            </a:endParaRPr>
          </a:p>
          <a:p>
            <a:pPr lvl="1"/>
            <a:endParaRPr lang="es-ES" dirty="0"/>
          </a:p>
        </p:txBody>
      </p:sp>
    </p:spTree>
    <p:extLst>
      <p:ext uri="{BB962C8B-B14F-4D97-AF65-F5344CB8AC3E}">
        <p14:creationId xmlns:p14="http://schemas.microsoft.com/office/powerpoint/2010/main" val="3383746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6D2565-B327-4813-AB70-670017F25805}"/>
              </a:ext>
            </a:extLst>
          </p:cNvPr>
          <p:cNvSpPr>
            <a:spLocks noGrp="1"/>
          </p:cNvSpPr>
          <p:nvPr>
            <p:ph type="title"/>
          </p:nvPr>
        </p:nvSpPr>
        <p:spPr/>
        <p:txBody>
          <a:bodyPr/>
          <a:lstStyle/>
          <a:p>
            <a:r>
              <a:rPr lang="es-ES" dirty="0">
                <a:solidFill>
                  <a:schemeClr val="bg1"/>
                </a:solidFill>
                <a:effectLst>
                  <a:outerShdw blurRad="38100" dist="38100" dir="2700000" algn="tl">
                    <a:srgbClr val="000000">
                      <a:alpha val="43137"/>
                    </a:srgbClr>
                  </a:outerShdw>
                </a:effectLst>
                <a:latin typeface="Book Antiqua" panose="02040602050305030304" pitchFamily="18" charset="0"/>
              </a:rPr>
              <a:t>Metodología </a:t>
            </a:r>
            <a:endParaRPr lang="es-ES" dirty="0"/>
          </a:p>
        </p:txBody>
      </p:sp>
      <p:sp>
        <p:nvSpPr>
          <p:cNvPr id="3" name="Marcador de contenido 2">
            <a:extLst>
              <a:ext uri="{FF2B5EF4-FFF2-40B4-BE49-F238E27FC236}">
                <a16:creationId xmlns:a16="http://schemas.microsoft.com/office/drawing/2014/main" id="{9145ED34-7BB5-444E-A36C-57EAC583E04C}"/>
              </a:ext>
            </a:extLst>
          </p:cNvPr>
          <p:cNvSpPr>
            <a:spLocks noGrp="1"/>
          </p:cNvSpPr>
          <p:nvPr>
            <p:ph idx="1"/>
          </p:nvPr>
        </p:nvSpPr>
        <p:spPr>
          <a:xfrm>
            <a:off x="838200" y="1515232"/>
            <a:ext cx="10515600" cy="5237906"/>
          </a:xfrm>
        </p:spPr>
        <p:txBody>
          <a:bodyPr>
            <a:normAutofit lnSpcReduction="10000"/>
          </a:bodyPr>
          <a:lstStyle/>
          <a:p>
            <a:r>
              <a:rPr lang="es-ES" i="1" dirty="0" err="1">
                <a:solidFill>
                  <a:schemeClr val="bg1"/>
                </a:solidFill>
                <a:effectLst>
                  <a:outerShdw blurRad="38100" dist="38100" dir="2700000" algn="tl">
                    <a:srgbClr val="000000">
                      <a:alpha val="43137"/>
                    </a:srgbClr>
                  </a:outerShdw>
                </a:effectLst>
                <a:latin typeface="Book Antiqua" panose="02040602050305030304" pitchFamily="18" charset="0"/>
              </a:rPr>
              <a:t>seleccionar_caracteristicas_sffs</a:t>
            </a:r>
            <a:r>
              <a:rPr lang="es-ES" i="1" dirty="0">
                <a:solidFill>
                  <a:schemeClr val="bg1"/>
                </a:solidFill>
                <a:effectLst>
                  <a:outerShdw blurRad="38100" dist="38100" dir="2700000" algn="tl">
                    <a:srgbClr val="000000">
                      <a:alpha val="43137"/>
                    </a:srgbClr>
                  </a:outerShdw>
                </a:effectLst>
                <a:latin typeface="Book Antiqua" panose="02040602050305030304" pitchFamily="18" charset="0"/>
              </a:rPr>
              <a:t> | </a:t>
            </a:r>
            <a:r>
              <a:rPr lang="es-ES" i="1" dirty="0" err="1">
                <a:solidFill>
                  <a:schemeClr val="bg1"/>
                </a:solidFill>
                <a:effectLst>
                  <a:outerShdw blurRad="38100" dist="38100" dir="2700000" algn="tl">
                    <a:srgbClr val="000000">
                      <a:alpha val="43137"/>
                    </a:srgbClr>
                  </a:outerShdw>
                </a:effectLst>
                <a:latin typeface="Book Antiqua" panose="02040602050305030304" pitchFamily="18" charset="0"/>
              </a:rPr>
              <a:t>seleccionar_caracteristicas_sfs</a:t>
            </a:r>
            <a:r>
              <a:rPr lang="es-ES" i="1" dirty="0">
                <a:solidFill>
                  <a:schemeClr val="bg1"/>
                </a:solidFill>
                <a:effectLst>
                  <a:outerShdw blurRad="38100" dist="38100" dir="2700000" algn="tl">
                    <a:srgbClr val="000000">
                      <a:alpha val="43137"/>
                    </a:srgbClr>
                  </a:outerShdw>
                </a:effectLst>
                <a:latin typeface="Book Antiqua" panose="02040602050305030304" pitchFamily="18" charset="0"/>
              </a:rPr>
              <a:t> :</a:t>
            </a:r>
          </a:p>
          <a:p>
            <a:pPr lvl="1"/>
            <a:r>
              <a:rPr lang="es-ES" sz="1800" dirty="0">
                <a:latin typeface="Book Antiqua" panose="02040602050305030304" pitchFamily="18" charset="0"/>
              </a:rPr>
              <a:t>Métodos homólogos que ponen en marcha la aplicación, reciben los parámetros seleccionados por el usuario con el objetivo de prevenir errores de formato, llaman al método principal de cada algoritmo de búsqueda</a:t>
            </a:r>
            <a:endParaRPr lang="es-ES" sz="1800" dirty="0">
              <a:solidFill>
                <a:schemeClr val="bg1"/>
              </a:solidFill>
              <a:effectLst>
                <a:outerShdw blurRad="38100" dist="38100" dir="2700000" algn="tl">
                  <a:srgbClr val="000000">
                    <a:alpha val="43137"/>
                  </a:srgbClr>
                </a:outerShdw>
              </a:effectLst>
              <a:latin typeface="Book Antiqua" panose="02040602050305030304" pitchFamily="18" charset="0"/>
            </a:endParaRPr>
          </a:p>
          <a:p>
            <a:r>
              <a:rPr lang="es-ES" i="1" dirty="0" err="1">
                <a:solidFill>
                  <a:schemeClr val="bg1"/>
                </a:solidFill>
                <a:effectLst>
                  <a:outerShdw blurRad="38100" dist="38100" dir="2700000" algn="tl">
                    <a:srgbClr val="000000">
                      <a:alpha val="43137"/>
                    </a:srgbClr>
                  </a:outerShdw>
                </a:effectLst>
                <a:latin typeface="Book Antiqua" panose="02040602050305030304" pitchFamily="18" charset="0"/>
              </a:rPr>
              <a:t>aplicar_validación_cruzada</a:t>
            </a:r>
            <a:r>
              <a:rPr lang="es-ES" i="1" dirty="0">
                <a:solidFill>
                  <a:schemeClr val="bg1"/>
                </a:solidFill>
                <a:effectLst>
                  <a:outerShdw blurRad="38100" dist="38100" dir="2700000" algn="tl">
                    <a:srgbClr val="000000">
                      <a:alpha val="43137"/>
                    </a:srgbClr>
                  </a:outerShdw>
                </a:effectLst>
                <a:latin typeface="Book Antiqua" panose="02040602050305030304" pitchFamily="18" charset="0"/>
              </a:rPr>
              <a:t>:</a:t>
            </a:r>
          </a:p>
          <a:p>
            <a:pPr lvl="1"/>
            <a:r>
              <a:rPr lang="es-ES" sz="1800" dirty="0">
                <a:latin typeface="Book Antiqua" panose="02040602050305030304" pitchFamily="18" charset="0"/>
              </a:rPr>
              <a:t>Construye y entrena el árbol de decisión a partir de los datos aportados, calcula su rendimiento mediante validación cruzada y devuelve el rendimiento promedio</a:t>
            </a:r>
          </a:p>
          <a:p>
            <a:r>
              <a:rPr lang="es-ES" i="1" dirty="0" err="1">
                <a:solidFill>
                  <a:schemeClr val="bg1"/>
                </a:solidFill>
                <a:effectLst>
                  <a:outerShdw blurRad="38100" dist="38100" dir="2700000" algn="tl">
                    <a:srgbClr val="000000">
                      <a:alpha val="43137"/>
                    </a:srgbClr>
                  </a:outerShdw>
                </a:effectLst>
                <a:latin typeface="Book Antiqua" panose="02040602050305030304" pitchFamily="18" charset="0"/>
              </a:rPr>
              <a:t>aplicar_sfs</a:t>
            </a:r>
            <a:r>
              <a:rPr lang="es-ES" i="1" dirty="0">
                <a:solidFill>
                  <a:schemeClr val="bg1"/>
                </a:solidFill>
                <a:effectLst>
                  <a:outerShdw blurRad="38100" dist="38100" dir="2700000" algn="tl">
                    <a:srgbClr val="000000">
                      <a:alpha val="43137"/>
                    </a:srgbClr>
                  </a:outerShdw>
                </a:effectLst>
                <a:latin typeface="Book Antiqua" panose="02040602050305030304" pitchFamily="18" charset="0"/>
              </a:rPr>
              <a:t> | </a:t>
            </a:r>
            <a:r>
              <a:rPr lang="es-ES" i="1" dirty="0" err="1">
                <a:solidFill>
                  <a:schemeClr val="bg1"/>
                </a:solidFill>
                <a:effectLst>
                  <a:outerShdw blurRad="38100" dist="38100" dir="2700000" algn="tl">
                    <a:srgbClr val="000000">
                      <a:alpha val="43137"/>
                    </a:srgbClr>
                  </a:outerShdw>
                </a:effectLst>
                <a:latin typeface="Book Antiqua" panose="02040602050305030304" pitchFamily="18" charset="0"/>
              </a:rPr>
              <a:t>aplicar_sffs</a:t>
            </a:r>
            <a:r>
              <a:rPr lang="es-ES" i="1" dirty="0">
                <a:solidFill>
                  <a:schemeClr val="bg1"/>
                </a:solidFill>
                <a:effectLst>
                  <a:outerShdw blurRad="38100" dist="38100" dir="2700000" algn="tl">
                    <a:srgbClr val="000000">
                      <a:alpha val="43137"/>
                    </a:srgbClr>
                  </a:outerShdw>
                </a:effectLst>
                <a:latin typeface="Book Antiqua" panose="02040602050305030304" pitchFamily="18" charset="0"/>
              </a:rPr>
              <a:t>:</a:t>
            </a:r>
          </a:p>
          <a:p>
            <a:pPr lvl="1"/>
            <a:r>
              <a:rPr lang="es-ES" sz="1800" dirty="0">
                <a:latin typeface="Book Antiqua" panose="02040602050305030304" pitchFamily="18" charset="0"/>
              </a:rPr>
              <a:t>Ejecuta el algoritmo de búsqueda especificado, haciendo uso de </a:t>
            </a:r>
            <a:r>
              <a:rPr lang="es-ES" sz="1800" dirty="0" err="1">
                <a:latin typeface="Book Antiqua" panose="02040602050305030304" pitchFamily="18" charset="0"/>
              </a:rPr>
              <a:t>aplicar_validación_cruzada</a:t>
            </a:r>
            <a:r>
              <a:rPr lang="es-ES" sz="1800" dirty="0">
                <a:latin typeface="Book Antiqua" panose="02040602050305030304" pitchFamily="18" charset="0"/>
              </a:rPr>
              <a:t> para calcular los rendimientos, devuelve una tabla de resultados ordenados por el rendimiento de manera descendiente </a:t>
            </a:r>
          </a:p>
          <a:p>
            <a:r>
              <a:rPr lang="es-ES" i="1" dirty="0" err="1">
                <a:solidFill>
                  <a:schemeClr val="bg1"/>
                </a:solidFill>
                <a:effectLst>
                  <a:outerShdw blurRad="38100" dist="38100" dir="2700000" algn="tl">
                    <a:srgbClr val="000000">
                      <a:alpha val="43137"/>
                    </a:srgbClr>
                  </a:outerShdw>
                </a:effectLst>
                <a:latin typeface="Book Antiqua" panose="02040602050305030304" pitchFamily="18" charset="0"/>
              </a:rPr>
              <a:t>plot_línea</a:t>
            </a:r>
            <a:r>
              <a:rPr lang="es-ES" i="1" dirty="0">
                <a:solidFill>
                  <a:schemeClr val="bg1"/>
                </a:solidFill>
                <a:effectLst>
                  <a:outerShdw blurRad="38100" dist="38100" dir="2700000" algn="tl">
                    <a:srgbClr val="000000">
                      <a:alpha val="43137"/>
                    </a:srgbClr>
                  </a:outerShdw>
                </a:effectLst>
                <a:latin typeface="Book Antiqua" panose="02040602050305030304" pitchFamily="18" charset="0"/>
              </a:rPr>
              <a:t> | </a:t>
            </a:r>
            <a:r>
              <a:rPr lang="es-ES" i="1" dirty="0" err="1">
                <a:solidFill>
                  <a:schemeClr val="bg1"/>
                </a:solidFill>
                <a:effectLst>
                  <a:outerShdw blurRad="38100" dist="38100" dir="2700000" algn="tl">
                    <a:srgbClr val="000000">
                      <a:alpha val="43137"/>
                    </a:srgbClr>
                  </a:outerShdw>
                </a:effectLst>
                <a:latin typeface="Book Antiqua" panose="02040602050305030304" pitchFamily="18" charset="0"/>
              </a:rPr>
              <a:t>plot_violín</a:t>
            </a:r>
            <a:r>
              <a:rPr lang="es-ES" i="1" dirty="0">
                <a:solidFill>
                  <a:schemeClr val="bg1"/>
                </a:solidFill>
                <a:effectLst>
                  <a:outerShdw blurRad="38100" dist="38100" dir="2700000" algn="tl">
                    <a:srgbClr val="000000">
                      <a:alpha val="43137"/>
                    </a:srgbClr>
                  </a:outerShdw>
                </a:effectLst>
                <a:latin typeface="Book Antiqua" panose="02040602050305030304" pitchFamily="18" charset="0"/>
              </a:rPr>
              <a:t>:</a:t>
            </a:r>
          </a:p>
          <a:p>
            <a:pPr lvl="1"/>
            <a:r>
              <a:rPr lang="es-ES" sz="1800" dirty="0">
                <a:latin typeface="Book Antiqua" panose="02040602050305030304" pitchFamily="18" charset="0"/>
              </a:rPr>
              <a:t>Recibe los resultados devuelto por </a:t>
            </a:r>
            <a:r>
              <a:rPr lang="es-ES" sz="1800" dirty="0" err="1">
                <a:latin typeface="Book Antiqua" panose="02040602050305030304" pitchFamily="18" charset="0"/>
              </a:rPr>
              <a:t>aplicar_sfs</a:t>
            </a:r>
            <a:r>
              <a:rPr lang="es-ES" sz="1800" dirty="0">
                <a:latin typeface="Book Antiqua" panose="02040602050305030304" pitchFamily="18" charset="0"/>
              </a:rPr>
              <a:t> o </a:t>
            </a:r>
            <a:r>
              <a:rPr lang="es-ES" sz="1800" dirty="0" err="1">
                <a:latin typeface="Book Antiqua" panose="02040602050305030304" pitchFamily="18" charset="0"/>
              </a:rPr>
              <a:t>aplicar_sffs</a:t>
            </a:r>
            <a:r>
              <a:rPr lang="es-ES" sz="1800" dirty="0">
                <a:latin typeface="Book Antiqua" panose="02040602050305030304" pitchFamily="18" charset="0"/>
              </a:rPr>
              <a:t> y devuelve una representación gráfica de los mismos en dos variantes:</a:t>
            </a:r>
          </a:p>
          <a:p>
            <a:pPr lvl="2"/>
            <a:r>
              <a:rPr lang="es-ES" sz="1800" dirty="0">
                <a:latin typeface="Book Antiqua" panose="02040602050305030304" pitchFamily="18" charset="0"/>
              </a:rPr>
              <a:t>Línea: Una recta une los rendimientos medios asociados a cada tamaño</a:t>
            </a:r>
          </a:p>
          <a:p>
            <a:pPr lvl="2"/>
            <a:r>
              <a:rPr lang="es-ES" sz="1800" dirty="0">
                <a:latin typeface="Book Antiqua" panose="02040602050305030304" pitchFamily="18" charset="0"/>
              </a:rPr>
              <a:t>Violín: Representa los valores máximos y mínimos de los rendimientos así como su distribución</a:t>
            </a:r>
          </a:p>
          <a:p>
            <a:pPr lvl="2"/>
            <a:endParaRPr lang="es-ES" dirty="0">
              <a:solidFill>
                <a:schemeClr val="bg1"/>
              </a:solidFill>
              <a:effectLst>
                <a:outerShdw blurRad="38100" dist="38100" dir="2700000" algn="tl">
                  <a:srgbClr val="000000">
                    <a:alpha val="43137"/>
                  </a:srgbClr>
                </a:outerShdw>
              </a:effectLst>
            </a:endParaRPr>
          </a:p>
          <a:p>
            <a:pPr marL="457200" lvl="1" indent="0">
              <a:buNone/>
            </a:pPr>
            <a:endParaRPr lang="es-ES" dirty="0"/>
          </a:p>
        </p:txBody>
      </p:sp>
    </p:spTree>
    <p:extLst>
      <p:ext uri="{BB962C8B-B14F-4D97-AF65-F5344CB8AC3E}">
        <p14:creationId xmlns:p14="http://schemas.microsoft.com/office/powerpoint/2010/main" val="845457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21EDB0-4D85-4F74-801B-5C1B7CFE2E5F}"/>
              </a:ext>
            </a:extLst>
          </p:cNvPr>
          <p:cNvSpPr>
            <a:spLocks noGrp="1"/>
          </p:cNvSpPr>
          <p:nvPr>
            <p:ph type="title"/>
          </p:nvPr>
        </p:nvSpPr>
        <p:spPr/>
        <p:txBody>
          <a:bodyPr/>
          <a:lstStyle/>
          <a:p>
            <a:r>
              <a:rPr lang="es-ES" dirty="0">
                <a:solidFill>
                  <a:schemeClr val="bg1"/>
                </a:solidFill>
                <a:effectLst>
                  <a:outerShdw blurRad="38100" dist="38100" dir="2700000" algn="tl">
                    <a:srgbClr val="000000">
                      <a:alpha val="43137"/>
                    </a:srgbClr>
                  </a:outerShdw>
                </a:effectLst>
                <a:latin typeface="Book Antiqua" panose="02040602050305030304" pitchFamily="18" charset="0"/>
              </a:rPr>
              <a:t>Resultados</a:t>
            </a:r>
          </a:p>
        </p:txBody>
      </p:sp>
      <p:sp>
        <p:nvSpPr>
          <p:cNvPr id="3" name="Marcador de contenido 2">
            <a:extLst>
              <a:ext uri="{FF2B5EF4-FFF2-40B4-BE49-F238E27FC236}">
                <a16:creationId xmlns:a16="http://schemas.microsoft.com/office/drawing/2014/main" id="{49FA9863-60B3-4BF2-8BCE-B0F9A79F0D0E}"/>
              </a:ext>
            </a:extLst>
          </p:cNvPr>
          <p:cNvSpPr>
            <a:spLocks noGrp="1"/>
          </p:cNvSpPr>
          <p:nvPr>
            <p:ph idx="1"/>
          </p:nvPr>
        </p:nvSpPr>
        <p:spPr>
          <a:xfrm>
            <a:off x="754310" y="1350628"/>
            <a:ext cx="10515600" cy="4616611"/>
          </a:xfrm>
        </p:spPr>
        <p:txBody>
          <a:bodyPr/>
          <a:lstStyle/>
          <a:p>
            <a:r>
              <a:rPr lang="es-ES" dirty="0">
                <a:latin typeface="Book Antiqua" panose="02040602050305030304" pitchFamily="18" charset="0"/>
              </a:rPr>
              <a:t>Interpretaremos los resultados utilizando como ejemplo el conjunto de datos “titanic.csv” </a:t>
            </a:r>
          </a:p>
          <a:p>
            <a:r>
              <a:rPr lang="es-ES" dirty="0">
                <a:latin typeface="Book Antiqua" panose="02040602050305030304" pitchFamily="18" charset="0"/>
              </a:rPr>
              <a:t>Analizaremos los mismos de la forma: </a:t>
            </a:r>
          </a:p>
          <a:p>
            <a:pPr lvl="1"/>
            <a:r>
              <a:rPr lang="es-ES" dirty="0">
                <a:latin typeface="Book Antiqua" panose="02040602050305030304" pitchFamily="18" charset="0"/>
              </a:rPr>
              <a:t>SFS vs SFFS</a:t>
            </a:r>
          </a:p>
          <a:p>
            <a:pPr lvl="1"/>
            <a:r>
              <a:rPr lang="es-ES" dirty="0" err="1">
                <a:latin typeface="Book Antiqua" panose="02040602050305030304" pitchFamily="18" charset="0"/>
              </a:rPr>
              <a:t>n_exp</a:t>
            </a:r>
            <a:r>
              <a:rPr lang="es-ES" dirty="0">
                <a:latin typeface="Book Antiqua" panose="02040602050305030304" pitchFamily="18" charset="0"/>
              </a:rPr>
              <a:t> = 1, </a:t>
            </a:r>
            <a:r>
              <a:rPr lang="es-ES" dirty="0" err="1">
                <a:latin typeface="Book Antiqua" panose="02040602050305030304" pitchFamily="18" charset="0"/>
              </a:rPr>
              <a:t>cv</a:t>
            </a:r>
            <a:r>
              <a:rPr lang="es-ES" dirty="0">
                <a:latin typeface="Book Antiqua" panose="02040602050305030304" pitchFamily="18" charset="0"/>
              </a:rPr>
              <a:t> = 3 vs </a:t>
            </a:r>
            <a:r>
              <a:rPr lang="es-ES" dirty="0" err="1">
                <a:latin typeface="Book Antiqua" panose="02040602050305030304" pitchFamily="18" charset="0"/>
              </a:rPr>
              <a:t>n_exp</a:t>
            </a:r>
            <a:r>
              <a:rPr lang="es-ES" dirty="0">
                <a:latin typeface="Book Antiqua" panose="02040602050305030304" pitchFamily="18" charset="0"/>
              </a:rPr>
              <a:t> = 10, </a:t>
            </a:r>
            <a:r>
              <a:rPr lang="es-ES" dirty="0" err="1">
                <a:latin typeface="Book Antiqua" panose="02040602050305030304" pitchFamily="18" charset="0"/>
              </a:rPr>
              <a:t>cv</a:t>
            </a:r>
            <a:r>
              <a:rPr lang="es-ES" dirty="0">
                <a:latin typeface="Book Antiqua" panose="02040602050305030304" pitchFamily="18" charset="0"/>
              </a:rPr>
              <a:t> = 10 </a:t>
            </a:r>
          </a:p>
          <a:p>
            <a:pPr lvl="2"/>
            <a:r>
              <a:rPr lang="es-ES" dirty="0" err="1">
                <a:latin typeface="Book Antiqua" panose="02040602050305030304" pitchFamily="18" charset="0"/>
              </a:rPr>
              <a:t>n_exp</a:t>
            </a:r>
            <a:r>
              <a:rPr lang="es-ES" dirty="0">
                <a:latin typeface="Book Antiqua" panose="02040602050305030304" pitchFamily="18" charset="0"/>
              </a:rPr>
              <a:t>: Número de repeticiones del experimento de validación cruzada.</a:t>
            </a:r>
          </a:p>
          <a:p>
            <a:pPr lvl="2"/>
            <a:r>
              <a:rPr lang="es-ES" dirty="0" err="1">
                <a:latin typeface="Book Antiqua" panose="02040602050305030304" pitchFamily="18" charset="0"/>
              </a:rPr>
              <a:t>cv</a:t>
            </a:r>
            <a:r>
              <a:rPr lang="es-ES" dirty="0">
                <a:latin typeface="Book Antiqua" panose="02040602050305030304" pitchFamily="18" charset="0"/>
              </a:rPr>
              <a:t> : Número de </a:t>
            </a:r>
            <a:r>
              <a:rPr lang="es-ES" dirty="0" err="1">
                <a:latin typeface="Book Antiqua" panose="02040602050305030304" pitchFamily="18" charset="0"/>
              </a:rPr>
              <a:t>folds</a:t>
            </a:r>
            <a:r>
              <a:rPr lang="es-ES" dirty="0">
                <a:latin typeface="Book Antiqua" panose="02040602050305030304" pitchFamily="18" charset="0"/>
              </a:rPr>
              <a:t> del experimento de validación cruzada</a:t>
            </a:r>
          </a:p>
        </p:txBody>
      </p:sp>
      <p:pic>
        <p:nvPicPr>
          <p:cNvPr id="2050" name="Picture 2">
            <a:extLst>
              <a:ext uri="{FF2B5EF4-FFF2-40B4-BE49-F238E27FC236}">
                <a16:creationId xmlns:a16="http://schemas.microsoft.com/office/drawing/2014/main" id="{38D45C65-DBD5-4B64-899F-E8F88710BE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392947"/>
            <a:ext cx="9421536"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17855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903</Words>
  <Application>Microsoft Office PowerPoint</Application>
  <PresentationFormat>Panorámica</PresentationFormat>
  <Paragraphs>89</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Book Antiqua</vt:lpstr>
      <vt:lpstr>Calibri</vt:lpstr>
      <vt:lpstr>Calibri Light</vt:lpstr>
      <vt:lpstr>Tema de Office</vt:lpstr>
      <vt:lpstr>Selección de características en modelos predictivos  SFS vs SFFS</vt:lpstr>
      <vt:lpstr>El Problema</vt:lpstr>
      <vt:lpstr>Objetivos</vt:lpstr>
      <vt:lpstr>Razones</vt:lpstr>
      <vt:lpstr>Elementos |Árboles de decisión</vt:lpstr>
      <vt:lpstr>Elementos |Validación Cruzada</vt:lpstr>
      <vt:lpstr>Elementos |Algoritmo de Búsqueda</vt:lpstr>
      <vt:lpstr>Metodología </vt:lpstr>
      <vt:lpstr>Resultados</vt:lpstr>
      <vt:lpstr>Resultados | SFS vs SFFS (n_exp = 1, cv = 3)</vt:lpstr>
      <vt:lpstr>Resultados | SFS vs SFFS (n_exp = 10, cv = 10)</vt:lpstr>
      <vt:lpstr>Resultados |Representación Gráfica</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Selección de características en modelos predictivos  SFS vs SFFS</dc:title>
  <dc:creator>Javier Moreno</dc:creator>
  <cp:lastModifiedBy>Javier Moreno</cp:lastModifiedBy>
  <cp:revision>7</cp:revision>
  <dcterms:created xsi:type="dcterms:W3CDTF">2020-06-21T10:17:32Z</dcterms:created>
  <dcterms:modified xsi:type="dcterms:W3CDTF">2020-06-22T11:09:21Z</dcterms:modified>
</cp:coreProperties>
</file>