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A120-F4F8-4AAB-BCA0-558CEFE80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94A03-A927-4E69-831D-463825453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6564-80D8-4628-963C-91A2B7327D68}"/>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5" name="Footer Placeholder 4">
            <a:extLst>
              <a:ext uri="{FF2B5EF4-FFF2-40B4-BE49-F238E27FC236}">
                <a16:creationId xmlns:a16="http://schemas.microsoft.com/office/drawing/2014/main" id="{E87894A9-13E7-476B-A711-7F37CDEA8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326EE-FD06-4FA9-AF14-0FE753334880}"/>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6808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DF05-81E7-4FF0-9AC3-4A76A8A61C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85CC2A-D0B5-4125-B3BA-E7E770857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483A1-F54B-457D-AFE4-EBEC81430EFA}"/>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5" name="Footer Placeholder 4">
            <a:extLst>
              <a:ext uri="{FF2B5EF4-FFF2-40B4-BE49-F238E27FC236}">
                <a16:creationId xmlns:a16="http://schemas.microsoft.com/office/drawing/2014/main" id="{9547476A-5DCB-4273-954E-FC46304EF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E96AA-47BA-4D81-BE85-8FD808D9AFDE}"/>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24735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CBB65-9535-414B-9DF1-D2F2CE31A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238B78-3AAC-48FE-8D3C-A411B467C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A8055-7465-449A-9E80-C735CB48BEF5}"/>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5" name="Footer Placeholder 4">
            <a:extLst>
              <a:ext uri="{FF2B5EF4-FFF2-40B4-BE49-F238E27FC236}">
                <a16:creationId xmlns:a16="http://schemas.microsoft.com/office/drawing/2014/main" id="{0ABE843D-4A79-4EC2-BF56-D18BF8C19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034-826B-4C1A-88AB-001CB66A8827}"/>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228373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E92D-8AE7-41D6-9C16-F0D1F21AE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940EF-6EE9-4944-AFCD-5BF19B707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B1850-7051-4E8B-AA86-C87A063F259D}"/>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5" name="Footer Placeholder 4">
            <a:extLst>
              <a:ext uri="{FF2B5EF4-FFF2-40B4-BE49-F238E27FC236}">
                <a16:creationId xmlns:a16="http://schemas.microsoft.com/office/drawing/2014/main" id="{20C96507-7A83-4D55-98EE-1D399412C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103C2-7DB8-4F9A-82D5-D64A5F1C6D11}"/>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406406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8185-7D91-44EC-83C4-02B4DED3F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A57F21-6CDA-432B-A918-1DFFB60A0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F50A95-8843-47EA-AE17-FFDD581AB5B8}"/>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5" name="Footer Placeholder 4">
            <a:extLst>
              <a:ext uri="{FF2B5EF4-FFF2-40B4-BE49-F238E27FC236}">
                <a16:creationId xmlns:a16="http://schemas.microsoft.com/office/drawing/2014/main" id="{24749631-64C0-4769-8E4D-F32F50264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5830D-2022-491F-9DD7-BDF1E5151EA0}"/>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28295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6AA2-D8B9-4A74-91B0-849C08857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6F05B-9942-4CDD-B400-CB37B5DF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5F873-F9F9-4B8E-85C5-FB0A73BC9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543F59-10A7-43D7-A8B5-BF104C2CABCD}"/>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6" name="Footer Placeholder 5">
            <a:extLst>
              <a:ext uri="{FF2B5EF4-FFF2-40B4-BE49-F238E27FC236}">
                <a16:creationId xmlns:a16="http://schemas.microsoft.com/office/drawing/2014/main" id="{DE01A1D6-B75F-4296-A9E2-B74CEA0AC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E8ADF-4AA1-4A2E-BE08-A056B5B9DCBC}"/>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168729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911C-A515-45D3-A0A5-45779346B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B7892-1D9E-4139-9A94-C151C1AD9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54605-89DA-4B4E-87BD-1E978B3BA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90CA68-BCA3-45DE-B196-0DB9B3CA1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D633FE-F44E-4E42-9587-4D35C4724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F8CB6-3F47-4FF1-AB00-D431B2AC73F4}"/>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8" name="Footer Placeholder 7">
            <a:extLst>
              <a:ext uri="{FF2B5EF4-FFF2-40B4-BE49-F238E27FC236}">
                <a16:creationId xmlns:a16="http://schemas.microsoft.com/office/drawing/2014/main" id="{E8CDF02D-5968-410D-A74E-326BDED723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D6C9D4-FA3D-4EAD-9196-5903D33DBAE0}"/>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10217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8891-C8C9-4F44-8F30-76785DBF20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1C690-D744-4359-A204-8192FE48286D}"/>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4" name="Footer Placeholder 3">
            <a:extLst>
              <a:ext uri="{FF2B5EF4-FFF2-40B4-BE49-F238E27FC236}">
                <a16:creationId xmlns:a16="http://schemas.microsoft.com/office/drawing/2014/main" id="{CC1FCA7E-D168-4A79-835F-73C06E8319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88523-346A-4187-BE28-1CC9E9F8432B}"/>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364992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9E29B-BEBB-4D9A-90B8-693862CCA897}"/>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3" name="Footer Placeholder 2">
            <a:extLst>
              <a:ext uri="{FF2B5EF4-FFF2-40B4-BE49-F238E27FC236}">
                <a16:creationId xmlns:a16="http://schemas.microsoft.com/office/drawing/2014/main" id="{27B8AC24-12C4-411B-B582-A1C4266A02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1549B-8ACE-4990-BABF-333FC894BD06}"/>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414345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7AAE-FEF0-49BF-8246-4DB2874DC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DAF8AD-209A-4E58-866D-95CE1ABBE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CEC66A-0754-4259-B586-AC2495E54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1632C-03EA-472D-B615-F3992B819479}"/>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6" name="Footer Placeholder 5">
            <a:extLst>
              <a:ext uri="{FF2B5EF4-FFF2-40B4-BE49-F238E27FC236}">
                <a16:creationId xmlns:a16="http://schemas.microsoft.com/office/drawing/2014/main" id="{05FACCB1-2D83-4AC1-87C5-1D0EC0576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51286-D482-4392-B1B6-6E8DE519054F}"/>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406664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23B6-2CE6-413A-99F6-52EC4E6C9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0B8A96-B6A0-44F2-9B36-EE485D04E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F5BE2-4637-4392-A251-2F3C4BCDC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62DE5-732B-4EA0-AD2A-EB24D7C87928}"/>
              </a:ext>
            </a:extLst>
          </p:cNvPr>
          <p:cNvSpPr>
            <a:spLocks noGrp="1"/>
          </p:cNvSpPr>
          <p:nvPr>
            <p:ph type="dt" sz="half" idx="10"/>
          </p:nvPr>
        </p:nvSpPr>
        <p:spPr/>
        <p:txBody>
          <a:bodyPr/>
          <a:lstStyle/>
          <a:p>
            <a:fld id="{A630A09A-D5FB-4E6D-9112-00B98F1BAD20}" type="datetimeFigureOut">
              <a:rPr lang="en-US" smtClean="0"/>
              <a:t>11/29/2021</a:t>
            </a:fld>
            <a:endParaRPr lang="en-US"/>
          </a:p>
        </p:txBody>
      </p:sp>
      <p:sp>
        <p:nvSpPr>
          <p:cNvPr id="6" name="Footer Placeholder 5">
            <a:extLst>
              <a:ext uri="{FF2B5EF4-FFF2-40B4-BE49-F238E27FC236}">
                <a16:creationId xmlns:a16="http://schemas.microsoft.com/office/drawing/2014/main" id="{4780F4EA-6B5C-423B-BFB2-377FE35A5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D4864-B551-4505-A459-0D018D99703D}"/>
              </a:ext>
            </a:extLst>
          </p:cNvPr>
          <p:cNvSpPr>
            <a:spLocks noGrp="1"/>
          </p:cNvSpPr>
          <p:nvPr>
            <p:ph type="sldNum" sz="quarter" idx="12"/>
          </p:nvPr>
        </p:nvSpPr>
        <p:spPr/>
        <p:txBody>
          <a:bodyPr/>
          <a:lstStyle/>
          <a:p>
            <a:fld id="{739E08CD-AC38-492D-9BAB-25C8BD58F62A}" type="slidenum">
              <a:rPr lang="en-US" smtClean="0"/>
              <a:t>‹#›</a:t>
            </a:fld>
            <a:endParaRPr lang="en-US"/>
          </a:p>
        </p:txBody>
      </p:sp>
    </p:spTree>
    <p:extLst>
      <p:ext uri="{BB962C8B-B14F-4D97-AF65-F5344CB8AC3E}">
        <p14:creationId xmlns:p14="http://schemas.microsoft.com/office/powerpoint/2010/main" val="119605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443E7-845A-4B82-AAA4-42941C01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F512FE-D1A3-4B5C-9622-B1B2A783E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2F072-B711-4152-9E72-C6587FAFE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0A09A-D5FB-4E6D-9112-00B98F1BAD20}" type="datetimeFigureOut">
              <a:rPr lang="en-US" smtClean="0"/>
              <a:t>11/29/2021</a:t>
            </a:fld>
            <a:endParaRPr lang="en-US"/>
          </a:p>
        </p:txBody>
      </p:sp>
      <p:sp>
        <p:nvSpPr>
          <p:cNvPr id="5" name="Footer Placeholder 4">
            <a:extLst>
              <a:ext uri="{FF2B5EF4-FFF2-40B4-BE49-F238E27FC236}">
                <a16:creationId xmlns:a16="http://schemas.microsoft.com/office/drawing/2014/main" id="{297EA310-1290-4EEC-9BC1-D4FAD249F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E63B7B-2EB6-41A9-9FB2-B5CB760BC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CD-AC38-492D-9BAB-25C8BD58F62A}" type="slidenum">
              <a:rPr lang="en-US" smtClean="0"/>
              <a:t>‹#›</a:t>
            </a:fld>
            <a:endParaRPr lang="en-US"/>
          </a:p>
        </p:txBody>
      </p:sp>
    </p:spTree>
    <p:extLst>
      <p:ext uri="{BB962C8B-B14F-4D97-AF65-F5344CB8AC3E}">
        <p14:creationId xmlns:p14="http://schemas.microsoft.com/office/powerpoint/2010/main" val="26374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69AA-F717-44A7-94D4-6F936B97BB35}"/>
              </a:ext>
            </a:extLst>
          </p:cNvPr>
          <p:cNvSpPr>
            <a:spLocks noGrp="1"/>
          </p:cNvSpPr>
          <p:nvPr>
            <p:ph type="ctrTitle"/>
          </p:nvPr>
        </p:nvSpPr>
        <p:spPr/>
        <p:txBody>
          <a:bodyPr/>
          <a:lstStyle/>
          <a:p>
            <a:r>
              <a:rPr lang="en-US" dirty="0"/>
              <a:t>Green Rater</a:t>
            </a:r>
          </a:p>
        </p:txBody>
      </p:sp>
      <p:sp>
        <p:nvSpPr>
          <p:cNvPr id="3" name="Subtitle 2">
            <a:extLst>
              <a:ext uri="{FF2B5EF4-FFF2-40B4-BE49-F238E27FC236}">
                <a16:creationId xmlns:a16="http://schemas.microsoft.com/office/drawing/2014/main" id="{A1C278FA-2E0F-4809-888F-A2291C4C056D}"/>
              </a:ext>
            </a:extLst>
          </p:cNvPr>
          <p:cNvSpPr>
            <a:spLocks noGrp="1"/>
          </p:cNvSpPr>
          <p:nvPr>
            <p:ph type="subTitle" idx="1"/>
          </p:nvPr>
        </p:nvSpPr>
        <p:spPr/>
        <p:txBody>
          <a:bodyPr/>
          <a:lstStyle/>
          <a:p>
            <a:r>
              <a:rPr lang="en-US" dirty="0"/>
              <a:t>Help customers save money on energy consumption and reduce insurance risk</a:t>
            </a:r>
          </a:p>
        </p:txBody>
      </p:sp>
    </p:spTree>
    <p:extLst>
      <p:ext uri="{BB962C8B-B14F-4D97-AF65-F5344CB8AC3E}">
        <p14:creationId xmlns:p14="http://schemas.microsoft.com/office/powerpoint/2010/main" val="20423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E8AFC-C9F1-4730-AF94-32299698D986}"/>
              </a:ext>
            </a:extLst>
          </p:cNvPr>
          <p:cNvSpPr>
            <a:spLocks noGrp="1"/>
          </p:cNvSpPr>
          <p:nvPr>
            <p:ph idx="1"/>
          </p:nvPr>
        </p:nvSpPr>
        <p:spPr>
          <a:xfrm>
            <a:off x="838200" y="645952"/>
            <a:ext cx="10515600" cy="5531011"/>
          </a:xfrm>
        </p:spPr>
        <p:txBody>
          <a:bodyPr>
            <a:normAutofit fontScale="55000" lnSpcReduction="20000"/>
          </a:bodyPr>
          <a:lstStyle/>
          <a:p>
            <a:pPr marL="0" indent="0">
              <a:buNone/>
            </a:pPr>
            <a:r>
              <a:rPr lang="en-US" sz="5000" dirty="0"/>
              <a:t>Proposed recommendation engine that an agent could use to help customers reduce their carbon footprint while also reducing their risk leading to an opportunity for the agent to reduce the rates</a:t>
            </a:r>
          </a:p>
          <a:p>
            <a:pPr marL="0" indent="0">
              <a:buNone/>
            </a:pPr>
            <a:endParaRPr lang="en-US" dirty="0"/>
          </a:p>
          <a:p>
            <a:pPr marL="0" indent="0">
              <a:buNone/>
            </a:pPr>
            <a:r>
              <a:rPr lang="en-US" sz="5000" dirty="0"/>
              <a:t>Customer benefits for their investment: </a:t>
            </a:r>
          </a:p>
          <a:p>
            <a:pPr lvl="1"/>
            <a:r>
              <a:rPr lang="en-US" sz="4500" dirty="0"/>
              <a:t>Reduced energy consumption costs, </a:t>
            </a:r>
          </a:p>
          <a:p>
            <a:pPr lvl="1"/>
            <a:r>
              <a:rPr lang="en-US" sz="4500" dirty="0"/>
              <a:t>Reduced insurance rates.  </a:t>
            </a:r>
            <a:endParaRPr lang="en-US" dirty="0"/>
          </a:p>
          <a:p>
            <a:pPr marL="0" indent="0">
              <a:buNone/>
            </a:pPr>
            <a:endParaRPr lang="en-US" dirty="0"/>
          </a:p>
          <a:p>
            <a:pPr marL="0" indent="0">
              <a:buNone/>
            </a:pPr>
            <a:r>
              <a:rPr lang="en-US" sz="5000" dirty="0"/>
              <a:t>Examples:</a:t>
            </a:r>
          </a:p>
          <a:p>
            <a:r>
              <a:rPr lang="en-US" dirty="0"/>
              <a:t>Customer replaces all incandescent lights with LED lights.  </a:t>
            </a:r>
          </a:p>
          <a:p>
            <a:pPr lvl="1"/>
            <a:r>
              <a:rPr lang="en-US" dirty="0"/>
              <a:t>Reduce fire hazard due to lower temperature bulbs </a:t>
            </a:r>
          </a:p>
          <a:p>
            <a:pPr lvl="1"/>
            <a:r>
              <a:rPr lang="en-US" dirty="0"/>
              <a:t>Reduce energy consumption by a factor of 0.10</a:t>
            </a:r>
          </a:p>
          <a:p>
            <a:r>
              <a:rPr lang="en-US" dirty="0"/>
              <a:t>Customer invests in weatherizing (air sealing, insulation, moisture control, ventilation)</a:t>
            </a:r>
          </a:p>
          <a:p>
            <a:pPr lvl="1"/>
            <a:r>
              <a:rPr lang="en-US" dirty="0"/>
              <a:t>Reduce heat loss, reducing energy consumption</a:t>
            </a:r>
          </a:p>
          <a:p>
            <a:pPr lvl="1"/>
            <a:r>
              <a:rPr lang="en-US" dirty="0"/>
              <a:t>Reduce possibility of mold formation</a:t>
            </a:r>
          </a:p>
          <a:p>
            <a:r>
              <a:rPr lang="en-US" dirty="0"/>
              <a:t>Potential Data Sources</a:t>
            </a:r>
          </a:p>
          <a:p>
            <a:pPr lvl="1"/>
            <a:r>
              <a:rPr lang="en-US" dirty="0"/>
              <a:t>Building Performance Database https://bpd.lbl.gov/  </a:t>
            </a:r>
          </a:p>
          <a:p>
            <a:pPr lvl="1"/>
            <a:r>
              <a:rPr lang="en-US" dirty="0"/>
              <a:t>Energy.gov https://www.energy.gov/eere/buildings/building-energy-data</a:t>
            </a:r>
          </a:p>
          <a:p>
            <a:pPr lvl="1"/>
            <a:r>
              <a:rPr lang="en-US" dirty="0"/>
              <a:t>Data.gov https://catalog.data.gov</a:t>
            </a:r>
          </a:p>
        </p:txBody>
      </p:sp>
    </p:spTree>
    <p:extLst>
      <p:ext uri="{BB962C8B-B14F-4D97-AF65-F5344CB8AC3E}">
        <p14:creationId xmlns:p14="http://schemas.microsoft.com/office/powerpoint/2010/main" val="157069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DC1B47-4BE6-4C3C-89E2-08267C9369EA}"/>
              </a:ext>
            </a:extLst>
          </p:cNvPr>
          <p:cNvPicPr>
            <a:picLocks noChangeAspect="1"/>
          </p:cNvPicPr>
          <p:nvPr/>
        </p:nvPicPr>
        <p:blipFill>
          <a:blip r:embed="rId2"/>
          <a:stretch>
            <a:fillRect/>
          </a:stretch>
        </p:blipFill>
        <p:spPr>
          <a:xfrm>
            <a:off x="1938337" y="581025"/>
            <a:ext cx="8315325" cy="5695950"/>
          </a:xfrm>
          <a:prstGeom prst="rect">
            <a:avLst/>
          </a:prstGeom>
        </p:spPr>
      </p:pic>
    </p:spTree>
    <p:extLst>
      <p:ext uri="{BB962C8B-B14F-4D97-AF65-F5344CB8AC3E}">
        <p14:creationId xmlns:p14="http://schemas.microsoft.com/office/powerpoint/2010/main" val="16889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Green Rater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Rater</dc:title>
  <dc:creator>Bond, Alan J (Alan)</dc:creator>
  <cp:lastModifiedBy>Bond, Alan J (Alan)</cp:lastModifiedBy>
  <cp:revision>1</cp:revision>
  <dcterms:created xsi:type="dcterms:W3CDTF">2021-11-30T00:47:08Z</dcterms:created>
  <dcterms:modified xsi:type="dcterms:W3CDTF">2021-11-30T00:54:10Z</dcterms:modified>
</cp:coreProperties>
</file>