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</p:sldMasterIdLst>
  <p:sldIdLst>
    <p:sldId id="256" r:id="rId8"/>
    <p:sldId id="288" r:id="rId9"/>
    <p:sldId id="257" r:id="rId10"/>
    <p:sldId id="258" r:id="rId11"/>
    <p:sldId id="290" r:id="rId12"/>
    <p:sldId id="291" r:id="rId13"/>
    <p:sldId id="292" r:id="rId14"/>
    <p:sldId id="287" r:id="rId1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bianTal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A1B64B-ABAC-472B-904F-6BC9909BAAA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E8E1E2-EBF8-4162-9532-84335A4ED7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F141710-B26B-4FEC-83AB-E3806FDC3E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AF1AA41-B79C-41E2-B7EF-FD65E5187A4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8280" y="255960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6887160"/>
            <a:ext cx="319320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000" y="6887160"/>
            <a:ext cx="177120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1949654-ECFE-4922-9580-96EDE489E967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6887160"/>
            <a:ext cx="234648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8280" y="255960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ftr" idx="4"/>
          </p:nvPr>
        </p:nvSpPr>
        <p:spPr>
          <a:xfrm>
            <a:off x="3447360" y="6887160"/>
            <a:ext cx="319320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7227000" y="6887160"/>
            <a:ext cx="177120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0D91827-311E-43A9-9CC6-73A467E85441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6"/>
          </p:nvPr>
        </p:nvSpPr>
        <p:spPr>
          <a:xfrm>
            <a:off x="504000" y="6887160"/>
            <a:ext cx="2346480" cy="3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66095" sy="66094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/>
        </p:nvSpPr>
        <p:spPr>
          <a:xfrm>
            <a:off x="504000" y="1769040"/>
            <a:ext cx="9069840" cy="4987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Muokkaa jäsennyksen tekstimuotoa napsauttamalla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288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Toinen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16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Kolmas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Neljäs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Viides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Kuudes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Seitsemäs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56000" lvl="7" indent="-216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Kahdeksas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888000" lvl="8" indent="-216000" defTabSz="914400">
              <a:lnSpc>
                <a:spcPct val="100000"/>
              </a:lnSpc>
              <a:buClr>
                <a:srgbClr val="0066CC"/>
              </a:buClr>
              <a:buSzPct val="45000"/>
              <a:buFont typeface="Wingdings" charset="2"/>
              <a:buChar char="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Yhdeksäs jäsennystaso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8280" y="255960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ftr" idx="7"/>
          </p:nvPr>
        </p:nvSpPr>
        <p:spPr>
          <a:xfrm>
            <a:off x="3447360" y="6887160"/>
            <a:ext cx="3193200" cy="51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sldNum" idx="8"/>
          </p:nvPr>
        </p:nvSpPr>
        <p:spPr>
          <a:xfrm>
            <a:off x="7227000" y="6887160"/>
            <a:ext cx="2346480" cy="51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408AAA1-F9E6-4497-9702-5680CB7446D2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dt" idx="9"/>
          </p:nvPr>
        </p:nvSpPr>
        <p:spPr>
          <a:xfrm>
            <a:off x="504000" y="6887160"/>
            <a:ext cx="2346480" cy="51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4"/>
          <p:cNvPicPr/>
          <p:nvPr/>
        </p:nvPicPr>
        <p:blipFill>
          <a:blip r:embed="rId3"/>
          <a:stretch/>
        </p:blipFill>
        <p:spPr>
          <a:xfrm>
            <a:off x="0" y="0"/>
            <a:ext cx="10081440" cy="7559280"/>
          </a:xfrm>
          <a:prstGeom prst="rect">
            <a:avLst/>
          </a:prstGeom>
          <a:ln w="0">
            <a:noFill/>
          </a:ln>
        </p:spPr>
      </p:pic>
      <p:sp>
        <p:nvSpPr>
          <p:cNvPr id="27" name="Rectangle 15"/>
          <p:cNvSpPr/>
          <p:nvPr/>
        </p:nvSpPr>
        <p:spPr>
          <a:xfrm>
            <a:off x="503640" y="1768320"/>
            <a:ext cx="9069840" cy="438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8280" y="255960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Document 20"/>
          <p:cNvSpPr/>
          <p:nvPr/>
        </p:nvSpPr>
        <p:spPr>
          <a:xfrm flipH="1" flipV="1">
            <a:off x="-2880" y="5996880"/>
            <a:ext cx="10078200" cy="1558440"/>
          </a:xfrm>
          <a:prstGeom prst="flowChartDocument">
            <a:avLst/>
          </a:prstGeom>
          <a:gradFill rotWithShape="0">
            <a:gsLst>
              <a:gs pos="2000">
                <a:srgbClr val="77CAEE"/>
              </a:gs>
              <a:gs pos="2000">
                <a:srgbClr val="75C9EE"/>
              </a:gs>
              <a:gs pos="3555">
                <a:srgbClr val="75C9EE"/>
              </a:gs>
              <a:gs pos="3555">
                <a:srgbClr val="73C9ED"/>
              </a:gs>
              <a:gs pos="5111">
                <a:srgbClr val="73C9ED"/>
              </a:gs>
              <a:gs pos="5111">
                <a:srgbClr val="71C8ED"/>
              </a:gs>
              <a:gs pos="6666">
                <a:srgbClr val="71C8ED"/>
              </a:gs>
              <a:gs pos="6666">
                <a:srgbClr val="6FC7ED"/>
              </a:gs>
              <a:gs pos="8222">
                <a:srgbClr val="6FC7ED"/>
              </a:gs>
              <a:gs pos="8222">
                <a:srgbClr val="6EC6ED"/>
              </a:gs>
              <a:gs pos="9777">
                <a:srgbClr val="6EC6ED"/>
              </a:gs>
              <a:gs pos="9777">
                <a:srgbClr val="6CC6EC"/>
              </a:gs>
              <a:gs pos="11333">
                <a:srgbClr val="6CC6EC"/>
              </a:gs>
              <a:gs pos="11333">
                <a:srgbClr val="6AC5EC"/>
              </a:gs>
              <a:gs pos="12888">
                <a:srgbClr val="6AC5EC"/>
              </a:gs>
              <a:gs pos="12888">
                <a:srgbClr val="68C4EC"/>
              </a:gs>
              <a:gs pos="14445">
                <a:srgbClr val="68C4EC"/>
              </a:gs>
              <a:gs pos="14445">
                <a:srgbClr val="66C3EC"/>
              </a:gs>
              <a:gs pos="16000">
                <a:srgbClr val="66C3EC"/>
              </a:gs>
              <a:gs pos="16000">
                <a:srgbClr val="64C3EB"/>
              </a:gs>
              <a:gs pos="17556">
                <a:srgbClr val="64C3EB"/>
              </a:gs>
              <a:gs pos="17556">
                <a:srgbClr val="62C2EB"/>
              </a:gs>
              <a:gs pos="19111">
                <a:srgbClr val="62C2EB"/>
              </a:gs>
              <a:gs pos="19111">
                <a:srgbClr val="60C1EB"/>
              </a:gs>
              <a:gs pos="20667">
                <a:srgbClr val="60C1EB"/>
              </a:gs>
              <a:gs pos="20667">
                <a:srgbClr val="5EC0EA"/>
              </a:gs>
              <a:gs pos="22222">
                <a:srgbClr val="5EC0EA"/>
              </a:gs>
              <a:gs pos="22222">
                <a:srgbClr val="5DC0EA"/>
              </a:gs>
              <a:gs pos="23778">
                <a:srgbClr val="5DC0EA"/>
              </a:gs>
              <a:gs pos="23778">
                <a:srgbClr val="5BBFEA"/>
              </a:gs>
              <a:gs pos="25333">
                <a:srgbClr val="5BBFEA"/>
              </a:gs>
              <a:gs pos="25333">
                <a:srgbClr val="59BEEA"/>
              </a:gs>
              <a:gs pos="26889">
                <a:srgbClr val="59BEEA"/>
              </a:gs>
              <a:gs pos="26889">
                <a:srgbClr val="57BDE9"/>
              </a:gs>
              <a:gs pos="28444">
                <a:srgbClr val="57BDE9"/>
              </a:gs>
              <a:gs pos="28444">
                <a:srgbClr val="55BDE9"/>
              </a:gs>
              <a:gs pos="30000">
                <a:srgbClr val="55BDE9"/>
              </a:gs>
              <a:gs pos="30000">
                <a:srgbClr val="53BCE9"/>
              </a:gs>
              <a:gs pos="31555">
                <a:srgbClr val="53BCE9"/>
              </a:gs>
              <a:gs pos="31555">
                <a:srgbClr val="51BBE9"/>
              </a:gs>
              <a:gs pos="33111">
                <a:srgbClr val="51BBE9"/>
              </a:gs>
              <a:gs pos="33111">
                <a:srgbClr val="4FBAE8"/>
              </a:gs>
              <a:gs pos="34666">
                <a:srgbClr val="4FBAE8"/>
              </a:gs>
              <a:gs pos="34666">
                <a:srgbClr val="4DBAE8"/>
              </a:gs>
              <a:gs pos="36222">
                <a:srgbClr val="4DBAE8"/>
              </a:gs>
              <a:gs pos="36222">
                <a:srgbClr val="4CB9E8"/>
              </a:gs>
              <a:gs pos="37777">
                <a:srgbClr val="4CB9E8"/>
              </a:gs>
              <a:gs pos="37777">
                <a:srgbClr val="4AB8E8"/>
              </a:gs>
              <a:gs pos="39334">
                <a:srgbClr val="4AB8E8"/>
              </a:gs>
              <a:gs pos="39334">
                <a:srgbClr val="48B7E7"/>
              </a:gs>
              <a:gs pos="40889">
                <a:srgbClr val="48B7E7"/>
              </a:gs>
              <a:gs pos="40889">
                <a:srgbClr val="46B7E7"/>
              </a:gs>
              <a:gs pos="42445">
                <a:srgbClr val="46B7E7"/>
              </a:gs>
              <a:gs pos="42445">
                <a:srgbClr val="44B6E7"/>
              </a:gs>
              <a:gs pos="44000">
                <a:srgbClr val="44B6E7"/>
              </a:gs>
              <a:gs pos="44000">
                <a:srgbClr val="42B5E6"/>
              </a:gs>
              <a:gs pos="45556">
                <a:srgbClr val="42B5E6"/>
              </a:gs>
              <a:gs pos="45556">
                <a:srgbClr val="40B4E6"/>
              </a:gs>
              <a:gs pos="47111">
                <a:srgbClr val="40B4E6"/>
              </a:gs>
              <a:gs pos="47111">
                <a:srgbClr val="3EB4E6"/>
              </a:gs>
              <a:gs pos="48667">
                <a:srgbClr val="3EB4E6"/>
              </a:gs>
              <a:gs pos="48667">
                <a:srgbClr val="3CB3E6"/>
              </a:gs>
              <a:gs pos="50222">
                <a:srgbClr val="3BB2E5"/>
              </a:gs>
              <a:gs pos="50222">
                <a:srgbClr val="3CB3E6"/>
              </a:gs>
              <a:gs pos="51778">
                <a:srgbClr val="3BB2E5"/>
              </a:gs>
              <a:gs pos="51778">
                <a:srgbClr val="39B1E5"/>
              </a:gs>
              <a:gs pos="53333">
                <a:srgbClr val="39B1E5"/>
              </a:gs>
              <a:gs pos="53333">
                <a:srgbClr val="37B1E5"/>
              </a:gs>
              <a:gs pos="54889">
                <a:srgbClr val="37B1E5"/>
              </a:gs>
              <a:gs pos="54889">
                <a:srgbClr val="35B0E5"/>
              </a:gs>
              <a:gs pos="56444">
                <a:srgbClr val="35B0E5"/>
              </a:gs>
              <a:gs pos="56444">
                <a:srgbClr val="33AFE4"/>
              </a:gs>
              <a:gs pos="58000">
                <a:srgbClr val="33AFE4"/>
              </a:gs>
              <a:gs pos="58000">
                <a:srgbClr val="31AEE4"/>
              </a:gs>
              <a:gs pos="59555">
                <a:srgbClr val="31AEE4"/>
              </a:gs>
              <a:gs pos="59555">
                <a:srgbClr val="2FAEE4"/>
              </a:gs>
              <a:gs pos="61111">
                <a:srgbClr val="2FAEE4"/>
              </a:gs>
              <a:gs pos="61111">
                <a:srgbClr val="2DADE3"/>
              </a:gs>
              <a:gs pos="62666">
                <a:srgbClr val="2DADE3"/>
              </a:gs>
              <a:gs pos="62666">
                <a:srgbClr val="2BACE3"/>
              </a:gs>
              <a:gs pos="64223">
                <a:srgbClr val="2BACE3"/>
              </a:gs>
              <a:gs pos="64223">
                <a:srgbClr val="2AABE3"/>
              </a:gs>
              <a:gs pos="65778">
                <a:srgbClr val="2AABE3"/>
              </a:gs>
              <a:gs pos="65778">
                <a:srgbClr val="28ABE3"/>
              </a:gs>
              <a:gs pos="67334">
                <a:srgbClr val="28ABE3"/>
              </a:gs>
              <a:gs pos="67334">
                <a:srgbClr val="26AAE2"/>
              </a:gs>
              <a:gs pos="68889">
                <a:srgbClr val="26AAE2"/>
              </a:gs>
              <a:gs pos="68889">
                <a:srgbClr val="24A9E2"/>
              </a:gs>
              <a:gs pos="70445">
                <a:srgbClr val="24A9E2"/>
              </a:gs>
              <a:gs pos="70445">
                <a:srgbClr val="22A8E2"/>
              </a:gs>
              <a:gs pos="72000">
                <a:srgbClr val="22A8E2"/>
              </a:gs>
              <a:gs pos="72000">
                <a:srgbClr val="20A8E2"/>
              </a:gs>
              <a:gs pos="73556">
                <a:srgbClr val="20A8E2"/>
              </a:gs>
              <a:gs pos="73556">
                <a:srgbClr val="1EA7E1"/>
              </a:gs>
              <a:gs pos="75111">
                <a:srgbClr val="1CA6E1"/>
              </a:gs>
              <a:gs pos="75111">
                <a:srgbClr val="1EA7E1"/>
              </a:gs>
              <a:gs pos="76667">
                <a:srgbClr val="1CA6E1"/>
              </a:gs>
              <a:gs pos="76667">
                <a:srgbClr val="1AA5E1"/>
              </a:gs>
              <a:gs pos="78222">
                <a:srgbClr val="1AA5E1"/>
              </a:gs>
              <a:gs pos="78222">
                <a:srgbClr val="19A5E1"/>
              </a:gs>
              <a:gs pos="79778">
                <a:srgbClr val="19A5E1"/>
              </a:gs>
              <a:gs pos="79778">
                <a:srgbClr val="17A4E0"/>
              </a:gs>
              <a:gs pos="81333">
                <a:srgbClr val="17A4E0"/>
              </a:gs>
              <a:gs pos="81333">
                <a:srgbClr val="15A3E0"/>
              </a:gs>
              <a:gs pos="82889">
                <a:srgbClr val="15A3E0"/>
              </a:gs>
              <a:gs pos="82889">
                <a:srgbClr val="13A2E0"/>
              </a:gs>
              <a:gs pos="84444">
                <a:srgbClr val="13A2E0"/>
              </a:gs>
              <a:gs pos="84444">
                <a:srgbClr val="11A2DF"/>
              </a:gs>
              <a:gs pos="86000">
                <a:srgbClr val="11A2DF"/>
              </a:gs>
              <a:gs pos="86000">
                <a:srgbClr val="0FA1DF"/>
              </a:gs>
              <a:gs pos="87555">
                <a:srgbClr val="0DA0DF"/>
              </a:gs>
              <a:gs pos="87555">
                <a:srgbClr val="0FA1DF"/>
              </a:gs>
              <a:gs pos="89112">
                <a:srgbClr val="0DA0DF"/>
              </a:gs>
              <a:gs pos="89112">
                <a:srgbClr val="0B9FDF"/>
              </a:gs>
              <a:gs pos="90667">
                <a:srgbClr val="0B9FDF"/>
              </a:gs>
              <a:gs pos="90667">
                <a:srgbClr val="099FDE"/>
              </a:gs>
              <a:gs pos="92223">
                <a:srgbClr val="099FDE"/>
              </a:gs>
              <a:gs pos="92223">
                <a:srgbClr val="089EDE"/>
              </a:gs>
              <a:gs pos="93778">
                <a:srgbClr val="089EDE"/>
              </a:gs>
              <a:gs pos="93778">
                <a:srgbClr val="069DDE"/>
              </a:gs>
              <a:gs pos="95334">
                <a:srgbClr val="069DDE"/>
              </a:gs>
              <a:gs pos="95334">
                <a:srgbClr val="049CDE"/>
              </a:gs>
              <a:gs pos="96889">
                <a:srgbClr val="049CDE"/>
              </a:gs>
              <a:gs pos="96889">
                <a:srgbClr val="029CDD"/>
              </a:gs>
              <a:gs pos="98445">
                <a:srgbClr val="029CDD"/>
              </a:gs>
              <a:gs pos="98445">
                <a:srgbClr val="009BDD"/>
              </a:gs>
              <a:gs pos="100000">
                <a:srgbClr val="009BDD"/>
              </a:gs>
            </a:gsLst>
            <a:lin ang="0"/>
          </a:gradFill>
          <a:ln w="0">
            <a:noFill/>
          </a:ln>
          <a:effectLst>
            <a:outerShdw dist="10800" dir="5400000" rotWithShape="0">
              <a:srgbClr val="009BDD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Rectangle 21"/>
          <p:cNvSpPr/>
          <p:nvPr/>
        </p:nvSpPr>
        <p:spPr>
          <a:xfrm>
            <a:off x="360000" y="3839760"/>
            <a:ext cx="9358200" cy="21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8280" y="255960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ftr" idx="10"/>
          </p:nvPr>
        </p:nvSpPr>
        <p:spPr>
          <a:xfrm>
            <a:off x="3420000" y="6959880"/>
            <a:ext cx="32382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FFFFFF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11"/>
          </p:nvPr>
        </p:nvSpPr>
        <p:spPr>
          <a:xfrm>
            <a:off x="7380000" y="6959880"/>
            <a:ext cx="23382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FFFFFF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5AD6BAA-2DA5-4EE2-936D-BFD42CB9A594}" type="slidenum">
              <a:rPr lang="en-GB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dt" idx="12"/>
          </p:nvPr>
        </p:nvSpPr>
        <p:spPr>
          <a:xfrm>
            <a:off x="360000" y="6959880"/>
            <a:ext cx="23382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9"/>
          <p:cNvPicPr/>
          <p:nvPr/>
        </p:nvPicPr>
        <p:blipFill>
          <a:blip r:embed="rId3"/>
          <a:stretch/>
        </p:blipFill>
        <p:spPr>
          <a:xfrm>
            <a:off x="0" y="0"/>
            <a:ext cx="10077480" cy="755712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30"/>
          <p:cNvSpPr/>
          <p:nvPr/>
        </p:nvSpPr>
        <p:spPr>
          <a:xfrm>
            <a:off x="528840" y="3965040"/>
            <a:ext cx="9069480" cy="27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8280" y="2559600"/>
            <a:ext cx="9069480" cy="12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60000" y="3396240"/>
            <a:ext cx="7738200" cy="197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28600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400" b="1" u="sng" strike="noStrike" spc="-1" dirty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/>
                <a:ea typeface="DejaVu Sans"/>
              </a:rPr>
              <a:t>GROUP MEMBERS;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ANIYA OMARY</a:t>
            </a:r>
          </a:p>
          <a:p>
            <a:pPr marL="216000" indent="-2160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JOYCE ROBERT</a:t>
            </a: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LAMECK GODWIN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ALLY AWADHI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YATHRIBABDULAZIZ DHULKARNAYN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DejaVu Sans"/>
              </a:rPr>
              <a:t>AMIRI ATHUMANI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60000" y="-190500"/>
            <a:ext cx="8638200" cy="12352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br>
              <a:rPr lang="en-US" sz="4400" dirty="0"/>
            </a:br>
            <a:br>
              <a:rPr lang="en-US" sz="4400" dirty="0"/>
            </a:br>
            <a:r>
              <a:rPr lang="en-GB" sz="4000" b="1" u="sng" strike="noStrike" spc="-1" dirty="0">
                <a:solidFill>
                  <a:srgbClr val="DD4100"/>
                </a:solidFill>
                <a:uFillTx/>
                <a:latin typeface="Arial"/>
                <a:ea typeface="DejaVu Sans"/>
              </a:rPr>
              <a:t>GROUP ASSIGMENT</a:t>
            </a:r>
            <a:br>
              <a:rPr lang="en-US" sz="4000" dirty="0"/>
            </a:br>
            <a:r>
              <a:rPr lang="en-GB" sz="4000" b="1" u="sng" strike="noStrike" spc="-1" dirty="0">
                <a:solidFill>
                  <a:srgbClr val="DD4100"/>
                </a:solidFill>
                <a:uFillTx/>
                <a:latin typeface="Arial"/>
                <a:ea typeface="DejaVu Sans"/>
              </a:rPr>
              <a:t>GROUP NO 10</a:t>
            </a:r>
            <a:endParaRPr lang="en-US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423A-26FE-487A-47C9-2A3AD7564A83}"/>
              </a:ext>
            </a:extLst>
          </p:cNvPr>
          <p:cNvSpPr txBox="1"/>
          <p:nvPr/>
        </p:nvSpPr>
        <p:spPr>
          <a:xfrm>
            <a:off x="8407400" y="683260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582A4-3AB4-481A-D573-6638E265FAB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5930900" cy="46794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8709-9853-CE9B-6F74-5A82D3910E74}"/>
              </a:ext>
            </a:extLst>
          </p:cNvPr>
          <p:cNvSpPr txBox="1"/>
          <p:nvPr/>
        </p:nvSpPr>
        <p:spPr>
          <a:xfrm>
            <a:off x="1168400" y="949067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SOCIAL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EDD5C-8ED7-9500-3D79-D987C7E458F5}"/>
              </a:ext>
            </a:extLst>
          </p:cNvPr>
          <p:cNvSpPr txBox="1"/>
          <p:nvPr/>
        </p:nvSpPr>
        <p:spPr>
          <a:xfrm>
            <a:off x="8331200" y="6889234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98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5"/>
          <p:cNvSpPr/>
          <p:nvPr/>
        </p:nvSpPr>
        <p:spPr>
          <a:xfrm>
            <a:off x="264600" y="228600"/>
            <a:ext cx="6171120" cy="708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50000"/>
              </a:lnSpc>
            </a:pPr>
            <a:r>
              <a:rPr lang="en-US" sz="4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Topic contents</a:t>
            </a:r>
            <a:endParaRPr lang="en-US" sz="4800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Objectives of Social Networks</a:t>
            </a: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4800" spc="-1" dirty="0">
                <a:solidFill>
                  <a:srgbClr val="000000"/>
                </a:solidFill>
                <a:latin typeface="Arial"/>
                <a:ea typeface="DejaVu Sans"/>
              </a:rPr>
              <a:t>Problems of Social Networks</a:t>
            </a:r>
            <a:endParaRPr lang="en-US" sz="4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0817F-CCDC-161C-0004-77508EDB9A7B}"/>
              </a:ext>
            </a:extLst>
          </p:cNvPr>
          <p:cNvSpPr txBox="1"/>
          <p:nvPr/>
        </p:nvSpPr>
        <p:spPr>
          <a:xfrm>
            <a:off x="8343900" y="6807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3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537840"/>
            <a:ext cx="8638200" cy="126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chemeClr val="dk1"/>
                </a:solidFill>
                <a:latin typeface="Arial"/>
              </a:rPr>
              <a:t>Objectives of social networks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60000" y="1769040"/>
            <a:ext cx="8638200" cy="498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00050" indent="-400050">
              <a:lnSpc>
                <a:spcPct val="90000"/>
              </a:lnSpc>
              <a:spcBef>
                <a:spcPts val="1417"/>
              </a:spcBef>
              <a:buFont typeface="+mj-lt"/>
              <a:buAutoNum type="romanLcPeriod"/>
            </a:pPr>
            <a:endParaRPr lang="en-US" sz="1800" b="0" strike="noStrike" spc="-1" dirty="0">
              <a:solidFill>
                <a:schemeClr val="dk1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1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Connectivity</a:t>
            </a:r>
            <a:r>
              <a:rPr lang="en-US" sz="18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; Social networks aim to connect people globally, enabling users to stay in touch with friends, family, and acquaintances regardless of geographical barriers.</a:t>
            </a:r>
          </a:p>
          <a:p>
            <a:pPr marL="400050" indent="-400050">
              <a:lnSpc>
                <a:spcPct val="90000"/>
              </a:lnSpc>
              <a:spcBef>
                <a:spcPts val="1417"/>
              </a:spcBef>
              <a:buFont typeface="+mj-lt"/>
              <a:buAutoNum type="romanLcPeriod"/>
            </a:pPr>
            <a:endParaRPr lang="en-US" sz="1800" b="0" strike="noStrike" spc="-1" dirty="0">
              <a:solidFill>
                <a:schemeClr val="dk1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1800" b="1" spc="-1" dirty="0">
                <a:solidFill>
                  <a:schemeClr val="dk1"/>
                </a:solidFill>
                <a:latin typeface="Arial"/>
                <a:ea typeface="DejaVu Sans"/>
              </a:rPr>
              <a:t>I</a:t>
            </a:r>
            <a:r>
              <a:rPr lang="en-US" sz="1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nformation sharing; </a:t>
            </a:r>
            <a:r>
              <a:rPr lang="en-US" sz="1800" strike="noStrike" spc="-1" dirty="0">
                <a:solidFill>
                  <a:schemeClr val="dk1"/>
                </a:solidFill>
                <a:latin typeface="Arial"/>
                <a:ea typeface="DejaVu Sans"/>
              </a:rPr>
              <a:t>They provide a platform for users to share information, news, options, and ideas with a wide audience, facilitating the spread of information in real-time.</a:t>
            </a:r>
          </a:p>
          <a:p>
            <a:pPr marL="400050" indent="-400050">
              <a:lnSpc>
                <a:spcPct val="90000"/>
              </a:lnSpc>
              <a:spcBef>
                <a:spcPts val="1417"/>
              </a:spcBef>
              <a:buFont typeface="+mj-lt"/>
              <a:buAutoNum type="romanLcPeriod"/>
            </a:pPr>
            <a:endParaRPr lang="en-US" sz="1800" b="1" spc="-1" dirty="0">
              <a:solidFill>
                <a:schemeClr val="dk1"/>
              </a:solidFill>
              <a:latin typeface="Arial"/>
              <a:ea typeface="DejaVu Sans"/>
            </a:endParaRPr>
          </a:p>
          <a:p>
            <a:pPr marL="400050" indent="-40005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en-US" sz="1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Community building; </a:t>
            </a:r>
            <a:r>
              <a:rPr lang="en-US" sz="1800" strike="noStrike" spc="-1" dirty="0">
                <a:solidFill>
                  <a:schemeClr val="dk1"/>
                </a:solidFill>
                <a:latin typeface="Arial"/>
                <a:ea typeface="DejaVu Sans"/>
              </a:rPr>
              <a:t>social networks helps in building communities of like-minded individuals, creating spaces for people with common interests to interact, share experiences, and support each other.</a:t>
            </a:r>
          </a:p>
          <a:p>
            <a:pPr marL="400050" indent="-400050">
              <a:lnSpc>
                <a:spcPct val="90000"/>
              </a:lnSpc>
              <a:spcBef>
                <a:spcPts val="1417"/>
              </a:spcBef>
              <a:buFont typeface="+mj-lt"/>
              <a:buAutoNum type="romanLcPeriod"/>
            </a:pPr>
            <a:endParaRPr lang="en-US" sz="1800" b="1" strike="noStrike" spc="-1" dirty="0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17027-0709-C936-E060-54EFC2EC7133}"/>
              </a:ext>
            </a:extLst>
          </p:cNvPr>
          <p:cNvSpPr txBox="1"/>
          <p:nvPr/>
        </p:nvSpPr>
        <p:spPr>
          <a:xfrm>
            <a:off x="8369300" y="683716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60A1-A56D-4428-4B83-6406C619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588920"/>
            <a:ext cx="8424100" cy="1261800"/>
          </a:xfrm>
        </p:spPr>
        <p:txBody>
          <a:bodyPr/>
          <a:lstStyle/>
          <a:p>
            <a:br>
              <a:rPr lang="en-US" sz="4400" b="0" strike="noStrike" spc="-1" dirty="0">
                <a:solidFill>
                  <a:schemeClr val="dk1"/>
                </a:solidFill>
                <a:latin typeface="Arial"/>
              </a:rPr>
            </a:br>
            <a:r>
              <a:rPr lang="en-US" sz="4400" b="0" strike="noStrike" spc="-1" dirty="0">
                <a:solidFill>
                  <a:schemeClr val="dk1"/>
                </a:solidFill>
                <a:latin typeface="Arial"/>
              </a:rPr>
              <a:t>     </a:t>
            </a:r>
            <a:r>
              <a:rPr lang="en-US" sz="4000" b="0" strike="noStrike" spc="-1" dirty="0">
                <a:solidFill>
                  <a:schemeClr val="dk1"/>
                </a:solidFill>
                <a:latin typeface="Arial"/>
              </a:rPr>
              <a:t>Objectives of social networks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995A-DE94-6D18-B1BA-A3ECCA8BAD6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51600" y="1850720"/>
            <a:ext cx="8424100" cy="36864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Promotion and marketing; </a:t>
            </a:r>
            <a:r>
              <a:rPr lang="en-US" sz="1800" dirty="0"/>
              <a:t>They serve as a powerful tool for businesses and individuals to promote their products, services, or personal brand to a large audience, facilitating marketing and advertising efforts.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Entertainment and recreation; </a:t>
            </a:r>
            <a:r>
              <a:rPr lang="en-US" sz="1800" dirty="0"/>
              <a:t>Social networks offer entertainment and recreational activities such as games, videos and other engaging content to keep users entertained and engaged.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F5E9A-DD56-3A0E-4285-F496C1AD2445}"/>
              </a:ext>
            </a:extLst>
          </p:cNvPr>
          <p:cNvSpPr txBox="1"/>
          <p:nvPr/>
        </p:nvSpPr>
        <p:spPr>
          <a:xfrm>
            <a:off x="8343900" y="6807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867077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CD67-EA9A-664D-247A-0417AEDE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77520"/>
            <a:ext cx="8661400" cy="1261800"/>
          </a:xfrm>
        </p:spPr>
        <p:txBody>
          <a:bodyPr/>
          <a:lstStyle/>
          <a:p>
            <a:r>
              <a:rPr lang="en-US" sz="4000" b="0" strike="noStrike" spc="-1" dirty="0">
                <a:solidFill>
                  <a:schemeClr val="dk1"/>
                </a:solidFill>
                <a:latin typeface="Arial"/>
              </a:rPr>
              <a:t>     Problems of social networks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661B-1C23-5A20-608F-DD37ACE602D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68300" y="1768680"/>
            <a:ext cx="8661400" cy="4384080"/>
          </a:xfrm>
        </p:spPr>
        <p:txBody>
          <a:bodyPr/>
          <a:lstStyle/>
          <a:p>
            <a:r>
              <a:rPr lang="en-US" sz="1800" b="1" dirty="0"/>
              <a:t>Privacy concerns; </a:t>
            </a:r>
            <a:r>
              <a:rPr lang="en-US" sz="1800" dirty="0"/>
              <a:t>Social networks often collect and store vast amounts of user data, raising concerns about privacy, data security, and the misuse of personal information by third parties.</a:t>
            </a:r>
          </a:p>
          <a:p>
            <a:endParaRPr lang="en-US" sz="1800" b="1" dirty="0"/>
          </a:p>
          <a:p>
            <a:r>
              <a:rPr lang="en-US" sz="1800" b="1" dirty="0"/>
              <a:t>Cyberbullying and harassment; </a:t>
            </a:r>
            <a:r>
              <a:rPr lang="en-US" sz="1800" dirty="0"/>
              <a:t>The anonymity and wide reach of social networks can lead to instances of cyberbullying, harassment, and online abuse, impacting the mental health and well-being of users.</a:t>
            </a:r>
          </a:p>
          <a:p>
            <a:endParaRPr lang="en-US" sz="1800" b="1" dirty="0"/>
          </a:p>
          <a:p>
            <a:r>
              <a:rPr lang="en-US" sz="1800" b="1" dirty="0"/>
              <a:t>Addiction and mental health; </a:t>
            </a:r>
            <a:r>
              <a:rPr lang="en-US" sz="1800" dirty="0"/>
              <a:t>Excessive use can lead to addiction, social isolation, anxiety, depression, and body image issues.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0A969-F887-650A-A18D-F1DC1BDD5601}"/>
              </a:ext>
            </a:extLst>
          </p:cNvPr>
          <p:cNvSpPr txBox="1"/>
          <p:nvPr/>
        </p:nvSpPr>
        <p:spPr>
          <a:xfrm>
            <a:off x="8407400" y="68128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54232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63B7-CFB4-ED4D-1008-F0F5FFBC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506880"/>
            <a:ext cx="8589200" cy="1261800"/>
          </a:xfrm>
        </p:spPr>
        <p:txBody>
          <a:bodyPr/>
          <a:lstStyle/>
          <a:p>
            <a:r>
              <a:rPr lang="en-US" sz="4000" b="0" strike="noStrike" spc="-1" dirty="0">
                <a:solidFill>
                  <a:schemeClr val="dk1"/>
                </a:solidFill>
                <a:latin typeface="Arial"/>
              </a:rPr>
              <a:t>     Problems of social networks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6857-ADED-BA72-9C3C-9A1451A55DB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768680"/>
            <a:ext cx="8474900" cy="4384080"/>
          </a:xfrm>
        </p:spPr>
        <p:txBody>
          <a:bodyPr>
            <a:normAutofit/>
          </a:bodyPr>
          <a:lstStyle/>
          <a:p>
            <a:r>
              <a:rPr lang="en-US" sz="1800" b="1" dirty="0"/>
              <a:t>Echo chambers and polarization; </a:t>
            </a:r>
            <a:r>
              <a:rPr lang="en-US" sz="1800" dirty="0"/>
              <a:t>Social networks can create echo chambers where users are exposed only to information that aligns with their existing beliefs, leading to polarization, intolerance, and a lack of open-mindedness in online discourse.</a:t>
            </a:r>
          </a:p>
          <a:p>
            <a:endParaRPr lang="en-US" sz="1800" b="1" dirty="0"/>
          </a:p>
          <a:p>
            <a:r>
              <a:rPr lang="en-US" sz="1800" b="1" dirty="0"/>
              <a:t>Fake news and misinformation; </a:t>
            </a:r>
            <a:r>
              <a:rPr lang="en-US" sz="1800" dirty="0"/>
              <a:t>Social networks can be breading grounds for the spread of fake news, misinformation, and propaganda, leading to the dissemination of false information and manipulation of public opinion.</a:t>
            </a:r>
          </a:p>
          <a:p>
            <a:endParaRPr lang="en-US" sz="1800" b="1" dirty="0"/>
          </a:p>
          <a:p>
            <a:r>
              <a:rPr lang="en-US" sz="1800" b="1" dirty="0"/>
              <a:t>Addiction and time wasting; </a:t>
            </a:r>
            <a:r>
              <a:rPr lang="en-US" sz="1800" dirty="0"/>
              <a:t>Excessive use of social networks can lead addiction, distraction, and a waste of productive time, affecting mental health, relationships, and overall well-being.</a:t>
            </a:r>
            <a:endParaRPr lang="en-US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89733-4F34-3E8E-ED83-F623A5687F6F}"/>
              </a:ext>
            </a:extLst>
          </p:cNvPr>
          <p:cNvSpPr txBox="1"/>
          <p:nvPr/>
        </p:nvSpPr>
        <p:spPr>
          <a:xfrm>
            <a:off x="8445500" y="686812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1428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6"/>
          <p:cNvSpPr/>
          <p:nvPr/>
        </p:nvSpPr>
        <p:spPr>
          <a:xfrm>
            <a:off x="540000" y="3240000"/>
            <a:ext cx="8278200" cy="125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GB" sz="8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en-GB" sz="8000" b="0" strike="noStrike" spc="-1" dirty="0">
                <a:solidFill>
                  <a:srgbClr val="000000"/>
                </a:solidFill>
                <a:latin typeface="rsfs10"/>
                <a:ea typeface="DejaVu Sans"/>
              </a:rPr>
              <a:t>THE END!</a:t>
            </a:r>
            <a:endParaRPr lang="en-US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57D59-D2E9-83A9-C562-4B4A4A33ADF9}"/>
              </a:ext>
            </a:extLst>
          </p:cNvPr>
          <p:cNvSpPr txBox="1"/>
          <p:nvPr/>
        </p:nvSpPr>
        <p:spPr>
          <a:xfrm>
            <a:off x="540000" y="67183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 G~10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sndAc>
          <p:stSnd>
            <p:snd r:embed="rId2" name="audio1.wav"/>
          </p:stSnd>
        </p:sndAc>
      </p:transition>
    </mc:Choice>
    <mc:Fallback xmlns="" xmlns:p15="http://schemas.microsoft.com/office/powerpoint/2012/main">
      <p:transition spd="slow">
        <p:sndAc>
          <p:stSnd>
            <p:snd r:embed="rId3" name="audio1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429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rsfs10</vt:lpstr>
      <vt:lpstr>Symbol</vt:lpstr>
      <vt:lpstr>Times New Roman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  GROUP ASSIGMENT GROUP NO 10</vt:lpstr>
      <vt:lpstr>PowerPoint Presentation</vt:lpstr>
      <vt:lpstr>PowerPoint Presentation</vt:lpstr>
      <vt:lpstr>Objectives of social networks</vt:lpstr>
      <vt:lpstr>      Objectives of social networks</vt:lpstr>
      <vt:lpstr>     Problems of social networks</vt:lpstr>
      <vt:lpstr>     Problems of social networks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DebianTalk</dc:title>
  <dc:subject/>
  <dc:creator>washule</dc:creator>
  <dc:description/>
  <cp:lastModifiedBy>~AJAX~</cp:lastModifiedBy>
  <cp:revision>51</cp:revision>
  <dcterms:created xsi:type="dcterms:W3CDTF">2024-04-17T18:10:12Z</dcterms:created>
  <dcterms:modified xsi:type="dcterms:W3CDTF">2024-05-13T00:38:05Z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32</vt:i4>
  </property>
</Properties>
</file>