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534" r:id="rId4"/>
    <p:sldId id="609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5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86"/>
    <a:srgbClr val="202945"/>
    <a:srgbClr val="23F188"/>
    <a:srgbClr val="00B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18DAA407-B4A4-9541-B158-8FCAD21B3C0A}" type="datetimeFigureOut">
              <a:rPr kumimoji="1" lang="zh-CN" altLang="en-US" smtClean="0"/>
              <a:pPr/>
              <a:t>2022/9/26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3B25A186-65F8-294D-9A56-007CE1D4273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Source Han Sans CN Medium" panose="020B0500000000000000" pitchFamily="34" charset="-128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Source Han Sans CN Medium" panose="020B0500000000000000" pitchFamily="34" charset="-128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Source Han Sans CN Medium" panose="020B0500000000000000" pitchFamily="34" charset="-128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Source Han Sans CN Medium" panose="020B0500000000000000" pitchFamily="34" charset="-128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Source Han Sans CN Medium" panose="020B0500000000000000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A186-65F8-294D-9A56-007CE1D42734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64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5A186-65F8-294D-9A56-007CE1D42734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A2D1-3CE5-3E49-B561-D98940B9A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A2D1-3CE5-3E49-B561-D98940B9A45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5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A2D1-3CE5-3E49-B561-D98940B9A45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6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A2D1-3CE5-3E49-B561-D98940B9A45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7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A2D1-3CE5-3E49-B561-D98940B9A45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A2D1-3CE5-3E49-B561-D98940B9A45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86870-3C62-EE46-86ED-AFCBCA74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0E2C3-718F-4544-A18D-BE2AA1C82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97849-60B8-AB42-BA8F-1DAFF8F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A1F2-6F4D-8042-9D2F-ADA49F4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D9CC-B256-EE4E-BC73-DE86395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73910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A805F-86D4-574D-B758-448FA6F2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C2BE5-4D07-F149-8BCA-A3CFE5F9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706E2-EF9C-B44F-8EEE-2C9F8E30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6F75F-C161-1F4B-8F87-4D97A4F6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1D4AB-3E84-5D4D-863B-46C2D31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E1DB7-08CB-C34A-A7C1-6C714766BF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944F159-F1AE-5A4E-8D3B-E5603923DE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8327BAFC-46FD-9D4C-AFC9-AD2641213713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87749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C6568-C868-F541-A8B3-91C73C7AF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149C4-5B0C-2E42-88F9-38B93A28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2396F-EFE6-8E40-A7DC-EFEB137B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6173A-538B-6049-BF35-D8C136D0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800C6-6562-004D-9925-605E94C6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0F3C28-AF2D-8B40-ADBB-6369CF2FB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E079C87-38C5-8041-9E90-2B12A42D8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0" name="TextBox 21">
            <a:extLst>
              <a:ext uri="{FF2B5EF4-FFF2-40B4-BE49-F238E27FC236}">
                <a16:creationId xmlns:a16="http://schemas.microsoft.com/office/drawing/2014/main" id="{41CB85C1-7D88-4546-B6DF-A6B228CED5E1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51053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8F0A6B2-28CE-3D4A-80F5-08C57ECCA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1D01E-1388-9A4B-BEB7-B64B9BC3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578"/>
            <a:ext cx="10515600" cy="652110"/>
          </a:xfrm>
        </p:spPr>
        <p:txBody>
          <a:bodyPr>
            <a:noAutofit/>
          </a:bodyPr>
          <a:lstStyle>
            <a:lvl1pPr algn="l">
              <a:defRPr sz="3600" b="1" i="0">
                <a:solidFill>
                  <a:srgbClr val="00AA86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DF151-C895-DF47-92DC-470133E9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solidFill>
                  <a:schemeClr val="bg2">
                    <a:lumMod val="2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>
              <a:defRPr b="1" i="0">
                <a:solidFill>
                  <a:schemeClr val="bg2">
                    <a:lumMod val="2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2pPr>
            <a:lvl3pPr>
              <a:defRPr b="1" i="0">
                <a:solidFill>
                  <a:schemeClr val="bg2">
                    <a:lumMod val="2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3pPr>
            <a:lvl4pPr>
              <a:defRPr b="1" i="0">
                <a:solidFill>
                  <a:schemeClr val="bg2">
                    <a:lumMod val="2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4pPr>
            <a:lvl5pPr>
              <a:defRPr b="1" i="0">
                <a:solidFill>
                  <a:schemeClr val="bg2">
                    <a:lumMod val="2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DA84E-5B0A-CD4F-9706-9EF8234A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DC2D5-9A35-884A-953C-ECDFB2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17CB-EA71-3C49-8512-9C16A6FB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005C64-2C01-F349-87E5-EA6B5E8CCA5E}"/>
              </a:ext>
            </a:extLst>
          </p:cNvPr>
          <p:cNvGrpSpPr/>
          <p:nvPr userDrawn="1"/>
        </p:nvGrpSpPr>
        <p:grpSpPr>
          <a:xfrm>
            <a:off x="372199" y="315911"/>
            <a:ext cx="11447602" cy="365126"/>
            <a:chOff x="372199" y="315911"/>
            <a:chExt cx="11447602" cy="36512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1037F5-20D6-3D40-8C5F-53F6C1CB7B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0670" t="38844" r="10635" b="40070"/>
            <a:stretch/>
          </p:blipFill>
          <p:spPr>
            <a:xfrm>
              <a:off x="372199" y="315911"/>
              <a:ext cx="1912709" cy="36512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BAEAE7-325E-CE44-BB11-90C3DEFF0AAD}"/>
                </a:ext>
              </a:extLst>
            </p:cNvPr>
            <p:cNvSpPr/>
            <p:nvPr userDrawn="1"/>
          </p:nvSpPr>
          <p:spPr>
            <a:xfrm>
              <a:off x="2375647" y="331693"/>
              <a:ext cx="9444154" cy="3335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3000">
                  <a:srgbClr val="00AA86"/>
                </a:gs>
                <a:gs pos="100000">
                  <a:srgbClr val="00AA8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36772C81-C874-A644-BE31-1C17FA0715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07473156-CE37-F94F-98EC-22A33501E721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78BFC49-7025-B240-9DD3-1A00ECE221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9805" t="40398" b="27899"/>
          <a:stretch/>
        </p:blipFill>
        <p:spPr>
          <a:xfrm>
            <a:off x="2375647" y="331693"/>
            <a:ext cx="1017100" cy="3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5316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E52CFB-F15C-004E-BC78-CB8F4D70D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16409B-109A-7D48-BBC2-1DB892C0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8C3AD-B5A0-B648-9ECD-E1BB6C83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67CC9-F896-5744-9603-6DC3A930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9FC4C-2518-0742-9C04-564F22E3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1B4D2-8BAA-9946-B336-C1489080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CC2246CC-6912-674D-845E-D82FBDEB59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DB5F166F-D363-CD41-9AB2-3123391F7467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2059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014A1C-06A3-8544-92CA-A777751D1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7AB1FF-C09D-804F-803E-F7C97B0B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3C052-EED1-8645-90A4-5E4A8DEEB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C22D6-AF70-D945-9922-B7E17EBA4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4C05C-8F1A-C340-9AC3-AF3DF853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A1625-090A-BC44-B8BC-4ACD912C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60BE8-7AC9-2C43-BC03-97BE28DE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B398361E-DF4D-9E40-BE2B-7C6B24F86E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0" name="TextBox 21">
            <a:extLst>
              <a:ext uri="{FF2B5EF4-FFF2-40B4-BE49-F238E27FC236}">
                <a16:creationId xmlns:a16="http://schemas.microsoft.com/office/drawing/2014/main" id="{B22052A9-D0AE-A743-B630-EE0E8305C30B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21229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DF37-0C7B-A24C-8C90-D93DFED0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B8422-C1E4-D64D-AAD1-198038E8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7A25D-75E2-F241-8746-342753FF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8FF87-B5C6-8443-9422-515B0446A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1E7C1-6198-ED40-B5B1-0BB9B3C7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0560F-98FF-1B4B-B69F-BC7FD361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FC801-359E-5A4D-86FE-2B0F34F3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BDF5A1-0EBD-574B-9FA0-D0BC1B6F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65D00B-AD05-2B45-A0AC-DD7260EE2E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34E8D14F-EE4E-B94E-9D24-600DFDB60D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985A15A5-0427-4944-8B73-7DC0BC117338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7668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02349F-F10A-8341-9F3A-194A8A841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6B11E2-8B60-1740-AB1A-673F13DBAD2E}"/>
              </a:ext>
            </a:extLst>
          </p:cNvPr>
          <p:cNvGrpSpPr/>
          <p:nvPr userDrawn="1"/>
        </p:nvGrpSpPr>
        <p:grpSpPr>
          <a:xfrm>
            <a:off x="372199" y="315911"/>
            <a:ext cx="11447602" cy="365126"/>
            <a:chOff x="372199" y="315911"/>
            <a:chExt cx="11447602" cy="36512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A1D2EEE-B41C-4F42-AF6F-92B2AF25E9B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0670" t="38844" r="10635" b="40070"/>
            <a:stretch/>
          </p:blipFill>
          <p:spPr>
            <a:xfrm>
              <a:off x="372199" y="315911"/>
              <a:ext cx="1912709" cy="36512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13E1E3-E87F-384D-B0F5-E8AC703B00AA}"/>
                </a:ext>
              </a:extLst>
            </p:cNvPr>
            <p:cNvSpPr/>
            <p:nvPr userDrawn="1"/>
          </p:nvSpPr>
          <p:spPr>
            <a:xfrm>
              <a:off x="2375647" y="331693"/>
              <a:ext cx="9444154" cy="3335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3000">
                  <a:srgbClr val="00AA86"/>
                </a:gs>
                <a:gs pos="100000">
                  <a:srgbClr val="00AA8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F1C9BA03-803D-9A4C-83AD-8974B3E110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9355D2B9-ABD7-FF40-B963-CE3382EB64DF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653C75-0B14-4648-8FF2-8586996BA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9805" t="40398" b="27899"/>
          <a:stretch/>
        </p:blipFill>
        <p:spPr>
          <a:xfrm>
            <a:off x="2375647" y="331693"/>
            <a:ext cx="1017100" cy="3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590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831BD-D64E-CA4D-A334-9FE44E49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E9A2D0-CA26-9B42-BE79-C2A750D4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7AD6D-65A8-2841-9B87-4073952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053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5456-AEC5-054F-8719-384F0E4D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B9E58-8297-B141-8E20-9A192A43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EA04D-4F10-8E4C-AF38-896BE6E9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018AD-71DD-8F4C-906D-A9513FFA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85914-51B4-8441-B626-6BD3D61E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C7F42-4C91-A24D-B04E-DCB75501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0DF513-CB0F-3C43-9805-EF9AEDC98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3F5EAAC5-06C2-F34E-8C8E-34C3C4126F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0" name="TextBox 21">
            <a:extLst>
              <a:ext uri="{FF2B5EF4-FFF2-40B4-BE49-F238E27FC236}">
                <a16:creationId xmlns:a16="http://schemas.microsoft.com/office/drawing/2014/main" id="{07FE8329-8F75-C54F-AD1A-4C67C793F7CA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67507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C21E3-D6AC-8448-B5A5-DE2F92E7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751C2-3798-F74B-8EB8-0E006A841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0614B-6496-3D44-815F-4BE136B9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E589D-0665-6548-9569-542C489E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C37-832B-A94A-B9DC-6E0EE0A227AC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846B7-4C8B-4B4E-BED9-20908DB1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F86D4-0B6F-3A45-AB80-48382DAB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16C3-0B34-0A4A-B56C-29F7AA703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F82248-AB10-CF4F-B6C3-CBA7F2BFD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353" b="25688"/>
          <a:stretch/>
        </p:blipFill>
        <p:spPr>
          <a:xfrm>
            <a:off x="-99392" y="5965633"/>
            <a:ext cx="10605053" cy="892367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C94EB32E-F973-5141-B58D-D76EEEA49F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4789" y="6235020"/>
            <a:ext cx="2447758" cy="349680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01AEBC83-61B5-FF4F-97F1-6FB9D8F4907C}"/>
              </a:ext>
            </a:extLst>
          </p:cNvPr>
          <p:cNvSpPr txBox="1"/>
          <p:nvPr userDrawn="1"/>
        </p:nvSpPr>
        <p:spPr>
          <a:xfrm>
            <a:off x="2176051" y="6294444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 err="1">
                <a:solidFill>
                  <a:srgbClr val="00AA8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www.yuntongxun.com</a:t>
            </a:r>
            <a:endParaRPr lang="en-US" sz="900" b="0" i="0" dirty="0">
              <a:solidFill>
                <a:srgbClr val="00AA8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19229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AE64C-BE41-9B4E-B0DA-0C4A197E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83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D2850-89FD-A345-B94C-FA629512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E384B-9AA3-BC46-A1AD-9B363F91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DF4BCC37-832B-A94A-B9DC-6E0EE0A227AC}" type="datetimeFigureOut">
              <a:rPr kumimoji="1" lang="zh-CN" altLang="en-US" smtClean="0"/>
              <a:pPr/>
              <a:t>2022/9/26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ED3F6-22E9-0D45-8093-8DE1F9157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0EBCE-E24A-8449-ACFE-30163252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5DAD16C3-0B34-0A4A-B56C-29F7AA70360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6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AA86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93DAF0-A024-8846-9921-6EA6D111FC39}"/>
              </a:ext>
            </a:extLst>
          </p:cNvPr>
          <p:cNvSpPr/>
          <p:nvPr/>
        </p:nvSpPr>
        <p:spPr>
          <a:xfrm>
            <a:off x="0" y="1335505"/>
            <a:ext cx="12192000" cy="5522496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D6D8A62-BE8A-E84F-BB84-30B743273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0428" b="8535"/>
          <a:stretch/>
        </p:blipFill>
        <p:spPr>
          <a:xfrm flipH="1">
            <a:off x="-3254" y="1323674"/>
            <a:ext cx="12192000" cy="55576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C7B5BDB-BC2E-0145-A265-F04586D748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859" b="39937"/>
          <a:stretch/>
        </p:blipFill>
        <p:spPr>
          <a:xfrm>
            <a:off x="3254" y="2684135"/>
            <a:ext cx="12192000" cy="419714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1BD462A-4F26-4944-ABC8-3C300B1139D1}"/>
              </a:ext>
            </a:extLst>
          </p:cNvPr>
          <p:cNvGrpSpPr/>
          <p:nvPr/>
        </p:nvGrpSpPr>
        <p:grpSpPr>
          <a:xfrm>
            <a:off x="457219" y="261370"/>
            <a:ext cx="6934255" cy="644891"/>
            <a:chOff x="455584" y="372846"/>
            <a:chExt cx="6934255" cy="64489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9E65915-BFF6-7446-8BD2-B51BCCD4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58" r="658"/>
            <a:stretch/>
          </p:blipFill>
          <p:spPr>
            <a:xfrm>
              <a:off x="455584" y="372846"/>
              <a:ext cx="3378255" cy="64489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C07FD2-AC5C-9345-BD30-38FB7A40F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3839" y="441291"/>
              <a:ext cx="3556000" cy="508000"/>
            </a:xfrm>
            <a:prstGeom prst="rect">
              <a:avLst/>
            </a:prstGeom>
          </p:spPr>
        </p:pic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F82C3507-2318-7345-AF76-F055EA4BFC4F}"/>
                </a:ext>
              </a:extLst>
            </p:cNvPr>
            <p:cNvCxnSpPr>
              <a:cxnSpLocks/>
            </p:cNvCxnSpPr>
            <p:nvPr/>
          </p:nvCxnSpPr>
          <p:spPr>
            <a:xfrm>
              <a:off x="3833839" y="556928"/>
              <a:ext cx="0" cy="2767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0A68B05-E8F1-B84F-8715-0403A7A2FE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50000"/>
          </a:blip>
          <a:srcRect l="37761" t="29473" r="39650" b="39565"/>
          <a:stretch/>
        </p:blipFill>
        <p:spPr>
          <a:xfrm>
            <a:off x="8956985" y="166958"/>
            <a:ext cx="2393282" cy="233709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15F8A49-9A5C-5140-9FD1-3CFBE25A37AD}"/>
              </a:ext>
            </a:extLst>
          </p:cNvPr>
          <p:cNvCxnSpPr/>
          <p:nvPr/>
        </p:nvCxnSpPr>
        <p:spPr>
          <a:xfrm>
            <a:off x="0" y="1251287"/>
            <a:ext cx="12192000" cy="0"/>
          </a:xfrm>
          <a:prstGeom prst="line">
            <a:avLst/>
          </a:prstGeom>
          <a:ln w="12700">
            <a:solidFill>
              <a:srgbClr val="00A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87A165C-0AB5-CB42-BC44-D1A479EEF2CD}"/>
              </a:ext>
            </a:extLst>
          </p:cNvPr>
          <p:cNvCxnSpPr/>
          <p:nvPr/>
        </p:nvCxnSpPr>
        <p:spPr>
          <a:xfrm>
            <a:off x="0" y="1155034"/>
            <a:ext cx="12192000" cy="0"/>
          </a:xfrm>
          <a:prstGeom prst="line">
            <a:avLst/>
          </a:prstGeom>
          <a:ln w="6350">
            <a:solidFill>
              <a:srgbClr val="00A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573B95D-B72D-F849-B856-66A708E75511}"/>
              </a:ext>
            </a:extLst>
          </p:cNvPr>
          <p:cNvCxnSpPr/>
          <p:nvPr/>
        </p:nvCxnSpPr>
        <p:spPr>
          <a:xfrm>
            <a:off x="0" y="1046749"/>
            <a:ext cx="12192000" cy="0"/>
          </a:xfrm>
          <a:prstGeom prst="line">
            <a:avLst/>
          </a:prstGeom>
          <a:ln w="3175">
            <a:solidFill>
              <a:srgbClr val="00A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053839BC-DA1B-0844-96A9-7D79233AE3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11968" r="13625" b="10305"/>
          <a:stretch/>
        </p:blipFill>
        <p:spPr>
          <a:xfrm>
            <a:off x="5373142" y="2504050"/>
            <a:ext cx="6694176" cy="45391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526F7DD-BC39-3746-9DAC-BE59A03CE78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397624" y="3497292"/>
            <a:ext cx="6945462" cy="39068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17F469-12DD-604C-8A08-81B05902D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761" t="29473" r="39650" b="54964"/>
          <a:stretch/>
        </p:blipFill>
        <p:spPr>
          <a:xfrm>
            <a:off x="8956985" y="160754"/>
            <a:ext cx="2393282" cy="11747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EED44A-3F7A-6048-864D-EAC4DFB41181}"/>
              </a:ext>
            </a:extLst>
          </p:cNvPr>
          <p:cNvSpPr txBox="1"/>
          <p:nvPr/>
        </p:nvSpPr>
        <p:spPr>
          <a:xfrm>
            <a:off x="913961" y="2150669"/>
            <a:ext cx="8172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试用期转正评审会</a:t>
            </a:r>
            <a:endParaRPr kumimoji="1" lang="en-US" altLang="zh-CN" sz="5400" b="1" dirty="0">
              <a:solidFill>
                <a:schemeClr val="bg1"/>
              </a:solidFill>
              <a:effectLst>
                <a:reflection blurRad="6350" stA="13999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effectLst>
                <a:reflection blurRad="6350" stA="13999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effectLst>
                <a:reflection blurRad="6350" stA="13999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effectLst>
                <a:reflection blurRad="6350" stA="13999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effectLst>
                <a:reflection blurRad="6350" stA="13999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kumimoji="1" lang="en-US" altLang="zh-CN" sz="2400" b="1" dirty="0">
              <a:solidFill>
                <a:schemeClr val="bg1"/>
              </a:solidFill>
              <a:effectLst>
                <a:reflection blurRad="6350" stA="13999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拟于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reflection blurRad="6350" stA="13999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日转正</a:t>
            </a:r>
          </a:p>
        </p:txBody>
      </p:sp>
    </p:spTree>
    <p:extLst>
      <p:ext uri="{BB962C8B-B14F-4D97-AF65-F5344CB8AC3E}">
        <p14:creationId xmlns:p14="http://schemas.microsoft.com/office/powerpoint/2010/main" val="28565005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6125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95E4B3-CEB0-AF4D-B3AB-EF70B10B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7C7F4-0197-854B-974F-B322D495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40658" t="15333" r="5033" b="11966"/>
          <a:stretch/>
        </p:blipFill>
        <p:spPr>
          <a:xfrm>
            <a:off x="4896704" y="998046"/>
            <a:ext cx="6621374" cy="49814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94DC3B-6A01-1642-9A08-4F56C615476E}"/>
              </a:ext>
            </a:extLst>
          </p:cNvPr>
          <p:cNvSpPr/>
          <p:nvPr/>
        </p:nvSpPr>
        <p:spPr>
          <a:xfrm flipH="1">
            <a:off x="-36839" y="502329"/>
            <a:ext cx="10468303" cy="495717"/>
          </a:xfrm>
          <a:prstGeom prst="rect">
            <a:avLst/>
          </a:prstGeom>
          <a:gradFill>
            <a:gsLst>
              <a:gs pos="0">
                <a:srgbClr val="00AA86"/>
              </a:gs>
              <a:gs pos="47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53AB3-E0AB-7341-A7D6-F88CBC05C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426" t="57713" r="3537" b="14360"/>
          <a:stretch/>
        </p:blipFill>
        <p:spPr>
          <a:xfrm>
            <a:off x="0" y="4842751"/>
            <a:ext cx="12192000" cy="2015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66B3-A71C-0447-B6C6-040DBB17D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t="39331" r="50000"/>
          <a:stretch/>
        </p:blipFill>
        <p:spPr>
          <a:xfrm>
            <a:off x="9702318" y="0"/>
            <a:ext cx="2489682" cy="2820569"/>
          </a:xfrm>
          <a:prstGeom prst="rect">
            <a:avLst/>
          </a:prstGeom>
        </p:spPr>
      </p:pic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AA7B338-E7DC-2F40-90F1-842FC3C6A4AC}"/>
              </a:ext>
            </a:extLst>
          </p:cNvPr>
          <p:cNvSpPr txBox="1">
            <a:spLocks/>
          </p:cNvSpPr>
          <p:nvPr/>
        </p:nvSpPr>
        <p:spPr>
          <a:xfrm>
            <a:off x="1202265" y="2402841"/>
            <a:ext cx="10482982" cy="56987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、下一步迭代规划（半年到一年）</a:t>
            </a: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096CDC9-2108-C74C-8CB9-684DBD9ADF7B}"/>
              </a:ext>
            </a:extLst>
          </p:cNvPr>
          <p:cNvSpPr txBox="1">
            <a:spLocks/>
          </p:cNvSpPr>
          <p:nvPr/>
        </p:nvSpPr>
        <p:spPr>
          <a:xfrm>
            <a:off x="1202266" y="3548185"/>
            <a:ext cx="4682431" cy="369332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针对上一部分诊断的问题制定有针对性的迭代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/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建设规划，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OKR/KPI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结构均可，保证迭代规划工作结果可衡量</a:t>
            </a: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FE1CDD1-F698-0745-B9CF-C7EBC4A9985B}"/>
              </a:ext>
            </a:extLst>
          </p:cNvPr>
          <p:cNvSpPr txBox="1">
            <a:spLocks/>
          </p:cNvSpPr>
          <p:nvPr/>
        </p:nvSpPr>
        <p:spPr>
          <a:xfrm>
            <a:off x="1202267" y="3234838"/>
            <a:ext cx="3657599" cy="22306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45720" rIns="91440" bIns="4572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i="0" kern="1200" spc="100" baseline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撰写指引</a:t>
            </a: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456568-E8DF-6A45-AAE2-9B345B414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670" t="38844" r="10635" b="40070"/>
          <a:stretch/>
        </p:blipFill>
        <p:spPr>
          <a:xfrm>
            <a:off x="306929" y="557900"/>
            <a:ext cx="19127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103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73976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95E4B3-CEB0-AF4D-B3AB-EF70B10B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7C7F4-0197-854B-974F-B322D495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40658" t="15333" r="5033" b="11966"/>
          <a:stretch/>
        </p:blipFill>
        <p:spPr>
          <a:xfrm>
            <a:off x="4896704" y="998046"/>
            <a:ext cx="6621374" cy="49814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94DC3B-6A01-1642-9A08-4F56C615476E}"/>
              </a:ext>
            </a:extLst>
          </p:cNvPr>
          <p:cNvSpPr/>
          <p:nvPr/>
        </p:nvSpPr>
        <p:spPr>
          <a:xfrm flipH="1">
            <a:off x="-36839" y="502329"/>
            <a:ext cx="10468303" cy="495717"/>
          </a:xfrm>
          <a:prstGeom prst="rect">
            <a:avLst/>
          </a:prstGeom>
          <a:gradFill>
            <a:gsLst>
              <a:gs pos="0">
                <a:srgbClr val="00AA86"/>
              </a:gs>
              <a:gs pos="47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53AB3-E0AB-7341-A7D6-F88CBC05C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426" t="57713" r="3537" b="14360"/>
          <a:stretch/>
        </p:blipFill>
        <p:spPr>
          <a:xfrm>
            <a:off x="0" y="4842751"/>
            <a:ext cx="12192000" cy="2015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66B3-A71C-0447-B6C6-040DBB17D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t="39331" r="50000"/>
          <a:stretch/>
        </p:blipFill>
        <p:spPr>
          <a:xfrm>
            <a:off x="9702318" y="0"/>
            <a:ext cx="2489682" cy="2820569"/>
          </a:xfrm>
          <a:prstGeom prst="rect">
            <a:avLst/>
          </a:prstGeom>
        </p:spPr>
      </p:pic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AA7B338-E7DC-2F40-90F1-842FC3C6A4AC}"/>
              </a:ext>
            </a:extLst>
          </p:cNvPr>
          <p:cNvSpPr txBox="1">
            <a:spLocks/>
          </p:cNvSpPr>
          <p:nvPr/>
        </p:nvSpPr>
        <p:spPr>
          <a:xfrm>
            <a:off x="1202265" y="2402841"/>
            <a:ext cx="10482982" cy="56987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、年度工作计划</a:t>
            </a: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096CDC9-2108-C74C-8CB9-684DBD9ADF7B}"/>
              </a:ext>
            </a:extLst>
          </p:cNvPr>
          <p:cNvSpPr txBox="1">
            <a:spLocks/>
          </p:cNvSpPr>
          <p:nvPr/>
        </p:nvSpPr>
        <p:spPr>
          <a:xfrm>
            <a:off x="1202266" y="3548185"/>
            <a:ext cx="3874617" cy="55399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2022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年度核心工作内容及目标（需定量描述），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KPI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或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OKR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模式撰写均可</a:t>
            </a: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FE1CDD1-F698-0745-B9CF-C7EBC4A9985B}"/>
              </a:ext>
            </a:extLst>
          </p:cNvPr>
          <p:cNvSpPr txBox="1">
            <a:spLocks/>
          </p:cNvSpPr>
          <p:nvPr/>
        </p:nvSpPr>
        <p:spPr>
          <a:xfrm>
            <a:off x="1202267" y="3234838"/>
            <a:ext cx="3657599" cy="22306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45720" rIns="91440" bIns="4572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i="0" kern="1200" spc="100" baseline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撰写指引</a:t>
            </a: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456568-E8DF-6A45-AAE2-9B345B414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670" t="38844" r="10635" b="40070"/>
          <a:stretch/>
        </p:blipFill>
        <p:spPr>
          <a:xfrm>
            <a:off x="306929" y="557900"/>
            <a:ext cx="19127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152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58983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93DAF0-A024-8846-9921-6EA6D111FC39}"/>
              </a:ext>
            </a:extLst>
          </p:cNvPr>
          <p:cNvSpPr/>
          <p:nvPr/>
        </p:nvSpPr>
        <p:spPr>
          <a:xfrm>
            <a:off x="0" y="3358929"/>
            <a:ext cx="12192000" cy="3835954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7B5BDB-BC2E-0145-A265-F04586D7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1859" b="42780"/>
          <a:stretch/>
        </p:blipFill>
        <p:spPr>
          <a:xfrm>
            <a:off x="0" y="3196394"/>
            <a:ext cx="12192000" cy="399849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1BD462A-4F26-4944-ABC8-3C300B1139D1}"/>
              </a:ext>
            </a:extLst>
          </p:cNvPr>
          <p:cNvGrpSpPr/>
          <p:nvPr/>
        </p:nvGrpSpPr>
        <p:grpSpPr>
          <a:xfrm>
            <a:off x="4900011" y="252127"/>
            <a:ext cx="6934255" cy="644891"/>
            <a:chOff x="455584" y="372846"/>
            <a:chExt cx="6934255" cy="64489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9E65915-BFF6-7446-8BD2-B51BCCD4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8" r="658"/>
            <a:stretch/>
          </p:blipFill>
          <p:spPr>
            <a:xfrm>
              <a:off x="455584" y="372846"/>
              <a:ext cx="3378255" cy="64489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C07FD2-AC5C-9345-BD30-38FB7A40F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3839" y="441291"/>
              <a:ext cx="3556000" cy="508000"/>
            </a:xfrm>
            <a:prstGeom prst="rect">
              <a:avLst/>
            </a:prstGeom>
          </p:spPr>
        </p:pic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F82C3507-2318-7345-AF76-F055EA4BFC4F}"/>
                </a:ext>
              </a:extLst>
            </p:cNvPr>
            <p:cNvCxnSpPr>
              <a:cxnSpLocks/>
            </p:cNvCxnSpPr>
            <p:nvPr/>
          </p:nvCxnSpPr>
          <p:spPr>
            <a:xfrm>
              <a:off x="3833839" y="556928"/>
              <a:ext cx="0" cy="2767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15F8A49-9A5C-5140-9FD1-3CFBE25A37AD}"/>
              </a:ext>
            </a:extLst>
          </p:cNvPr>
          <p:cNvCxnSpPr>
            <a:cxnSpLocks/>
          </p:cNvCxnSpPr>
          <p:nvPr/>
        </p:nvCxnSpPr>
        <p:spPr>
          <a:xfrm>
            <a:off x="0" y="2613439"/>
            <a:ext cx="121920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rgbClr val="00AA86"/>
                </a:gs>
                <a:gs pos="83000">
                  <a:srgbClr val="00AA86"/>
                </a:gs>
                <a:gs pos="100000">
                  <a:srgbClr val="00AA8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87A165C-0AB5-CB42-BC44-D1A479EEF2CD}"/>
              </a:ext>
            </a:extLst>
          </p:cNvPr>
          <p:cNvCxnSpPr>
            <a:cxnSpLocks/>
          </p:cNvCxnSpPr>
          <p:nvPr/>
        </p:nvCxnSpPr>
        <p:spPr>
          <a:xfrm>
            <a:off x="0" y="2511170"/>
            <a:ext cx="1219200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rgbClr val="00AA86"/>
                </a:gs>
                <a:gs pos="83000">
                  <a:srgbClr val="00AA86"/>
                </a:gs>
                <a:gs pos="100000">
                  <a:srgbClr val="00AA8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573B95D-B72D-F849-B856-66A708E75511}"/>
              </a:ext>
            </a:extLst>
          </p:cNvPr>
          <p:cNvCxnSpPr>
            <a:cxnSpLocks/>
          </p:cNvCxnSpPr>
          <p:nvPr/>
        </p:nvCxnSpPr>
        <p:spPr>
          <a:xfrm>
            <a:off x="0" y="2408901"/>
            <a:ext cx="12192000" cy="0"/>
          </a:xfrm>
          <a:prstGeom prst="line">
            <a:avLst/>
          </a:prstGeom>
          <a:ln w="3175">
            <a:gradFill flip="none" rotWithShape="1">
              <a:gsLst>
                <a:gs pos="0">
                  <a:srgbClr val="00AA86"/>
                </a:gs>
                <a:gs pos="34000">
                  <a:srgbClr val="00AA86"/>
                </a:gs>
                <a:gs pos="8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526F7DD-BC39-3746-9DAC-BE59A03CE7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3918" y="3746956"/>
            <a:ext cx="6945462" cy="39068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CA49EA-E1FF-6847-8E43-4EB1218886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482"/>
          <a:stretch/>
        </p:blipFill>
        <p:spPr>
          <a:xfrm>
            <a:off x="603392" y="522049"/>
            <a:ext cx="1485267" cy="1469816"/>
          </a:xfrm>
          <a:prstGeom prst="rect">
            <a:avLst/>
          </a:prstGeom>
        </p:spPr>
      </p:pic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7F077195-9765-1E4F-BE64-626717C87DD8}"/>
              </a:ext>
            </a:extLst>
          </p:cNvPr>
          <p:cNvSpPr txBox="1">
            <a:spLocks/>
          </p:cNvSpPr>
          <p:nvPr/>
        </p:nvSpPr>
        <p:spPr>
          <a:xfrm>
            <a:off x="798581" y="1903532"/>
            <a:ext cx="1192752" cy="320088"/>
          </a:xfrm>
          <a:prstGeom prst="rect">
            <a:avLst/>
          </a:prstGeom>
          <a:noFill/>
        </p:spPr>
        <p:txBody>
          <a:bodyPr vert="horz" wrap="square" lIns="0" tIns="0" rIns="0" bIns="60960" anchor="ctr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欢迎关注</a:t>
            </a:r>
            <a:endParaRPr lang="en-US" sz="11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A68B05-E8F1-B84F-8715-0403A7A2FE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761" t="29473" r="39650" b="39565"/>
          <a:stretch/>
        </p:blipFill>
        <p:spPr>
          <a:xfrm>
            <a:off x="8976863" y="2109115"/>
            <a:ext cx="2393282" cy="23370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53839BC-DA1B-0844-96A9-7D79233AE3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11968" r="13625" b="10305"/>
          <a:stretch/>
        </p:blipFill>
        <p:spPr>
          <a:xfrm>
            <a:off x="5717529" y="3578029"/>
            <a:ext cx="5930347" cy="402118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AFAF744-B4BA-E346-951A-DB54C0C9802D}"/>
              </a:ext>
            </a:extLst>
          </p:cNvPr>
          <p:cNvSpPr/>
          <p:nvPr/>
        </p:nvSpPr>
        <p:spPr>
          <a:xfrm>
            <a:off x="1064684" y="2627521"/>
            <a:ext cx="3345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gradFill>
                  <a:gsLst>
                    <a:gs pos="26000">
                      <a:srgbClr val="00AA86"/>
                    </a:gs>
                    <a:gs pos="100000">
                      <a:srgbClr val="00B0F0"/>
                    </a:gs>
                  </a:gsLst>
                  <a:path path="circle">
                    <a:fillToRect r="100000" b="100000"/>
                  </a:path>
                </a:gra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Open Sans" panose="020B0606030504020204" pitchFamily="34" charset="0"/>
              </a:rPr>
              <a:t>THANK</a:t>
            </a:r>
            <a:r>
              <a:rPr lang="zh-CN" altLang="en-US" sz="4000" b="1" dirty="0">
                <a:gradFill>
                  <a:gsLst>
                    <a:gs pos="26000">
                      <a:srgbClr val="00AA86"/>
                    </a:gs>
                    <a:gs pos="100000">
                      <a:srgbClr val="00B0F0"/>
                    </a:gs>
                  </a:gsLst>
                  <a:path path="circle">
                    <a:fillToRect r="100000" b="100000"/>
                  </a:path>
                </a:gra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Open Sans" panose="020B0606030504020204" pitchFamily="34" charset="0"/>
              </a:rPr>
              <a:t> </a:t>
            </a:r>
            <a:r>
              <a:rPr lang="en-US" altLang="zh-CN" sz="4000" b="1" dirty="0">
                <a:gradFill>
                  <a:gsLst>
                    <a:gs pos="26000">
                      <a:srgbClr val="00AA86"/>
                    </a:gs>
                    <a:gs pos="100000">
                      <a:srgbClr val="00B0F0"/>
                    </a:gs>
                  </a:gsLst>
                  <a:path path="circle">
                    <a:fillToRect r="100000" b="100000"/>
                  </a:path>
                </a:gra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Open Sans" panose="020B0606030504020204" pitchFamily="34" charset="0"/>
              </a:rPr>
              <a:t>YOU</a:t>
            </a:r>
            <a:r>
              <a:rPr lang="zh-CN" altLang="en-US" sz="4000" b="1" dirty="0">
                <a:gradFill>
                  <a:gsLst>
                    <a:gs pos="26000">
                      <a:srgbClr val="00AA86"/>
                    </a:gs>
                    <a:gs pos="100000">
                      <a:srgbClr val="00B0F0"/>
                    </a:gs>
                  </a:gsLst>
                  <a:path path="circle">
                    <a:fillToRect r="100000" b="100000"/>
                  </a:path>
                </a:gradFill>
                <a:latin typeface="Source Han Sans CN Heavy" panose="020B0500000000000000" pitchFamily="34" charset="-128"/>
                <a:ea typeface="Source Han Sans CN Heavy" panose="020B0500000000000000" pitchFamily="34" charset="-128"/>
                <a:cs typeface="Open Sans" panose="020B0606030504020204" pitchFamily="34" charset="0"/>
              </a:rPr>
              <a:t> </a:t>
            </a:r>
            <a:endParaRPr lang="en-US" altLang="zh-CN" sz="4000" b="1" dirty="0">
              <a:gradFill>
                <a:gsLst>
                  <a:gs pos="26000">
                    <a:srgbClr val="00AA86"/>
                  </a:gs>
                  <a:gs pos="100000">
                    <a:srgbClr val="00B0F0"/>
                  </a:gs>
                </a:gsLst>
                <a:path path="circle">
                  <a:fillToRect r="100000" b="100000"/>
                </a:path>
              </a:gradFill>
              <a:latin typeface="Source Han Sans CN Heavy" panose="020B0500000000000000" pitchFamily="34" charset="-128"/>
              <a:ea typeface="Source Han Sans CN Heavy" panose="020B0500000000000000" pitchFamily="34" charset="-128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4970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F9F8383-B73A-ED48-A385-E8E57C55FF84}"/>
              </a:ext>
            </a:extLst>
          </p:cNvPr>
          <p:cNvCxnSpPr>
            <a:cxnSpLocks/>
          </p:cNvCxnSpPr>
          <p:nvPr/>
        </p:nvCxnSpPr>
        <p:spPr>
          <a:xfrm>
            <a:off x="1932213" y="724040"/>
            <a:ext cx="337458" cy="439492"/>
          </a:xfrm>
          <a:prstGeom prst="line">
            <a:avLst/>
          </a:prstGeom>
          <a:ln>
            <a:solidFill>
              <a:srgbClr val="289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05EDB49-8E06-C040-A8CB-9D56F3328E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960" y="724040"/>
            <a:ext cx="3790950" cy="1325563"/>
          </a:xfrm>
        </p:spPr>
        <p:txBody>
          <a:bodyPr/>
          <a:lstStyle/>
          <a:p>
            <a:r>
              <a:rPr kumimoji="1" lang="zh-CN" altLang="en-US" b="1" dirty="0">
                <a:gradFill>
                  <a:gsLst>
                    <a:gs pos="25">
                      <a:srgbClr val="00B0F0"/>
                    </a:gs>
                    <a:gs pos="100000">
                      <a:srgbClr val="00AA86"/>
                    </a:gs>
                  </a:gsLst>
                  <a:path path="circle">
                    <a:fillToRect l="100000" t="100000"/>
                  </a:path>
                </a:gra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目录 </a:t>
            </a:r>
            <a:r>
              <a:rPr kumimoji="1" lang="en" altLang="zh-CN" b="1" dirty="0">
                <a:gradFill>
                  <a:gsLst>
                    <a:gs pos="25">
                      <a:srgbClr val="00B0F0"/>
                    </a:gs>
                    <a:gs pos="100000">
                      <a:srgbClr val="00AA86"/>
                    </a:gs>
                  </a:gsLst>
                  <a:path path="circle">
                    <a:fillToRect l="100000" t="100000"/>
                  </a:path>
                </a:gra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Content</a:t>
            </a:r>
            <a:endParaRPr kumimoji="1" lang="zh-CN" altLang="en-US" b="1" dirty="0">
              <a:gradFill>
                <a:gsLst>
                  <a:gs pos="25">
                    <a:srgbClr val="00B0F0"/>
                  </a:gs>
                  <a:gs pos="100000">
                    <a:srgbClr val="00AA86"/>
                  </a:gs>
                </a:gsLst>
                <a:path path="circle">
                  <a:fillToRect l="100000" t="100000"/>
                </a:path>
              </a:gradFill>
              <a:latin typeface="Source Han Sans CN Bold" panose="020B0500000000000000" pitchFamily="34" charset="-128"/>
              <a:ea typeface="Source Han Sans CN Bold" panose="020B0500000000000000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42514-85F4-B24B-82BE-780F79244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3509" y="2658266"/>
            <a:ext cx="9578542" cy="3171762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个人基本信息介绍（学历、简要任职履历等）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试用期业绩成果（定量）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试用期体系建设成果（定性：对公司制度、规则、流程、系统的迭代，或从零到一的创新性贡献）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所负责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所属部门的业务问题诊断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下一步迭代规划（半年到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99D5054-EE41-BD49-BE95-54ED86BAA5E2}"/>
              </a:ext>
            </a:extLst>
          </p:cNvPr>
          <p:cNvCxnSpPr>
            <a:cxnSpLocks/>
          </p:cNvCxnSpPr>
          <p:nvPr/>
        </p:nvCxnSpPr>
        <p:spPr>
          <a:xfrm>
            <a:off x="2614476" y="1636617"/>
            <a:ext cx="238398" cy="313565"/>
          </a:xfrm>
          <a:prstGeom prst="line">
            <a:avLst/>
          </a:prstGeom>
          <a:ln>
            <a:solidFill>
              <a:srgbClr val="289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8E075350-0E3C-2143-BA56-6790716A4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1" t="29473" r="39650" b="39565"/>
          <a:stretch/>
        </p:blipFill>
        <p:spPr>
          <a:xfrm>
            <a:off x="9161199" y="1163532"/>
            <a:ext cx="1830852" cy="17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868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95E4B3-CEB0-AF4D-B3AB-EF70B10B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7C7F4-0197-854B-974F-B322D495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40658" t="15333" r="5033" b="11966"/>
          <a:stretch/>
        </p:blipFill>
        <p:spPr>
          <a:xfrm>
            <a:off x="4896704" y="998046"/>
            <a:ext cx="6621374" cy="49814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94DC3B-6A01-1642-9A08-4F56C615476E}"/>
              </a:ext>
            </a:extLst>
          </p:cNvPr>
          <p:cNvSpPr/>
          <p:nvPr/>
        </p:nvSpPr>
        <p:spPr>
          <a:xfrm flipH="1">
            <a:off x="-36839" y="502329"/>
            <a:ext cx="10468303" cy="495717"/>
          </a:xfrm>
          <a:prstGeom prst="rect">
            <a:avLst/>
          </a:prstGeom>
          <a:gradFill>
            <a:gsLst>
              <a:gs pos="0">
                <a:srgbClr val="00AA86"/>
              </a:gs>
              <a:gs pos="47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53AB3-E0AB-7341-A7D6-F88CBC05C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426" t="57713" r="3537" b="14360"/>
          <a:stretch/>
        </p:blipFill>
        <p:spPr>
          <a:xfrm>
            <a:off x="0" y="4842751"/>
            <a:ext cx="12192000" cy="2015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66B3-A71C-0447-B6C6-040DBB17D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t="39331" r="50000"/>
          <a:stretch/>
        </p:blipFill>
        <p:spPr>
          <a:xfrm>
            <a:off x="9702318" y="0"/>
            <a:ext cx="2489682" cy="2820569"/>
          </a:xfrm>
          <a:prstGeom prst="rect">
            <a:avLst/>
          </a:prstGeom>
        </p:spPr>
      </p:pic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AA7B338-E7DC-2F40-90F1-842FC3C6A4AC}"/>
              </a:ext>
            </a:extLst>
          </p:cNvPr>
          <p:cNvSpPr txBox="1">
            <a:spLocks/>
          </p:cNvSpPr>
          <p:nvPr/>
        </p:nvSpPr>
        <p:spPr>
          <a:xfrm>
            <a:off x="1202266" y="2402841"/>
            <a:ext cx="5029200" cy="56987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、个人基本信息简介</a:t>
            </a:r>
            <a:endParaRPr 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096CDC9-2108-C74C-8CB9-684DBD9ADF7B}"/>
              </a:ext>
            </a:extLst>
          </p:cNvPr>
          <p:cNvSpPr txBox="1">
            <a:spLocks/>
          </p:cNvSpPr>
          <p:nvPr/>
        </p:nvSpPr>
        <p:spPr>
          <a:xfrm>
            <a:off x="1202266" y="3548185"/>
            <a:ext cx="3657599" cy="55399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包括但不限于学历、加入容联前的简要任职履历、在容联的任职职位与职级</a:t>
            </a: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FE1CDD1-F698-0745-B9CF-C7EBC4A9985B}"/>
              </a:ext>
            </a:extLst>
          </p:cNvPr>
          <p:cNvSpPr txBox="1">
            <a:spLocks/>
          </p:cNvSpPr>
          <p:nvPr/>
        </p:nvSpPr>
        <p:spPr>
          <a:xfrm>
            <a:off x="1202267" y="3234838"/>
            <a:ext cx="3657599" cy="22306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45720" rIns="91440" bIns="4572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i="0" kern="1200" spc="100" baseline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撰写指引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456568-E8DF-6A45-AAE2-9B345B414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670" t="38844" r="10635" b="40070"/>
          <a:stretch/>
        </p:blipFill>
        <p:spPr>
          <a:xfrm>
            <a:off x="306929" y="557900"/>
            <a:ext cx="19127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174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10171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95E4B3-CEB0-AF4D-B3AB-EF70B10B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7C7F4-0197-854B-974F-B322D495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40658" t="15333" r="5033" b="11966"/>
          <a:stretch/>
        </p:blipFill>
        <p:spPr>
          <a:xfrm>
            <a:off x="4896704" y="998046"/>
            <a:ext cx="6621374" cy="49814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94DC3B-6A01-1642-9A08-4F56C615476E}"/>
              </a:ext>
            </a:extLst>
          </p:cNvPr>
          <p:cNvSpPr/>
          <p:nvPr/>
        </p:nvSpPr>
        <p:spPr>
          <a:xfrm flipH="1">
            <a:off x="-36839" y="502329"/>
            <a:ext cx="10468303" cy="495717"/>
          </a:xfrm>
          <a:prstGeom prst="rect">
            <a:avLst/>
          </a:prstGeom>
          <a:gradFill>
            <a:gsLst>
              <a:gs pos="0">
                <a:srgbClr val="00AA86"/>
              </a:gs>
              <a:gs pos="47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53AB3-E0AB-7341-A7D6-F88CBC05C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426" t="57713" r="3537" b="14360"/>
          <a:stretch/>
        </p:blipFill>
        <p:spPr>
          <a:xfrm>
            <a:off x="0" y="4842751"/>
            <a:ext cx="12192000" cy="2015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66B3-A71C-0447-B6C6-040DBB17D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t="39331" r="50000"/>
          <a:stretch/>
        </p:blipFill>
        <p:spPr>
          <a:xfrm>
            <a:off x="9702318" y="0"/>
            <a:ext cx="2489682" cy="2820569"/>
          </a:xfrm>
          <a:prstGeom prst="rect">
            <a:avLst/>
          </a:prstGeom>
        </p:spPr>
      </p:pic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AA7B338-E7DC-2F40-90F1-842FC3C6A4AC}"/>
              </a:ext>
            </a:extLst>
          </p:cNvPr>
          <p:cNvSpPr txBox="1">
            <a:spLocks/>
          </p:cNvSpPr>
          <p:nvPr/>
        </p:nvSpPr>
        <p:spPr>
          <a:xfrm>
            <a:off x="1202265" y="2402841"/>
            <a:ext cx="6068055" cy="56987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、试用期业绩成果（定量）</a:t>
            </a: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096CDC9-2108-C74C-8CB9-684DBD9ADF7B}"/>
              </a:ext>
            </a:extLst>
          </p:cNvPr>
          <p:cNvSpPr txBox="1">
            <a:spLocks/>
          </p:cNvSpPr>
          <p:nvPr/>
        </p:nvSpPr>
        <p:spPr>
          <a:xfrm>
            <a:off x="1202266" y="3548185"/>
            <a:ext cx="8154907" cy="1025922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围绕试用期设定的业绩目标进行总结与复盘，完成情况尽量量化描述，体现成果价值和对公司的贡献值度。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撰写原则指引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①选取符合公司业务发展要求及重要合作部门需求的核心绩效指标；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②量化核心绩效指标的完成结果，可考虑速度、质量、总量、排名、错误发现率和漏出率等；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③需具备完整性，需有前值、后值、百分比，以及某时间段达到的某个值（例如， 某制度的实施使某费用节省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10%</a:t>
            </a: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）。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FE1CDD1-F698-0745-B9CF-C7EBC4A9985B}"/>
              </a:ext>
            </a:extLst>
          </p:cNvPr>
          <p:cNvSpPr txBox="1">
            <a:spLocks/>
          </p:cNvSpPr>
          <p:nvPr/>
        </p:nvSpPr>
        <p:spPr>
          <a:xfrm>
            <a:off x="1202267" y="3234838"/>
            <a:ext cx="3657599" cy="22306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45720" rIns="91440" bIns="4572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i="0" kern="1200" spc="100" baseline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撰写指引</a:t>
            </a: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456568-E8DF-6A45-AAE2-9B345B414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670" t="38844" r="10635" b="40070"/>
          <a:stretch/>
        </p:blipFill>
        <p:spPr>
          <a:xfrm>
            <a:off x="306929" y="557900"/>
            <a:ext cx="19127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904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12473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95E4B3-CEB0-AF4D-B3AB-EF70B10B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7C7F4-0197-854B-974F-B322D495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40658" t="15333" r="5033" b="11966"/>
          <a:stretch/>
        </p:blipFill>
        <p:spPr>
          <a:xfrm>
            <a:off x="4896704" y="998046"/>
            <a:ext cx="6621374" cy="49814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94DC3B-6A01-1642-9A08-4F56C615476E}"/>
              </a:ext>
            </a:extLst>
          </p:cNvPr>
          <p:cNvSpPr/>
          <p:nvPr/>
        </p:nvSpPr>
        <p:spPr>
          <a:xfrm flipH="1">
            <a:off x="-36839" y="502329"/>
            <a:ext cx="10468303" cy="495717"/>
          </a:xfrm>
          <a:prstGeom prst="rect">
            <a:avLst/>
          </a:prstGeom>
          <a:gradFill>
            <a:gsLst>
              <a:gs pos="0">
                <a:srgbClr val="00AA86"/>
              </a:gs>
              <a:gs pos="47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53AB3-E0AB-7341-A7D6-F88CBC05C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426" t="57713" r="3537" b="14360"/>
          <a:stretch/>
        </p:blipFill>
        <p:spPr>
          <a:xfrm>
            <a:off x="0" y="4842751"/>
            <a:ext cx="12192000" cy="2015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66B3-A71C-0447-B6C6-040DBB17D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t="39331" r="50000"/>
          <a:stretch/>
        </p:blipFill>
        <p:spPr>
          <a:xfrm>
            <a:off x="9702318" y="0"/>
            <a:ext cx="2489682" cy="2820569"/>
          </a:xfrm>
          <a:prstGeom prst="rect">
            <a:avLst/>
          </a:prstGeom>
        </p:spPr>
      </p:pic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AA7B338-E7DC-2F40-90F1-842FC3C6A4AC}"/>
              </a:ext>
            </a:extLst>
          </p:cNvPr>
          <p:cNvSpPr txBox="1">
            <a:spLocks/>
          </p:cNvSpPr>
          <p:nvPr/>
        </p:nvSpPr>
        <p:spPr>
          <a:xfrm>
            <a:off x="1202265" y="2402841"/>
            <a:ext cx="7520999" cy="56987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、试用期体系建设成果（定性）</a:t>
            </a: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096CDC9-2108-C74C-8CB9-684DBD9ADF7B}"/>
              </a:ext>
            </a:extLst>
          </p:cNvPr>
          <p:cNvSpPr txBox="1">
            <a:spLocks/>
          </p:cNvSpPr>
          <p:nvPr/>
        </p:nvSpPr>
        <p:spPr>
          <a:xfrm>
            <a:off x="1202266" y="3548184"/>
            <a:ext cx="5389268" cy="184666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对公司制度、规则、标准、流程、系统的迭代，或从零到一的创新性贡献。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FE1CDD1-F698-0745-B9CF-C7EBC4A9985B}"/>
              </a:ext>
            </a:extLst>
          </p:cNvPr>
          <p:cNvSpPr txBox="1">
            <a:spLocks/>
          </p:cNvSpPr>
          <p:nvPr/>
        </p:nvSpPr>
        <p:spPr>
          <a:xfrm>
            <a:off x="1202267" y="3234838"/>
            <a:ext cx="3657599" cy="22306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45720" rIns="91440" bIns="4572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i="0" kern="1200" spc="100" baseline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撰写指引</a:t>
            </a: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456568-E8DF-6A45-AAE2-9B345B414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670" t="38844" r="10635" b="40070"/>
          <a:stretch/>
        </p:blipFill>
        <p:spPr>
          <a:xfrm>
            <a:off x="306929" y="557900"/>
            <a:ext cx="19127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6984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63527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95E4B3-CEB0-AF4D-B3AB-EF70B10BA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7C7F4-0197-854B-974F-B322D495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40658" t="15333" r="5033" b="11966"/>
          <a:stretch/>
        </p:blipFill>
        <p:spPr>
          <a:xfrm>
            <a:off x="4896704" y="998046"/>
            <a:ext cx="6621374" cy="498142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94DC3B-6A01-1642-9A08-4F56C615476E}"/>
              </a:ext>
            </a:extLst>
          </p:cNvPr>
          <p:cNvSpPr/>
          <p:nvPr/>
        </p:nvSpPr>
        <p:spPr>
          <a:xfrm flipH="1">
            <a:off x="-36839" y="502329"/>
            <a:ext cx="10468303" cy="495717"/>
          </a:xfrm>
          <a:prstGeom prst="rect">
            <a:avLst/>
          </a:prstGeom>
          <a:gradFill>
            <a:gsLst>
              <a:gs pos="0">
                <a:srgbClr val="00AA86"/>
              </a:gs>
              <a:gs pos="47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53AB3-E0AB-7341-A7D6-F88CBC05C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50000"/>
          </a:blip>
          <a:srcRect l="1426" t="57713" r="3537" b="14360"/>
          <a:stretch/>
        </p:blipFill>
        <p:spPr>
          <a:xfrm>
            <a:off x="0" y="4848361"/>
            <a:ext cx="12192000" cy="2015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9D66B3-A71C-0447-B6C6-040DBB17D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t="39331" r="50000"/>
          <a:stretch/>
        </p:blipFill>
        <p:spPr>
          <a:xfrm>
            <a:off x="9702318" y="0"/>
            <a:ext cx="2489682" cy="2820569"/>
          </a:xfrm>
          <a:prstGeom prst="rect">
            <a:avLst/>
          </a:prstGeom>
        </p:spPr>
      </p:pic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AA7B338-E7DC-2F40-90F1-842FC3C6A4AC}"/>
              </a:ext>
            </a:extLst>
          </p:cNvPr>
          <p:cNvSpPr txBox="1">
            <a:spLocks/>
          </p:cNvSpPr>
          <p:nvPr/>
        </p:nvSpPr>
        <p:spPr>
          <a:xfrm>
            <a:off x="1202265" y="2402841"/>
            <a:ext cx="10482982" cy="56987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所负责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所属部门的业务问题诊断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096CDC9-2108-C74C-8CB9-684DBD9ADF7B}"/>
              </a:ext>
            </a:extLst>
          </p:cNvPr>
          <p:cNvSpPr txBox="1">
            <a:spLocks/>
          </p:cNvSpPr>
          <p:nvPr/>
        </p:nvSpPr>
        <p:spPr>
          <a:xfrm>
            <a:off x="1202266" y="3548185"/>
            <a:ext cx="4929263" cy="55399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定义问题是一切优化工作的起点，需撰写所负责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/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所属部门的现存问题，问题多不代表工作做得不好，定义问题就是贡献，请用开放的心态进行问题诊断与分析</a:t>
            </a:r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FE1CDD1-F698-0745-B9CF-C7EBC4A9985B}"/>
              </a:ext>
            </a:extLst>
          </p:cNvPr>
          <p:cNvSpPr txBox="1">
            <a:spLocks/>
          </p:cNvSpPr>
          <p:nvPr/>
        </p:nvSpPr>
        <p:spPr>
          <a:xfrm>
            <a:off x="1202267" y="3234838"/>
            <a:ext cx="3657599" cy="22306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45720" rIns="91440" bIns="4572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i="0" kern="1200" spc="100" baseline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撰写指引</a:t>
            </a: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456568-E8DF-6A45-AAE2-9B345B414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670" t="38844" r="10635" b="40070"/>
          <a:stretch/>
        </p:blipFill>
        <p:spPr>
          <a:xfrm>
            <a:off x="306929" y="557900"/>
            <a:ext cx="19127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140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415</Words>
  <Application>Microsoft Macintosh PowerPoint</Application>
  <PresentationFormat>宽屏</PresentationFormat>
  <Paragraphs>45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Source Han Sans CN Bold</vt:lpstr>
      <vt:lpstr>Source Han Sans CN Heavy</vt:lpstr>
      <vt:lpstr>Source Han Sans CN Medium</vt:lpstr>
      <vt:lpstr>Arial</vt:lpstr>
      <vt:lpstr>Office 主题​​</vt:lpstr>
      <vt:lpstr>PowerPoint 演示文稿</vt:lpstr>
      <vt:lpstr>目录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曦晨の 小仙君</dc:creator>
  <cp:lastModifiedBy>孙 雨夕</cp:lastModifiedBy>
  <cp:revision>179</cp:revision>
  <dcterms:created xsi:type="dcterms:W3CDTF">2021-06-08T02:48:41Z</dcterms:created>
  <dcterms:modified xsi:type="dcterms:W3CDTF">2022-09-26T02:26:50Z</dcterms:modified>
</cp:coreProperties>
</file>