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3.xml" ContentType="application/vnd.openxmlformats-officedocument.presentationml.comments+xml"/>
  <Override PartName="/ppt/notesSlides/notesSlide16.xml" ContentType="application/vnd.openxmlformats-officedocument.presentationml.notesSlide+xml"/>
  <Override PartName="/ppt/comments/comment4.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Barlow" panose="00000500000000000000" pitchFamily="2" charset="0"/>
      <p:regular r:id="rId19"/>
      <p:bold r:id="rId20"/>
      <p:italic r:id="rId21"/>
      <p:boldItalic r:id="rId22"/>
    </p:embeddedFont>
    <p:embeddedFont>
      <p:font typeface="Barlow Medium" panose="00000600000000000000" pitchFamily="2"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Georgia" panose="02040502050405020303" pitchFamily="18"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Moor"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9D9978-B432-4312-A90B-C4ADE931BB40}">
  <a:tblStyle styleId="{459D9978-B432-4312-A90B-C4ADE931BB4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2" y="6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Carr" userId="efa563b7118b59e5" providerId="LiveId" clId="{37A1C714-A856-49C3-B6B7-8116438B8B72}"/>
    <pc:docChg chg="modSld">
      <pc:chgData name="William Carr" userId="efa563b7118b59e5" providerId="LiveId" clId="{37A1C714-A856-49C3-B6B7-8116438B8B72}" dt="2023-06-17T06:09:39.093" v="77" actId="20577"/>
      <pc:docMkLst>
        <pc:docMk/>
      </pc:docMkLst>
      <pc:sldChg chg="modSp mod">
        <pc:chgData name="William Carr" userId="efa563b7118b59e5" providerId="LiveId" clId="{37A1C714-A856-49C3-B6B7-8116438B8B72}" dt="2023-06-17T06:09:39.093" v="77" actId="20577"/>
        <pc:sldMkLst>
          <pc:docMk/>
          <pc:sldMk cId="0" sldId="271"/>
        </pc:sldMkLst>
        <pc:graphicFrameChg chg="modGraphic">
          <ac:chgData name="William Carr" userId="efa563b7118b59e5" providerId="LiveId" clId="{37A1C714-A856-49C3-B6B7-8116438B8B72}" dt="2023-06-17T06:09:39.093" v="77" actId="20577"/>
          <ac:graphicFrameMkLst>
            <pc:docMk/>
            <pc:sldMk cId="0" sldId="271"/>
            <ac:graphicFrameMk id="195" creationId="{00000000-0000-0000-0000-000000000000}"/>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23-04-25T02:42:33.711" idx="1">
    <p:pos x="325" y="324"/>
    <p:text>needs work</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3-04-25T02:48:39.431" idx="2">
    <p:pos x="2845" y="776"/>
    <p:text>check this, make sure its okay</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3-04-25T02:53:59.457" idx="3">
    <p:pos x="325" y="324"/>
    <p:text>need to implement in code</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3-04-25T03:03:56.374" idx="4">
    <p:pos x="325" y="324"/>
    <p:text>if anything missed fix your contrubutions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fb87c9a92b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gfb87c9a92b_0_7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397127fc24_0_13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397127fc24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397127fc24_0_1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397127fc2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397127fc24_0_15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397127fc24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397127fc24_0_16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397127fc24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97127fc24_0_17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97127fc24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397127fc24_0_18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397127fc24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397127fc24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397127fc24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b87c9a92b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gfb87c9a92b_0_8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b87c9a92b_0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fb87c9a92b_0_7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3956e106a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1. The user initiates the login process by entering their credentials (username and password) in the login page and clicking the "login" button.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2. The application receives the login request and sends a query to the database to find the user with the given username.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3. The database searches for the user and returns the user object to the application.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4. The application checks if the password entered by the user matches the password stored in the user object retrieved from the database.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5. If the passwords match, the application logs the user in and displays the main page of the application. If the passwords don't match, the application displays an error message and prompts the user to try again.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6. The user is now logged in and can use the application.</a:t>
            </a:r>
            <a:endParaRPr/>
          </a:p>
          <a:p>
            <a:pPr marL="0" lvl="0" indent="0" algn="l" rtl="0">
              <a:spcBef>
                <a:spcPts val="0"/>
              </a:spcBef>
              <a:spcAft>
                <a:spcPts val="0"/>
              </a:spcAft>
              <a:buNone/>
            </a:pPr>
            <a:endParaRPr/>
          </a:p>
        </p:txBody>
      </p:sp>
      <p:sp>
        <p:nvSpPr>
          <p:cNvPr id="98" name="Google Shape;98;g23956e106a6_1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b87c9a92b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fb87c9a92b_0_8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97127fc24_0_8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97127fc2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397127fc24_0_10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397127fc24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397127fc24_0_1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397127fc24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590675" y="-430404"/>
            <a:ext cx="6391200" cy="6391200"/>
          </a:xfrm>
          <a:prstGeom prst="chord">
            <a:avLst>
              <a:gd name="adj1" fmla="val 14385217"/>
              <a:gd name="adj2" fmla="val 7208317"/>
            </a:avLst>
          </a:pr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11;p2"/>
          <p:cNvSpPr/>
          <p:nvPr/>
        </p:nvSpPr>
        <p:spPr>
          <a:xfrm>
            <a:off x="449540" y="784173"/>
            <a:ext cx="539646" cy="134911"/>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 name="Google Shape;12;p2"/>
          <p:cNvSpPr txBox="1">
            <a:spLocks noGrp="1"/>
          </p:cNvSpPr>
          <p:nvPr>
            <p:ph type="ctrTitle"/>
          </p:nvPr>
        </p:nvSpPr>
        <p:spPr>
          <a:xfrm>
            <a:off x="514350" y="1838325"/>
            <a:ext cx="3497400" cy="18471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2"/>
          <p:cNvSpPr txBox="1">
            <a:spLocks noGrp="1"/>
          </p:cNvSpPr>
          <p:nvPr>
            <p:ph type="sldNum" idx="12"/>
          </p:nvPr>
        </p:nvSpPr>
        <p:spPr>
          <a:xfrm>
            <a:off x="314625" y="4788300"/>
            <a:ext cx="548700" cy="182700"/>
          </a:xfrm>
          <a:prstGeom prst="rect">
            <a:avLst/>
          </a:prstGeom>
        </p:spPr>
        <p:txBody>
          <a:bodyPr spcFirstLastPara="1" wrap="square" lIns="0" tIns="0" rIns="0" bIns="0" anchor="t" anchorCtr="0">
            <a:noAutofit/>
          </a:bodyPr>
          <a:lstStyle>
            <a:lvl1pPr lvl="0" algn="l">
              <a:buNone/>
              <a:defRPr/>
            </a:lvl1pPr>
            <a:lvl2pPr lvl="1" algn="l">
              <a:buNone/>
              <a:defRPr/>
            </a:lvl2pPr>
            <a:lvl3pPr lvl="2" algn="l">
              <a:buNone/>
              <a:defRPr/>
            </a:lvl3pPr>
            <a:lvl4pPr lvl="3" algn="l">
              <a:buNone/>
              <a:defRPr/>
            </a:lvl4pPr>
            <a:lvl5pPr lvl="4" algn="l">
              <a:buNone/>
              <a:defRPr/>
            </a:lvl5pPr>
            <a:lvl6pPr lvl="5" algn="l">
              <a:buNone/>
              <a:defRPr/>
            </a:lvl6pPr>
            <a:lvl7pPr lvl="6" algn="l">
              <a:buNone/>
              <a:defRPr/>
            </a:lvl7pPr>
            <a:lvl8pPr lvl="7" algn="l">
              <a:buNone/>
              <a:defRPr/>
            </a:lvl8pPr>
            <a:lvl9pPr lvl="8" algn="l">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p:nvPr/>
        </p:nvSpPr>
        <p:spPr>
          <a:xfrm>
            <a:off x="100" y="0"/>
            <a:ext cx="9144000" cy="5151300"/>
          </a:xfrm>
          <a:prstGeom prst="rect">
            <a:avLst/>
          </a:prstGeom>
          <a:solidFill>
            <a:srgbClr val="363739">
              <a:alpha val="7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sldNum" idx="12"/>
          </p:nvPr>
        </p:nvSpPr>
        <p:spPr>
          <a:xfrm>
            <a:off x="8532425" y="4618200"/>
            <a:ext cx="611400" cy="525300"/>
          </a:xfrm>
          <a:prstGeom prst="rect">
            <a:avLst/>
          </a:prstGeom>
          <a:solidFill>
            <a:schemeClr val="accent1"/>
          </a:solidFill>
        </p:spPr>
        <p:txBody>
          <a:bodyPr spcFirstLastPara="1" wrap="square" lIns="0" tIns="0" rIns="0" bIns="0"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ctrTitle"/>
          </p:nvPr>
        </p:nvSpPr>
        <p:spPr>
          <a:xfrm>
            <a:off x="514350" y="2263175"/>
            <a:ext cx="5557200" cy="631200"/>
          </a:xfrm>
          <a:prstGeom prst="rect">
            <a:avLst/>
          </a:prstGeom>
        </p:spPr>
        <p:txBody>
          <a:bodyPr spcFirstLastPara="1" wrap="square" lIns="0" tIns="0" rIns="0" bIns="0" anchor="ctr" anchorCtr="0">
            <a:noAutofit/>
          </a:bodyPr>
          <a:lstStyle>
            <a:lvl1pPr lvl="0" rtl="0">
              <a:spcBef>
                <a:spcPts val="0"/>
              </a:spcBef>
              <a:spcAft>
                <a:spcPts val="0"/>
              </a:spcAft>
              <a:buClr>
                <a:schemeClr val="accent1"/>
              </a:buClr>
              <a:buSzPts val="4100"/>
              <a:buNone/>
              <a:defRPr>
                <a:solidFill>
                  <a:schemeClr val="accent1"/>
                </a:solidFill>
              </a:defRPr>
            </a:lvl1pPr>
            <a:lvl2pPr lvl="1" rtl="0">
              <a:spcBef>
                <a:spcPts val="0"/>
              </a:spcBef>
              <a:spcAft>
                <a:spcPts val="0"/>
              </a:spcAft>
              <a:buClr>
                <a:schemeClr val="accent1"/>
              </a:buClr>
              <a:buSzPts val="4100"/>
              <a:buNone/>
              <a:defRPr>
                <a:solidFill>
                  <a:schemeClr val="accent1"/>
                </a:solidFill>
              </a:defRPr>
            </a:lvl2pPr>
            <a:lvl3pPr lvl="2" rtl="0">
              <a:spcBef>
                <a:spcPts val="0"/>
              </a:spcBef>
              <a:spcAft>
                <a:spcPts val="0"/>
              </a:spcAft>
              <a:buClr>
                <a:schemeClr val="accent1"/>
              </a:buClr>
              <a:buSzPts val="4100"/>
              <a:buNone/>
              <a:defRPr>
                <a:solidFill>
                  <a:schemeClr val="accent1"/>
                </a:solidFill>
              </a:defRPr>
            </a:lvl3pPr>
            <a:lvl4pPr lvl="3" rtl="0">
              <a:spcBef>
                <a:spcPts val="0"/>
              </a:spcBef>
              <a:spcAft>
                <a:spcPts val="0"/>
              </a:spcAft>
              <a:buClr>
                <a:schemeClr val="accent1"/>
              </a:buClr>
              <a:buSzPts val="4100"/>
              <a:buNone/>
              <a:defRPr>
                <a:solidFill>
                  <a:schemeClr val="accent1"/>
                </a:solidFill>
              </a:defRPr>
            </a:lvl4pPr>
            <a:lvl5pPr lvl="4" rtl="0">
              <a:spcBef>
                <a:spcPts val="0"/>
              </a:spcBef>
              <a:spcAft>
                <a:spcPts val="0"/>
              </a:spcAft>
              <a:buClr>
                <a:schemeClr val="accent1"/>
              </a:buClr>
              <a:buSzPts val="4100"/>
              <a:buNone/>
              <a:defRPr>
                <a:solidFill>
                  <a:schemeClr val="accent1"/>
                </a:solidFill>
              </a:defRPr>
            </a:lvl5pPr>
            <a:lvl6pPr lvl="5" rtl="0">
              <a:spcBef>
                <a:spcPts val="0"/>
              </a:spcBef>
              <a:spcAft>
                <a:spcPts val="0"/>
              </a:spcAft>
              <a:buClr>
                <a:schemeClr val="accent1"/>
              </a:buClr>
              <a:buSzPts val="4100"/>
              <a:buNone/>
              <a:defRPr>
                <a:solidFill>
                  <a:schemeClr val="accent1"/>
                </a:solidFill>
              </a:defRPr>
            </a:lvl6pPr>
            <a:lvl7pPr lvl="6" rtl="0">
              <a:spcBef>
                <a:spcPts val="0"/>
              </a:spcBef>
              <a:spcAft>
                <a:spcPts val="0"/>
              </a:spcAft>
              <a:buClr>
                <a:schemeClr val="accent1"/>
              </a:buClr>
              <a:buSzPts val="4100"/>
              <a:buNone/>
              <a:defRPr>
                <a:solidFill>
                  <a:schemeClr val="accent1"/>
                </a:solidFill>
              </a:defRPr>
            </a:lvl7pPr>
            <a:lvl8pPr lvl="7" rtl="0">
              <a:spcBef>
                <a:spcPts val="0"/>
              </a:spcBef>
              <a:spcAft>
                <a:spcPts val="0"/>
              </a:spcAft>
              <a:buClr>
                <a:schemeClr val="accent1"/>
              </a:buClr>
              <a:buSzPts val="4100"/>
              <a:buNone/>
              <a:defRPr>
                <a:solidFill>
                  <a:schemeClr val="accent1"/>
                </a:solidFill>
              </a:defRPr>
            </a:lvl8pPr>
            <a:lvl9pPr lvl="8" rtl="0">
              <a:spcBef>
                <a:spcPts val="0"/>
              </a:spcBef>
              <a:spcAft>
                <a:spcPts val="0"/>
              </a:spcAft>
              <a:buClr>
                <a:schemeClr val="accent1"/>
              </a:buClr>
              <a:buSzPts val="4100"/>
              <a:buNone/>
              <a:defRPr>
                <a:solidFill>
                  <a:schemeClr val="accent1"/>
                </a:solidFill>
              </a:defRPr>
            </a:lvl9pPr>
          </a:lstStyle>
          <a:p>
            <a:endParaRPr/>
          </a:p>
        </p:txBody>
      </p:sp>
      <p:sp>
        <p:nvSpPr>
          <p:cNvPr id="18" name="Google Shape;18;p3"/>
          <p:cNvSpPr txBox="1">
            <a:spLocks noGrp="1"/>
          </p:cNvSpPr>
          <p:nvPr>
            <p:ph type="subTitle" idx="1"/>
          </p:nvPr>
        </p:nvSpPr>
        <p:spPr>
          <a:xfrm>
            <a:off x="514350" y="2894375"/>
            <a:ext cx="5557200" cy="2748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16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sp>
        <p:nvSpPr>
          <p:cNvPr id="19" name="Google Shape;19;p3"/>
          <p:cNvSpPr/>
          <p:nvPr/>
        </p:nvSpPr>
        <p:spPr>
          <a:xfrm>
            <a:off x="342900" y="361950"/>
            <a:ext cx="539646" cy="134911"/>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515525" y="2260775"/>
            <a:ext cx="4784400" cy="2346900"/>
          </a:xfrm>
          <a:prstGeom prst="rect">
            <a:avLst/>
          </a:prstGeom>
        </p:spPr>
        <p:txBody>
          <a:bodyPr spcFirstLastPara="1" wrap="square" lIns="0" tIns="0" rIns="0" bIns="0" anchor="b" anchorCtr="0">
            <a:noAutofit/>
          </a:bodyPr>
          <a:lstStyle>
            <a:lvl1pPr marL="457200" lvl="0" indent="-488950" rtl="0">
              <a:spcBef>
                <a:spcPts val="0"/>
              </a:spcBef>
              <a:spcAft>
                <a:spcPts val="0"/>
              </a:spcAft>
              <a:buSzPts val="4100"/>
              <a:buChar char="•"/>
              <a:defRPr sz="4100" b="1"/>
            </a:lvl1pPr>
            <a:lvl2pPr marL="914400" lvl="1" indent="-488950" rtl="0">
              <a:spcBef>
                <a:spcPts val="800"/>
              </a:spcBef>
              <a:spcAft>
                <a:spcPts val="0"/>
              </a:spcAft>
              <a:buSzPts val="4100"/>
              <a:buChar char="○"/>
              <a:defRPr sz="4100" b="1"/>
            </a:lvl2pPr>
            <a:lvl3pPr marL="1371600" lvl="2" indent="-488950" rtl="0">
              <a:spcBef>
                <a:spcPts val="800"/>
              </a:spcBef>
              <a:spcAft>
                <a:spcPts val="0"/>
              </a:spcAft>
              <a:buSzPts val="4100"/>
              <a:buChar char="■"/>
              <a:defRPr sz="4100" b="1"/>
            </a:lvl3pPr>
            <a:lvl4pPr marL="1828800" lvl="3" indent="-488950" rtl="0">
              <a:spcBef>
                <a:spcPts val="800"/>
              </a:spcBef>
              <a:spcAft>
                <a:spcPts val="0"/>
              </a:spcAft>
              <a:buSzPts val="4100"/>
              <a:buChar char="●"/>
              <a:defRPr sz="4100" b="1"/>
            </a:lvl4pPr>
            <a:lvl5pPr marL="2286000" lvl="4" indent="-488950" rtl="0">
              <a:spcBef>
                <a:spcPts val="800"/>
              </a:spcBef>
              <a:spcAft>
                <a:spcPts val="0"/>
              </a:spcAft>
              <a:buSzPts val="4100"/>
              <a:buChar char="○"/>
              <a:defRPr sz="4100" b="1"/>
            </a:lvl5pPr>
            <a:lvl6pPr marL="2743200" lvl="5" indent="-488950" rtl="0">
              <a:spcBef>
                <a:spcPts val="800"/>
              </a:spcBef>
              <a:spcAft>
                <a:spcPts val="0"/>
              </a:spcAft>
              <a:buSzPts val="4100"/>
              <a:buChar char="■"/>
              <a:defRPr sz="4100" b="1"/>
            </a:lvl6pPr>
            <a:lvl7pPr marL="3200400" lvl="6" indent="-488950" rtl="0">
              <a:spcBef>
                <a:spcPts val="800"/>
              </a:spcBef>
              <a:spcAft>
                <a:spcPts val="0"/>
              </a:spcAft>
              <a:buSzPts val="4100"/>
              <a:buChar char="●"/>
              <a:defRPr sz="4100" b="1"/>
            </a:lvl7pPr>
            <a:lvl8pPr marL="3657600" lvl="7" indent="-488950" rtl="0">
              <a:spcBef>
                <a:spcPts val="800"/>
              </a:spcBef>
              <a:spcAft>
                <a:spcPts val="0"/>
              </a:spcAft>
              <a:buSzPts val="4100"/>
              <a:buChar char="○"/>
              <a:defRPr sz="4100" b="1"/>
            </a:lvl8pPr>
            <a:lvl9pPr marL="4114800" lvl="8" indent="-488950" rtl="0">
              <a:spcBef>
                <a:spcPts val="800"/>
              </a:spcBef>
              <a:spcAft>
                <a:spcPts val="800"/>
              </a:spcAft>
              <a:buSzPts val="4100"/>
              <a:buChar char="■"/>
              <a:defRPr sz="4100" b="1"/>
            </a:lvl9pPr>
          </a:lstStyle>
          <a:p>
            <a:endParaRPr/>
          </a:p>
        </p:txBody>
      </p:sp>
      <p:sp>
        <p:nvSpPr>
          <p:cNvPr id="22" name="Google Shape;22;p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4"/>
          <p:cNvSpPr/>
          <p:nvPr/>
        </p:nvSpPr>
        <p:spPr>
          <a:xfrm>
            <a:off x="515532" y="604394"/>
            <a:ext cx="537342" cy="539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4" name="Google Shape;24;p4"/>
          <p:cNvSpPr/>
          <p:nvPr/>
        </p:nvSpPr>
        <p:spPr>
          <a:xfrm>
            <a:off x="6549307" y="869192"/>
            <a:ext cx="1810639" cy="1810639"/>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5" name="Google Shape;25;p4"/>
          <p:cNvSpPr/>
          <p:nvPr/>
        </p:nvSpPr>
        <p:spPr>
          <a:xfrm>
            <a:off x="5817581" y="2205888"/>
            <a:ext cx="1467171" cy="734205"/>
          </a:xfrm>
          <a:custGeom>
            <a:avLst/>
            <a:gdLst/>
            <a:ahLst/>
            <a:cxnLst/>
            <a:rect l="l" t="t" r="r" b="b"/>
            <a:pathLst>
              <a:path w="2934342" h="1468410" extrusionOk="0">
                <a:moveTo>
                  <a:pt x="2934342" y="0"/>
                </a:moveTo>
                <a:cubicBezTo>
                  <a:pt x="2934342" y="811099"/>
                  <a:pt x="2277030" y="1468411"/>
                  <a:pt x="1465931" y="1468411"/>
                </a:cubicBezTo>
                <a:cubicBezTo>
                  <a:pt x="654832" y="1468411"/>
                  <a:pt x="0" y="811099"/>
                  <a:pt x="0" y="0"/>
                </a:cubicBezTo>
                <a:lnTo>
                  <a:pt x="2934342" y="0"/>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6" name="Google Shape;26;p4"/>
          <p:cNvSpPr/>
          <p:nvPr/>
        </p:nvSpPr>
        <p:spPr>
          <a:xfrm>
            <a:off x="697262" y="806038"/>
            <a:ext cx="173875" cy="136473"/>
          </a:xfrm>
          <a:prstGeom prst="rect">
            <a:avLst/>
          </a:prstGeom>
        </p:spPr>
        <p:txBody>
          <a:bodyPr>
            <a:prstTxWarp prst="textPlain">
              <a:avLst/>
            </a:prstTxWarp>
          </a:bodyPr>
          <a:lstStyle/>
          <a:p>
            <a:pPr lvl="0" algn="ctr"/>
            <a:r>
              <a:rPr b="1" i="0">
                <a:ln>
                  <a:noFill/>
                </a:ln>
                <a:solidFill>
                  <a:schemeClr val="lt2"/>
                </a:solidFill>
                <a:latin typeface="Georgia"/>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9" name="Google Shape;29;p5"/>
          <p:cNvSpPr txBox="1">
            <a:spLocks noGrp="1"/>
          </p:cNvSpPr>
          <p:nvPr>
            <p:ph type="body" idx="1"/>
          </p:nvPr>
        </p:nvSpPr>
        <p:spPr>
          <a:xfrm>
            <a:off x="516600" y="1967475"/>
            <a:ext cx="6768900" cy="2420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0" name="Google Shape;30;p5"/>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33" name="Google Shape;33;p6"/>
          <p:cNvSpPr txBox="1">
            <a:spLocks noGrp="1"/>
          </p:cNvSpPr>
          <p:nvPr>
            <p:ph type="body" idx="1"/>
          </p:nvPr>
        </p:nvSpPr>
        <p:spPr>
          <a:xfrm>
            <a:off x="516600" y="1967475"/>
            <a:ext cx="3162600" cy="24900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4" name="Google Shape;34;p6"/>
          <p:cNvSpPr txBox="1">
            <a:spLocks noGrp="1"/>
          </p:cNvSpPr>
          <p:nvPr>
            <p:ph type="body" idx="2"/>
          </p:nvPr>
        </p:nvSpPr>
        <p:spPr>
          <a:xfrm>
            <a:off x="4122876" y="1967475"/>
            <a:ext cx="3162600" cy="24900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5" name="Google Shape;35;p6"/>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38" name="Google Shape;38;p7"/>
          <p:cNvSpPr txBox="1">
            <a:spLocks noGrp="1"/>
          </p:cNvSpPr>
          <p:nvPr>
            <p:ph type="body" idx="1"/>
          </p:nvPr>
        </p:nvSpPr>
        <p:spPr>
          <a:xfrm>
            <a:off x="516600" y="1967475"/>
            <a:ext cx="2108700" cy="25533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9" name="Google Shape;39;p7"/>
          <p:cNvSpPr txBox="1">
            <a:spLocks noGrp="1"/>
          </p:cNvSpPr>
          <p:nvPr>
            <p:ph type="body" idx="2"/>
          </p:nvPr>
        </p:nvSpPr>
        <p:spPr>
          <a:xfrm>
            <a:off x="2846689" y="1967475"/>
            <a:ext cx="2108700" cy="25533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40" name="Google Shape;40;p7"/>
          <p:cNvSpPr txBox="1">
            <a:spLocks noGrp="1"/>
          </p:cNvSpPr>
          <p:nvPr>
            <p:ph type="body" idx="3"/>
          </p:nvPr>
        </p:nvSpPr>
        <p:spPr>
          <a:xfrm>
            <a:off x="5176777" y="1967475"/>
            <a:ext cx="2108700" cy="25533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41" name="Google Shape;41;p7"/>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4" name="Google Shape;44;p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subtitle">
  <p:cSld name="TITLE_ONLY_1">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516600" y="1655400"/>
            <a:ext cx="3679200" cy="1411500"/>
          </a:xfrm>
          <a:prstGeom prst="rect">
            <a:avLst/>
          </a:prstGeom>
        </p:spPr>
        <p:txBody>
          <a:bodyPr spcFirstLastPara="1" wrap="square" lIns="0" tIns="0" rIns="0" bIns="0" anchor="b"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7" name="Google Shape;47;p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9"/>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 name="Google Shape;49;p9"/>
          <p:cNvSpPr txBox="1">
            <a:spLocks noGrp="1"/>
          </p:cNvSpPr>
          <p:nvPr>
            <p:ph type="subTitle" idx="1"/>
          </p:nvPr>
        </p:nvSpPr>
        <p:spPr>
          <a:xfrm>
            <a:off x="516600" y="3066900"/>
            <a:ext cx="3679200" cy="268200"/>
          </a:xfrm>
          <a:prstGeom prst="rect">
            <a:avLst/>
          </a:prstGeom>
        </p:spPr>
        <p:txBody>
          <a:bodyPr spcFirstLastPara="1" wrap="square" lIns="0" tIns="0" rIns="0" bIns="0" anchor="t" anchorCtr="0">
            <a:noAutofit/>
          </a:bodyPr>
          <a:lstStyle>
            <a:lvl1pPr lvl="0">
              <a:spcBef>
                <a:spcPts val="0"/>
              </a:spcBef>
              <a:spcAft>
                <a:spcPts val="0"/>
              </a:spcAft>
              <a:buSzPts val="1600"/>
              <a:buFont typeface="Barlow Medium"/>
              <a:buNone/>
              <a:defRPr>
                <a:latin typeface="Barlow Medium"/>
                <a:ea typeface="Barlow Medium"/>
                <a:cs typeface="Barlow Medium"/>
                <a:sym typeface="Barlow Medium"/>
              </a:defRPr>
            </a:lvl1pPr>
            <a:lvl2pPr lvl="1">
              <a:spcBef>
                <a:spcPts val="800"/>
              </a:spcBef>
              <a:spcAft>
                <a:spcPts val="0"/>
              </a:spcAft>
              <a:buSzPts val="1600"/>
              <a:buFont typeface="Barlow Medium"/>
              <a:buNone/>
              <a:defRPr>
                <a:latin typeface="Barlow Medium"/>
                <a:ea typeface="Barlow Medium"/>
                <a:cs typeface="Barlow Medium"/>
                <a:sym typeface="Barlow Medium"/>
              </a:defRPr>
            </a:lvl2pPr>
            <a:lvl3pPr lvl="2">
              <a:spcBef>
                <a:spcPts val="800"/>
              </a:spcBef>
              <a:spcAft>
                <a:spcPts val="0"/>
              </a:spcAft>
              <a:buSzPts val="1600"/>
              <a:buFont typeface="Barlow Medium"/>
              <a:buNone/>
              <a:defRPr>
                <a:latin typeface="Barlow Medium"/>
                <a:ea typeface="Barlow Medium"/>
                <a:cs typeface="Barlow Medium"/>
                <a:sym typeface="Barlow Medium"/>
              </a:defRPr>
            </a:lvl3pPr>
            <a:lvl4pPr lvl="3">
              <a:spcBef>
                <a:spcPts val="800"/>
              </a:spcBef>
              <a:spcAft>
                <a:spcPts val="0"/>
              </a:spcAft>
              <a:buSzPts val="1600"/>
              <a:buFont typeface="Barlow Medium"/>
              <a:buNone/>
              <a:defRPr>
                <a:latin typeface="Barlow Medium"/>
                <a:ea typeface="Barlow Medium"/>
                <a:cs typeface="Barlow Medium"/>
                <a:sym typeface="Barlow Medium"/>
              </a:defRPr>
            </a:lvl4pPr>
            <a:lvl5pPr lvl="4">
              <a:spcBef>
                <a:spcPts val="800"/>
              </a:spcBef>
              <a:spcAft>
                <a:spcPts val="0"/>
              </a:spcAft>
              <a:buSzPts val="1600"/>
              <a:buFont typeface="Barlow Medium"/>
              <a:buNone/>
              <a:defRPr>
                <a:latin typeface="Barlow Medium"/>
                <a:ea typeface="Barlow Medium"/>
                <a:cs typeface="Barlow Medium"/>
                <a:sym typeface="Barlow Medium"/>
              </a:defRPr>
            </a:lvl5pPr>
            <a:lvl6pPr lvl="5">
              <a:spcBef>
                <a:spcPts val="800"/>
              </a:spcBef>
              <a:spcAft>
                <a:spcPts val="0"/>
              </a:spcAft>
              <a:buSzPts val="1600"/>
              <a:buFont typeface="Barlow Medium"/>
              <a:buNone/>
              <a:defRPr>
                <a:latin typeface="Barlow Medium"/>
                <a:ea typeface="Barlow Medium"/>
                <a:cs typeface="Barlow Medium"/>
                <a:sym typeface="Barlow Medium"/>
              </a:defRPr>
            </a:lvl6pPr>
            <a:lvl7pPr lvl="6">
              <a:spcBef>
                <a:spcPts val="800"/>
              </a:spcBef>
              <a:spcAft>
                <a:spcPts val="0"/>
              </a:spcAft>
              <a:buSzPts val="1600"/>
              <a:buFont typeface="Barlow Medium"/>
              <a:buNone/>
              <a:defRPr>
                <a:latin typeface="Barlow Medium"/>
                <a:ea typeface="Barlow Medium"/>
                <a:cs typeface="Barlow Medium"/>
                <a:sym typeface="Barlow Medium"/>
              </a:defRPr>
            </a:lvl7pPr>
            <a:lvl8pPr lvl="7">
              <a:spcBef>
                <a:spcPts val="800"/>
              </a:spcBef>
              <a:spcAft>
                <a:spcPts val="0"/>
              </a:spcAft>
              <a:buSzPts val="1600"/>
              <a:buFont typeface="Barlow Medium"/>
              <a:buNone/>
              <a:defRPr>
                <a:latin typeface="Barlow Medium"/>
                <a:ea typeface="Barlow Medium"/>
                <a:cs typeface="Barlow Medium"/>
                <a:sym typeface="Barlow Medium"/>
              </a:defRPr>
            </a:lvl8pPr>
            <a:lvl9pPr lvl="8">
              <a:spcBef>
                <a:spcPts val="800"/>
              </a:spcBef>
              <a:spcAft>
                <a:spcPts val="800"/>
              </a:spcAft>
              <a:buSzPts val="1600"/>
              <a:buFont typeface="Barlow Medium"/>
              <a:buNone/>
              <a:defRPr>
                <a:latin typeface="Barlow Medium"/>
                <a:ea typeface="Barlow Medium"/>
                <a:cs typeface="Barlow Medium"/>
                <a:sym typeface="Barlow Medium"/>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516600" y="4406300"/>
            <a:ext cx="7772100" cy="3039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52" name="Google Shape;52;p10"/>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6600" y="514350"/>
            <a:ext cx="6480000" cy="7179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1pPr>
            <a:lvl2pPr lvl="1"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2pPr>
            <a:lvl3pPr lvl="2"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3pPr>
            <a:lvl4pPr lvl="3"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4pPr>
            <a:lvl5pPr lvl="4"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5pPr>
            <a:lvl6pPr lvl="5"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6pPr>
            <a:lvl7pPr lvl="6"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7pPr>
            <a:lvl8pPr lvl="7"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8pPr>
            <a:lvl9pPr lvl="8"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516600" y="1967475"/>
            <a:ext cx="6768900" cy="24204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rtl="0">
              <a:lnSpc>
                <a:spcPct val="115000"/>
              </a:lnSpc>
              <a:spcBef>
                <a:spcPts val="800"/>
              </a:spcBef>
              <a:spcAft>
                <a:spcPts val="80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376075" y="4749850"/>
            <a:ext cx="548700" cy="181800"/>
          </a:xfrm>
          <a:prstGeom prst="rect">
            <a:avLst/>
          </a:prstGeom>
          <a:noFill/>
          <a:ln>
            <a:noFill/>
          </a:ln>
        </p:spPr>
        <p:txBody>
          <a:bodyPr spcFirstLastPara="1" wrap="square" lIns="0" tIns="0" rIns="0" bIns="0" anchor="ctr" anchorCtr="0">
            <a:noAutofit/>
          </a:bodyPr>
          <a:lstStyle>
            <a:lvl1pPr lvl="0" algn="r" rtl="0">
              <a:buNone/>
              <a:defRPr sz="1100" b="1">
                <a:solidFill>
                  <a:schemeClr val="dk1"/>
                </a:solidFill>
                <a:latin typeface="Barlow"/>
                <a:ea typeface="Barlow"/>
                <a:cs typeface="Barlow"/>
                <a:sym typeface="Barlow"/>
              </a:defRPr>
            </a:lvl1pPr>
            <a:lvl2pPr lvl="1" algn="r" rtl="0">
              <a:buNone/>
              <a:defRPr sz="1100" b="1">
                <a:solidFill>
                  <a:schemeClr val="dk1"/>
                </a:solidFill>
                <a:latin typeface="Barlow"/>
                <a:ea typeface="Barlow"/>
                <a:cs typeface="Barlow"/>
                <a:sym typeface="Barlow"/>
              </a:defRPr>
            </a:lvl2pPr>
            <a:lvl3pPr lvl="2" algn="r" rtl="0">
              <a:buNone/>
              <a:defRPr sz="1100" b="1">
                <a:solidFill>
                  <a:schemeClr val="dk1"/>
                </a:solidFill>
                <a:latin typeface="Barlow"/>
                <a:ea typeface="Barlow"/>
                <a:cs typeface="Barlow"/>
                <a:sym typeface="Barlow"/>
              </a:defRPr>
            </a:lvl3pPr>
            <a:lvl4pPr lvl="3" algn="r" rtl="0">
              <a:buNone/>
              <a:defRPr sz="1100" b="1">
                <a:solidFill>
                  <a:schemeClr val="dk1"/>
                </a:solidFill>
                <a:latin typeface="Barlow"/>
                <a:ea typeface="Barlow"/>
                <a:cs typeface="Barlow"/>
                <a:sym typeface="Barlow"/>
              </a:defRPr>
            </a:lvl4pPr>
            <a:lvl5pPr lvl="4" algn="r" rtl="0">
              <a:buNone/>
              <a:defRPr sz="1100" b="1">
                <a:solidFill>
                  <a:schemeClr val="dk1"/>
                </a:solidFill>
                <a:latin typeface="Barlow"/>
                <a:ea typeface="Barlow"/>
                <a:cs typeface="Barlow"/>
                <a:sym typeface="Barlow"/>
              </a:defRPr>
            </a:lvl5pPr>
            <a:lvl6pPr lvl="5" algn="r" rtl="0">
              <a:buNone/>
              <a:defRPr sz="1100" b="1">
                <a:solidFill>
                  <a:schemeClr val="dk1"/>
                </a:solidFill>
                <a:latin typeface="Barlow"/>
                <a:ea typeface="Barlow"/>
                <a:cs typeface="Barlow"/>
                <a:sym typeface="Barlow"/>
              </a:defRPr>
            </a:lvl6pPr>
            <a:lvl7pPr lvl="6" algn="r" rtl="0">
              <a:buNone/>
              <a:defRPr sz="1100" b="1">
                <a:solidFill>
                  <a:schemeClr val="dk1"/>
                </a:solidFill>
                <a:latin typeface="Barlow"/>
                <a:ea typeface="Barlow"/>
                <a:cs typeface="Barlow"/>
                <a:sym typeface="Barlow"/>
              </a:defRPr>
            </a:lvl7pPr>
            <a:lvl8pPr lvl="7" algn="r" rtl="0">
              <a:buNone/>
              <a:defRPr sz="1100" b="1">
                <a:solidFill>
                  <a:schemeClr val="dk1"/>
                </a:solidFill>
                <a:latin typeface="Barlow"/>
                <a:ea typeface="Barlow"/>
                <a:cs typeface="Barlow"/>
                <a:sym typeface="Barlow"/>
              </a:defRPr>
            </a:lvl8pPr>
            <a:lvl9pPr lvl="8" algn="r" rtl="0">
              <a:buNone/>
              <a:defRPr sz="1100" b="1">
                <a:solidFill>
                  <a:schemeClr val="dk1"/>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comments" Target="../comments/commen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8"/>
        <p:cNvGrpSpPr/>
        <p:nvPr/>
      </p:nvGrpSpPr>
      <p:grpSpPr>
        <a:xfrm>
          <a:off x="0" y="0"/>
          <a:ext cx="0" cy="0"/>
          <a:chOff x="0" y="0"/>
          <a:chExt cx="0" cy="0"/>
        </a:xfrm>
      </p:grpSpPr>
      <p:pic>
        <p:nvPicPr>
          <p:cNvPr id="59" name="Google Shape;59;p12"/>
          <p:cNvPicPr preferRelativeResize="0"/>
          <p:nvPr/>
        </p:nvPicPr>
        <p:blipFill>
          <a:blip r:embed="rId3">
            <a:alphaModFix/>
          </a:blip>
          <a:stretch>
            <a:fillRect/>
          </a:stretch>
        </p:blipFill>
        <p:spPr>
          <a:xfrm>
            <a:off x="5284850" y="1661075"/>
            <a:ext cx="3653125" cy="2431151"/>
          </a:xfrm>
          <a:prstGeom prst="rect">
            <a:avLst/>
          </a:prstGeom>
          <a:noFill/>
          <a:ln>
            <a:noFill/>
          </a:ln>
        </p:spPr>
      </p:pic>
      <p:sp>
        <p:nvSpPr>
          <p:cNvPr id="60" name="Google Shape;60;p12"/>
          <p:cNvSpPr txBox="1">
            <a:spLocks noGrp="1"/>
          </p:cNvSpPr>
          <p:nvPr>
            <p:ph type="ctrTitle"/>
          </p:nvPr>
        </p:nvSpPr>
        <p:spPr>
          <a:xfrm>
            <a:off x="514350" y="1838325"/>
            <a:ext cx="3497400" cy="184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Social Services</a:t>
            </a:r>
            <a:endParaRPr/>
          </a:p>
        </p:txBody>
      </p:sp>
      <p:sp>
        <p:nvSpPr>
          <p:cNvPr id="61" name="Google Shape;61;p12"/>
          <p:cNvSpPr txBox="1"/>
          <p:nvPr/>
        </p:nvSpPr>
        <p:spPr>
          <a:xfrm>
            <a:off x="314628" y="4788300"/>
            <a:ext cx="399600" cy="169200"/>
          </a:xfrm>
          <a:prstGeom prst="rect">
            <a:avLst/>
          </a:prstGeom>
          <a:noFill/>
          <a:ln>
            <a:noFill/>
          </a:ln>
        </p:spPr>
        <p:txBody>
          <a:bodyPr spcFirstLastPara="1" wrap="square" lIns="0" tIns="0" rIns="0" bIns="0" anchor="t" anchorCtr="0">
            <a:spAutoFit/>
          </a:bodyPr>
          <a:lstStyle/>
          <a:p>
            <a:pPr marL="0" marR="0" lvl="0" indent="0" algn="l" rtl="0">
              <a:lnSpc>
                <a:spcPct val="125011"/>
              </a:lnSpc>
              <a:spcBef>
                <a:spcPts val="0"/>
              </a:spcBef>
              <a:spcAft>
                <a:spcPts val="0"/>
              </a:spcAft>
              <a:buNone/>
            </a:pPr>
            <a:r>
              <a:rPr lang="en" sz="1100" b="1">
                <a:solidFill>
                  <a:schemeClr val="dk1"/>
                </a:solidFill>
                <a:latin typeface="Barlow"/>
                <a:ea typeface="Barlow"/>
                <a:cs typeface="Barlow"/>
                <a:sym typeface="Barlow"/>
              </a:rPr>
              <a:t>01</a:t>
            </a:r>
            <a:endParaRPr sz="700">
              <a:solidFill>
                <a:schemeClr val="dk1"/>
              </a:solidFill>
            </a:endParaRPr>
          </a:p>
        </p:txBody>
      </p:sp>
      <p:sp>
        <p:nvSpPr>
          <p:cNvPr id="62" name="Google Shape;62;p12"/>
          <p:cNvSpPr/>
          <p:nvPr/>
        </p:nvSpPr>
        <p:spPr>
          <a:xfrm>
            <a:off x="4781305" y="3685425"/>
            <a:ext cx="1219200" cy="121919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3" name="Google Shape;63;p12"/>
          <p:cNvSpPr/>
          <p:nvPr/>
        </p:nvSpPr>
        <p:spPr>
          <a:xfrm>
            <a:off x="7537752" y="1304279"/>
            <a:ext cx="1400232" cy="700707"/>
          </a:xfrm>
          <a:custGeom>
            <a:avLst/>
            <a:gdLst/>
            <a:ahLst/>
            <a:cxnLst/>
            <a:rect l="l" t="t" r="r" b="b"/>
            <a:pathLst>
              <a:path w="2800464" h="1401415" extrusionOk="0">
                <a:moveTo>
                  <a:pt x="2800465" y="0"/>
                </a:moveTo>
                <a:cubicBezTo>
                  <a:pt x="2800465" y="774093"/>
                  <a:pt x="2173142" y="1401416"/>
                  <a:pt x="1399049" y="1401416"/>
                </a:cubicBezTo>
                <a:cubicBezTo>
                  <a:pt x="624956" y="1401416"/>
                  <a:pt x="0" y="774093"/>
                  <a:pt x="0" y="0"/>
                </a:cubicBezTo>
                <a:lnTo>
                  <a:pt x="2800465" y="0"/>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4" name="Google Shape;64;p12"/>
          <p:cNvSpPr txBox="1"/>
          <p:nvPr/>
        </p:nvSpPr>
        <p:spPr>
          <a:xfrm>
            <a:off x="607875" y="3647200"/>
            <a:ext cx="402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Barlow"/>
                <a:ea typeface="Barlow"/>
                <a:cs typeface="Barlow"/>
                <a:sym typeface="Barlow"/>
              </a:rPr>
              <a:t>By: Mary Moor, Alexa Gonzalez, William Carr, Julius Leone</a:t>
            </a:r>
            <a:endParaRPr>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700"/>
              <a:t>JavaFX GUI (Most challenging aspect of GUI)</a:t>
            </a:r>
            <a:endParaRPr sz="3700"/>
          </a:p>
        </p:txBody>
      </p:sp>
      <p:sp>
        <p:nvSpPr>
          <p:cNvPr id="145" name="Google Shape;145;p21"/>
          <p:cNvSpPr txBox="1">
            <a:spLocks noGrp="1"/>
          </p:cNvSpPr>
          <p:nvPr>
            <p:ph type="body" idx="1"/>
          </p:nvPr>
        </p:nvSpPr>
        <p:spPr>
          <a:xfrm>
            <a:off x="516600" y="1967475"/>
            <a:ext cx="2108700" cy="2553300"/>
          </a:xfrm>
          <a:prstGeom prst="rect">
            <a:avLst/>
          </a:prstGeom>
        </p:spPr>
        <p:txBody>
          <a:bodyPr spcFirstLastPara="1" wrap="square" lIns="0" tIns="0" rIns="0" bIns="0" anchor="t" anchorCtr="0">
            <a:noAutofit/>
          </a:bodyPr>
          <a:lstStyle/>
          <a:p>
            <a:pPr marL="457200" lvl="0" indent="-330200" algn="l" rtl="0">
              <a:spcBef>
                <a:spcPts val="0"/>
              </a:spcBef>
              <a:spcAft>
                <a:spcPts val="0"/>
              </a:spcAft>
              <a:buSzPts val="1600"/>
              <a:buChar char="•"/>
            </a:pPr>
            <a:r>
              <a:rPr lang="en"/>
              <a:t>Since we had so many different frames, making sure they all worked together to make a cohesive application and not just individual frames. </a:t>
            </a:r>
            <a:endParaRPr/>
          </a:p>
        </p:txBody>
      </p:sp>
      <p:sp>
        <p:nvSpPr>
          <p:cNvPr id="146" name="Google Shape;146;p21"/>
          <p:cNvSpPr txBox="1">
            <a:spLocks noGrp="1"/>
          </p:cNvSpPr>
          <p:nvPr>
            <p:ph type="body" idx="2"/>
          </p:nvPr>
        </p:nvSpPr>
        <p:spPr>
          <a:xfrm>
            <a:off x="2846689" y="1967475"/>
            <a:ext cx="2108700" cy="2553300"/>
          </a:xfrm>
          <a:prstGeom prst="rect">
            <a:avLst/>
          </a:prstGeom>
        </p:spPr>
        <p:txBody>
          <a:bodyPr spcFirstLastPara="1" wrap="square" lIns="0" tIns="0" rIns="0" bIns="0" anchor="t" anchorCtr="0">
            <a:noAutofit/>
          </a:bodyPr>
          <a:lstStyle/>
          <a:p>
            <a:pPr marL="457200" lvl="0" indent="-330200" algn="l" rtl="0">
              <a:spcBef>
                <a:spcPts val="0"/>
              </a:spcBef>
              <a:spcAft>
                <a:spcPts val="0"/>
              </a:spcAft>
              <a:buSzPts val="1600"/>
              <a:buChar char="•"/>
            </a:pPr>
            <a:r>
              <a:rPr lang="en"/>
              <a:t>Some of us had problems with JavaFX and without having that working, it was really hard to test code and make sure it functioned. </a:t>
            </a:r>
            <a:endParaRPr/>
          </a:p>
        </p:txBody>
      </p:sp>
      <p:sp>
        <p:nvSpPr>
          <p:cNvPr id="147" name="Google Shape;147;p21"/>
          <p:cNvSpPr txBox="1">
            <a:spLocks noGrp="1"/>
          </p:cNvSpPr>
          <p:nvPr>
            <p:ph type="body" idx="3"/>
          </p:nvPr>
        </p:nvSpPr>
        <p:spPr>
          <a:xfrm>
            <a:off x="5176777" y="1967475"/>
            <a:ext cx="2108700" cy="2553300"/>
          </a:xfrm>
          <a:prstGeom prst="rect">
            <a:avLst/>
          </a:prstGeom>
        </p:spPr>
        <p:txBody>
          <a:bodyPr spcFirstLastPara="1" wrap="square" lIns="0" tIns="0" rIns="0" bIns="0" anchor="t" anchorCtr="0">
            <a:noAutofit/>
          </a:bodyPr>
          <a:lstStyle/>
          <a:p>
            <a:pPr marL="457200" lvl="0" indent="-330200" algn="l" rtl="0">
              <a:spcBef>
                <a:spcPts val="0"/>
              </a:spcBef>
              <a:spcAft>
                <a:spcPts val="0"/>
              </a:spcAft>
              <a:buSzPts val="1600"/>
              <a:buChar char="•"/>
            </a:pPr>
            <a:r>
              <a:rPr lang="en"/>
              <a:t>Making a large scale application and not just simplistic GUIs and starting an application from scratch without any given instructions. </a:t>
            </a:r>
            <a:endParaRPr/>
          </a:p>
        </p:txBody>
      </p:sp>
      <p:sp>
        <p:nvSpPr>
          <p:cNvPr id="148" name="Google Shape;148;p21"/>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700"/>
              <a:t>Customized Error Handling</a:t>
            </a:r>
            <a:endParaRPr sz="3700"/>
          </a:p>
        </p:txBody>
      </p:sp>
      <p:sp>
        <p:nvSpPr>
          <p:cNvPr id="154" name="Google Shape;154;p22"/>
          <p:cNvSpPr txBox="1">
            <a:spLocks noGrp="1"/>
          </p:cNvSpPr>
          <p:nvPr>
            <p:ph type="body" idx="1"/>
          </p:nvPr>
        </p:nvSpPr>
        <p:spPr>
          <a:xfrm>
            <a:off x="720700" y="1620525"/>
            <a:ext cx="2108700" cy="255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Where did you use it?</a:t>
            </a:r>
            <a:endParaRPr sz="1200" b="1"/>
          </a:p>
          <a:p>
            <a:pPr marL="457200" lvl="0" indent="0" algn="l" rtl="0">
              <a:spcBef>
                <a:spcPts val="800"/>
              </a:spcBef>
              <a:spcAft>
                <a:spcPts val="800"/>
              </a:spcAft>
              <a:buNone/>
            </a:pPr>
            <a:r>
              <a:rPr lang="en" sz="1200"/>
              <a:t>CreateUser_Frame</a:t>
            </a:r>
            <a:endParaRPr sz="1200"/>
          </a:p>
        </p:txBody>
      </p:sp>
      <p:sp>
        <p:nvSpPr>
          <p:cNvPr id="155" name="Google Shape;155;p22"/>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56" name="Google Shape;156;p22"/>
          <p:cNvPicPr preferRelativeResize="0"/>
          <p:nvPr/>
        </p:nvPicPr>
        <p:blipFill>
          <a:blip r:embed="rId3">
            <a:alphaModFix/>
          </a:blip>
          <a:stretch>
            <a:fillRect/>
          </a:stretch>
        </p:blipFill>
        <p:spPr>
          <a:xfrm>
            <a:off x="3019200" y="1524925"/>
            <a:ext cx="5857875" cy="695325"/>
          </a:xfrm>
          <a:prstGeom prst="rect">
            <a:avLst/>
          </a:prstGeom>
          <a:noFill/>
          <a:ln>
            <a:noFill/>
          </a:ln>
        </p:spPr>
      </p:pic>
      <p:pic>
        <p:nvPicPr>
          <p:cNvPr id="157" name="Google Shape;157;p22"/>
          <p:cNvPicPr preferRelativeResize="0"/>
          <p:nvPr/>
        </p:nvPicPr>
        <p:blipFill rotWithShape="1">
          <a:blip r:embed="rId4">
            <a:alphaModFix/>
          </a:blip>
          <a:srcRect t="17280"/>
          <a:stretch/>
        </p:blipFill>
        <p:spPr>
          <a:xfrm>
            <a:off x="2102725" y="2945825"/>
            <a:ext cx="5105400" cy="95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700"/>
              <a:t>File Input/ Output</a:t>
            </a:r>
            <a:endParaRPr sz="3700"/>
          </a:p>
        </p:txBody>
      </p:sp>
      <p:sp>
        <p:nvSpPr>
          <p:cNvPr id="163" name="Google Shape;163;p23"/>
          <p:cNvSpPr txBox="1">
            <a:spLocks noGrp="1"/>
          </p:cNvSpPr>
          <p:nvPr>
            <p:ph type="body" idx="1"/>
          </p:nvPr>
        </p:nvSpPr>
        <p:spPr>
          <a:xfrm>
            <a:off x="469825" y="1232250"/>
            <a:ext cx="3065100" cy="255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What were your file input/output strategies?</a:t>
            </a:r>
            <a:endParaRPr sz="1200" b="1"/>
          </a:p>
          <a:p>
            <a:pPr marL="457200" lvl="0" indent="-304800" algn="l" rtl="0">
              <a:spcBef>
                <a:spcPts val="800"/>
              </a:spcBef>
              <a:spcAft>
                <a:spcPts val="0"/>
              </a:spcAft>
              <a:buSzPts val="1200"/>
              <a:buChar char="●"/>
            </a:pPr>
            <a:r>
              <a:rPr lang="en" sz="1200"/>
              <a:t>Using the .txt file to store usernames and passwords. The CreateUser_Frame class give the user the option to add their username/password to the .txt.</a:t>
            </a:r>
            <a:endParaRPr sz="1200"/>
          </a:p>
          <a:p>
            <a:pPr marL="457200" lvl="0" indent="-304800" algn="l" rtl="0">
              <a:spcBef>
                <a:spcPts val="0"/>
              </a:spcBef>
              <a:spcAft>
                <a:spcPts val="0"/>
              </a:spcAft>
              <a:buSzPts val="1200"/>
              <a:buChar char="●"/>
            </a:pPr>
            <a:r>
              <a:rPr lang="en" sz="1200"/>
              <a:t>When logging in, the .txt file is read to see if that user exists, if they do it then checks that the password matches what is on file.</a:t>
            </a:r>
            <a:endParaRPr sz="1200"/>
          </a:p>
        </p:txBody>
      </p:sp>
      <p:sp>
        <p:nvSpPr>
          <p:cNvPr id="164" name="Google Shape;164;p23"/>
          <p:cNvSpPr txBox="1">
            <a:spLocks noGrp="1"/>
          </p:cNvSpPr>
          <p:nvPr>
            <p:ph type="body" idx="2"/>
          </p:nvPr>
        </p:nvSpPr>
        <p:spPr>
          <a:xfrm>
            <a:off x="4516924" y="1232250"/>
            <a:ext cx="3198300" cy="255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Where did you use serialization?</a:t>
            </a:r>
            <a:endParaRPr sz="1200" b="1"/>
          </a:p>
          <a:p>
            <a:pPr marL="457200" lvl="0" indent="-304800" algn="l" rtl="0">
              <a:spcBef>
                <a:spcPts val="800"/>
              </a:spcBef>
              <a:spcAft>
                <a:spcPts val="800"/>
              </a:spcAft>
              <a:buSzPts val="1200"/>
              <a:buChar char="●"/>
            </a:pPr>
            <a:r>
              <a:rPr lang="en" sz="1200"/>
              <a:t>Serialization is used in UserBase to save the HashMaps of donors, recipients, and foodPantrys to disk. When the program starts, it reads the serialized data from disk and deserializes it back into the HashMaps. The serialized data is stored in files with the extensions .ser in a directory called ser.</a:t>
            </a:r>
            <a:endParaRPr sz="1200"/>
          </a:p>
        </p:txBody>
      </p:sp>
      <p:sp>
        <p:nvSpPr>
          <p:cNvPr id="165" name="Google Shape;165;p23"/>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700"/>
              <a:t>Streams</a:t>
            </a:r>
            <a:endParaRPr sz="3700"/>
          </a:p>
        </p:txBody>
      </p:sp>
      <p:sp>
        <p:nvSpPr>
          <p:cNvPr id="171" name="Google Shape;171;p2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172" name="Google Shape;172;p24"/>
          <p:cNvPicPr preferRelativeResize="0"/>
          <p:nvPr/>
        </p:nvPicPr>
        <p:blipFill>
          <a:blip r:embed="rId3">
            <a:alphaModFix/>
          </a:blip>
          <a:stretch>
            <a:fillRect/>
          </a:stretch>
        </p:blipFill>
        <p:spPr>
          <a:xfrm>
            <a:off x="571600" y="1842300"/>
            <a:ext cx="8353175" cy="1252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700"/>
              <a:t>Use of logging</a:t>
            </a:r>
            <a:endParaRPr sz="3700"/>
          </a:p>
        </p:txBody>
      </p:sp>
      <p:sp>
        <p:nvSpPr>
          <p:cNvPr id="178" name="Google Shape;178;p25"/>
          <p:cNvSpPr txBox="1">
            <a:spLocks noGrp="1"/>
          </p:cNvSpPr>
          <p:nvPr>
            <p:ph type="body" idx="1"/>
          </p:nvPr>
        </p:nvSpPr>
        <p:spPr>
          <a:xfrm>
            <a:off x="516625" y="1191275"/>
            <a:ext cx="2108700" cy="255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How and where did you use logging?</a:t>
            </a:r>
            <a:endParaRPr sz="1200" b="1"/>
          </a:p>
          <a:p>
            <a:pPr marL="457200" lvl="0" indent="-304800" algn="l" rtl="0">
              <a:spcBef>
                <a:spcPts val="800"/>
              </a:spcBef>
              <a:spcAft>
                <a:spcPts val="0"/>
              </a:spcAft>
              <a:buSzPts val="1200"/>
              <a:buChar char="●"/>
            </a:pPr>
            <a:r>
              <a:rPr lang="en" sz="1200"/>
              <a:t>FoodPantry Class</a:t>
            </a:r>
            <a:endParaRPr sz="1200"/>
          </a:p>
        </p:txBody>
      </p:sp>
      <p:sp>
        <p:nvSpPr>
          <p:cNvPr id="179" name="Google Shape;179;p25"/>
          <p:cNvSpPr txBox="1">
            <a:spLocks noGrp="1"/>
          </p:cNvSpPr>
          <p:nvPr>
            <p:ph type="body" idx="2"/>
          </p:nvPr>
        </p:nvSpPr>
        <p:spPr>
          <a:xfrm>
            <a:off x="516637" y="2196550"/>
            <a:ext cx="4355700" cy="255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Why did you implement it this way?</a:t>
            </a:r>
            <a:endParaRPr sz="1200" b="1"/>
          </a:p>
          <a:p>
            <a:pPr marL="457200" lvl="0" indent="-304800" algn="l" rtl="0">
              <a:spcBef>
                <a:spcPts val="800"/>
              </a:spcBef>
              <a:spcAft>
                <a:spcPts val="800"/>
              </a:spcAft>
              <a:buSzPts val="1200"/>
              <a:buChar char="●"/>
            </a:pPr>
            <a:r>
              <a:rPr lang="en" sz="1200"/>
              <a:t>The reason the logger is implemented this way is to provide a mechanism for monitoring the behavior of the FoodPantry class. By using the logger to write log messages, it is possible to track when certain methods are called and to monitor the state of the inventory. This can be useful for debugging and troubleshooting issues that arise with the FoodPantry class. </a:t>
            </a:r>
            <a:endParaRPr sz="1200"/>
          </a:p>
        </p:txBody>
      </p:sp>
      <p:sp>
        <p:nvSpPr>
          <p:cNvPr id="180" name="Google Shape;180;p25"/>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181" name="Google Shape;181;p25"/>
          <p:cNvPicPr preferRelativeResize="0"/>
          <p:nvPr/>
        </p:nvPicPr>
        <p:blipFill>
          <a:blip r:embed="rId3">
            <a:alphaModFix/>
          </a:blip>
          <a:stretch>
            <a:fillRect/>
          </a:stretch>
        </p:blipFill>
        <p:spPr>
          <a:xfrm>
            <a:off x="5094725" y="210578"/>
            <a:ext cx="3830051" cy="3823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700"/>
              <a:t>Threads</a:t>
            </a:r>
            <a:endParaRPr sz="3700"/>
          </a:p>
        </p:txBody>
      </p:sp>
      <p:sp>
        <p:nvSpPr>
          <p:cNvPr id="187" name="Google Shape;187;p26"/>
          <p:cNvSpPr txBox="1">
            <a:spLocks noGrp="1"/>
          </p:cNvSpPr>
          <p:nvPr>
            <p:ph type="body" idx="1"/>
          </p:nvPr>
        </p:nvSpPr>
        <p:spPr>
          <a:xfrm>
            <a:off x="956150" y="1387675"/>
            <a:ext cx="6609600" cy="255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a:t>How did you use multithreading in the project?</a:t>
            </a:r>
            <a:endParaRPr b="1"/>
          </a:p>
          <a:p>
            <a:pPr marL="457200" lvl="0" indent="-330200" algn="l" rtl="0">
              <a:spcBef>
                <a:spcPts val="800"/>
              </a:spcBef>
              <a:spcAft>
                <a:spcPts val="0"/>
              </a:spcAft>
              <a:buSzPts val="1600"/>
              <a:buChar char="●"/>
            </a:pPr>
            <a:r>
              <a:rPr lang="en"/>
              <a:t>On the HomeFrame we have a list of the items in the inventory, this updates as new/ recent donations are added into the system. </a:t>
            </a:r>
            <a:endParaRPr/>
          </a:p>
          <a:p>
            <a:pPr marL="457200" lvl="0" indent="-330200" algn="l" rtl="0">
              <a:spcBef>
                <a:spcPts val="0"/>
              </a:spcBef>
              <a:spcAft>
                <a:spcPts val="0"/>
              </a:spcAft>
              <a:buSzPts val="1600"/>
              <a:buChar char="●"/>
            </a:pPr>
            <a:r>
              <a:rPr lang="en"/>
              <a:t>Our goal was to implement a recent donations feed, but we had a difficult time implementing this with JavaFX issues and Git conflicts. </a:t>
            </a:r>
            <a:endParaRPr/>
          </a:p>
          <a:p>
            <a:pPr marL="457200" lvl="0" indent="-330200" algn="l" rtl="0">
              <a:spcBef>
                <a:spcPts val="0"/>
              </a:spcBef>
              <a:spcAft>
                <a:spcPts val="0"/>
              </a:spcAft>
              <a:buSzPts val="1600"/>
              <a:buChar char="●"/>
            </a:pPr>
            <a:r>
              <a:rPr lang="en"/>
              <a:t>In the future, we are going to implement this, especially in the production stages of this project. </a:t>
            </a:r>
            <a:endParaRPr/>
          </a:p>
        </p:txBody>
      </p:sp>
      <p:sp>
        <p:nvSpPr>
          <p:cNvPr id="188" name="Google Shape;188;p26"/>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Group Contributions </a:t>
            </a:r>
            <a:endParaRPr/>
          </a:p>
        </p:txBody>
      </p:sp>
      <p:sp>
        <p:nvSpPr>
          <p:cNvPr id="194" name="Google Shape;194;p27"/>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graphicFrame>
        <p:nvGraphicFramePr>
          <p:cNvPr id="195" name="Google Shape;195;p27"/>
          <p:cNvGraphicFramePr/>
          <p:nvPr>
            <p:extLst>
              <p:ext uri="{D42A27DB-BD31-4B8C-83A1-F6EECF244321}">
                <p14:modId xmlns:p14="http://schemas.microsoft.com/office/powerpoint/2010/main" val="1775432997"/>
              </p:ext>
            </p:extLst>
          </p:nvPr>
        </p:nvGraphicFramePr>
        <p:xfrm>
          <a:off x="180925" y="1283625"/>
          <a:ext cx="8743900" cy="3855690"/>
        </p:xfrm>
        <a:graphic>
          <a:graphicData uri="http://schemas.openxmlformats.org/drawingml/2006/table">
            <a:tbl>
              <a:tblPr>
                <a:noFill/>
                <a:tableStyleId>{459D9978-B432-4312-A90B-C4ADE931BB40}</a:tableStyleId>
              </a:tblPr>
              <a:tblGrid>
                <a:gridCol w="2185975">
                  <a:extLst>
                    <a:ext uri="{9D8B030D-6E8A-4147-A177-3AD203B41FA5}">
                      <a16:colId xmlns:a16="http://schemas.microsoft.com/office/drawing/2014/main" val="20000"/>
                    </a:ext>
                  </a:extLst>
                </a:gridCol>
                <a:gridCol w="2185975">
                  <a:extLst>
                    <a:ext uri="{9D8B030D-6E8A-4147-A177-3AD203B41FA5}">
                      <a16:colId xmlns:a16="http://schemas.microsoft.com/office/drawing/2014/main" val="20001"/>
                    </a:ext>
                  </a:extLst>
                </a:gridCol>
                <a:gridCol w="2185975">
                  <a:extLst>
                    <a:ext uri="{9D8B030D-6E8A-4147-A177-3AD203B41FA5}">
                      <a16:colId xmlns:a16="http://schemas.microsoft.com/office/drawing/2014/main" val="20002"/>
                    </a:ext>
                  </a:extLst>
                </a:gridCol>
                <a:gridCol w="218597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sz="1200">
                          <a:latin typeface="Barlow"/>
                          <a:ea typeface="Barlow"/>
                          <a:cs typeface="Barlow"/>
                          <a:sym typeface="Barlow"/>
                        </a:rPr>
                        <a:t>Will</a:t>
                      </a:r>
                      <a:endParaRPr sz="1200">
                        <a:latin typeface="Barlow"/>
                        <a:ea typeface="Barlow"/>
                        <a:cs typeface="Barlow"/>
                        <a:sym typeface="Barlow"/>
                      </a:endParaRPr>
                    </a:p>
                  </a:txBody>
                  <a:tcPr marL="91425" marR="91425" marT="91425" marB="91425"/>
                </a:tc>
                <a:tc>
                  <a:txBody>
                    <a:bodyPr/>
                    <a:lstStyle/>
                    <a:p>
                      <a:pPr marL="0" lvl="0" indent="0" algn="l" rtl="0">
                        <a:spcBef>
                          <a:spcPts val="0"/>
                        </a:spcBef>
                        <a:spcAft>
                          <a:spcPts val="0"/>
                        </a:spcAft>
                        <a:buNone/>
                      </a:pPr>
                      <a:r>
                        <a:rPr lang="en" sz="1200">
                          <a:latin typeface="Barlow"/>
                          <a:ea typeface="Barlow"/>
                          <a:cs typeface="Barlow"/>
                          <a:sym typeface="Barlow"/>
                        </a:rPr>
                        <a:t>Mary</a:t>
                      </a:r>
                      <a:endParaRPr sz="1200">
                        <a:latin typeface="Barlow"/>
                        <a:ea typeface="Barlow"/>
                        <a:cs typeface="Barlow"/>
                        <a:sym typeface="Barlow"/>
                      </a:endParaRPr>
                    </a:p>
                  </a:txBody>
                  <a:tcPr marL="91425" marR="91425" marT="91425" marB="91425"/>
                </a:tc>
                <a:tc>
                  <a:txBody>
                    <a:bodyPr/>
                    <a:lstStyle/>
                    <a:p>
                      <a:pPr marL="0" lvl="0" indent="0" algn="l" rtl="0">
                        <a:spcBef>
                          <a:spcPts val="0"/>
                        </a:spcBef>
                        <a:spcAft>
                          <a:spcPts val="0"/>
                        </a:spcAft>
                        <a:buNone/>
                      </a:pPr>
                      <a:r>
                        <a:rPr lang="en" sz="1200">
                          <a:latin typeface="Barlow"/>
                          <a:ea typeface="Barlow"/>
                          <a:cs typeface="Barlow"/>
                          <a:sym typeface="Barlow"/>
                        </a:rPr>
                        <a:t>Alexa</a:t>
                      </a:r>
                      <a:endParaRPr sz="1200">
                        <a:latin typeface="Barlow"/>
                        <a:ea typeface="Barlow"/>
                        <a:cs typeface="Barlow"/>
                        <a:sym typeface="Barlow"/>
                      </a:endParaRPr>
                    </a:p>
                  </a:txBody>
                  <a:tcPr marL="91425" marR="91425" marT="91425" marB="91425"/>
                </a:tc>
                <a:tc>
                  <a:txBody>
                    <a:bodyPr/>
                    <a:lstStyle/>
                    <a:p>
                      <a:pPr marL="0" lvl="0" indent="0" algn="l" rtl="0">
                        <a:spcBef>
                          <a:spcPts val="0"/>
                        </a:spcBef>
                        <a:spcAft>
                          <a:spcPts val="0"/>
                        </a:spcAft>
                        <a:buNone/>
                      </a:pPr>
                      <a:r>
                        <a:rPr lang="en" sz="1200">
                          <a:latin typeface="Barlow"/>
                          <a:ea typeface="Barlow"/>
                          <a:cs typeface="Barlow"/>
                          <a:sym typeface="Barlow"/>
                        </a:rPr>
                        <a:t>Julius</a:t>
                      </a:r>
                      <a:endParaRPr sz="1200">
                        <a:latin typeface="Barlow"/>
                        <a:ea typeface="Barlow"/>
                        <a:cs typeface="Barlow"/>
                        <a:sym typeface="Barlow"/>
                      </a:endParaRPr>
                    </a:p>
                  </a:txBody>
                  <a:tcPr marL="91425" marR="91425" marT="91425" marB="91425"/>
                </a:tc>
                <a:extLst>
                  <a:ext uri="{0D108BD9-81ED-4DB2-BD59-A6C34878D82A}">
                    <a16:rowId xmlns:a16="http://schemas.microsoft.com/office/drawing/2014/main" val="10000"/>
                  </a:ext>
                </a:extLst>
              </a:tr>
              <a:tr h="381000">
                <a:tc>
                  <a:txBody>
                    <a:bodyPr/>
                    <a:lstStyle/>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GUIDriver</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HomeFrame</a:t>
                      </a: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Login_Frame</a:t>
                      </a: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FoodPantry</a:t>
                      </a: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CreateUser_Frame</a:t>
                      </a: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ButtonPermission</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ProductType</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Abstract Classes and Interfaces</a:t>
                      </a: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User</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Streams</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Logging</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Serialization</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ButtonPermission</a:t>
                      </a:r>
                      <a:endParaRPr sz="1200" dirty="0">
                        <a:latin typeface="Barlow"/>
                        <a:ea typeface="Barlow"/>
                        <a:cs typeface="Barlow"/>
                        <a:sym typeface="Barlow"/>
                      </a:endParaRPr>
                    </a:p>
                    <a:p>
                      <a:pPr marL="457200" lvl="0" indent="0" algn="l" rtl="0">
                        <a:spcBef>
                          <a:spcPts val="0"/>
                        </a:spcBef>
                        <a:spcAft>
                          <a:spcPts val="0"/>
                        </a:spcAft>
                        <a:buNone/>
                      </a:pPr>
                      <a:endParaRPr sz="1200" dirty="0">
                        <a:latin typeface="Barlow"/>
                        <a:ea typeface="Barlow"/>
                        <a:cs typeface="Barlow"/>
                        <a:sym typeface="Barlow"/>
                      </a:endParaRPr>
                    </a:p>
                    <a:p>
                      <a:pPr marL="457200" lvl="0" indent="0" algn="l" rtl="0">
                        <a:spcBef>
                          <a:spcPts val="0"/>
                        </a:spcBef>
                        <a:spcAft>
                          <a:spcPts val="0"/>
                        </a:spcAft>
                        <a:buNone/>
                      </a:pPr>
                      <a:endParaRPr sz="1200" dirty="0">
                        <a:latin typeface="Barlow"/>
                        <a:ea typeface="Barlow"/>
                        <a:cs typeface="Barlow"/>
                        <a:sym typeface="Barlow"/>
                      </a:endParaRPr>
                    </a:p>
                    <a:p>
                      <a:pPr marL="0" lvl="0" indent="0" algn="l" rtl="0">
                        <a:spcBef>
                          <a:spcPts val="0"/>
                        </a:spcBef>
                        <a:spcAft>
                          <a:spcPts val="0"/>
                        </a:spcAft>
                        <a:buNone/>
                      </a:pPr>
                      <a:endParaRPr sz="1200" dirty="0">
                        <a:latin typeface="Barlow"/>
                        <a:ea typeface="Barlow"/>
                        <a:cs typeface="Barlow"/>
                        <a:sym typeface="Barlow"/>
                      </a:endParaRPr>
                    </a:p>
                  </a:txBody>
                  <a:tcPr marL="91425" marR="91425" marT="91425" marB="91425"/>
                </a:tc>
                <a:tc>
                  <a:txBody>
                    <a:bodyPr/>
                    <a:lstStyle/>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Login_Frame</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Class UML Diagram</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Sequence Diagram</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Requirements Document</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Presentation</a:t>
                      </a:r>
                      <a:endParaRPr sz="1200" dirty="0">
                        <a:latin typeface="Barlow"/>
                        <a:ea typeface="Barlow"/>
                        <a:cs typeface="Barlow"/>
                        <a:sym typeface="Barlow"/>
                      </a:endParaRPr>
                    </a:p>
                    <a:p>
                      <a:pPr marL="0" lvl="0" indent="0" algn="l" rtl="0">
                        <a:spcBef>
                          <a:spcPts val="0"/>
                        </a:spcBef>
                        <a:spcAft>
                          <a:spcPts val="0"/>
                        </a:spcAft>
                        <a:buNone/>
                      </a:pPr>
                      <a:endParaRPr sz="1200" dirty="0">
                        <a:latin typeface="Barlow"/>
                        <a:ea typeface="Barlow"/>
                        <a:cs typeface="Barlow"/>
                        <a:sym typeface="Barlow"/>
                      </a:endParaRPr>
                    </a:p>
                    <a:p>
                      <a:pPr marL="0" lvl="0" indent="0" algn="l" rtl="0">
                        <a:spcBef>
                          <a:spcPts val="0"/>
                        </a:spcBef>
                        <a:spcAft>
                          <a:spcPts val="0"/>
                        </a:spcAft>
                        <a:buNone/>
                      </a:pPr>
                      <a:endParaRPr sz="1200" dirty="0">
                        <a:latin typeface="Barlow"/>
                        <a:ea typeface="Barlow"/>
                        <a:cs typeface="Barlow"/>
                        <a:sym typeface="Barlow"/>
                      </a:endParaRPr>
                    </a:p>
                  </a:txBody>
                  <a:tcPr marL="91425" marR="91425" marT="91425" marB="91425"/>
                </a:tc>
                <a:tc>
                  <a:txBody>
                    <a:bodyPr/>
                    <a:lstStyle/>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ItemType</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ProviderFrame</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ProviderFrame2</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Class UML Diagram</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Requirements Document</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Presentation</a:t>
                      </a:r>
                      <a:endParaRPr sz="1200" dirty="0">
                        <a:latin typeface="Barlow"/>
                        <a:ea typeface="Barlow"/>
                        <a:cs typeface="Barlow"/>
                        <a:sym typeface="Barlow"/>
                      </a:endParaRPr>
                    </a:p>
                  </a:txBody>
                  <a:tcPr marL="91425" marR="91425" marT="91425" marB="91425"/>
                </a:tc>
                <a:tc>
                  <a:txBody>
                    <a:bodyPr/>
                    <a:lstStyle/>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Polymorphic Collections</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Lambda Expressions</a:t>
                      </a: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Abstract Classes and Interfaces</a:t>
                      </a: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Serialization</a:t>
                      </a: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Logging</a:t>
                      </a: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Streams</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Donation</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Donor</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FoodPantry</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GUIDriver</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Item</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Provider</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Recipient</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Searcher</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User</a:t>
                      </a:r>
                      <a:endParaRPr sz="1200" dirty="0">
                        <a:latin typeface="Barlow"/>
                        <a:ea typeface="Barlow"/>
                        <a:cs typeface="Barlow"/>
                        <a:sym typeface="Barlow"/>
                      </a:endParaRPr>
                    </a:p>
                    <a:p>
                      <a:pPr marL="457200" lvl="0" indent="-304800" algn="l" rtl="0">
                        <a:spcBef>
                          <a:spcPts val="0"/>
                        </a:spcBef>
                        <a:spcAft>
                          <a:spcPts val="0"/>
                        </a:spcAft>
                        <a:buSzPts val="1200"/>
                        <a:buFont typeface="Barlow"/>
                        <a:buChar char="●"/>
                      </a:pPr>
                      <a:r>
                        <a:rPr lang="en" sz="1200" dirty="0">
                          <a:latin typeface="Barlow"/>
                          <a:ea typeface="Barlow"/>
                          <a:cs typeface="Barlow"/>
                          <a:sym typeface="Barlow"/>
                        </a:rPr>
                        <a:t>UserBase</a:t>
                      </a:r>
                      <a:endParaRPr sz="1200" dirty="0">
                        <a:latin typeface="Barlow"/>
                        <a:ea typeface="Barlow"/>
                        <a:cs typeface="Barlow"/>
                        <a:sym typeface="Barlow"/>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8"/>
        <p:cNvGrpSpPr/>
        <p:nvPr/>
      </p:nvGrpSpPr>
      <p:grpSpPr>
        <a:xfrm>
          <a:off x="0" y="0"/>
          <a:ext cx="0" cy="0"/>
          <a:chOff x="0" y="0"/>
          <a:chExt cx="0" cy="0"/>
        </a:xfrm>
      </p:grpSpPr>
      <p:sp>
        <p:nvSpPr>
          <p:cNvPr id="69" name="Google Shape;69;p13"/>
          <p:cNvSpPr/>
          <p:nvPr/>
        </p:nvSpPr>
        <p:spPr>
          <a:xfrm>
            <a:off x="524478" y="2812500"/>
            <a:ext cx="735600" cy="6549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554928" y="1733775"/>
            <a:ext cx="674700" cy="67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72" name="Google Shape;72;p13"/>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Social Services Project</a:t>
            </a:r>
            <a:endParaRPr/>
          </a:p>
        </p:txBody>
      </p:sp>
      <p:sp>
        <p:nvSpPr>
          <p:cNvPr id="73" name="Google Shape;73;p13"/>
          <p:cNvSpPr txBox="1"/>
          <p:nvPr/>
        </p:nvSpPr>
        <p:spPr>
          <a:xfrm>
            <a:off x="1536880" y="1922106"/>
            <a:ext cx="3921900" cy="246300"/>
          </a:xfrm>
          <a:prstGeom prst="rect">
            <a:avLst/>
          </a:prstGeom>
          <a:noFill/>
          <a:ln>
            <a:noFill/>
          </a:ln>
        </p:spPr>
        <p:txBody>
          <a:bodyPr spcFirstLastPara="1" wrap="square" lIns="0" tIns="0" rIns="0" bIns="0" anchor="t" anchorCtr="0">
            <a:spAutoFit/>
          </a:bodyPr>
          <a:lstStyle/>
          <a:p>
            <a:pPr marL="0" marR="0" lvl="0" indent="0" algn="l" rtl="0">
              <a:lnSpc>
                <a:spcPct val="140012"/>
              </a:lnSpc>
              <a:spcBef>
                <a:spcPts val="0"/>
              </a:spcBef>
              <a:spcAft>
                <a:spcPts val="0"/>
              </a:spcAft>
              <a:buNone/>
            </a:pPr>
            <a:r>
              <a:rPr lang="en" sz="1600" u="sng">
                <a:solidFill>
                  <a:schemeClr val="dk1"/>
                </a:solidFill>
                <a:latin typeface="Barlow Medium"/>
                <a:ea typeface="Barlow Medium"/>
                <a:cs typeface="Barlow Medium"/>
                <a:sym typeface="Barlow Medium"/>
              </a:rPr>
              <a:t>Project Overview</a:t>
            </a:r>
            <a:endParaRPr sz="700">
              <a:solidFill>
                <a:schemeClr val="dk1"/>
              </a:solidFill>
            </a:endParaRPr>
          </a:p>
        </p:txBody>
      </p:sp>
      <p:sp>
        <p:nvSpPr>
          <p:cNvPr id="74" name="Google Shape;74;p13"/>
          <p:cNvSpPr txBox="1"/>
          <p:nvPr/>
        </p:nvSpPr>
        <p:spPr>
          <a:xfrm>
            <a:off x="1536880" y="2978697"/>
            <a:ext cx="3921900" cy="246300"/>
          </a:xfrm>
          <a:prstGeom prst="rect">
            <a:avLst/>
          </a:prstGeom>
          <a:noFill/>
          <a:ln>
            <a:noFill/>
          </a:ln>
        </p:spPr>
        <p:txBody>
          <a:bodyPr spcFirstLastPara="1" wrap="square" lIns="0" tIns="0" rIns="0" bIns="0" anchor="t" anchorCtr="0">
            <a:spAutoFit/>
          </a:bodyPr>
          <a:lstStyle/>
          <a:p>
            <a:pPr marL="0" marR="0" lvl="0" indent="0" algn="l" rtl="0">
              <a:lnSpc>
                <a:spcPct val="140012"/>
              </a:lnSpc>
              <a:spcBef>
                <a:spcPts val="0"/>
              </a:spcBef>
              <a:spcAft>
                <a:spcPts val="0"/>
              </a:spcAft>
              <a:buNone/>
            </a:pPr>
            <a:r>
              <a:rPr lang="en" sz="1600" u="sng">
                <a:solidFill>
                  <a:schemeClr val="dk1"/>
                </a:solidFill>
                <a:latin typeface="Barlow Medium"/>
                <a:ea typeface="Barlow Medium"/>
                <a:cs typeface="Barlow Medium"/>
                <a:sym typeface="Barlow Medium"/>
              </a:rPr>
              <a:t>UML and Sequence Diagrams</a:t>
            </a:r>
            <a:endParaRPr sz="700">
              <a:solidFill>
                <a:schemeClr val="dk1"/>
              </a:solidFill>
            </a:endParaRPr>
          </a:p>
        </p:txBody>
      </p:sp>
      <p:sp>
        <p:nvSpPr>
          <p:cNvPr id="75" name="Google Shape;75;p13"/>
          <p:cNvSpPr txBox="1"/>
          <p:nvPr/>
        </p:nvSpPr>
        <p:spPr>
          <a:xfrm>
            <a:off x="1536880" y="4083603"/>
            <a:ext cx="3921900" cy="246300"/>
          </a:xfrm>
          <a:prstGeom prst="rect">
            <a:avLst/>
          </a:prstGeom>
          <a:noFill/>
          <a:ln>
            <a:noFill/>
          </a:ln>
        </p:spPr>
        <p:txBody>
          <a:bodyPr spcFirstLastPara="1" wrap="square" lIns="0" tIns="0" rIns="0" bIns="0" anchor="t" anchorCtr="0">
            <a:spAutoFit/>
          </a:bodyPr>
          <a:lstStyle/>
          <a:p>
            <a:pPr marL="0" marR="0" lvl="0" indent="0" algn="l" rtl="0">
              <a:lnSpc>
                <a:spcPct val="140012"/>
              </a:lnSpc>
              <a:spcBef>
                <a:spcPts val="0"/>
              </a:spcBef>
              <a:spcAft>
                <a:spcPts val="0"/>
              </a:spcAft>
              <a:buNone/>
            </a:pPr>
            <a:r>
              <a:rPr lang="en" sz="1600" u="sng">
                <a:solidFill>
                  <a:schemeClr val="dk1"/>
                </a:solidFill>
                <a:latin typeface="Barlow Medium"/>
                <a:ea typeface="Barlow Medium"/>
                <a:cs typeface="Barlow Medium"/>
                <a:sym typeface="Barlow Medium"/>
              </a:rPr>
              <a:t>Functionality </a:t>
            </a:r>
            <a:endParaRPr sz="700">
              <a:solidFill>
                <a:schemeClr val="dk1"/>
              </a:solidFill>
            </a:endParaRPr>
          </a:p>
        </p:txBody>
      </p:sp>
      <p:sp>
        <p:nvSpPr>
          <p:cNvPr id="76" name="Google Shape;76;p13"/>
          <p:cNvSpPr/>
          <p:nvPr/>
        </p:nvSpPr>
        <p:spPr>
          <a:xfrm>
            <a:off x="514350" y="3859456"/>
            <a:ext cx="755856" cy="755856"/>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516600" y="196375"/>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Project Overview</a:t>
            </a:r>
            <a:endParaRPr/>
          </a:p>
        </p:txBody>
      </p:sp>
      <p:sp>
        <p:nvSpPr>
          <p:cNvPr id="82" name="Google Shape;82;p1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83" name="Google Shape;83;p14"/>
          <p:cNvSpPr txBox="1">
            <a:spLocks noGrp="1"/>
          </p:cNvSpPr>
          <p:nvPr>
            <p:ph type="body" idx="1"/>
          </p:nvPr>
        </p:nvSpPr>
        <p:spPr>
          <a:xfrm>
            <a:off x="608650" y="914275"/>
            <a:ext cx="6637800" cy="37383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2400" b="1"/>
              <a:t>Goal </a:t>
            </a:r>
            <a:endParaRPr sz="2400" b="1"/>
          </a:p>
          <a:p>
            <a:pPr marL="228600" lvl="0" indent="-180340" algn="l" rtl="0">
              <a:lnSpc>
                <a:spcPct val="100000"/>
              </a:lnSpc>
              <a:spcBef>
                <a:spcPts val="600"/>
              </a:spcBef>
              <a:spcAft>
                <a:spcPts val="0"/>
              </a:spcAft>
              <a:buSzPts val="1400"/>
              <a:buAutoNum type="arabicPeriod"/>
            </a:pPr>
            <a:r>
              <a:rPr lang="en" sz="1400"/>
              <a:t>Connect users with local businesses and organizations that offer products and food in a specific area - particularly for people facing food insecurity or other challenges accessing essential goods and services.</a:t>
            </a:r>
            <a:endParaRPr sz="1400"/>
          </a:p>
          <a:p>
            <a:pPr marL="228600" lvl="0" indent="-180340" algn="l" rtl="0">
              <a:lnSpc>
                <a:spcPct val="100000"/>
              </a:lnSpc>
              <a:spcBef>
                <a:spcPts val="600"/>
              </a:spcBef>
              <a:spcAft>
                <a:spcPts val="0"/>
              </a:spcAft>
              <a:buSzPts val="1400"/>
              <a:buAutoNum type="arabicPeriod"/>
            </a:pPr>
            <a:r>
              <a:rPr lang="en" sz="1400"/>
              <a:t>Key features included user registration and authentication, search and filtering options, a mapped-based interface, and donations and volunteer options.</a:t>
            </a:r>
            <a:endParaRPr sz="1400"/>
          </a:p>
          <a:p>
            <a:pPr marL="228600" lvl="0" indent="-180340" algn="l" rtl="0">
              <a:lnSpc>
                <a:spcPct val="100000"/>
              </a:lnSpc>
              <a:spcBef>
                <a:spcPts val="600"/>
              </a:spcBef>
              <a:spcAft>
                <a:spcPts val="0"/>
              </a:spcAft>
              <a:buSzPts val="1400"/>
              <a:buAutoNum type="arabicPeriod"/>
            </a:pPr>
            <a:r>
              <a:rPr lang="en" sz="1400"/>
              <a:t>Connect providers with those in need and help providers bring in docations.</a:t>
            </a:r>
            <a:endParaRPr sz="1400"/>
          </a:p>
          <a:p>
            <a:pPr marL="228600" lvl="0" indent="-180340" algn="l" rtl="0">
              <a:lnSpc>
                <a:spcPct val="100000"/>
              </a:lnSpc>
              <a:spcBef>
                <a:spcPts val="600"/>
              </a:spcBef>
              <a:spcAft>
                <a:spcPts val="0"/>
              </a:spcAft>
              <a:buSzPts val="1400"/>
              <a:buAutoNum type="arabicPeriod"/>
            </a:pPr>
            <a:r>
              <a:rPr lang="en" sz="1400"/>
              <a:t>Allow recipients to search for providers that have what they need, donors to donate to providers, providers to update their inventory, and users to login to understand the number of people looking for food in the area and find the distance between then and providers with necessary items.</a:t>
            </a:r>
            <a:endParaRPr sz="1400"/>
          </a:p>
          <a:p>
            <a:pPr marL="228600" lvl="0" indent="-180340" algn="l" rtl="0">
              <a:lnSpc>
                <a:spcPct val="100000"/>
              </a:lnSpc>
              <a:spcBef>
                <a:spcPts val="600"/>
              </a:spcBef>
              <a:spcAft>
                <a:spcPts val="0"/>
              </a:spcAft>
              <a:buSzPts val="1400"/>
              <a:buAutoNum type="arabicPeriod"/>
            </a:pPr>
            <a:r>
              <a:rPr lang="en" sz="1400"/>
              <a:t>To benefit stakeholders including recipients, donors, and providers by making it easier to find needed goods, know what items are in short supply, and track inventory and donations.</a:t>
            </a:r>
            <a:endParaRPr sz="1400"/>
          </a:p>
          <a:p>
            <a:pPr marL="0" lvl="0" indent="0" algn="l" rtl="0">
              <a:lnSpc>
                <a:spcPct val="100000"/>
              </a:lnSpc>
              <a:spcBef>
                <a:spcPts val="600"/>
              </a:spcBef>
              <a:spcAft>
                <a:spcPts val="600"/>
              </a:spcAft>
              <a:buNone/>
            </a:pPr>
            <a:endParaRPr sz="1100"/>
          </a:p>
        </p:txBody>
      </p:sp>
      <p:sp>
        <p:nvSpPr>
          <p:cNvPr id="84" name="Google Shape;84;p14"/>
          <p:cNvSpPr/>
          <p:nvPr/>
        </p:nvSpPr>
        <p:spPr>
          <a:xfrm>
            <a:off x="7939956" y="46744"/>
            <a:ext cx="1137488" cy="1137486"/>
          </a:xfrm>
          <a:custGeom>
            <a:avLst/>
            <a:gdLst/>
            <a:ahLst/>
            <a:cxnLst/>
            <a:rect l="l" t="t" r="r" b="b"/>
            <a:pathLst>
              <a:path w="2274977" h="2274971" extrusionOk="0">
                <a:moveTo>
                  <a:pt x="2274977" y="1013036"/>
                </a:moveTo>
                <a:lnTo>
                  <a:pt x="2274977" y="1013036"/>
                </a:lnTo>
                <a:lnTo>
                  <a:pt x="2274977" y="0"/>
                </a:lnTo>
                <a:lnTo>
                  <a:pt x="2274977" y="0"/>
                </a:lnTo>
                <a:cubicBezTo>
                  <a:pt x="1018536" y="0"/>
                  <a:pt x="0" y="1018530"/>
                  <a:pt x="0" y="2274971"/>
                </a:cubicBezTo>
                <a:lnTo>
                  <a:pt x="1013047" y="2274971"/>
                </a:lnTo>
                <a:cubicBezTo>
                  <a:pt x="1013047" y="1578027"/>
                  <a:pt x="1578038" y="1013036"/>
                  <a:pt x="2274977" y="1013036"/>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85" name="Google Shape;85;p14"/>
          <p:cNvSpPr/>
          <p:nvPr/>
        </p:nvSpPr>
        <p:spPr>
          <a:xfrm>
            <a:off x="7246450" y="570737"/>
            <a:ext cx="1106170" cy="276543"/>
          </a:xfrm>
          <a:custGeom>
            <a:avLst/>
            <a:gdLst/>
            <a:ahLst/>
            <a:cxnLst/>
            <a:rect l="l" t="t" r="r" b="b"/>
            <a:pathLst>
              <a:path w="2212339" h="553085" extrusionOk="0">
                <a:moveTo>
                  <a:pt x="276542" y="0"/>
                </a:moveTo>
                <a:cubicBezTo>
                  <a:pt x="123753" y="0"/>
                  <a:pt x="0" y="123753"/>
                  <a:pt x="0" y="276543"/>
                </a:cubicBezTo>
                <a:cubicBezTo>
                  <a:pt x="0" y="429332"/>
                  <a:pt x="123753" y="553085"/>
                  <a:pt x="276542" y="553085"/>
                </a:cubicBezTo>
                <a:cubicBezTo>
                  <a:pt x="429332" y="553085"/>
                  <a:pt x="553085" y="429332"/>
                  <a:pt x="553085" y="276543"/>
                </a:cubicBezTo>
                <a:cubicBezTo>
                  <a:pt x="553085" y="123753"/>
                  <a:pt x="429332" y="0"/>
                  <a:pt x="276542" y="0"/>
                </a:cubicBezTo>
                <a:close/>
                <a:moveTo>
                  <a:pt x="1935797" y="0"/>
                </a:moveTo>
                <a:cubicBezTo>
                  <a:pt x="1783007" y="0"/>
                  <a:pt x="1659254" y="123753"/>
                  <a:pt x="1659254" y="276543"/>
                </a:cubicBezTo>
                <a:cubicBezTo>
                  <a:pt x="1659254" y="429332"/>
                  <a:pt x="1783007" y="553085"/>
                  <a:pt x="1935797" y="553085"/>
                </a:cubicBezTo>
                <a:cubicBezTo>
                  <a:pt x="2088586" y="553085"/>
                  <a:pt x="2212339" y="429332"/>
                  <a:pt x="2212339" y="276543"/>
                </a:cubicBezTo>
                <a:cubicBezTo>
                  <a:pt x="2212339" y="123753"/>
                  <a:pt x="2088586" y="0"/>
                  <a:pt x="1935797" y="0"/>
                </a:cubicBezTo>
                <a:close/>
                <a:moveTo>
                  <a:pt x="1106170" y="0"/>
                </a:moveTo>
                <a:cubicBezTo>
                  <a:pt x="953380" y="0"/>
                  <a:pt x="829627" y="123753"/>
                  <a:pt x="829627" y="276543"/>
                </a:cubicBezTo>
                <a:cubicBezTo>
                  <a:pt x="829627" y="429332"/>
                  <a:pt x="953380" y="553085"/>
                  <a:pt x="1106170" y="553085"/>
                </a:cubicBezTo>
                <a:cubicBezTo>
                  <a:pt x="1258959" y="553085"/>
                  <a:pt x="1382712" y="429332"/>
                  <a:pt x="1382712" y="276543"/>
                </a:cubicBezTo>
                <a:cubicBezTo>
                  <a:pt x="1382712" y="123753"/>
                  <a:pt x="1258959" y="0"/>
                  <a:pt x="1106170"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9"/>
        <p:cNvGrpSpPr/>
        <p:nvPr/>
      </p:nvGrpSpPr>
      <p:grpSpPr>
        <a:xfrm>
          <a:off x="0" y="0"/>
          <a:ext cx="0" cy="0"/>
          <a:chOff x="0" y="0"/>
          <a:chExt cx="0" cy="0"/>
        </a:xfrm>
      </p:grpSpPr>
      <p:sp>
        <p:nvSpPr>
          <p:cNvPr id="90" name="Google Shape;90;p15"/>
          <p:cNvSpPr/>
          <p:nvPr/>
        </p:nvSpPr>
        <p:spPr>
          <a:xfrm>
            <a:off x="8376079" y="245708"/>
            <a:ext cx="1447657" cy="1447657"/>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91" name="Google Shape;91;p15"/>
          <p:cNvGrpSpPr/>
          <p:nvPr/>
        </p:nvGrpSpPr>
        <p:grpSpPr>
          <a:xfrm>
            <a:off x="1881209" y="91848"/>
            <a:ext cx="5741693" cy="3263195"/>
            <a:chOff x="-8655381" y="-4571879"/>
            <a:chExt cx="15311181" cy="8701854"/>
          </a:xfrm>
        </p:grpSpPr>
        <p:sp>
          <p:nvSpPr>
            <p:cNvPr id="92" name="Google Shape;92;p15"/>
            <p:cNvSpPr txBox="1"/>
            <p:nvPr/>
          </p:nvSpPr>
          <p:spPr>
            <a:xfrm>
              <a:off x="-8655381" y="-4571879"/>
              <a:ext cx="14106000" cy="1683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sz="4100" b="1">
                  <a:solidFill>
                    <a:schemeClr val="dk1"/>
                  </a:solidFill>
                  <a:latin typeface="Barlow"/>
                  <a:ea typeface="Barlow"/>
                  <a:cs typeface="Barlow"/>
                  <a:sym typeface="Barlow"/>
                </a:rPr>
                <a:t>Class UML Diagram</a:t>
              </a:r>
              <a:endParaRPr sz="700">
                <a:solidFill>
                  <a:schemeClr val="dk1"/>
                </a:solidFill>
              </a:endParaRPr>
            </a:p>
          </p:txBody>
        </p:sp>
        <p:sp>
          <p:nvSpPr>
            <p:cNvPr id="93" name="Google Shape;93;p15"/>
            <p:cNvSpPr txBox="1"/>
            <p:nvPr/>
          </p:nvSpPr>
          <p:spPr>
            <a:xfrm>
              <a:off x="0" y="3842575"/>
              <a:ext cx="6655800" cy="287400"/>
            </a:xfrm>
            <a:prstGeom prst="rect">
              <a:avLst/>
            </a:prstGeom>
            <a:noFill/>
            <a:ln>
              <a:noFill/>
            </a:ln>
          </p:spPr>
          <p:txBody>
            <a:bodyPr spcFirstLastPara="1" wrap="square" lIns="0" tIns="0" rIns="0" bIns="0" anchor="t" anchorCtr="0">
              <a:spAutoFit/>
            </a:bodyPr>
            <a:lstStyle/>
            <a:p>
              <a:pPr marL="0" marR="0" lvl="0" indent="0" algn="l" rtl="0">
                <a:lnSpc>
                  <a:spcPct val="140012"/>
                </a:lnSpc>
                <a:spcBef>
                  <a:spcPts val="0"/>
                </a:spcBef>
                <a:spcAft>
                  <a:spcPts val="0"/>
                </a:spcAft>
                <a:buNone/>
              </a:pPr>
              <a:endParaRPr sz="700">
                <a:solidFill>
                  <a:schemeClr val="dk1"/>
                </a:solidFill>
              </a:endParaRPr>
            </a:p>
          </p:txBody>
        </p:sp>
      </p:grpSp>
      <p:sp>
        <p:nvSpPr>
          <p:cNvPr id="94" name="Google Shape;94;p15"/>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95" name="Google Shape;95;p15"/>
          <p:cNvPicPr preferRelativeResize="0"/>
          <p:nvPr/>
        </p:nvPicPr>
        <p:blipFill>
          <a:blip r:embed="rId3">
            <a:alphaModFix/>
          </a:blip>
          <a:stretch>
            <a:fillRect/>
          </a:stretch>
        </p:blipFill>
        <p:spPr>
          <a:xfrm>
            <a:off x="255150" y="823225"/>
            <a:ext cx="7565625" cy="43202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9"/>
        <p:cNvGrpSpPr/>
        <p:nvPr/>
      </p:nvGrpSpPr>
      <p:grpSpPr>
        <a:xfrm>
          <a:off x="0" y="0"/>
          <a:ext cx="0" cy="0"/>
          <a:chOff x="0" y="0"/>
          <a:chExt cx="0" cy="0"/>
        </a:xfrm>
      </p:grpSpPr>
      <p:sp>
        <p:nvSpPr>
          <p:cNvPr id="100" name="Google Shape;100;p16"/>
          <p:cNvSpPr/>
          <p:nvPr/>
        </p:nvSpPr>
        <p:spPr>
          <a:xfrm>
            <a:off x="8420029" y="245708"/>
            <a:ext cx="1447657" cy="1447657"/>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01" name="Google Shape;101;p16"/>
          <p:cNvGrpSpPr/>
          <p:nvPr/>
        </p:nvGrpSpPr>
        <p:grpSpPr>
          <a:xfrm>
            <a:off x="5601750" y="2079404"/>
            <a:ext cx="3458436" cy="1388363"/>
            <a:chOff x="0" y="1246867"/>
            <a:chExt cx="10351500" cy="3702300"/>
          </a:xfrm>
        </p:grpSpPr>
        <p:sp>
          <p:nvSpPr>
            <p:cNvPr id="102" name="Google Shape;102;p16"/>
            <p:cNvSpPr txBox="1"/>
            <p:nvPr/>
          </p:nvSpPr>
          <p:spPr>
            <a:xfrm>
              <a:off x="2505600" y="1246867"/>
              <a:ext cx="7845900" cy="37023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sz="4100" b="1">
                  <a:solidFill>
                    <a:schemeClr val="dk1"/>
                  </a:solidFill>
                  <a:latin typeface="Barlow"/>
                  <a:ea typeface="Barlow"/>
                  <a:cs typeface="Barlow"/>
                  <a:sym typeface="Barlow"/>
                </a:rPr>
                <a:t>Sequence Diagram</a:t>
              </a:r>
              <a:endParaRPr sz="700">
                <a:solidFill>
                  <a:schemeClr val="dk1"/>
                </a:solidFill>
              </a:endParaRPr>
            </a:p>
          </p:txBody>
        </p:sp>
        <p:sp>
          <p:nvSpPr>
            <p:cNvPr id="103" name="Google Shape;103;p16"/>
            <p:cNvSpPr txBox="1"/>
            <p:nvPr/>
          </p:nvSpPr>
          <p:spPr>
            <a:xfrm>
              <a:off x="0" y="3842575"/>
              <a:ext cx="6655800" cy="287400"/>
            </a:xfrm>
            <a:prstGeom prst="rect">
              <a:avLst/>
            </a:prstGeom>
            <a:noFill/>
            <a:ln>
              <a:noFill/>
            </a:ln>
          </p:spPr>
          <p:txBody>
            <a:bodyPr spcFirstLastPara="1" wrap="square" lIns="0" tIns="0" rIns="0" bIns="0" anchor="t" anchorCtr="0">
              <a:spAutoFit/>
            </a:bodyPr>
            <a:lstStyle/>
            <a:p>
              <a:pPr marL="0" marR="0" lvl="0" indent="0" algn="l" rtl="0">
                <a:lnSpc>
                  <a:spcPct val="140012"/>
                </a:lnSpc>
                <a:spcBef>
                  <a:spcPts val="0"/>
                </a:spcBef>
                <a:spcAft>
                  <a:spcPts val="0"/>
                </a:spcAft>
                <a:buNone/>
              </a:pPr>
              <a:endParaRPr sz="700">
                <a:solidFill>
                  <a:schemeClr val="dk1"/>
                </a:solidFill>
              </a:endParaRPr>
            </a:p>
          </p:txBody>
        </p:sp>
      </p:grpSp>
      <p:sp>
        <p:nvSpPr>
          <p:cNvPr id="104" name="Google Shape;104;p16"/>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05" name="Google Shape;105;p16"/>
          <p:cNvPicPr preferRelativeResize="0"/>
          <p:nvPr/>
        </p:nvPicPr>
        <p:blipFill>
          <a:blip r:embed="rId3">
            <a:alphaModFix/>
          </a:blip>
          <a:stretch>
            <a:fillRect/>
          </a:stretch>
        </p:blipFill>
        <p:spPr>
          <a:xfrm>
            <a:off x="120500" y="79487"/>
            <a:ext cx="5830650" cy="498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09"/>
        <p:cNvGrpSpPr/>
        <p:nvPr/>
      </p:nvGrpSpPr>
      <p:grpSpPr>
        <a:xfrm>
          <a:off x="0" y="0"/>
          <a:ext cx="0" cy="0"/>
          <a:chOff x="0" y="0"/>
          <a:chExt cx="0" cy="0"/>
        </a:xfrm>
      </p:grpSpPr>
      <p:sp>
        <p:nvSpPr>
          <p:cNvPr id="110" name="Google Shape;110;p17"/>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11" name="Google Shape;111;p17"/>
          <p:cNvSpPr txBox="1">
            <a:spLocks noGrp="1"/>
          </p:cNvSpPr>
          <p:nvPr>
            <p:ph type="body" idx="1"/>
          </p:nvPr>
        </p:nvSpPr>
        <p:spPr>
          <a:xfrm>
            <a:off x="515525" y="2260775"/>
            <a:ext cx="4784400" cy="2346900"/>
          </a:xfrm>
          <a:prstGeom prst="rect">
            <a:avLst/>
          </a:prstGeom>
        </p:spPr>
        <p:txBody>
          <a:bodyPr spcFirstLastPara="1" wrap="square" lIns="0" tIns="0" rIns="0" bIns="0" anchor="b" anchorCtr="0">
            <a:noAutofit/>
          </a:bodyPr>
          <a:lstStyle/>
          <a:p>
            <a:pPr marL="0" lvl="0" indent="0" algn="l" rtl="0">
              <a:spcBef>
                <a:spcPts val="0"/>
              </a:spcBef>
              <a:spcAft>
                <a:spcPts val="800"/>
              </a:spcAft>
              <a:buNone/>
            </a:pPr>
            <a:r>
              <a:rPr lang="en"/>
              <a:t>How each functionality is demonstrated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507250" y="336675"/>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700"/>
              <a:t>Polymorphic Collections</a:t>
            </a:r>
            <a:endParaRPr sz="3700"/>
          </a:p>
        </p:txBody>
      </p:sp>
      <p:sp>
        <p:nvSpPr>
          <p:cNvPr id="117" name="Google Shape;117;p18"/>
          <p:cNvSpPr txBox="1">
            <a:spLocks noGrp="1"/>
          </p:cNvSpPr>
          <p:nvPr>
            <p:ph type="body" idx="1"/>
          </p:nvPr>
        </p:nvSpPr>
        <p:spPr>
          <a:xfrm>
            <a:off x="151900" y="1154825"/>
            <a:ext cx="1980300" cy="255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How did you use them in your application?</a:t>
            </a:r>
            <a:endParaRPr sz="1200" b="1"/>
          </a:p>
          <a:p>
            <a:pPr marL="457200" lvl="0" indent="-304800" algn="l" rtl="0">
              <a:spcBef>
                <a:spcPts val="800"/>
              </a:spcBef>
              <a:spcAft>
                <a:spcPts val="800"/>
              </a:spcAft>
              <a:buSzPts val="1200"/>
              <a:buChar char="●"/>
            </a:pPr>
            <a:r>
              <a:rPr lang="en" sz="1200"/>
              <a:t>The FoodPantry class uses a HashMap called inventory to store the items along with their quantity. The HashMap can store objects of type Item as keys and Integer as values. Since Item is the superclass of all item types, it can be used to store objects of different item types.</a:t>
            </a:r>
            <a:endParaRPr sz="1200"/>
          </a:p>
        </p:txBody>
      </p:sp>
      <p:sp>
        <p:nvSpPr>
          <p:cNvPr id="118" name="Google Shape;118;p1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19" name="Google Shape;119;p18"/>
          <p:cNvSpPr txBox="1">
            <a:spLocks noGrp="1"/>
          </p:cNvSpPr>
          <p:nvPr>
            <p:ph type="body" idx="1"/>
          </p:nvPr>
        </p:nvSpPr>
        <p:spPr>
          <a:xfrm>
            <a:off x="2441525" y="1154825"/>
            <a:ext cx="3455100" cy="255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What code demonstrates how you handled different object types?</a:t>
            </a:r>
            <a:endParaRPr sz="1200" b="1"/>
          </a:p>
          <a:p>
            <a:pPr marL="457200" lvl="0" indent="-304800" algn="l" rtl="0">
              <a:spcBef>
                <a:spcPts val="800"/>
              </a:spcBef>
              <a:spcAft>
                <a:spcPts val="0"/>
              </a:spcAft>
              <a:buSzPts val="1200"/>
              <a:buChar char="●"/>
            </a:pPr>
            <a:r>
              <a:rPr lang="en" sz="1200"/>
              <a:t>The </a:t>
            </a:r>
            <a:r>
              <a:rPr lang="en" sz="1200" b="1"/>
              <a:t>inInventory() </a:t>
            </a:r>
            <a:r>
              <a:rPr lang="en" sz="1200"/>
              <a:t>method is overloaded to search for an item either by name or by type. It checks if an item is in the inventory and has a stock greater than 0. If the item is found, it returns true; otherwise, it returns false.</a:t>
            </a:r>
            <a:endParaRPr sz="1200"/>
          </a:p>
          <a:p>
            <a:pPr marL="457200" lvl="0" indent="-304800" algn="l" rtl="0">
              <a:spcBef>
                <a:spcPts val="800"/>
              </a:spcBef>
              <a:spcAft>
                <a:spcPts val="0"/>
              </a:spcAft>
              <a:buSzPts val="1200"/>
              <a:buChar char="●"/>
            </a:pPr>
            <a:r>
              <a:rPr lang="en" sz="1200"/>
              <a:t>The </a:t>
            </a:r>
            <a:r>
              <a:rPr lang="en" sz="1200" b="1"/>
              <a:t>addToInventory()</a:t>
            </a:r>
            <a:r>
              <a:rPr lang="en" sz="1200"/>
              <a:t> method adds an item to the inventory. If the inventory already contains the item, the quantity is incremented by the amount passed to the method.</a:t>
            </a:r>
            <a:endParaRPr sz="1200"/>
          </a:p>
          <a:p>
            <a:pPr marL="457200" lvl="0" indent="-304800" algn="l" rtl="0">
              <a:spcBef>
                <a:spcPts val="800"/>
              </a:spcBef>
              <a:spcAft>
                <a:spcPts val="0"/>
              </a:spcAft>
              <a:buSzPts val="1200"/>
              <a:buChar char="●"/>
            </a:pPr>
            <a:r>
              <a:rPr lang="en" sz="1200"/>
              <a:t>The </a:t>
            </a:r>
            <a:r>
              <a:rPr lang="en" sz="1200" b="1"/>
              <a:t>removeFromInventory()</a:t>
            </a:r>
            <a:r>
              <a:rPr lang="en" sz="1200"/>
              <a:t> method removes an item from the inventory.</a:t>
            </a:r>
            <a:endParaRPr sz="1200"/>
          </a:p>
          <a:p>
            <a:pPr marL="457200" lvl="0" indent="-304800" algn="l" rtl="0">
              <a:spcBef>
                <a:spcPts val="800"/>
              </a:spcBef>
              <a:spcAft>
                <a:spcPts val="800"/>
              </a:spcAft>
              <a:buSzPts val="1200"/>
              <a:buChar char="●"/>
            </a:pPr>
            <a:r>
              <a:rPr lang="en" sz="1200"/>
              <a:t>The </a:t>
            </a:r>
            <a:r>
              <a:rPr lang="en" sz="1200" b="1"/>
              <a:t>setItemQuantity()</a:t>
            </a:r>
            <a:r>
              <a:rPr lang="en" sz="1200"/>
              <a:t> method sets the quantity of an item.</a:t>
            </a:r>
            <a:endParaRPr sz="1200"/>
          </a:p>
        </p:txBody>
      </p:sp>
      <p:sp>
        <p:nvSpPr>
          <p:cNvPr id="120" name="Google Shape;120;p18"/>
          <p:cNvSpPr txBox="1">
            <a:spLocks noGrp="1"/>
          </p:cNvSpPr>
          <p:nvPr>
            <p:ph type="body" idx="1"/>
          </p:nvPr>
        </p:nvSpPr>
        <p:spPr>
          <a:xfrm>
            <a:off x="5943375" y="1154825"/>
            <a:ext cx="2875500" cy="255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How did you avoid coupling to superclasses?</a:t>
            </a:r>
            <a:endParaRPr sz="1200" b="1"/>
          </a:p>
          <a:p>
            <a:pPr marL="457200" lvl="0" indent="-304800" algn="l" rtl="0">
              <a:spcBef>
                <a:spcPts val="800"/>
              </a:spcBef>
              <a:spcAft>
                <a:spcPts val="800"/>
              </a:spcAft>
              <a:buSzPts val="1200"/>
              <a:buChar char="●"/>
            </a:pPr>
            <a:r>
              <a:rPr lang="en" sz="1200"/>
              <a:t>To avoid coupling to superclasses with polymorphic collections, we can define an interface that exposes only the necessary methods, and use it to access the objects. In this case, the Provider interface is used to access the FoodPantry object. The Provider interface declares methods to access the inventory, name, and details of the provider. The FoodPantry class implements the Provider interface, so the methods defined in the interface can be used to access the FoodPantry object without knowing its specific type.</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236050" y="187025"/>
            <a:ext cx="8349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700"/>
              <a:t>Abstract Classes and Interfaces</a:t>
            </a:r>
            <a:endParaRPr sz="3700"/>
          </a:p>
        </p:txBody>
      </p:sp>
      <p:sp>
        <p:nvSpPr>
          <p:cNvPr id="126" name="Google Shape;126;p19"/>
          <p:cNvSpPr txBox="1">
            <a:spLocks noGrp="1"/>
          </p:cNvSpPr>
          <p:nvPr>
            <p:ph type="body" idx="1"/>
          </p:nvPr>
        </p:nvSpPr>
        <p:spPr>
          <a:xfrm>
            <a:off x="397500" y="985550"/>
            <a:ext cx="2800800" cy="1689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a:t>Where did you use abstract classes?</a:t>
            </a:r>
            <a:endParaRPr sz="1200" b="1"/>
          </a:p>
          <a:p>
            <a:pPr marL="457200" lvl="0" indent="-304800" algn="l" rtl="0">
              <a:spcBef>
                <a:spcPts val="800"/>
              </a:spcBef>
              <a:spcAft>
                <a:spcPts val="0"/>
              </a:spcAft>
              <a:buSzPts val="1200"/>
              <a:buChar char="-"/>
            </a:pPr>
            <a:r>
              <a:rPr lang="en" sz="1200"/>
              <a:t>Abstract class User is used to represent a standard user, and it is extended by the FoodPantry class. An interface Provider is also implemented by the FoodPantry class.</a:t>
            </a:r>
            <a:endParaRPr sz="800"/>
          </a:p>
          <a:p>
            <a:pPr marL="0" lvl="0" indent="0" algn="l" rtl="0">
              <a:spcBef>
                <a:spcPts val="800"/>
              </a:spcBef>
              <a:spcAft>
                <a:spcPts val="800"/>
              </a:spcAft>
              <a:buNone/>
            </a:pPr>
            <a:endParaRPr sz="1200"/>
          </a:p>
        </p:txBody>
      </p:sp>
      <p:sp>
        <p:nvSpPr>
          <p:cNvPr id="127" name="Google Shape;127;p1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28" name="Google Shape;128;p19"/>
          <p:cNvSpPr txBox="1"/>
          <p:nvPr/>
        </p:nvSpPr>
        <p:spPr>
          <a:xfrm>
            <a:off x="339425" y="2674550"/>
            <a:ext cx="3672600" cy="217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chemeClr val="dk1"/>
                </a:solidFill>
                <a:latin typeface="Barlow"/>
                <a:ea typeface="Barlow"/>
                <a:cs typeface="Barlow"/>
                <a:sym typeface="Barlow"/>
              </a:rPr>
              <a:t>Why did you use them?</a:t>
            </a:r>
            <a:endParaRPr sz="1200" b="1">
              <a:solidFill>
                <a:schemeClr val="dk1"/>
              </a:solidFill>
              <a:latin typeface="Barlow"/>
              <a:ea typeface="Barlow"/>
              <a:cs typeface="Barlow"/>
              <a:sym typeface="Barlow"/>
            </a:endParaRPr>
          </a:p>
          <a:p>
            <a:pPr marL="457200" lvl="0" indent="-304800" algn="l" rtl="0">
              <a:lnSpc>
                <a:spcPct val="115000"/>
              </a:lnSpc>
              <a:spcBef>
                <a:spcPts val="800"/>
              </a:spcBef>
              <a:spcAft>
                <a:spcPts val="0"/>
              </a:spcAft>
              <a:buClr>
                <a:schemeClr val="dk1"/>
              </a:buClr>
              <a:buSzPts val="1200"/>
              <a:buFont typeface="Barlow"/>
              <a:buChar char="-"/>
            </a:pPr>
            <a:r>
              <a:rPr lang="en" sz="1200">
                <a:solidFill>
                  <a:schemeClr val="dk1"/>
                </a:solidFill>
                <a:latin typeface="Barlow"/>
                <a:ea typeface="Barlow"/>
                <a:cs typeface="Barlow"/>
                <a:sym typeface="Barlow"/>
              </a:rPr>
              <a:t>The User abstract class is used as a parent class for the FoodPantry class to inherit its properties such as username, password, longitude, and latitude. An abstract class is used to provide a common structure and implementation to the classes that inherit it. In this case, it is used to enforce the required properties that every user should have.</a:t>
            </a:r>
            <a:endParaRPr sz="1200">
              <a:solidFill>
                <a:schemeClr val="dk1"/>
              </a:solidFill>
              <a:latin typeface="Barlow"/>
              <a:ea typeface="Barlow"/>
              <a:cs typeface="Barlow"/>
              <a:sym typeface="Barlow"/>
            </a:endParaRPr>
          </a:p>
        </p:txBody>
      </p:sp>
      <p:sp>
        <p:nvSpPr>
          <p:cNvPr id="129" name="Google Shape;129;p19"/>
          <p:cNvSpPr txBox="1"/>
          <p:nvPr/>
        </p:nvSpPr>
        <p:spPr>
          <a:xfrm>
            <a:off x="3266525" y="811425"/>
            <a:ext cx="5365200" cy="1959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chemeClr val="dk1"/>
                </a:solidFill>
                <a:latin typeface="Barlow"/>
                <a:ea typeface="Barlow"/>
                <a:cs typeface="Barlow"/>
                <a:sym typeface="Barlow"/>
              </a:rPr>
              <a:t>Where were interfaces used? Did you have to use interfaces for your project?</a:t>
            </a:r>
            <a:endParaRPr sz="1200" b="1">
              <a:solidFill>
                <a:schemeClr val="dk1"/>
              </a:solidFill>
              <a:latin typeface="Barlow"/>
              <a:ea typeface="Barlow"/>
              <a:cs typeface="Barlow"/>
              <a:sym typeface="Barlow"/>
            </a:endParaRPr>
          </a:p>
          <a:p>
            <a:pPr marL="457200" lvl="0" indent="-304800" algn="l" rtl="0">
              <a:lnSpc>
                <a:spcPct val="115000"/>
              </a:lnSpc>
              <a:spcBef>
                <a:spcPts val="800"/>
              </a:spcBef>
              <a:spcAft>
                <a:spcPts val="0"/>
              </a:spcAft>
              <a:buClr>
                <a:schemeClr val="dk1"/>
              </a:buClr>
              <a:buSzPts val="1200"/>
              <a:buFont typeface="Barlow"/>
              <a:buChar char="-"/>
            </a:pPr>
            <a:r>
              <a:rPr lang="en" sz="1200">
                <a:solidFill>
                  <a:schemeClr val="dk1"/>
                </a:solidFill>
                <a:latin typeface="Barlow"/>
                <a:ea typeface="Barlow"/>
                <a:cs typeface="Barlow"/>
                <a:sym typeface="Barlow"/>
              </a:rPr>
              <a:t>The Provider interface is used to define the methods that must be implemented by the classes that implement it. In this case, FoodPantry class implements the Provider interface, which requires it to implement the getButtonPermissions() method. An interface is used to provide a contract between different classes, and it is useful in cases where different classes need to have the same methods but different implementations.</a:t>
            </a:r>
            <a:endParaRPr sz="1200">
              <a:solidFill>
                <a:schemeClr val="dk1"/>
              </a:solidFill>
              <a:latin typeface="Barlow"/>
              <a:ea typeface="Barlow"/>
              <a:cs typeface="Barlow"/>
              <a:sym typeface="Barlow"/>
            </a:endParaRPr>
          </a:p>
        </p:txBody>
      </p:sp>
      <p:sp>
        <p:nvSpPr>
          <p:cNvPr id="130" name="Google Shape;130;p19"/>
          <p:cNvSpPr txBox="1"/>
          <p:nvPr/>
        </p:nvSpPr>
        <p:spPr>
          <a:xfrm>
            <a:off x="3800900" y="2599925"/>
            <a:ext cx="4974300" cy="2730600"/>
          </a:xfrm>
          <a:prstGeom prst="rect">
            <a:avLst/>
          </a:prstGeom>
          <a:noFill/>
          <a:ln>
            <a:noFill/>
          </a:ln>
        </p:spPr>
        <p:txBody>
          <a:bodyPr spcFirstLastPara="1" wrap="square" lIns="91425" tIns="91425" rIns="91425" bIns="91425" anchor="t" anchorCtr="0">
            <a:spAutoFit/>
          </a:bodyPr>
          <a:lstStyle/>
          <a:p>
            <a:pPr marL="0" lvl="0" indent="457200" algn="l" rtl="0">
              <a:lnSpc>
                <a:spcPct val="115000"/>
              </a:lnSpc>
              <a:spcBef>
                <a:spcPts val="0"/>
              </a:spcBef>
              <a:spcAft>
                <a:spcPts val="0"/>
              </a:spcAft>
              <a:buNone/>
            </a:pPr>
            <a:endParaRPr sz="800">
              <a:solidFill>
                <a:schemeClr val="dk1"/>
              </a:solidFill>
              <a:latin typeface="Barlow"/>
              <a:ea typeface="Barlow"/>
              <a:cs typeface="Barlow"/>
              <a:sym typeface="Barlow"/>
            </a:endParaRPr>
          </a:p>
          <a:p>
            <a:pPr marL="0" lvl="0" indent="0" algn="l" rtl="0">
              <a:lnSpc>
                <a:spcPct val="115000"/>
              </a:lnSpc>
              <a:spcBef>
                <a:spcPts val="800"/>
              </a:spcBef>
              <a:spcAft>
                <a:spcPts val="0"/>
              </a:spcAft>
              <a:buNone/>
            </a:pPr>
            <a:r>
              <a:rPr lang="en" sz="1200" b="1">
                <a:solidFill>
                  <a:schemeClr val="dk1"/>
                </a:solidFill>
                <a:latin typeface="Barlow"/>
                <a:ea typeface="Barlow"/>
                <a:cs typeface="Barlow"/>
                <a:sym typeface="Barlow"/>
              </a:rPr>
              <a:t>What were the advantages/disadvantages of using interfaces?</a:t>
            </a:r>
            <a:endParaRPr sz="1200" b="1">
              <a:solidFill>
                <a:schemeClr val="dk1"/>
              </a:solidFill>
              <a:latin typeface="Barlow"/>
              <a:ea typeface="Barlow"/>
              <a:cs typeface="Barlow"/>
              <a:sym typeface="Barlow"/>
            </a:endParaRPr>
          </a:p>
          <a:p>
            <a:pPr marL="457200" lvl="0" indent="-304800" algn="l" rtl="0">
              <a:lnSpc>
                <a:spcPct val="115000"/>
              </a:lnSpc>
              <a:spcBef>
                <a:spcPts val="800"/>
              </a:spcBef>
              <a:spcAft>
                <a:spcPts val="0"/>
              </a:spcAft>
              <a:buClr>
                <a:schemeClr val="dk1"/>
              </a:buClr>
              <a:buSzPts val="1200"/>
              <a:buFont typeface="Barlow"/>
              <a:buChar char="-"/>
            </a:pPr>
            <a:r>
              <a:rPr lang="en" sz="1200">
                <a:solidFill>
                  <a:schemeClr val="dk1"/>
                </a:solidFill>
                <a:latin typeface="Barlow"/>
                <a:ea typeface="Barlow"/>
                <a:cs typeface="Barlow"/>
                <a:sym typeface="Barlow"/>
              </a:rPr>
              <a:t>The advantages of using interfaces are that it allows for multiple inheritance, where a class can implement multiple interfaces, and it provides a contract that specifies the methods that a class must implement. The disadvantage is that it can lead to code duplication, where multiple classes implement the same interface with similar code. In the given code, interfaces are used to enforce the required methods that must be implemented by classes that implement the interface.</a:t>
            </a:r>
            <a:endParaRPr sz="1200">
              <a:solidFill>
                <a:schemeClr val="dk1"/>
              </a:solidFill>
              <a:latin typeface="Barlow"/>
              <a:ea typeface="Barlow"/>
              <a:cs typeface="Barlow"/>
              <a:sym typeface="Barlow"/>
            </a:endParaRPr>
          </a:p>
          <a:p>
            <a:pPr marL="0" lvl="0" indent="0" algn="l" rtl="0">
              <a:lnSpc>
                <a:spcPct val="115000"/>
              </a:lnSpc>
              <a:spcBef>
                <a:spcPts val="800"/>
              </a:spcBef>
              <a:spcAft>
                <a:spcPts val="800"/>
              </a:spcAft>
              <a:buNone/>
            </a:pPr>
            <a:endParaRPr sz="1200">
              <a:solidFill>
                <a:schemeClr val="dk1"/>
              </a:solidFill>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535300" y="848950"/>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700"/>
              <a:t>Lambda Expressions</a:t>
            </a:r>
            <a:endParaRPr sz="3700"/>
          </a:p>
        </p:txBody>
      </p:sp>
      <p:sp>
        <p:nvSpPr>
          <p:cNvPr id="136" name="Google Shape;136;p20"/>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37" name="Google Shape;137;p20"/>
          <p:cNvPicPr preferRelativeResize="0"/>
          <p:nvPr/>
        </p:nvPicPr>
        <p:blipFill>
          <a:blip r:embed="rId3">
            <a:alphaModFix/>
          </a:blip>
          <a:stretch>
            <a:fillRect/>
          </a:stretch>
        </p:blipFill>
        <p:spPr>
          <a:xfrm>
            <a:off x="666750" y="1950075"/>
            <a:ext cx="6686550" cy="952500"/>
          </a:xfrm>
          <a:prstGeom prst="rect">
            <a:avLst/>
          </a:prstGeom>
          <a:noFill/>
          <a:ln>
            <a:noFill/>
          </a:ln>
        </p:spPr>
      </p:pic>
      <p:sp>
        <p:nvSpPr>
          <p:cNvPr id="138" name="Google Shape;138;p20"/>
          <p:cNvSpPr txBox="1"/>
          <p:nvPr/>
        </p:nvSpPr>
        <p:spPr>
          <a:xfrm>
            <a:off x="5252163" y="598450"/>
            <a:ext cx="3672600" cy="121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800"/>
              </a:spcAft>
              <a:buNone/>
            </a:pPr>
            <a:r>
              <a:rPr lang="en" sz="1200">
                <a:solidFill>
                  <a:schemeClr val="dk1"/>
                </a:solidFill>
                <a:latin typeface="Barlow"/>
                <a:ea typeface="Barlow"/>
                <a:cs typeface="Barlow"/>
                <a:sym typeface="Barlow"/>
              </a:rPr>
              <a:t>The class </a:t>
            </a:r>
            <a:r>
              <a:rPr lang="en" sz="1200">
                <a:latin typeface="Barlow"/>
                <a:ea typeface="Barlow"/>
                <a:cs typeface="Barlow"/>
                <a:sym typeface="Barlow"/>
              </a:rPr>
              <a:t>"Searcher" has a private field called "filter" of type "BiPredicate&lt;Provider, String&gt;". The class has a constructor that takes a BiPredicate as a parameter and sets the filter field to that value. It also has getters and setters for the filter field.</a:t>
            </a:r>
            <a:endParaRPr sz="1000">
              <a:latin typeface="Barlow"/>
              <a:ea typeface="Barlow"/>
              <a:cs typeface="Barlow"/>
              <a:sym typeface="Barlow"/>
            </a:endParaRPr>
          </a:p>
        </p:txBody>
      </p:sp>
      <p:sp>
        <p:nvSpPr>
          <p:cNvPr id="139" name="Google Shape;139;p20"/>
          <p:cNvSpPr txBox="1"/>
          <p:nvPr/>
        </p:nvSpPr>
        <p:spPr>
          <a:xfrm>
            <a:off x="760250" y="3128825"/>
            <a:ext cx="75066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Barlow"/>
                <a:ea typeface="Barlow"/>
                <a:cs typeface="Barlow"/>
                <a:sym typeface="Barlow"/>
              </a:rPr>
              <a:t>The method searchProviders takes a List of providers and a search string as parameters. The method uses the parallelStream() method of the List to filter the list of providers based on the BiPredicate filter using a lambda expression. The lambda expression takes a provider and a search string as parameters and calls the "test" method of the BiPredicate filter with those parameters. Finally, it returns a new List containing only the providers that match the search parameters.</a:t>
            </a:r>
            <a:endParaRPr/>
          </a:p>
        </p:txBody>
      </p:sp>
    </p:spTree>
  </p:cSld>
  <p:clrMapOvr>
    <a:masterClrMapping/>
  </p:clrMapOvr>
</p:sld>
</file>

<file path=ppt/theme/theme1.xml><?xml version="1.0" encoding="utf-8"?>
<a:theme xmlns:a="http://schemas.openxmlformats.org/drawingml/2006/main" name="Business Geometric Template">
  <a:themeElements>
    <a:clrScheme name="Custom 347">
      <a:dk1>
        <a:srgbClr val="363739"/>
      </a:dk1>
      <a:lt1>
        <a:srgbClr val="FFFFFF"/>
      </a:lt1>
      <a:dk2>
        <a:srgbClr val="888888"/>
      </a:dk2>
      <a:lt2>
        <a:srgbClr val="F5F5EF"/>
      </a:lt2>
      <a:accent1>
        <a:srgbClr val="EFBC49"/>
      </a:accent1>
      <a:accent2>
        <a:srgbClr val="D8A530"/>
      </a:accent2>
      <a:accent3>
        <a:srgbClr val="AB8540"/>
      </a:accent3>
      <a:accent4>
        <a:srgbClr val="494F56"/>
      </a:accent4>
      <a:accent5>
        <a:srgbClr val="888888"/>
      </a:accent5>
      <a:accent6>
        <a:srgbClr val="B1B1B2"/>
      </a:accent6>
      <a:hlink>
        <a:srgbClr val="36373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1540</Words>
  <Application>Microsoft Office PowerPoint</Application>
  <PresentationFormat>On-screen Show (16:9)</PresentationFormat>
  <Paragraphs>136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Barlow</vt:lpstr>
      <vt:lpstr>Barlow Medium</vt:lpstr>
      <vt:lpstr>Arial</vt:lpstr>
      <vt:lpstr>Georgia</vt:lpstr>
      <vt:lpstr>Calibri</vt:lpstr>
      <vt:lpstr>Business Geometric Template</vt:lpstr>
      <vt:lpstr>Social Services</vt:lpstr>
      <vt:lpstr>Social Services Project</vt:lpstr>
      <vt:lpstr>Project Overview</vt:lpstr>
      <vt:lpstr>PowerPoint Presentation</vt:lpstr>
      <vt:lpstr>PowerPoint Presentation</vt:lpstr>
      <vt:lpstr>PowerPoint Presentation</vt:lpstr>
      <vt:lpstr>Polymorphic Collections</vt:lpstr>
      <vt:lpstr>Abstract Classes and Interfaces</vt:lpstr>
      <vt:lpstr>Lambda Expressions</vt:lpstr>
      <vt:lpstr>JavaFX GUI (Most challenging aspect of GUI)</vt:lpstr>
      <vt:lpstr>Customized Error Handling</vt:lpstr>
      <vt:lpstr>File Input/ Output</vt:lpstr>
      <vt:lpstr>Streams</vt:lpstr>
      <vt:lpstr>Use of logging</vt:lpstr>
      <vt:lpstr>Threads</vt:lpstr>
      <vt:lpstr>Group Contributions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Services</dc:title>
  <cp:lastModifiedBy>William Carr</cp:lastModifiedBy>
  <cp:revision>1</cp:revision>
  <dcterms:modified xsi:type="dcterms:W3CDTF">2023-06-17T06:09:44Z</dcterms:modified>
</cp:coreProperties>
</file>