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83" r:id="rId12"/>
    <p:sldId id="284" r:id="rId13"/>
    <p:sldId id="285" r:id="rId14"/>
    <p:sldId id="265" r:id="rId15"/>
    <p:sldId id="286" r:id="rId16"/>
    <p:sldId id="292" r:id="rId17"/>
    <p:sldId id="288" r:id="rId18"/>
    <p:sldId id="289" r:id="rId19"/>
    <p:sldId id="291" r:id="rId20"/>
    <p:sldId id="290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</p:embeddedFont>
    <p:embeddedFont>
      <p:font typeface="Karl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36F5DB-BA6F-4AD5-AD95-2166CE076B7B}">
  <a:tblStyle styleId="{CB36F5DB-BA6F-4AD5-AD95-2166CE076B7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Administrative Region wise</a:t>
            </a:r>
          </a:p>
          <a:p>
            <a:pPr>
              <a:defRPr/>
            </a:pPr>
            <a:r>
              <a:rPr lang="en-US" dirty="0"/>
              <a:t>Water</a:t>
            </a:r>
            <a:r>
              <a:rPr lang="en-US" baseline="0" dirty="0"/>
              <a:t> Requirement (in MLD) </a:t>
            </a:r>
            <a:endParaRPr lang="en-US" dirty="0"/>
          </a:p>
        </c:rich>
      </c:tx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MLD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PMC</c:v>
                </c:pt>
                <c:pt idx="1">
                  <c:v>Pune_Cantonment</c:v>
                </c:pt>
                <c:pt idx="2">
                  <c:v>PCMC</c:v>
                </c:pt>
                <c:pt idx="3">
                  <c:v>Rest of PMR</c:v>
                </c:pt>
                <c:pt idx="4">
                  <c:v>Khadki Cantonment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500</c:v>
                </c:pt>
                <c:pt idx="1">
                  <c:v>40.25</c:v>
                </c:pt>
                <c:pt idx="2">
                  <c:v>50.36</c:v>
                </c:pt>
                <c:pt idx="3">
                  <c:v>225.6</c:v>
                </c:pt>
                <c:pt idx="4">
                  <c:v>60.25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4D-453B-A9FB-6387637B0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924864"/>
        <c:axId val="61926400"/>
        <c:axId val="0"/>
      </c:bar3DChart>
      <c:catAx>
        <c:axId val="61924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1926400"/>
        <c:crosses val="autoZero"/>
        <c:auto val="1"/>
        <c:lblAlgn val="ctr"/>
        <c:lblOffset val="100"/>
        <c:noMultiLvlLbl val="0"/>
      </c:catAx>
      <c:valAx>
        <c:axId val="61926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9248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Water</a:t>
            </a:r>
            <a:r>
              <a:rPr lang="en-US" baseline="0" dirty="0"/>
              <a:t> Received by PMC (Day wise)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MLD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invertIfNegative val="0"/>
          <c:cat>
            <c:numRef>
              <c:f>Sheet1!$A$2:$A$11</c:f>
              <c:numCache>
                <c:formatCode>m/d/yyyy</c:formatCode>
                <c:ptCount val="10"/>
                <c:pt idx="0">
                  <c:v>42583</c:v>
                </c:pt>
                <c:pt idx="1">
                  <c:v>42584</c:v>
                </c:pt>
                <c:pt idx="2">
                  <c:v>42585</c:v>
                </c:pt>
                <c:pt idx="3">
                  <c:v>42586</c:v>
                </c:pt>
                <c:pt idx="4">
                  <c:v>42587</c:v>
                </c:pt>
                <c:pt idx="5">
                  <c:v>42588</c:v>
                </c:pt>
                <c:pt idx="6">
                  <c:v>42589</c:v>
                </c:pt>
                <c:pt idx="7">
                  <c:v>42590</c:v>
                </c:pt>
                <c:pt idx="8">
                  <c:v>42591</c:v>
                </c:pt>
                <c:pt idx="9">
                  <c:v>42592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430</c:v>
                </c:pt>
                <c:pt idx="1">
                  <c:v>450</c:v>
                </c:pt>
                <c:pt idx="2">
                  <c:v>400</c:v>
                </c:pt>
                <c:pt idx="3">
                  <c:v>460</c:v>
                </c:pt>
                <c:pt idx="4">
                  <c:v>350</c:v>
                </c:pt>
                <c:pt idx="5">
                  <c:v>450</c:v>
                </c:pt>
                <c:pt idx="6">
                  <c:v>400</c:v>
                </c:pt>
                <c:pt idx="7">
                  <c:v>425</c:v>
                </c:pt>
                <c:pt idx="8">
                  <c:v>460</c:v>
                </c:pt>
                <c:pt idx="9">
                  <c:v>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13-4AAF-8C89-9641BA143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9"/>
        <c:axId val="114000640"/>
        <c:axId val="114002176"/>
      </c:barChart>
      <c:dateAx>
        <c:axId val="1140006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14002176"/>
        <c:crosses val="autoZero"/>
        <c:auto val="1"/>
        <c:lblOffset val="100"/>
        <c:baseTimeUnit val="days"/>
      </c:dateAx>
      <c:valAx>
        <c:axId val="114002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000640"/>
        <c:crosses val="autoZero"/>
        <c:crossBetween val="between"/>
      </c:valAx>
      <c:spPr>
        <a:solidFill>
          <a:schemeClr val="accent3">
            <a:lumMod val="60000"/>
            <a:lumOff val="40000"/>
          </a:schemeClr>
        </a:solidFill>
        <a:scene3d>
          <a:camera prst="orthographicFront"/>
          <a:lightRig rig="threePt" dir="t"/>
        </a:scene3d>
        <a:sp3d/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RECEIVED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m/d/yyyy</c:formatCode>
                <c:ptCount val="10"/>
                <c:pt idx="0">
                  <c:v>42583</c:v>
                </c:pt>
                <c:pt idx="1">
                  <c:v>42584</c:v>
                </c:pt>
                <c:pt idx="2">
                  <c:v>42585</c:v>
                </c:pt>
                <c:pt idx="3">
                  <c:v>42586</c:v>
                </c:pt>
                <c:pt idx="4">
                  <c:v>42587</c:v>
                </c:pt>
                <c:pt idx="5">
                  <c:v>42588</c:v>
                </c:pt>
                <c:pt idx="6">
                  <c:v>42589</c:v>
                </c:pt>
                <c:pt idx="7">
                  <c:v>42590</c:v>
                </c:pt>
                <c:pt idx="8">
                  <c:v>42591</c:v>
                </c:pt>
                <c:pt idx="9">
                  <c:v>42592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430</c:v>
                </c:pt>
                <c:pt idx="1">
                  <c:v>450</c:v>
                </c:pt>
                <c:pt idx="2">
                  <c:v>400</c:v>
                </c:pt>
                <c:pt idx="3">
                  <c:v>460</c:v>
                </c:pt>
                <c:pt idx="4">
                  <c:v>350</c:v>
                </c:pt>
                <c:pt idx="5">
                  <c:v>550</c:v>
                </c:pt>
                <c:pt idx="6">
                  <c:v>560</c:v>
                </c:pt>
                <c:pt idx="7">
                  <c:v>580</c:v>
                </c:pt>
                <c:pt idx="8">
                  <c:v>460</c:v>
                </c:pt>
                <c:pt idx="9">
                  <c:v>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9-4391-9F86-B5281D50AE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REQUIREMENT</c:v>
                </c:pt>
              </c:strCache>
            </c:strRef>
          </c:tx>
          <c:invertIfNegative val="0"/>
          <c:cat>
            <c:numRef>
              <c:f>Sheet1!$A$2:$A$11</c:f>
              <c:numCache>
                <c:formatCode>m/d/yyyy</c:formatCode>
                <c:ptCount val="10"/>
                <c:pt idx="0">
                  <c:v>42583</c:v>
                </c:pt>
                <c:pt idx="1">
                  <c:v>42584</c:v>
                </c:pt>
                <c:pt idx="2">
                  <c:v>42585</c:v>
                </c:pt>
                <c:pt idx="3">
                  <c:v>42586</c:v>
                </c:pt>
                <c:pt idx="4">
                  <c:v>42587</c:v>
                </c:pt>
                <c:pt idx="5">
                  <c:v>42588</c:v>
                </c:pt>
                <c:pt idx="6">
                  <c:v>42589</c:v>
                </c:pt>
                <c:pt idx="7">
                  <c:v>42590</c:v>
                </c:pt>
                <c:pt idx="8">
                  <c:v>42591</c:v>
                </c:pt>
                <c:pt idx="9">
                  <c:v>42592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09-4391-9F86-B5281D50A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014912"/>
        <c:axId val="117016448"/>
      </c:barChart>
      <c:dateAx>
        <c:axId val="1170149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17016448"/>
        <c:crosses val="autoZero"/>
        <c:auto val="1"/>
        <c:lblOffset val="100"/>
        <c:baseTimeUnit val="days"/>
      </c:dateAx>
      <c:valAx>
        <c:axId val="117016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70149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14895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035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530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32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283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656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2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95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95692" y="3961501"/>
            <a:ext cx="4805916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Water Metering System </a:t>
            </a:r>
            <a:br>
              <a:rPr lang="en" dirty="0"/>
            </a:br>
            <a:br>
              <a:rPr lang="en" dirty="0"/>
            </a:br>
            <a:r>
              <a:rPr lang="en" sz="2000" dirty="0"/>
              <a:t>By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rgbClr val="8BC34A"/>
                </a:solidFill>
              </a:rPr>
              <a:t>AJAY PRAJAPATI(3304)</a:t>
            </a:r>
            <a:br>
              <a:rPr lang="en" sz="1600" dirty="0">
                <a:solidFill>
                  <a:srgbClr val="8BC34A"/>
                </a:solidFill>
              </a:rPr>
            </a:br>
            <a:r>
              <a:rPr lang="en" sz="1600" dirty="0">
                <a:solidFill>
                  <a:srgbClr val="8BC34A"/>
                </a:solidFill>
              </a:rPr>
              <a:t>SHAILENDRA PRATAP SINGH SENGAR(3335)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253646" y="2687095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371128" y="210743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1400" dirty="0">
                <a:solidFill>
                  <a:srgbClr val="9C27B0"/>
                </a:solidFill>
              </a:rPr>
              <a:t>DATA </a:t>
            </a:r>
            <a:r>
              <a:rPr lang="en-US" sz="1400" dirty="0"/>
              <a:t>FILE PREPARATION AND PREVIEW : -</a:t>
            </a:r>
            <a:endParaRPr lang="en" sz="1400" dirty="0">
              <a:solidFill>
                <a:srgbClr val="9C27B0"/>
              </a:solidFill>
            </a:endParaRPr>
          </a:p>
        </p:txBody>
      </p:sp>
      <p:grpSp>
        <p:nvGrpSpPr>
          <p:cNvPr id="426" name="Shape 426"/>
          <p:cNvGrpSpPr/>
          <p:nvPr/>
        </p:nvGrpSpPr>
        <p:grpSpPr>
          <a:xfrm>
            <a:off x="783043" y="193874"/>
            <a:ext cx="443238" cy="443238"/>
            <a:chOff x="5941025" y="3634400"/>
            <a:chExt cx="467650" cy="467650"/>
          </a:xfrm>
        </p:grpSpPr>
        <p:sp>
          <p:nvSpPr>
            <p:cNvPr id="427" name="Shape 4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404037" y="952465"/>
            <a:ext cx="6517758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 being a query based system, a basic understanding of the data file is important. Before moving forward let us go through a sample of the data used for the trend analysis.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45364"/>
              </p:ext>
            </p:extLst>
          </p:nvPr>
        </p:nvGraphicFramePr>
        <p:xfrm>
          <a:off x="404036" y="2103429"/>
          <a:ext cx="6602819" cy="1054440"/>
        </p:xfrm>
        <a:graphic>
          <a:graphicData uri="http://schemas.openxmlformats.org/drawingml/2006/table">
            <a:tbl>
              <a:tblPr firstRow="1" firstCol="1" bandRow="1">
                <a:tableStyleId>{CB36F5DB-BA6F-4AD5-AD95-2166CE076B7B}</a:tableStyleId>
              </a:tblPr>
              <a:tblGrid>
                <a:gridCol w="1676700">
                  <a:extLst>
                    <a:ext uri="{9D8B030D-6E8A-4147-A177-3AD203B41FA5}">
                      <a16:colId xmlns:a16="http://schemas.microsoft.com/office/drawing/2014/main" val="2911346906"/>
                    </a:ext>
                  </a:extLst>
                </a:gridCol>
                <a:gridCol w="831851">
                  <a:extLst>
                    <a:ext uri="{9D8B030D-6E8A-4147-A177-3AD203B41FA5}">
                      <a16:colId xmlns:a16="http://schemas.microsoft.com/office/drawing/2014/main" val="4232258972"/>
                    </a:ext>
                  </a:extLst>
                </a:gridCol>
                <a:gridCol w="623889">
                  <a:extLst>
                    <a:ext uri="{9D8B030D-6E8A-4147-A177-3AD203B41FA5}">
                      <a16:colId xmlns:a16="http://schemas.microsoft.com/office/drawing/2014/main" val="22972063"/>
                    </a:ext>
                  </a:extLst>
                </a:gridCol>
                <a:gridCol w="623889">
                  <a:extLst>
                    <a:ext uri="{9D8B030D-6E8A-4147-A177-3AD203B41FA5}">
                      <a16:colId xmlns:a16="http://schemas.microsoft.com/office/drawing/2014/main" val="2652119219"/>
                    </a:ext>
                  </a:extLst>
                </a:gridCol>
                <a:gridCol w="792858">
                  <a:extLst>
                    <a:ext uri="{9D8B030D-6E8A-4147-A177-3AD203B41FA5}">
                      <a16:colId xmlns:a16="http://schemas.microsoft.com/office/drawing/2014/main" val="14942605"/>
                    </a:ext>
                  </a:extLst>
                </a:gridCol>
                <a:gridCol w="1013818">
                  <a:extLst>
                    <a:ext uri="{9D8B030D-6E8A-4147-A177-3AD203B41FA5}">
                      <a16:colId xmlns:a16="http://schemas.microsoft.com/office/drawing/2014/main" val="3716704115"/>
                    </a:ext>
                  </a:extLst>
                </a:gridCol>
                <a:gridCol w="1039814">
                  <a:extLst>
                    <a:ext uri="{9D8B030D-6E8A-4147-A177-3AD203B41FA5}">
                      <a16:colId xmlns:a16="http://schemas.microsoft.com/office/drawing/2014/main" val="1606318382"/>
                    </a:ext>
                  </a:extLst>
                </a:gridCol>
              </a:tblGrid>
              <a:tr h="351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PMC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12-08-2016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531.94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19.7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32212569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18.554975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73.797235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extLst>
                  <a:ext uri="{0D108BD9-81ED-4DB2-BD59-A6C34878D82A}">
                    <a16:rowId xmlns:a16="http://schemas.microsoft.com/office/drawing/2014/main" val="764322511"/>
                  </a:ext>
                </a:extLst>
              </a:tr>
              <a:tr h="351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Pune Cantonment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01-08-2016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13.3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0.54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505770.9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18.5022438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73.8785237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extLst>
                  <a:ext uri="{0D108BD9-81ED-4DB2-BD59-A6C34878D82A}">
                    <a16:rowId xmlns:a16="http://schemas.microsoft.com/office/drawing/2014/main" val="1943047768"/>
                  </a:ext>
                </a:extLst>
              </a:tr>
              <a:tr h="351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PCMC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07-08-2016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239.32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9.58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2212569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18.6245536</a:t>
                      </a:r>
                      <a:endParaRPr lang="en-I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73.8064108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b"/>
                </a:tc>
                <a:extLst>
                  <a:ext uri="{0D108BD9-81ED-4DB2-BD59-A6C34878D82A}">
                    <a16:rowId xmlns:a16="http://schemas.microsoft.com/office/drawing/2014/main" val="158397009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97711" y="3560826"/>
            <a:ext cx="6709144" cy="963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basic scheme in the above sample and the data file used in this project is: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(Administrative region), (Date), (Capacity), (Flow Rate), (Population), (Latitude), (Longitude).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511392" y="374276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000" dirty="0"/>
              <a:t>LOADING FILE INTO </a:t>
            </a:r>
            <a:r>
              <a:rPr lang="en" sz="2000" dirty="0">
                <a:solidFill>
                  <a:srgbClr val="E91E63"/>
                </a:solidFill>
              </a:rPr>
              <a:t>HDFS</a:t>
            </a:r>
            <a:endParaRPr lang="en" sz="1100" dirty="0"/>
          </a:p>
        </p:txBody>
      </p:sp>
      <p:sp>
        <p:nvSpPr>
          <p:cNvPr id="2" name="Rectangle 1"/>
          <p:cNvSpPr/>
          <p:nvPr/>
        </p:nvSpPr>
        <p:spPr>
          <a:xfrm>
            <a:off x="511392" y="876141"/>
            <a:ext cx="321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hadoop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fs -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mkdir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/user/training/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hadoop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1392" y="1276283"/>
            <a:ext cx="6261548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fs -put /home/training/Desktop/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project.xlsx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/user/training/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1391" y="1796146"/>
            <a:ext cx="6633687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command has two parts first is the path name (data/ distribution_data.csv) of the file to be put in the Hadoop file system second is the path (/user/training/) of the location where the file is to be loaded.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1391" y="2628746"/>
            <a:ext cx="5957570" cy="1966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4176" y="4674141"/>
            <a:ext cx="4572000" cy="4693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SNAPSHOT OF HADOOP FILE SYSTEM SHOWING TRAINING DIRECTORY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0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67833" y="480603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1100" dirty="0"/>
              <a:t> </a:t>
            </a:r>
            <a:r>
              <a:rPr lang="en" sz="1600" dirty="0">
                <a:solidFill>
                  <a:srgbClr val="E91E63"/>
                </a:solidFill>
              </a:rPr>
              <a:t>LOADING</a:t>
            </a:r>
            <a:r>
              <a:rPr lang="en-US" dirty="0"/>
              <a:t> </a:t>
            </a:r>
            <a:r>
              <a:rPr lang="en-US" sz="1600" dirty="0"/>
              <a:t>THE FILE INTO PIG</a:t>
            </a:r>
            <a:endParaRPr lang="en" sz="1100" dirty="0"/>
          </a:p>
        </p:txBody>
      </p:sp>
      <p:sp>
        <p:nvSpPr>
          <p:cNvPr id="2" name="Rectangle 1"/>
          <p:cNvSpPr/>
          <p:nvPr/>
        </p:nvSpPr>
        <p:spPr>
          <a:xfrm>
            <a:off x="393404" y="1041235"/>
            <a:ext cx="6539023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= LOAD '/user/training/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project.txt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Using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('\t') AS (Administrative_region:chararray,date:chararray,Capacity:float,Flowrate:float,Population:int,lat:float,long:float);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user1\Desktop\screen\Cap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7" y="2027980"/>
            <a:ext cx="5369445" cy="17633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3404" y="3942458"/>
            <a:ext cx="7240773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line loads the information from HDFS into 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PIG collection named Data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Pig expects data to be tab-delimited by default and as such our file is by default tab (space) delimited. Let’s say our file was semi colon “;” delimited we could have told the system that semicolons are field separators by providing colon as the delimiter.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3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67833" y="225421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1100" dirty="0"/>
              <a:t> </a:t>
            </a:r>
            <a:r>
              <a:rPr lang="en-IN" sz="1600" dirty="0">
                <a:solidFill>
                  <a:srgbClr val="E91E63"/>
                </a:solidFill>
              </a:rPr>
              <a:t>DATA </a:t>
            </a:r>
            <a:r>
              <a:rPr lang="en-US" sz="1600" dirty="0"/>
              <a:t>PROCESSING</a:t>
            </a:r>
            <a:endParaRPr lang="en" sz="1100" dirty="0"/>
          </a:p>
        </p:txBody>
      </p:sp>
      <p:sp>
        <p:nvSpPr>
          <p:cNvPr id="4" name="Rectangle 3"/>
          <p:cNvSpPr/>
          <p:nvPr/>
        </p:nvSpPr>
        <p:spPr>
          <a:xfrm>
            <a:off x="361506" y="634921"/>
            <a:ext cx="6804838" cy="2083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--extract the categories from the data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group21 =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generate flatten(TOKENIZE(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Administrative_region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as t:chararray;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--group similar types of category tokens together into groups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g2 =GROUP group21 by t; 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--count the number of entries in each group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FOREACH g2 generate group, COUNT(group1);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61506" y="2796363"/>
            <a:ext cx="3146291" cy="217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7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327939" y="312253"/>
            <a:ext cx="3914452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1400" dirty="0"/>
              <a:t>TO FIND THE </a:t>
            </a:r>
            <a:r>
              <a:rPr lang="en" sz="1400" dirty="0">
                <a:solidFill>
                  <a:srgbClr val="607D8B"/>
                </a:solidFill>
              </a:rPr>
              <a:t>AVERAGE</a:t>
            </a:r>
            <a:r>
              <a:rPr lang="en-US" sz="1400" dirty="0"/>
              <a:t> OF DIFFERENT FIELDS</a:t>
            </a:r>
            <a:endParaRPr lang="en" sz="1400" dirty="0"/>
          </a:p>
        </p:txBody>
      </p:sp>
      <p:sp>
        <p:nvSpPr>
          <p:cNvPr id="3" name="Rectangle 2"/>
          <p:cNvSpPr/>
          <p:nvPr/>
        </p:nvSpPr>
        <p:spPr>
          <a:xfrm>
            <a:off x="159488" y="967647"/>
            <a:ext cx="40829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Pig has some predefined utilities like the AVG() command that can find the average of a given set of data quantities. This reduces the load on the programmer and on provides a quick and efficient alternative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329609" y="2158091"/>
            <a:ext cx="4572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ts val="15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= LOAD </a:t>
            </a:r>
          </a:p>
          <a:p>
            <a:pPr marL="457200">
              <a:lnSpc>
                <a:spcPts val="15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'/user/training/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/project.txt' Using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PigStorage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('\t') </a:t>
            </a:r>
          </a:p>
          <a:p>
            <a:pPr marL="457200">
              <a:lnSpc>
                <a:spcPts val="15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(Administrative_region:chararray,date:chararray,Capacity:float,Flowrate:float,Population:int,lat:float,long:float);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5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ts val="1500"/>
              </a:lnSpc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group1 = Group Data All;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3795" y="400256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Flowrateavg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Foreach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group1 generate (group1.Administrative_region, group1.flowrate), AVG(group1.flowrate);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67833" y="480603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1100" dirty="0"/>
              <a:t> </a:t>
            </a:r>
            <a:r>
              <a:rPr lang="en-IN" sz="1600" dirty="0">
                <a:solidFill>
                  <a:srgbClr val="E91E63"/>
                </a:solidFill>
              </a:rPr>
              <a:t>STORING </a:t>
            </a:r>
            <a:r>
              <a:rPr lang="en-US" sz="1600" dirty="0"/>
              <a:t>THE FILE FROM PIG TO HDFS</a:t>
            </a:r>
            <a:endParaRPr lang="en" sz="1100" dirty="0"/>
          </a:p>
        </p:txBody>
      </p:sp>
      <p:sp>
        <p:nvSpPr>
          <p:cNvPr id="4" name="Rectangle 3"/>
          <p:cNvSpPr/>
          <p:nvPr/>
        </p:nvSpPr>
        <p:spPr>
          <a:xfrm>
            <a:off x="467832" y="1008026"/>
            <a:ext cx="550766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Function: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store function. You can use a built in function.</a:t>
            </a:r>
            <a:b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PigStorage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Loads and stores data as structured text files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PigDump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95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 data in UTF-8 format.</a:t>
            </a:r>
            <a:b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JsonLoader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JsonStorage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95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or store JSON data.</a:t>
            </a:r>
            <a:b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BinStorage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950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Loads and stores data in machine-readable format.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:\Users\sony\Pictures\Screenshots\Screenshot (62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832" y="2633623"/>
            <a:ext cx="4561404" cy="209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322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4" y="1077370"/>
            <a:ext cx="4242391" cy="356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84464"/>
            <a:ext cx="7989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Percentage of Water Given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2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/>
          </p:nvPr>
        </p:nvGraphicFramePr>
        <p:xfrm>
          <a:off x="304800" y="514350"/>
          <a:ext cx="6096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532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20914144"/>
              </p:ext>
            </p:extLst>
          </p:nvPr>
        </p:nvGraphicFramePr>
        <p:xfrm>
          <a:off x="381000" y="361950"/>
          <a:ext cx="6400800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837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50368777"/>
              </p:ext>
            </p:extLst>
          </p:nvPr>
        </p:nvGraphicFramePr>
        <p:xfrm>
          <a:off x="1077191" y="87225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9482" y="218209"/>
            <a:ext cx="614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REQUIREMENT VS RECEIVED GRAPH OF PMC</a:t>
            </a:r>
          </a:p>
          <a:p>
            <a:r>
              <a:rPr lang="en-US"/>
              <a:t>		(IN MLD)</a:t>
            </a:r>
          </a:p>
        </p:txBody>
      </p:sp>
    </p:spTree>
    <p:extLst>
      <p:ext uri="{BB962C8B-B14F-4D97-AF65-F5344CB8AC3E}">
        <p14:creationId xmlns:p14="http://schemas.microsoft.com/office/powerpoint/2010/main" val="16252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563" y="2636874"/>
            <a:ext cx="346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92D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43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water system in our country is based on monsoons. We thought about this idea based on the circumstances that Pune City faced this year. Scarcity of water!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idea  </a:t>
            </a:r>
            <a:r>
              <a:rPr lang="en">
                <a:solidFill>
                  <a:srgbClr val="FF5722"/>
                </a:solidFill>
              </a:rPr>
              <a:t>WATER MATTERS</a:t>
            </a:r>
            <a:r>
              <a:rPr lang="en"/>
              <a:t> revolves around the following points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Leakage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Water Mafia - Tanker Mafia and illegal pipelines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Extra Usage of water - Defaulters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Reducing labour charges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Real Time Quick Analysis - Overthrowing the old system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Checking the status of pipelines which are not working.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954631" y="1317465"/>
            <a:ext cx="457189" cy="457119"/>
            <a:chOff x="1923675" y="1633650"/>
            <a:chExt cx="436000" cy="435975"/>
          </a:xfrm>
        </p:grpSpPr>
        <p:sp>
          <p:nvSpPr>
            <p:cNvPr id="92" name="Shape 9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669098" y="2650150"/>
            <a:ext cx="525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BIG </a:t>
            </a:r>
            <a:r>
              <a:rPr lang="en" sz="3600">
                <a:solidFill>
                  <a:srgbClr val="F44336"/>
                </a:solidFill>
              </a:rPr>
              <a:t>CONCEPT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699050" y="3736229"/>
            <a:ext cx="5251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idea is based on digitalizing the old water metering system. 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763879" y="1821997"/>
            <a:ext cx="664652" cy="1053756"/>
            <a:chOff x="6718575" y="2318625"/>
            <a:chExt cx="256950" cy="407375"/>
          </a:xfrm>
        </p:grpSpPr>
        <p:sp>
          <p:nvSpPr>
            <p:cNvPr id="105" name="Shape 10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143875" y="0"/>
            <a:ext cx="4801500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THE IDEA</a:t>
            </a:r>
          </a:p>
        </p:txBody>
      </p:sp>
      <p:sp>
        <p:nvSpPr>
          <p:cNvPr id="118" name="Shape 118"/>
          <p:cNvSpPr/>
          <p:nvPr/>
        </p:nvSpPr>
        <p:spPr>
          <a:xfrm>
            <a:off x="2695223" y="687875"/>
            <a:ext cx="1045500" cy="913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480639" y="1128192"/>
            <a:ext cx="1045500" cy="913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3409869" y="2879570"/>
            <a:ext cx="1045500" cy="913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98922" y="575794"/>
            <a:ext cx="1045500" cy="913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496042" y="986134"/>
            <a:ext cx="896400" cy="55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293230" y="558017"/>
            <a:ext cx="1056000" cy="86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64325" y="532825"/>
            <a:ext cx="1138800" cy="99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388879" y="2848684"/>
            <a:ext cx="744600" cy="593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439313" y="2911059"/>
            <a:ext cx="1049100" cy="91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393172" y="2857189"/>
            <a:ext cx="1137300" cy="100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2791005" y="678041"/>
            <a:ext cx="961500" cy="93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653989" y="647588"/>
            <a:ext cx="1133099" cy="99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620724" y="794916"/>
            <a:ext cx="737400" cy="86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504832" y="1370778"/>
            <a:ext cx="212400" cy="7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2491955" y="1264930"/>
            <a:ext cx="225600" cy="15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 rot="-3422073">
            <a:off x="2761298" y="1824574"/>
            <a:ext cx="98689" cy="11242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 rot="-3422073">
            <a:off x="2870570" y="1704251"/>
            <a:ext cx="98689" cy="15838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267580" y="1332030"/>
            <a:ext cx="203700" cy="1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267580" y="1233742"/>
            <a:ext cx="258600" cy="19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1484340" y="1124114"/>
            <a:ext cx="1052700" cy="92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443563" y="1087257"/>
            <a:ext cx="1136100" cy="99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443563" y="1617441"/>
            <a:ext cx="490500" cy="4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91187" y="1091306"/>
            <a:ext cx="885000" cy="20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Water Flow Sensor YF-S201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566413" y="1564648"/>
            <a:ext cx="885000" cy="20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Arduino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XBEE/GSM / Wifi Module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490047" y="3386951"/>
            <a:ext cx="885000" cy="20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Workstation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747024" y="1230558"/>
            <a:ext cx="884999" cy="20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Water Flow Sensor YF-S201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692645" y="804336"/>
            <a:ext cx="262304" cy="248157"/>
            <a:chOff x="616425" y="2329600"/>
            <a:chExt cx="361700" cy="388475"/>
          </a:xfrm>
        </p:grpSpPr>
        <p:sp>
          <p:nvSpPr>
            <p:cNvPr id="145" name="Shape 14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3120008" y="899557"/>
            <a:ext cx="94511" cy="303398"/>
            <a:chOff x="732125" y="2958550"/>
            <a:chExt cx="130325" cy="474950"/>
          </a:xfrm>
        </p:grpSpPr>
        <p:sp>
          <p:nvSpPr>
            <p:cNvPr id="154" name="Shape 15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1786084" y="1241677"/>
            <a:ext cx="390357" cy="329844"/>
            <a:chOff x="5233525" y="4954450"/>
            <a:chExt cx="538275" cy="516350"/>
          </a:xfrm>
        </p:grpSpPr>
        <p:sp>
          <p:nvSpPr>
            <p:cNvPr id="163" name="Shape 16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4" name="Shape 174"/>
          <p:cNvGrpSpPr/>
          <p:nvPr/>
        </p:nvGrpSpPr>
        <p:grpSpPr>
          <a:xfrm>
            <a:off x="3772247" y="3004776"/>
            <a:ext cx="320592" cy="282381"/>
            <a:chOff x="576250" y="4319400"/>
            <a:chExt cx="442075" cy="442050"/>
          </a:xfrm>
        </p:grpSpPr>
        <p:sp>
          <p:nvSpPr>
            <p:cNvPr id="175" name="Shape 17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9" name="Shape 179"/>
          <p:cNvSpPr/>
          <p:nvPr/>
        </p:nvSpPr>
        <p:spPr>
          <a:xfrm>
            <a:off x="2695223" y="687875"/>
            <a:ext cx="1045500" cy="913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480639" y="1128192"/>
            <a:ext cx="1045500" cy="913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98922" y="575794"/>
            <a:ext cx="1045500" cy="913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96042" y="986134"/>
            <a:ext cx="896400" cy="55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93230" y="558017"/>
            <a:ext cx="1056000" cy="86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64325" y="532825"/>
            <a:ext cx="1138800" cy="99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2791005" y="678041"/>
            <a:ext cx="961500" cy="93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653989" y="647588"/>
            <a:ext cx="1133099" cy="99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2620724" y="794916"/>
            <a:ext cx="737400" cy="863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2504832" y="1370778"/>
            <a:ext cx="212400" cy="7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2491955" y="1264930"/>
            <a:ext cx="225600" cy="15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267580" y="1332030"/>
            <a:ext cx="203700" cy="12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267580" y="1233742"/>
            <a:ext cx="258600" cy="19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484340" y="1124114"/>
            <a:ext cx="1052700" cy="92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443563" y="1087257"/>
            <a:ext cx="1136100" cy="99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443563" y="1617441"/>
            <a:ext cx="490500" cy="46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91187" y="1091306"/>
            <a:ext cx="885000" cy="20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Water Flow Sensor YF-S201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566413" y="1564648"/>
            <a:ext cx="885000" cy="20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Arduino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XBEE/GSM / Wifi Module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747024" y="1230558"/>
            <a:ext cx="884999" cy="20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Water Flow Sensor YF-S201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692645" y="804336"/>
            <a:ext cx="262304" cy="248157"/>
            <a:chOff x="616425" y="2329600"/>
            <a:chExt cx="361700" cy="388475"/>
          </a:xfrm>
        </p:grpSpPr>
        <p:sp>
          <p:nvSpPr>
            <p:cNvPr id="199" name="Shape 19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3120008" y="899557"/>
            <a:ext cx="94511" cy="303398"/>
            <a:chOff x="732125" y="2958550"/>
            <a:chExt cx="130325" cy="474950"/>
          </a:xfrm>
        </p:grpSpPr>
        <p:sp>
          <p:nvSpPr>
            <p:cNvPr id="208" name="Shape 20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1786084" y="1241677"/>
            <a:ext cx="390357" cy="329844"/>
            <a:chOff x="5233525" y="4954450"/>
            <a:chExt cx="538275" cy="516350"/>
          </a:xfrm>
        </p:grpSpPr>
        <p:sp>
          <p:nvSpPr>
            <p:cNvPr id="217" name="Shape 21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8" name="Shape 228"/>
          <p:cNvSpPr/>
          <p:nvPr/>
        </p:nvSpPr>
        <p:spPr>
          <a:xfrm>
            <a:off x="6897045" y="725492"/>
            <a:ext cx="1088100" cy="987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632814" y="1201114"/>
            <a:ext cx="1088099" cy="9872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402793" y="604425"/>
            <a:ext cx="1088100" cy="987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4607970" y="1047665"/>
            <a:ext cx="933900" cy="60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4396868" y="585222"/>
            <a:ext cx="1099200" cy="93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366781" y="558010"/>
            <a:ext cx="1185300" cy="108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6996742" y="714869"/>
            <a:ext cx="1001400" cy="101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6854126" y="681975"/>
            <a:ext cx="1179300" cy="107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819501" y="841116"/>
            <a:ext cx="767100" cy="93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698871" y="1463150"/>
            <a:ext cx="220800" cy="8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6685468" y="1348815"/>
            <a:ext cx="234600" cy="1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 rot="1827460">
            <a:off x="5028218" y="1912656"/>
            <a:ext cx="110672" cy="12091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 rot="1771485">
            <a:off x="5030196" y="1681595"/>
            <a:ext cx="106534" cy="170893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5411045" y="1421295"/>
            <a:ext cx="212100" cy="13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411045" y="1315127"/>
            <a:ext cx="269100" cy="2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636666" y="1196709"/>
            <a:ext cx="1095600" cy="100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5594223" y="1156896"/>
            <a:ext cx="1183199" cy="107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5594223" y="1729590"/>
            <a:ext cx="509700" cy="50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4498829" y="1161269"/>
            <a:ext cx="921600" cy="2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Water Flow Sensor YF-S201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722093" y="1672564"/>
            <a:ext cx="921600" cy="2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Arduino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XBEE/GSM / Wifi Module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950964" y="1311687"/>
            <a:ext cx="921600" cy="2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Water Flow Sensor YF-S201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4812460" y="851480"/>
            <a:ext cx="272938" cy="268086"/>
            <a:chOff x="616425" y="2329600"/>
            <a:chExt cx="361700" cy="388475"/>
          </a:xfrm>
        </p:grpSpPr>
        <p:sp>
          <p:nvSpPr>
            <p:cNvPr id="250" name="Shape 25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7339015" y="954388"/>
            <a:ext cx="98343" cy="327762"/>
            <a:chOff x="732125" y="2958550"/>
            <a:chExt cx="130325" cy="474950"/>
          </a:xfrm>
        </p:grpSpPr>
        <p:sp>
          <p:nvSpPr>
            <p:cNvPr id="259" name="Shape 25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7" name="Shape 267"/>
          <p:cNvGrpSpPr/>
          <p:nvPr/>
        </p:nvGrpSpPr>
        <p:grpSpPr>
          <a:xfrm>
            <a:off x="5949471" y="1324101"/>
            <a:ext cx="406182" cy="356333"/>
            <a:chOff x="5233525" y="4954450"/>
            <a:chExt cx="538275" cy="516350"/>
          </a:xfrm>
        </p:grpSpPr>
        <p:sp>
          <p:nvSpPr>
            <p:cNvPr id="268" name="Shape 26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9" name="Shape 279"/>
          <p:cNvSpPr/>
          <p:nvPr/>
        </p:nvSpPr>
        <p:spPr>
          <a:xfrm>
            <a:off x="6897045" y="725492"/>
            <a:ext cx="1088100" cy="987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5632814" y="1201114"/>
            <a:ext cx="1088099" cy="98729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4402793" y="604425"/>
            <a:ext cx="1088100" cy="987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607970" y="1047665"/>
            <a:ext cx="933900" cy="600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396868" y="585222"/>
            <a:ext cx="1099200" cy="93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66781" y="558010"/>
            <a:ext cx="1185300" cy="108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6996742" y="714869"/>
            <a:ext cx="1001400" cy="101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6854126" y="681975"/>
            <a:ext cx="1179300" cy="107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819501" y="841116"/>
            <a:ext cx="767100" cy="93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698871" y="1463150"/>
            <a:ext cx="220800" cy="8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6685468" y="1348815"/>
            <a:ext cx="234600" cy="17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411045" y="1421295"/>
            <a:ext cx="212100" cy="13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5411045" y="1315127"/>
            <a:ext cx="269100" cy="21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5636666" y="1196709"/>
            <a:ext cx="1095600" cy="100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5594223" y="1156896"/>
            <a:ext cx="1183199" cy="107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5594223" y="1729590"/>
            <a:ext cx="509700" cy="50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498829" y="1161269"/>
            <a:ext cx="921600" cy="2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Water Flow Sensor YF-S201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722093" y="1672564"/>
            <a:ext cx="921600" cy="2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Arduino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XBEE/GSM / Wifi Module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950964" y="1311687"/>
            <a:ext cx="921600" cy="2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Water Flow Sensor YF-S201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4812460" y="851480"/>
            <a:ext cx="272938" cy="268086"/>
            <a:chOff x="616425" y="2329600"/>
            <a:chExt cx="361700" cy="388475"/>
          </a:xfrm>
        </p:grpSpPr>
        <p:sp>
          <p:nvSpPr>
            <p:cNvPr id="299" name="Shape 29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7339015" y="954388"/>
            <a:ext cx="98343" cy="327762"/>
            <a:chOff x="732125" y="2958550"/>
            <a:chExt cx="130325" cy="474950"/>
          </a:xfrm>
        </p:grpSpPr>
        <p:sp>
          <p:nvSpPr>
            <p:cNvPr id="308" name="Shape 30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5949471" y="1324101"/>
            <a:ext cx="406182" cy="356333"/>
            <a:chOff x="5233525" y="4954450"/>
            <a:chExt cx="538275" cy="516350"/>
          </a:xfrm>
        </p:grpSpPr>
        <p:sp>
          <p:nvSpPr>
            <p:cNvPr id="317" name="Shape 31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 rot="-4112402">
            <a:off x="3800228" y="3827744"/>
            <a:ext cx="327182" cy="2070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3460306" y="4057501"/>
            <a:ext cx="1045500" cy="913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3439316" y="4026616"/>
            <a:ext cx="744600" cy="594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489750" y="4088991"/>
            <a:ext cx="1049100" cy="91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3443608" y="4035121"/>
            <a:ext cx="1137300" cy="100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3540484" y="4564882"/>
            <a:ext cx="885000" cy="20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Server and database</a:t>
            </a:r>
          </a:p>
        </p:txBody>
      </p:sp>
      <p:grpSp>
        <p:nvGrpSpPr>
          <p:cNvPr id="334" name="Shape 334"/>
          <p:cNvGrpSpPr/>
          <p:nvPr/>
        </p:nvGrpSpPr>
        <p:grpSpPr>
          <a:xfrm>
            <a:off x="3822684" y="4182708"/>
            <a:ext cx="320592" cy="282381"/>
            <a:chOff x="576250" y="4319400"/>
            <a:chExt cx="442075" cy="442050"/>
          </a:xfrm>
        </p:grpSpPr>
        <p:sp>
          <p:nvSpPr>
            <p:cNvPr id="335" name="Shape 33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39" name="Shape 339"/>
          <p:cNvCxnSpPr/>
          <p:nvPr/>
        </p:nvCxnSpPr>
        <p:spPr>
          <a:xfrm rot="10800000">
            <a:off x="1560760" y="4504709"/>
            <a:ext cx="19272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0" name="Shape 340"/>
          <p:cNvSpPr txBox="1"/>
          <p:nvPr/>
        </p:nvSpPr>
        <p:spPr>
          <a:xfrm>
            <a:off x="2083037" y="4219391"/>
            <a:ext cx="1056000" cy="1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Socket.io</a:t>
            </a:r>
          </a:p>
        </p:txBody>
      </p:sp>
      <p:cxnSp>
        <p:nvCxnSpPr>
          <p:cNvPr id="341" name="Shape 341"/>
          <p:cNvCxnSpPr>
            <a:endCxn id="342" idx="2"/>
          </p:cNvCxnSpPr>
          <p:nvPr/>
        </p:nvCxnSpPr>
        <p:spPr>
          <a:xfrm rot="10800000" flipH="1">
            <a:off x="4505721" y="4497705"/>
            <a:ext cx="1740300" cy="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3" name="Shape 343"/>
          <p:cNvSpPr txBox="1"/>
          <p:nvPr/>
        </p:nvSpPr>
        <p:spPr>
          <a:xfrm>
            <a:off x="4591612" y="4237525"/>
            <a:ext cx="1668300" cy="17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Conversion into cvb file</a:t>
            </a:r>
          </a:p>
        </p:txBody>
      </p:sp>
      <p:sp>
        <p:nvSpPr>
          <p:cNvPr id="344" name="Shape 344"/>
          <p:cNvSpPr/>
          <p:nvPr/>
        </p:nvSpPr>
        <p:spPr>
          <a:xfrm>
            <a:off x="6246021" y="4004055"/>
            <a:ext cx="1088100" cy="987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345718" y="3993433"/>
            <a:ext cx="1001400" cy="101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203102" y="3960538"/>
            <a:ext cx="1179299" cy="107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168477" y="4119679"/>
            <a:ext cx="767099" cy="93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6299940" y="4590250"/>
            <a:ext cx="921600" cy="2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Water Flow Sensor YF-S201</a:t>
            </a:r>
          </a:p>
        </p:txBody>
      </p:sp>
      <p:grpSp>
        <p:nvGrpSpPr>
          <p:cNvPr id="349" name="Shape 349"/>
          <p:cNvGrpSpPr/>
          <p:nvPr/>
        </p:nvGrpSpPr>
        <p:grpSpPr>
          <a:xfrm>
            <a:off x="6687992" y="4232951"/>
            <a:ext cx="98343" cy="327762"/>
            <a:chOff x="732125" y="2958550"/>
            <a:chExt cx="130325" cy="474950"/>
          </a:xfrm>
        </p:grpSpPr>
        <p:sp>
          <p:nvSpPr>
            <p:cNvPr id="350" name="Shape 35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2" name="Shape 342"/>
          <p:cNvSpPr/>
          <p:nvPr/>
        </p:nvSpPr>
        <p:spPr>
          <a:xfrm>
            <a:off x="6246021" y="4004055"/>
            <a:ext cx="1088100" cy="987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6345718" y="3993433"/>
            <a:ext cx="1001400" cy="101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6203102" y="3960538"/>
            <a:ext cx="1179299" cy="107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6168477" y="4119679"/>
            <a:ext cx="767099" cy="93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6299940" y="4590250"/>
            <a:ext cx="921600" cy="2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Data Analytics</a:t>
            </a:r>
          </a:p>
        </p:txBody>
      </p:sp>
      <p:grpSp>
        <p:nvGrpSpPr>
          <p:cNvPr id="362" name="Shape 362"/>
          <p:cNvGrpSpPr/>
          <p:nvPr/>
        </p:nvGrpSpPr>
        <p:grpSpPr>
          <a:xfrm>
            <a:off x="6687992" y="4232951"/>
            <a:ext cx="98343" cy="327762"/>
            <a:chOff x="732125" y="2958550"/>
            <a:chExt cx="130325" cy="474950"/>
          </a:xfrm>
        </p:grpSpPr>
        <p:sp>
          <p:nvSpPr>
            <p:cNvPr id="363" name="Shape 36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1" name="Shape 371"/>
          <p:cNvSpPr/>
          <p:nvPr/>
        </p:nvSpPr>
        <p:spPr>
          <a:xfrm>
            <a:off x="445745" y="4042149"/>
            <a:ext cx="1088100" cy="987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545442" y="4031526"/>
            <a:ext cx="1001400" cy="101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402825" y="3998631"/>
            <a:ext cx="1179300" cy="107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368200" y="4157773"/>
            <a:ext cx="767099" cy="93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499664" y="4628344"/>
            <a:ext cx="921600" cy="2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Water Flow Sensor YF-S201</a:t>
            </a:r>
          </a:p>
        </p:txBody>
      </p:sp>
      <p:grpSp>
        <p:nvGrpSpPr>
          <p:cNvPr id="376" name="Shape 376"/>
          <p:cNvGrpSpPr/>
          <p:nvPr/>
        </p:nvGrpSpPr>
        <p:grpSpPr>
          <a:xfrm>
            <a:off x="887715" y="4271044"/>
            <a:ext cx="98343" cy="327762"/>
            <a:chOff x="732125" y="2958550"/>
            <a:chExt cx="130325" cy="474950"/>
          </a:xfrm>
        </p:grpSpPr>
        <p:sp>
          <p:nvSpPr>
            <p:cNvPr id="377" name="Shape 37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5" name="Shape 385"/>
          <p:cNvSpPr/>
          <p:nvPr/>
        </p:nvSpPr>
        <p:spPr>
          <a:xfrm>
            <a:off x="445745" y="4042149"/>
            <a:ext cx="1088100" cy="987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545442" y="4031526"/>
            <a:ext cx="1001400" cy="1012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02825" y="3998631"/>
            <a:ext cx="1179300" cy="1079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368200" y="4157773"/>
            <a:ext cx="767099" cy="93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499664" y="4628344"/>
            <a:ext cx="921600" cy="21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Web Service</a:t>
            </a:r>
          </a:p>
        </p:txBody>
      </p:sp>
      <p:grpSp>
        <p:nvGrpSpPr>
          <p:cNvPr id="390" name="Shape 390"/>
          <p:cNvGrpSpPr/>
          <p:nvPr/>
        </p:nvGrpSpPr>
        <p:grpSpPr>
          <a:xfrm>
            <a:off x="887715" y="4271044"/>
            <a:ext cx="98343" cy="327762"/>
            <a:chOff x="732125" y="2958550"/>
            <a:chExt cx="130325" cy="474950"/>
          </a:xfrm>
        </p:grpSpPr>
        <p:sp>
          <p:nvSpPr>
            <p:cNvPr id="391" name="Shape 39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499" cy="188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WANT </a:t>
            </a:r>
            <a:r>
              <a:rPr lang="en" dirty="0">
                <a:solidFill>
                  <a:srgbClr val="607D8B"/>
                </a:solidFill>
              </a:rPr>
              <a:t>BIG</a:t>
            </a:r>
            <a:r>
              <a:rPr lang="en" dirty="0"/>
              <a:t> IMPACT?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3864700" y="713791"/>
            <a:ext cx="4871018" cy="335847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WEB APPLICATION</a:t>
            </a:r>
            <a:r>
              <a:rPr lang="en"/>
              <a:t> : ADMIN PANEL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Admin Panel is made for use by the water department which will display data of different society, pumphouse and pipelines.</a:t>
            </a:r>
          </a:p>
        </p:txBody>
      </p:sp>
      <p:grpSp>
        <p:nvGrpSpPr>
          <p:cNvPr id="407" name="Shape 407"/>
          <p:cNvGrpSpPr/>
          <p:nvPr/>
        </p:nvGrpSpPr>
        <p:grpSpPr>
          <a:xfrm>
            <a:off x="968386" y="1337658"/>
            <a:ext cx="460580" cy="436281"/>
            <a:chOff x="2583100" y="2973775"/>
            <a:chExt cx="461550" cy="437200"/>
          </a:xfrm>
        </p:grpSpPr>
        <p:sp>
          <p:nvSpPr>
            <p:cNvPr id="408" name="Shape 40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700" y="882292"/>
            <a:ext cx="4509017" cy="25413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564554" y="421263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 </a:t>
            </a:r>
            <a:r>
              <a:rPr lang="en" sz="2400" dirty="0">
                <a:solidFill>
                  <a:srgbClr val="E91E63"/>
                </a:solidFill>
              </a:rPr>
              <a:t>STEPS</a:t>
            </a:r>
            <a:r>
              <a:rPr lang="en-US" sz="2400" dirty="0"/>
              <a:t> IN THE PROJECT</a:t>
            </a:r>
            <a:br>
              <a:rPr lang="en-IN" sz="2400" dirty="0"/>
            </a:br>
            <a:endParaRPr lang="en" dirty="0"/>
          </a:p>
        </p:txBody>
      </p:sp>
      <p:sp>
        <p:nvSpPr>
          <p:cNvPr id="417" name="Shape 417"/>
          <p:cNvSpPr/>
          <p:nvPr/>
        </p:nvSpPr>
        <p:spPr>
          <a:xfrm>
            <a:off x="732893" y="3416806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553</Words>
  <Application>Microsoft Office PowerPoint</Application>
  <PresentationFormat>On-screen Show (16:9)</PresentationFormat>
  <Paragraphs>97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Verdana</vt:lpstr>
      <vt:lpstr>Times New Roman</vt:lpstr>
      <vt:lpstr>Montserrat</vt:lpstr>
      <vt:lpstr>Karla</vt:lpstr>
      <vt:lpstr>Arial</vt:lpstr>
      <vt:lpstr>Cadwal template</vt:lpstr>
      <vt:lpstr>Water Metering System   By AJAY PRAJAPATI(3304) SHAILENDRA PRATAP SINGH SENGAR(3335)</vt:lpstr>
      <vt:lpstr>1. Overview</vt:lpstr>
      <vt:lpstr>PowerPoint Presentation</vt:lpstr>
      <vt:lpstr>Our idea  WATER MATTERS revolves around the following points</vt:lpstr>
      <vt:lpstr>BIG CONCEPT</vt:lpstr>
      <vt:lpstr>DIAGRAMS TO EXPLAIN THE IDEA</vt:lpstr>
      <vt:lpstr>WANT BIG IMPACT?</vt:lpstr>
      <vt:lpstr>WEB APPLICATION : ADMIN PANEL</vt:lpstr>
      <vt:lpstr> STEPS IN THE PROJECT </vt:lpstr>
      <vt:lpstr>DATA FILE PREPARATION AND PREVIEW : -</vt:lpstr>
      <vt:lpstr>LOADING FILE INTO HDFS</vt:lpstr>
      <vt:lpstr> LOADING THE FILE INTO PIG</vt:lpstr>
      <vt:lpstr> DATA PROCESSING</vt:lpstr>
      <vt:lpstr>TO FIND THE AVERAGE OF DIFFERENT FIELDS</vt:lpstr>
      <vt:lpstr> STORING THE FILE FROM PIG TO HDFS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Matters  By Avant Garde</dc:title>
  <cp:lastModifiedBy>AJAY PRAJAPATI</cp:lastModifiedBy>
  <cp:revision>15</cp:revision>
  <dcterms:modified xsi:type="dcterms:W3CDTF">2016-10-05T06:53:06Z</dcterms:modified>
</cp:coreProperties>
</file>