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Play"/>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A75232-9F00-4D55-BFFA-DA5CF68169AA}">
  <a:tblStyle styleId="{00A75232-9F00-4D55-BFFA-DA5CF68169AA}"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regular.fntdata"/><Relationship Id="rId25" Type="http://schemas.openxmlformats.org/officeDocument/2006/relationships/slide" Target="slides/slide19.xml"/><Relationship Id="rId27" Type="http://schemas.openxmlformats.org/officeDocument/2006/relationships/font" Target="fonts/Pl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101" name="Google Shape;10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2"/>
          <p:cNvSpPr/>
          <p:nvPr>
            <p:ph idx="2" type="pic"/>
          </p:nvPr>
        </p:nvSpPr>
        <p:spPr>
          <a:xfrm>
            <a:off x="5183188" y="987425"/>
            <a:ext cx="6172200" cy="4873625"/>
          </a:xfrm>
          <a:prstGeom prst="rect">
            <a:avLst/>
          </a:prstGeom>
          <a:noFill/>
          <a:ln>
            <a:noFill/>
          </a:ln>
        </p:spPr>
      </p:sp>
      <p:sp>
        <p:nvSpPr>
          <p:cNvPr id="139" name="Google Shape;139;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757575"/>
                </a:solidFill>
                <a:latin typeface="Arial"/>
                <a:ea typeface="Arial"/>
                <a:cs typeface="Arial"/>
                <a:sym typeface="Arial"/>
              </a:defRPr>
            </a:lvl1pPr>
            <a:lvl2pPr indent="0" lvl="1" marL="0" marR="0" rtl="0" algn="r">
              <a:spcBef>
                <a:spcPts val="0"/>
              </a:spcBef>
              <a:buNone/>
              <a:defRPr sz="1200">
                <a:solidFill>
                  <a:srgbClr val="757575"/>
                </a:solidFill>
                <a:latin typeface="Arial"/>
                <a:ea typeface="Arial"/>
                <a:cs typeface="Arial"/>
                <a:sym typeface="Arial"/>
              </a:defRPr>
            </a:lvl2pPr>
            <a:lvl3pPr indent="0" lvl="2" marL="0" marR="0" rtl="0" algn="r">
              <a:spcBef>
                <a:spcPts val="0"/>
              </a:spcBef>
              <a:buNone/>
              <a:defRPr sz="1200">
                <a:solidFill>
                  <a:srgbClr val="757575"/>
                </a:solidFill>
                <a:latin typeface="Arial"/>
                <a:ea typeface="Arial"/>
                <a:cs typeface="Arial"/>
                <a:sym typeface="Arial"/>
              </a:defRPr>
            </a:lvl3pPr>
            <a:lvl4pPr indent="0" lvl="3" marL="0" marR="0" rtl="0" algn="r">
              <a:spcBef>
                <a:spcPts val="0"/>
              </a:spcBef>
              <a:buNone/>
              <a:defRPr sz="1200">
                <a:solidFill>
                  <a:srgbClr val="757575"/>
                </a:solidFill>
                <a:latin typeface="Arial"/>
                <a:ea typeface="Arial"/>
                <a:cs typeface="Arial"/>
                <a:sym typeface="Arial"/>
              </a:defRPr>
            </a:lvl4pPr>
            <a:lvl5pPr indent="0" lvl="4" marL="0" marR="0" rtl="0" algn="r">
              <a:spcBef>
                <a:spcPts val="0"/>
              </a:spcBef>
              <a:buNone/>
              <a:defRPr sz="1200">
                <a:solidFill>
                  <a:srgbClr val="757575"/>
                </a:solidFill>
                <a:latin typeface="Arial"/>
                <a:ea typeface="Arial"/>
                <a:cs typeface="Arial"/>
                <a:sym typeface="Arial"/>
              </a:defRPr>
            </a:lvl5pPr>
            <a:lvl6pPr indent="0" lvl="5" marL="0" marR="0" rtl="0" algn="r">
              <a:spcBef>
                <a:spcPts val="0"/>
              </a:spcBef>
              <a:buNone/>
              <a:defRPr sz="1200">
                <a:solidFill>
                  <a:srgbClr val="757575"/>
                </a:solidFill>
                <a:latin typeface="Arial"/>
                <a:ea typeface="Arial"/>
                <a:cs typeface="Arial"/>
                <a:sym typeface="Arial"/>
              </a:defRPr>
            </a:lvl6pPr>
            <a:lvl7pPr indent="0" lvl="6" marL="0" marR="0" rtl="0" algn="r">
              <a:spcBef>
                <a:spcPts val="0"/>
              </a:spcBef>
              <a:buNone/>
              <a:defRPr sz="1200">
                <a:solidFill>
                  <a:srgbClr val="757575"/>
                </a:solidFill>
                <a:latin typeface="Arial"/>
                <a:ea typeface="Arial"/>
                <a:cs typeface="Arial"/>
                <a:sym typeface="Arial"/>
              </a:defRPr>
            </a:lvl7pPr>
            <a:lvl8pPr indent="0" lvl="7" marL="0" marR="0" rtl="0" algn="r">
              <a:spcBef>
                <a:spcPts val="0"/>
              </a:spcBef>
              <a:buNone/>
              <a:defRPr sz="1200">
                <a:solidFill>
                  <a:srgbClr val="757575"/>
                </a:solidFill>
                <a:latin typeface="Arial"/>
                <a:ea typeface="Arial"/>
                <a:cs typeface="Arial"/>
                <a:sym typeface="Arial"/>
              </a:defRPr>
            </a:lvl8pPr>
            <a:lvl9pPr indent="0" lvl="8" marL="0" marR="0" rtl="0" algn="r">
              <a:spcBef>
                <a:spcPts val="0"/>
              </a:spcBef>
              <a:buNone/>
              <a:defRPr sz="1200">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3.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4.png"/><Relationship Id="rId4" Type="http://schemas.openxmlformats.org/officeDocument/2006/relationships/image" Target="../media/image4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5.jpg"/><Relationship Id="rId4" Type="http://schemas.openxmlformats.org/officeDocument/2006/relationships/image" Target="../media/image5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8.jp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2.png"/><Relationship Id="rId13" Type="http://schemas.openxmlformats.org/officeDocument/2006/relationships/image" Target="../media/image9.png"/><Relationship Id="rId12"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4.jpg"/><Relationship Id="rId15" Type="http://schemas.openxmlformats.org/officeDocument/2006/relationships/image" Target="../media/image22.jpg"/><Relationship Id="rId14" Type="http://schemas.openxmlformats.org/officeDocument/2006/relationships/image" Target="../media/image1.png"/><Relationship Id="rId5" Type="http://schemas.openxmlformats.org/officeDocument/2006/relationships/image" Target="../media/image13.jpg"/><Relationship Id="rId6" Type="http://schemas.openxmlformats.org/officeDocument/2006/relationships/image" Target="../media/image34.jpg"/><Relationship Id="rId7" Type="http://schemas.openxmlformats.org/officeDocument/2006/relationships/image" Target="../media/image12.jpg"/><Relationship Id="rId8"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19.jpg"/><Relationship Id="rId5" Type="http://schemas.openxmlformats.org/officeDocument/2006/relationships/image" Target="../media/image13.jpg"/><Relationship Id="rId6" Type="http://schemas.openxmlformats.org/officeDocument/2006/relationships/image" Target="../media/image7.jpg"/><Relationship Id="rId7" Type="http://schemas.openxmlformats.org/officeDocument/2006/relationships/image" Target="../media/image18.jpg"/><Relationship Id="rId8"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0.jpg"/><Relationship Id="rId4" Type="http://schemas.openxmlformats.org/officeDocument/2006/relationships/image" Target="../media/image21.jpg"/><Relationship Id="rId5" Type="http://schemas.openxmlformats.org/officeDocument/2006/relationships/image" Target="../media/image31.jpg"/><Relationship Id="rId6" Type="http://schemas.openxmlformats.org/officeDocument/2006/relationships/image" Target="../media/image3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3.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6.jpg"/><Relationship Id="rId4"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jpg"/><Relationship Id="rId5" Type="http://schemas.openxmlformats.org/officeDocument/2006/relationships/image" Target="../media/image45.jpg"/><Relationship Id="rId6" Type="http://schemas.openxmlformats.org/officeDocument/2006/relationships/image" Target="../media/image4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jpg"/><Relationship Id="rId5" Type="http://schemas.openxmlformats.org/officeDocument/2006/relationships/image" Target="../media/image59.jpg"/><Relationship Id="rId6" Type="http://schemas.openxmlformats.org/officeDocument/2006/relationships/image" Target="../media/image4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7.png"/><Relationship Id="rId4" Type="http://schemas.openxmlformats.org/officeDocument/2006/relationships/image" Target="../media/image27.png"/><Relationship Id="rId5" Type="http://schemas.openxmlformats.org/officeDocument/2006/relationships/image" Target="../media/image39.png"/><Relationship Id="rId6" Type="http://schemas.openxmlformats.org/officeDocument/2006/relationships/image" Target="../media/image35.png"/><Relationship Id="rId7" Type="http://schemas.openxmlformats.org/officeDocument/2006/relationships/image" Target="../media/image4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7CAAC"/>
              </a:buClr>
              <a:buSzPts val="6000"/>
              <a:buFont typeface="Calibri"/>
              <a:buNone/>
            </a:pPr>
            <a:r>
              <a:rPr b="1" lang="en-IN">
                <a:solidFill>
                  <a:srgbClr val="FF0000"/>
                </a:solidFill>
              </a:rPr>
              <a:t>UNITE THE DATA,</a:t>
            </a:r>
            <a:br>
              <a:rPr b="1" lang="en-IN">
                <a:solidFill>
                  <a:srgbClr val="FF0000"/>
                </a:solidFill>
              </a:rPr>
            </a:br>
            <a:r>
              <a:rPr b="1" lang="en-IN">
                <a:solidFill>
                  <a:srgbClr val="FF0000"/>
                </a:solidFill>
              </a:rPr>
              <a:t>UNLOCK YOUR INSIGHTS</a:t>
            </a:r>
            <a:endParaRPr>
              <a:solidFill>
                <a:srgbClr val="FF0000"/>
              </a:solidFill>
            </a:endParaRPr>
          </a:p>
        </p:txBody>
      </p:sp>
      <p:sp>
        <p:nvSpPr>
          <p:cNvPr id="160" name="Google Shape;160;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2060"/>
              </a:buClr>
              <a:buSzPts val="2400"/>
              <a:buNone/>
            </a:pPr>
            <a:r>
              <a:rPr lang="en-IN">
                <a:solidFill>
                  <a:srgbClr val="002060"/>
                </a:solidFill>
                <a:latin typeface="Arial"/>
                <a:ea typeface="Arial"/>
                <a:cs typeface="Arial"/>
                <a:sym typeface="Arial"/>
              </a:rPr>
              <a:t>Transform Your Media Analytics Journey!</a:t>
            </a:r>
            <a:endParaRPr>
              <a:solidFill>
                <a:srgbClr val="002060"/>
              </a:solidFill>
              <a:latin typeface="Arial"/>
              <a:ea typeface="Arial"/>
              <a:cs typeface="Arial"/>
              <a:sym typeface="Arial"/>
            </a:endParaRPr>
          </a:p>
        </p:txBody>
      </p:sp>
      <p:sp>
        <p:nvSpPr>
          <p:cNvPr id="161" name="Google Shape;161;p25"/>
          <p:cNvSpPr/>
          <p:nvPr/>
        </p:nvSpPr>
        <p:spPr>
          <a:xfrm>
            <a:off x="495300" y="280798"/>
            <a:ext cx="11201400" cy="530352"/>
          </a:xfrm>
          <a:prstGeom prst="roundRect">
            <a:avLst>
              <a:gd fmla="val 16667" name="adj"/>
            </a:avLst>
          </a:prstGeom>
          <a:solidFill>
            <a:srgbClr val="002060"/>
          </a:solidFill>
          <a:ln cap="flat" cmpd="sng" w="1270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Analytics Avenue Research and Development</a:t>
            </a:r>
            <a:endParaRPr/>
          </a:p>
        </p:txBody>
      </p:sp>
      <p:pic>
        <p:nvPicPr>
          <p:cNvPr descr="Envelope outline" id="162" name="Google Shape;162;p25"/>
          <p:cNvPicPr preferRelativeResize="0"/>
          <p:nvPr/>
        </p:nvPicPr>
        <p:blipFill rotWithShape="1">
          <a:blip r:embed="rId3">
            <a:alphaModFix/>
          </a:blip>
          <a:srcRect b="0" l="0" r="0" t="0"/>
          <a:stretch/>
        </p:blipFill>
        <p:spPr>
          <a:xfrm>
            <a:off x="495300" y="6097944"/>
            <a:ext cx="479258" cy="479258"/>
          </a:xfrm>
          <a:prstGeom prst="rect">
            <a:avLst/>
          </a:prstGeom>
          <a:noFill/>
          <a:ln>
            <a:noFill/>
          </a:ln>
        </p:spPr>
      </p:pic>
      <p:sp>
        <p:nvSpPr>
          <p:cNvPr id="163" name="Google Shape;163;p25"/>
          <p:cNvSpPr txBox="1"/>
          <p:nvPr/>
        </p:nvSpPr>
        <p:spPr>
          <a:xfrm>
            <a:off x="974558" y="6152907"/>
            <a:ext cx="3471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rgbClr val="002060"/>
                </a:solidFill>
                <a:latin typeface="Calibri"/>
                <a:ea typeface="Calibri"/>
                <a:cs typeface="Calibri"/>
                <a:sym typeface="Calibri"/>
              </a:rPr>
              <a:t>ajayprabakaran1202@gmail.com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34"/>
          <p:cNvSpPr/>
          <p:nvPr/>
        </p:nvSpPr>
        <p:spPr>
          <a:xfrm>
            <a:off x="302086" y="894213"/>
            <a:ext cx="3156122" cy="5370435"/>
          </a:xfrm>
          <a:prstGeom prst="roundRect">
            <a:avLst>
              <a:gd fmla="val 16667" name="adj"/>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171450" lvl="0" marL="171450" marR="0" rtl="0" algn="just">
              <a:lnSpc>
                <a:spcPct val="90000"/>
              </a:lnSpc>
              <a:spcBef>
                <a:spcPts val="0"/>
              </a:spcBef>
              <a:spcAft>
                <a:spcPts val="0"/>
              </a:spcAft>
              <a:buClr>
                <a:srgbClr val="002060"/>
              </a:buClr>
              <a:buSzPts val="1017"/>
              <a:buFont typeface="Arial"/>
              <a:buChar char="•"/>
            </a:pPr>
            <a:r>
              <a:rPr b="1" i="0" lang="en-IN" sz="1017" u="none" cap="none" strike="noStrike">
                <a:solidFill>
                  <a:srgbClr val="002060"/>
                </a:solidFill>
                <a:latin typeface="Arial"/>
                <a:ea typeface="Arial"/>
                <a:cs typeface="Arial"/>
                <a:sym typeface="Arial"/>
              </a:rPr>
              <a:t>Robust demand:</a:t>
            </a:r>
            <a:r>
              <a:rPr b="0" i="0" lang="en-IN" sz="1017" u="none" cap="none" strike="noStrike">
                <a:solidFill>
                  <a:srgbClr val="002060"/>
                </a:solidFill>
                <a:latin typeface="Arial"/>
                <a:ea typeface="Arial"/>
                <a:cs typeface="Arial"/>
                <a:sym typeface="Arial"/>
              </a:rPr>
              <a:t> According to a FICCI-EY report, the advertising to GDP ratio is expected to reach 0.4% by 2025 from 0.38% in 2019. The country's entertainment and media industry is expected to see a growth of 9.7% annually in revenues to reach US$ 73.6 billion by 2027.</a:t>
            </a:r>
            <a:endParaRPr/>
          </a:p>
          <a:p>
            <a:pPr indent="-171450" lvl="0" marL="171450" marR="0" rtl="0" algn="just">
              <a:lnSpc>
                <a:spcPct val="90000"/>
              </a:lnSpc>
              <a:spcBef>
                <a:spcPts val="600"/>
              </a:spcBef>
              <a:spcAft>
                <a:spcPts val="0"/>
              </a:spcAft>
              <a:buClr>
                <a:srgbClr val="002060"/>
              </a:buClr>
              <a:buSzPts val="1017"/>
              <a:buFont typeface="Arial"/>
              <a:buChar char="•"/>
            </a:pPr>
            <a:r>
              <a:rPr b="1" i="0" lang="en-IN" sz="1017" u="none" cap="none" strike="noStrike">
                <a:solidFill>
                  <a:srgbClr val="002060"/>
                </a:solidFill>
                <a:latin typeface="Arial"/>
                <a:ea typeface="Arial"/>
                <a:cs typeface="Arial"/>
                <a:sym typeface="Arial"/>
              </a:rPr>
              <a:t>Higher Investments:</a:t>
            </a:r>
            <a:r>
              <a:rPr b="0" i="0" lang="en-IN" sz="1017" u="none" cap="none" strike="noStrike">
                <a:solidFill>
                  <a:srgbClr val="002060"/>
                </a:solidFill>
                <a:latin typeface="Arial"/>
                <a:ea typeface="Arial"/>
                <a:cs typeface="Arial"/>
                <a:sym typeface="Arial"/>
              </a:rPr>
              <a:t> FDI inflows in the information and broadcasting sector (including print media) stood at US$ 10.99 billion between April 2000-March 2024. In the Interim budget of 2024-25 the Ministry of Information and broadcasting was allocated Rs. 4,342.55 crore (US$ 523.20 million). The Indian gaming sector has raised a total of US$ 2.8 billion from domestic and global investors, over the last five years.</a:t>
            </a:r>
            <a:endParaRPr/>
          </a:p>
          <a:p>
            <a:pPr indent="-171450" lvl="0" marL="171450" marR="0" rtl="0" algn="just">
              <a:lnSpc>
                <a:spcPct val="90000"/>
              </a:lnSpc>
              <a:spcBef>
                <a:spcPts val="600"/>
              </a:spcBef>
              <a:spcAft>
                <a:spcPts val="0"/>
              </a:spcAft>
              <a:buClr>
                <a:srgbClr val="002060"/>
              </a:buClr>
              <a:buSzPts val="1017"/>
              <a:buFont typeface="Arial"/>
              <a:buChar char="•"/>
            </a:pPr>
            <a:r>
              <a:rPr b="1" i="0" lang="en-IN" sz="1017" u="none" cap="none" strike="noStrike">
                <a:solidFill>
                  <a:srgbClr val="002060"/>
                </a:solidFill>
                <a:latin typeface="Arial"/>
                <a:ea typeface="Arial"/>
                <a:cs typeface="Arial"/>
                <a:sym typeface="Arial"/>
              </a:rPr>
              <a:t>Policy support:</a:t>
            </a:r>
            <a:r>
              <a:rPr b="0" i="0" lang="en-IN" sz="1017" u="none" cap="none" strike="noStrike">
                <a:solidFill>
                  <a:srgbClr val="002060"/>
                </a:solidFill>
                <a:latin typeface="Arial"/>
                <a:ea typeface="Arial"/>
                <a:cs typeface="Arial"/>
                <a:sym typeface="Arial"/>
              </a:rPr>
              <a:t> On February 25, 2021, the government outlined the Information Technology (Intermediary Guidelines and Digital Media Ethics Code) Rules 2021. In February 2024, the Union Cabinet approved the auction of 10,523.15 megahertz (MHz) of spectrum across bands at a reserve price of Rs 96,317.65 crores (US$ 11.60 billion).</a:t>
            </a:r>
            <a:endParaRPr/>
          </a:p>
          <a:p>
            <a:pPr indent="-171450" lvl="0" marL="171450" marR="0" rtl="0" algn="just">
              <a:lnSpc>
                <a:spcPct val="90000"/>
              </a:lnSpc>
              <a:spcBef>
                <a:spcPts val="600"/>
              </a:spcBef>
              <a:spcAft>
                <a:spcPts val="0"/>
              </a:spcAft>
              <a:buClr>
                <a:srgbClr val="002060"/>
              </a:buClr>
              <a:buSzPts val="1017"/>
              <a:buFont typeface="Arial"/>
              <a:buChar char="•"/>
            </a:pPr>
            <a:r>
              <a:rPr b="1" i="0" lang="en-IN" sz="1017" u="none" cap="none" strike="noStrike">
                <a:solidFill>
                  <a:srgbClr val="002060"/>
                </a:solidFill>
                <a:latin typeface="Arial"/>
                <a:ea typeface="Arial"/>
                <a:cs typeface="Arial"/>
                <a:sym typeface="Arial"/>
              </a:rPr>
              <a:t>Attractive opportunities:</a:t>
            </a:r>
            <a:r>
              <a:rPr b="0" i="0" lang="en-IN" sz="1017" u="none" cap="none" strike="noStrike">
                <a:solidFill>
                  <a:srgbClr val="002060"/>
                </a:solidFill>
                <a:latin typeface="Arial"/>
                <a:ea typeface="Arial"/>
                <a:cs typeface="Arial"/>
                <a:sym typeface="Arial"/>
              </a:rPr>
              <a:t> India’s Animation and VFX sector is projected to grow from US$ 1.3 billion in 2023 to US$ 2.2 billion by 2026, increasing its share of the media and entertainment (M&amp;E) industry from 5% to 6%, according to a CII GT report</a:t>
            </a:r>
            <a:endParaRPr b="0" i="0" sz="925" u="none" cap="none" strike="noStrike">
              <a:solidFill>
                <a:srgbClr val="002060"/>
              </a:solidFill>
              <a:latin typeface="Arial"/>
              <a:ea typeface="Arial"/>
              <a:cs typeface="Arial"/>
              <a:sym typeface="Arial"/>
            </a:endParaRPr>
          </a:p>
        </p:txBody>
      </p:sp>
      <p:pic>
        <p:nvPicPr>
          <p:cNvPr id="318" name="Google Shape;318;p34"/>
          <p:cNvPicPr preferRelativeResize="0"/>
          <p:nvPr/>
        </p:nvPicPr>
        <p:blipFill rotWithShape="1">
          <a:blip r:embed="rId3">
            <a:alphaModFix/>
          </a:blip>
          <a:srcRect b="0" l="0" r="0" t="0"/>
          <a:stretch/>
        </p:blipFill>
        <p:spPr>
          <a:xfrm>
            <a:off x="4054251" y="894213"/>
            <a:ext cx="3703320" cy="2502243"/>
          </a:xfrm>
          <a:prstGeom prst="rect">
            <a:avLst/>
          </a:prstGeom>
          <a:noFill/>
          <a:ln>
            <a:noFill/>
          </a:ln>
        </p:spPr>
      </p:pic>
      <p:pic>
        <p:nvPicPr>
          <p:cNvPr id="319" name="Google Shape;319;p34"/>
          <p:cNvPicPr preferRelativeResize="0"/>
          <p:nvPr/>
        </p:nvPicPr>
        <p:blipFill rotWithShape="1">
          <a:blip r:embed="rId4">
            <a:alphaModFix/>
          </a:blip>
          <a:srcRect b="0" l="0" r="0" t="0"/>
          <a:stretch/>
        </p:blipFill>
        <p:spPr>
          <a:xfrm>
            <a:off x="7927572" y="977622"/>
            <a:ext cx="3703320" cy="2335426"/>
          </a:xfrm>
          <a:prstGeom prst="rect">
            <a:avLst/>
          </a:prstGeom>
          <a:noFill/>
          <a:ln>
            <a:noFill/>
          </a:ln>
        </p:spPr>
      </p:pic>
      <p:pic>
        <p:nvPicPr>
          <p:cNvPr id="320" name="Google Shape;320;p34"/>
          <p:cNvPicPr preferRelativeResize="0"/>
          <p:nvPr/>
        </p:nvPicPr>
        <p:blipFill rotWithShape="1">
          <a:blip r:embed="rId5">
            <a:alphaModFix/>
          </a:blip>
          <a:srcRect b="0" l="0" r="0" t="0"/>
          <a:stretch/>
        </p:blipFill>
        <p:spPr>
          <a:xfrm>
            <a:off x="4054251" y="4086182"/>
            <a:ext cx="3703320" cy="1481328"/>
          </a:xfrm>
          <a:prstGeom prst="rect">
            <a:avLst/>
          </a:prstGeom>
          <a:noFill/>
          <a:ln>
            <a:noFill/>
          </a:ln>
        </p:spPr>
      </p:pic>
      <p:pic>
        <p:nvPicPr>
          <p:cNvPr id="321" name="Google Shape;321;p34"/>
          <p:cNvPicPr preferRelativeResize="0"/>
          <p:nvPr/>
        </p:nvPicPr>
        <p:blipFill rotWithShape="1">
          <a:blip r:embed="rId6">
            <a:alphaModFix/>
          </a:blip>
          <a:srcRect b="0" l="0" r="0" t="0"/>
          <a:stretch/>
        </p:blipFill>
        <p:spPr>
          <a:xfrm>
            <a:off x="7932998" y="4183393"/>
            <a:ext cx="3703320" cy="1286903"/>
          </a:xfrm>
          <a:prstGeom prst="rect">
            <a:avLst/>
          </a:prstGeom>
          <a:noFill/>
          <a:ln>
            <a:noFill/>
          </a:ln>
        </p:spPr>
      </p:pic>
      <p:sp>
        <p:nvSpPr>
          <p:cNvPr id="322" name="Google Shape;322;p34"/>
          <p:cNvSpPr/>
          <p:nvPr/>
        </p:nvSpPr>
        <p:spPr>
          <a:xfrm>
            <a:off x="495300" y="280798"/>
            <a:ext cx="11201400"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Media Industry - Market Analysis of India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p:nvPr/>
        </p:nvSpPr>
        <p:spPr>
          <a:xfrm>
            <a:off x="495300" y="280798"/>
            <a:ext cx="11201400"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Media Industry Market Analysis</a:t>
            </a:r>
            <a:endParaRPr/>
          </a:p>
        </p:txBody>
      </p:sp>
      <p:graphicFrame>
        <p:nvGraphicFramePr>
          <p:cNvPr id="328" name="Google Shape;328;p35"/>
          <p:cNvGraphicFramePr/>
          <p:nvPr/>
        </p:nvGraphicFramePr>
        <p:xfrm>
          <a:off x="495300" y="1476375"/>
          <a:ext cx="3000000" cy="3000000"/>
        </p:xfrm>
        <a:graphic>
          <a:graphicData uri="http://schemas.openxmlformats.org/drawingml/2006/table">
            <a:tbl>
              <a:tblPr bandRow="1" firstRow="1">
                <a:noFill/>
                <a:tableStyleId>{00A75232-9F00-4D55-BFFA-DA5CF68169AA}</a:tableStyleId>
              </a:tblPr>
              <a:tblGrid>
                <a:gridCol w="5600700"/>
                <a:gridCol w="5600700"/>
              </a:tblGrid>
              <a:tr h="432000">
                <a:tc>
                  <a:txBody>
                    <a:bodyPr/>
                    <a:lstStyle/>
                    <a:p>
                      <a:pPr indent="0" lvl="0" marL="0" marR="0" rtl="0" algn="just">
                        <a:lnSpc>
                          <a:spcPct val="100000"/>
                        </a:lnSpc>
                        <a:spcBef>
                          <a:spcPts val="0"/>
                        </a:spcBef>
                        <a:spcAft>
                          <a:spcPts val="0"/>
                        </a:spcAft>
                        <a:buClr>
                          <a:schemeClr val="dk1"/>
                        </a:buClr>
                        <a:buSzPts val="1800"/>
                        <a:buFont typeface="Arial"/>
                        <a:buNone/>
                      </a:pPr>
                      <a:r>
                        <a:rPr b="1" i="0" lang="en-IN" sz="1800" u="none" cap="none" strike="noStrike">
                          <a:solidFill>
                            <a:schemeClr val="dk1"/>
                          </a:solidFill>
                          <a:latin typeface="Arial"/>
                          <a:ea typeface="Arial"/>
                          <a:cs typeface="Arial"/>
                          <a:sym typeface="Arial"/>
                        </a:rPr>
                        <a:t>       Capabilities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b="1" lang="en-IN" sz="1800" u="none" cap="none" strike="noStrike">
                          <a:solidFill>
                            <a:schemeClr val="dk1"/>
                          </a:solidFill>
                          <a:latin typeface="Arial"/>
                          <a:ea typeface="Arial"/>
                          <a:cs typeface="Arial"/>
                          <a:sym typeface="Arial"/>
                        </a:rPr>
                        <a:t>          Business</a:t>
                      </a:r>
                      <a:r>
                        <a:rPr b="1" lang="en-IN" sz="1400" u="none" cap="none" strike="noStrike">
                          <a:solidFill>
                            <a:schemeClr val="dk1"/>
                          </a:solidFill>
                          <a:latin typeface="Arial"/>
                          <a:ea typeface="Arial"/>
                          <a:cs typeface="Arial"/>
                          <a:sym typeface="Arial"/>
                        </a:rPr>
                        <a:t> </a:t>
                      </a:r>
                      <a:r>
                        <a:rPr b="1" lang="en-IN" sz="1800" u="none" cap="none" strike="noStrike">
                          <a:solidFill>
                            <a:schemeClr val="dk1"/>
                          </a:solidFill>
                          <a:latin typeface="Arial"/>
                          <a:ea typeface="Arial"/>
                          <a:cs typeface="Arial"/>
                          <a:sym typeface="Arial"/>
                        </a:rPr>
                        <a:t>Impact</a:t>
                      </a:r>
                      <a:endParaRPr b="1" sz="14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45275">
                <a:tc>
                  <a:txBody>
                    <a:bodyPr/>
                    <a:lstStyle/>
                    <a:p>
                      <a:pPr indent="0" lvl="0" marL="0" marR="0" rtl="0" algn="just">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Optimizing Content Performance:</a:t>
                      </a:r>
                      <a:r>
                        <a:rPr b="0" i="0" lang="en-IN" sz="1400" u="none" cap="none" strike="noStrike">
                          <a:solidFill>
                            <a:schemeClr val="dk1"/>
                          </a:solidFill>
                          <a:latin typeface="Arial"/>
                          <a:ea typeface="Arial"/>
                          <a:cs typeface="Arial"/>
                          <a:sym typeface="Arial"/>
                        </a:rPr>
                        <a:t> Analytics tools help identify which content performs best, allowing companies to focus on high-performing content. By analyzing trends, companies can predict popular content and plan accordingly.</a:t>
                      </a:r>
                      <a:endParaRPr/>
                    </a:p>
                    <a:p>
                      <a:pPr indent="0" lvl="0" marL="0" marR="0" rtl="0" algn="just">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Understanding Audience Behavior:</a:t>
                      </a:r>
                      <a:r>
                        <a:rPr b="0" i="0" lang="en-IN" sz="1400" u="none" cap="none" strike="noStrike">
                          <a:solidFill>
                            <a:schemeClr val="dk1"/>
                          </a:solidFill>
                          <a:latin typeface="Arial"/>
                          <a:ea typeface="Arial"/>
                          <a:cs typeface="Arial"/>
                          <a:sym typeface="Arial"/>
                        </a:rPr>
                        <a:t> Understanding audience preferences, behaviors, and engagement patterns allows for personalized content recommendations, improving user experience and satisfaction.</a:t>
                      </a:r>
                      <a:endParaRPr/>
                    </a:p>
                    <a:p>
                      <a:pPr indent="0" lvl="0" marL="0" marR="0" rtl="0" algn="just">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Enhancing Advertising Strategies:</a:t>
                      </a:r>
                      <a:r>
                        <a:rPr b="0" i="0" lang="en-IN" sz="1400" u="none" cap="none" strike="noStrike">
                          <a:solidFill>
                            <a:schemeClr val="dk1"/>
                          </a:solidFill>
                          <a:latin typeface="Arial"/>
                          <a:ea typeface="Arial"/>
                          <a:cs typeface="Arial"/>
                          <a:sym typeface="Arial"/>
                        </a:rPr>
                        <a:t> Analytics enables precise targeting of ads to specific audience segments, increasing ad effectiveness and ROI. Real-time tracking and adjustments optimize ad performance.</a:t>
                      </a:r>
                      <a:endParaRPr/>
                    </a:p>
                    <a:p>
                      <a:pPr indent="0" lvl="0" marL="0" marR="0" rtl="0" algn="just">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Predictive Analytics:</a:t>
                      </a:r>
                      <a:r>
                        <a:rPr b="0" i="0" lang="en-IN" sz="1400" u="none" cap="none" strike="noStrike">
                          <a:solidFill>
                            <a:schemeClr val="dk1"/>
                          </a:solidFill>
                          <a:latin typeface="Arial"/>
                          <a:ea typeface="Arial"/>
                          <a:cs typeface="Arial"/>
                          <a:sym typeface="Arial"/>
                        </a:rPr>
                        <a:t> Predicting future trends based on historical data helps companies stay ahead of the curve. Predictive models assist in planning and creating content that aligns with upcoming trends.</a:t>
                      </a:r>
                      <a:endParaRPr/>
                    </a:p>
                    <a:p>
                      <a:pPr indent="0" lvl="0" marL="0" marR="0" rtl="0" algn="just">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Revenue Growth:</a:t>
                      </a:r>
                      <a:r>
                        <a:rPr b="0" i="0" lang="en-IN" sz="1400" u="none" cap="none" strike="noStrike">
                          <a:solidFill>
                            <a:schemeClr val="dk1"/>
                          </a:solidFill>
                          <a:latin typeface="Arial"/>
                          <a:ea typeface="Arial"/>
                          <a:cs typeface="Arial"/>
                          <a:sym typeface="Arial"/>
                        </a:rPr>
                        <a:t> Identifying new revenue streams and optimizing existing ones. Data-driven insights support strategic decisions that drive revenue growth.</a:t>
                      </a:r>
                      <a:endParaRPr b="0" sz="1400" u="none" cap="none" strike="noStrike">
                        <a:solidFill>
                          <a:schemeClr val="dk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b="1" lang="en-IN" sz="1400" u="none" cap="none" strike="noStrike">
                          <a:solidFill>
                            <a:schemeClr val="dk1"/>
                          </a:solidFill>
                          <a:latin typeface="Arial"/>
                          <a:ea typeface="Arial"/>
                          <a:cs typeface="Arial"/>
                          <a:sym typeface="Arial"/>
                        </a:rPr>
                        <a:t>Enhanced Content Development:</a:t>
                      </a:r>
                      <a:r>
                        <a:rPr b="0" lang="en-IN" sz="1400" u="none" cap="none" strike="noStrike">
                          <a:solidFill>
                            <a:schemeClr val="dk1"/>
                          </a:solidFill>
                          <a:latin typeface="Arial"/>
                          <a:ea typeface="Arial"/>
                          <a:cs typeface="Arial"/>
                          <a:sym typeface="Arial"/>
                        </a:rPr>
                        <a:t> Creates engaging content, increasing user engagement and monetization by up to 30%</a:t>
                      </a:r>
                      <a:endParaRPr/>
                    </a:p>
                    <a:p>
                      <a:pPr indent="0" lvl="0" marL="0" marR="0" rtl="0" algn="just">
                        <a:lnSpc>
                          <a:spcPct val="100000"/>
                        </a:lnSpc>
                        <a:spcBef>
                          <a:spcPts val="0"/>
                        </a:spcBef>
                        <a:spcAft>
                          <a:spcPts val="0"/>
                        </a:spcAft>
                        <a:buNone/>
                      </a:pPr>
                      <a:r>
                        <a:rPr b="1" lang="en-IN" sz="1400" u="none" cap="none" strike="noStrike">
                          <a:solidFill>
                            <a:schemeClr val="dk1"/>
                          </a:solidFill>
                          <a:latin typeface="Arial"/>
                          <a:ea typeface="Arial"/>
                          <a:cs typeface="Arial"/>
                          <a:sym typeface="Arial"/>
                        </a:rPr>
                        <a:t>Improved Personalization:</a:t>
                      </a:r>
                      <a:r>
                        <a:rPr b="0" lang="en-IN" sz="1400" u="none" cap="none" strike="noStrike">
                          <a:solidFill>
                            <a:schemeClr val="dk1"/>
                          </a:solidFill>
                          <a:latin typeface="Arial"/>
                          <a:ea typeface="Arial"/>
                          <a:cs typeface="Arial"/>
                          <a:sym typeface="Arial"/>
                        </a:rPr>
                        <a:t> Optimizes recommendations, boosting user retention and monetization by 20%</a:t>
                      </a:r>
                      <a:endParaRPr/>
                    </a:p>
                    <a:p>
                      <a:pPr indent="0" lvl="0" marL="0" marR="0" rtl="0" algn="just">
                        <a:lnSpc>
                          <a:spcPct val="100000"/>
                        </a:lnSpc>
                        <a:spcBef>
                          <a:spcPts val="0"/>
                        </a:spcBef>
                        <a:spcAft>
                          <a:spcPts val="0"/>
                        </a:spcAft>
                        <a:buNone/>
                      </a:pPr>
                      <a:r>
                        <a:rPr b="1" lang="en-IN" sz="1400" u="none" cap="none" strike="noStrike">
                          <a:solidFill>
                            <a:schemeClr val="dk1"/>
                          </a:solidFill>
                          <a:latin typeface="Arial"/>
                          <a:ea typeface="Arial"/>
                          <a:cs typeface="Arial"/>
                          <a:sym typeface="Arial"/>
                        </a:rPr>
                        <a:t>Optimized Scheduling:</a:t>
                      </a:r>
                      <a:r>
                        <a:rPr b="0" lang="en-IN" sz="1400" u="none" cap="none" strike="noStrike">
                          <a:solidFill>
                            <a:schemeClr val="dk1"/>
                          </a:solidFill>
                          <a:latin typeface="Arial"/>
                          <a:ea typeface="Arial"/>
                          <a:cs typeface="Arial"/>
                          <a:sym typeface="Arial"/>
                        </a:rPr>
                        <a:t> Identifies peak times and preferred content, enhancing viewer engagement by 15%</a:t>
                      </a:r>
                      <a:endParaRPr/>
                    </a:p>
                    <a:p>
                      <a:pPr indent="0" lvl="0" marL="0" marR="0" rtl="0" algn="just">
                        <a:lnSpc>
                          <a:spcPct val="100000"/>
                        </a:lnSpc>
                        <a:spcBef>
                          <a:spcPts val="0"/>
                        </a:spcBef>
                        <a:spcAft>
                          <a:spcPts val="0"/>
                        </a:spcAft>
                        <a:buNone/>
                      </a:pPr>
                      <a:r>
                        <a:rPr b="1" lang="en-IN" sz="1400" u="none" cap="none" strike="noStrike">
                          <a:solidFill>
                            <a:schemeClr val="dk1"/>
                          </a:solidFill>
                          <a:latin typeface="Arial"/>
                          <a:ea typeface="Arial"/>
                          <a:cs typeface="Arial"/>
                          <a:sym typeface="Arial"/>
                        </a:rPr>
                        <a:t>Advertising Effectiveness:</a:t>
                      </a:r>
                      <a:r>
                        <a:rPr b="0" lang="en-IN" sz="1400" u="none" cap="none" strike="noStrike">
                          <a:solidFill>
                            <a:schemeClr val="dk1"/>
                          </a:solidFill>
                          <a:latin typeface="Arial"/>
                          <a:ea typeface="Arial"/>
                          <a:cs typeface="Arial"/>
                          <a:sym typeface="Arial"/>
                        </a:rPr>
                        <a:t> Accurately measures ad campaign impact, increasing ad revenue by 25%</a:t>
                      </a:r>
                      <a:endParaRPr/>
                    </a:p>
                    <a:p>
                      <a:pPr indent="0" lvl="0" marL="0" marR="0" rtl="0" algn="just">
                        <a:lnSpc>
                          <a:spcPct val="100000"/>
                        </a:lnSpc>
                        <a:spcBef>
                          <a:spcPts val="0"/>
                        </a:spcBef>
                        <a:spcAft>
                          <a:spcPts val="0"/>
                        </a:spcAft>
                        <a:buNone/>
                      </a:pPr>
                      <a:r>
                        <a:rPr b="1" lang="en-IN" sz="1400" u="none" cap="none" strike="noStrike">
                          <a:solidFill>
                            <a:schemeClr val="dk1"/>
                          </a:solidFill>
                          <a:latin typeface="Arial"/>
                          <a:ea typeface="Arial"/>
                          <a:cs typeface="Arial"/>
                          <a:sym typeface="Arial"/>
                        </a:rPr>
                        <a:t>Real-Time Monitoring:</a:t>
                      </a:r>
                      <a:r>
                        <a:rPr b="0" lang="en-IN" sz="1400" u="none" cap="none" strike="noStrike">
                          <a:solidFill>
                            <a:schemeClr val="dk1"/>
                          </a:solidFill>
                          <a:latin typeface="Arial"/>
                          <a:ea typeface="Arial"/>
                          <a:cs typeface="Arial"/>
                          <a:sym typeface="Arial"/>
                        </a:rPr>
                        <a:t> Quickly responds to customer queries, boosting customer lifetime value by 10%</a:t>
                      </a:r>
                      <a:endParaRPr/>
                    </a:p>
                    <a:p>
                      <a:pPr indent="0" lvl="0" marL="0" marR="0" rtl="0" algn="just">
                        <a:lnSpc>
                          <a:spcPct val="100000"/>
                        </a:lnSpc>
                        <a:spcBef>
                          <a:spcPts val="0"/>
                        </a:spcBef>
                        <a:spcAft>
                          <a:spcPts val="0"/>
                        </a:spcAft>
                        <a:buNone/>
                      </a:pPr>
                      <a:r>
                        <a:rPr b="1" lang="en-IN" sz="1400" u="none" cap="none" strike="noStrike">
                          <a:solidFill>
                            <a:schemeClr val="dk1"/>
                          </a:solidFill>
                          <a:latin typeface="Arial"/>
                          <a:ea typeface="Arial"/>
                          <a:cs typeface="Arial"/>
                          <a:sym typeface="Arial"/>
                        </a:rPr>
                        <a:t>Market Research:</a:t>
                      </a:r>
                      <a:r>
                        <a:rPr b="0" lang="en-IN" sz="1400" u="none" cap="none" strike="noStrike">
                          <a:solidFill>
                            <a:schemeClr val="dk1"/>
                          </a:solidFill>
                          <a:latin typeface="Arial"/>
                          <a:ea typeface="Arial"/>
                          <a:cs typeface="Arial"/>
                          <a:sym typeface="Arial"/>
                        </a:rPr>
                        <a:t> Provides insights into trends and preferences, increasing market share by 20%.market share by 20%.</a:t>
                      </a:r>
                      <a:endParaRPr/>
                    </a:p>
                    <a:p>
                      <a:pPr indent="0" lvl="0" marL="0" marR="0" rtl="0" algn="just">
                        <a:lnSpc>
                          <a:spcPct val="100000"/>
                        </a:lnSpc>
                        <a:spcBef>
                          <a:spcPts val="0"/>
                        </a:spcBef>
                        <a:spcAft>
                          <a:spcPts val="0"/>
                        </a:spcAft>
                        <a:buNone/>
                      </a:pPr>
                      <a:r>
                        <a:rPr b="1" lang="en-IN" sz="1400" u="none" cap="none" strike="noStrike">
                          <a:solidFill>
                            <a:schemeClr val="dk1"/>
                          </a:solidFill>
                          <a:latin typeface="Arial"/>
                          <a:ea typeface="Arial"/>
                          <a:cs typeface="Arial"/>
                          <a:sym typeface="Arial"/>
                        </a:rPr>
                        <a:t>Content Monetization: </a:t>
                      </a:r>
                      <a:r>
                        <a:rPr b="0" lang="en-IN" sz="1400" u="none" cap="none" strike="noStrike">
                          <a:solidFill>
                            <a:schemeClr val="dk1"/>
                          </a:solidFill>
                          <a:latin typeface="Arial"/>
                          <a:ea typeface="Arial"/>
                          <a:cs typeface="Arial"/>
                          <a:sym typeface="Arial"/>
                        </a:rPr>
                        <a:t>Real-time insights help identify high-performing content, leading to better monetization strategies and a potential increase in revenue by 15%</a:t>
                      </a:r>
                      <a:endParaRPr/>
                    </a:p>
                    <a:p>
                      <a:pPr indent="0" lvl="0" marL="0" marR="0" rtl="0" algn="just">
                        <a:lnSpc>
                          <a:spcPct val="100000"/>
                        </a:lnSpc>
                        <a:spcBef>
                          <a:spcPts val="0"/>
                        </a:spcBef>
                        <a:spcAft>
                          <a:spcPts val="0"/>
                        </a:spcAft>
                        <a:buNone/>
                      </a:pPr>
                      <a:r>
                        <a:rPr b="1" lang="en-IN" sz="1400" u="none" cap="none" strike="noStrike">
                          <a:solidFill>
                            <a:schemeClr val="dk1"/>
                          </a:solidFill>
                          <a:latin typeface="Arial"/>
                          <a:ea typeface="Arial"/>
                          <a:cs typeface="Arial"/>
                          <a:sym typeface="Arial"/>
                        </a:rPr>
                        <a:t>User Engagement:</a:t>
                      </a:r>
                      <a:r>
                        <a:rPr b="0" lang="en-IN" sz="1400" u="none" cap="none" strike="noStrike">
                          <a:solidFill>
                            <a:schemeClr val="dk1"/>
                          </a:solidFill>
                          <a:latin typeface="Arial"/>
                          <a:ea typeface="Arial"/>
                          <a:cs typeface="Arial"/>
                          <a:sym typeface="Arial"/>
                        </a:rPr>
                        <a:t> Real-time data allows for dynamic content adjustments, improving user engagement rates by up to 25%.</a:t>
                      </a:r>
                      <a:endParaRPr b="0" sz="14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descr="Good Idea outline" id="329" name="Google Shape;329;p35"/>
          <p:cNvPicPr preferRelativeResize="0"/>
          <p:nvPr/>
        </p:nvPicPr>
        <p:blipFill rotWithShape="1">
          <a:blip r:embed="rId3">
            <a:alphaModFix/>
          </a:blip>
          <a:srcRect b="0" l="0" r="0" t="0"/>
          <a:stretch/>
        </p:blipFill>
        <p:spPr>
          <a:xfrm>
            <a:off x="495300" y="1400175"/>
            <a:ext cx="523875" cy="523875"/>
          </a:xfrm>
          <a:prstGeom prst="rect">
            <a:avLst/>
          </a:prstGeom>
          <a:noFill/>
          <a:ln>
            <a:noFill/>
          </a:ln>
        </p:spPr>
      </p:pic>
      <p:pic>
        <p:nvPicPr>
          <p:cNvPr descr="Business Growth outline" id="330" name="Google Shape;330;p35"/>
          <p:cNvPicPr preferRelativeResize="0"/>
          <p:nvPr/>
        </p:nvPicPr>
        <p:blipFill rotWithShape="1">
          <a:blip r:embed="rId4">
            <a:alphaModFix/>
          </a:blip>
          <a:srcRect b="0" l="0" r="0" t="0"/>
          <a:stretch/>
        </p:blipFill>
        <p:spPr>
          <a:xfrm>
            <a:off x="6181725" y="1400175"/>
            <a:ext cx="590550" cy="590550"/>
          </a:xfrm>
          <a:prstGeom prst="rect">
            <a:avLst/>
          </a:prstGeom>
          <a:noFill/>
          <a:ln>
            <a:noFill/>
          </a:ln>
        </p:spPr>
      </p:pic>
      <p:sp>
        <p:nvSpPr>
          <p:cNvPr id="331" name="Google Shape;331;p35"/>
          <p:cNvSpPr/>
          <p:nvPr/>
        </p:nvSpPr>
        <p:spPr>
          <a:xfrm>
            <a:off x="495300" y="847725"/>
            <a:ext cx="11201400" cy="590550"/>
          </a:xfrm>
          <a:prstGeom prst="horizontalScroll">
            <a:avLst>
              <a:gd fmla="val 12500" name="adj"/>
            </a:avLst>
          </a:prstGeom>
          <a:gradFill>
            <a:gsLst>
              <a:gs pos="0">
                <a:srgbClr val="FFFFFF"/>
              </a:gs>
              <a:gs pos="35000">
                <a:srgbClr val="FFFFFF"/>
              </a:gs>
              <a:gs pos="100000">
                <a:srgbClr val="146082"/>
              </a:gs>
            </a:gsLst>
            <a:path path="circle">
              <a:fillToRect b="50%" l="50%" r="50%" t="50%"/>
            </a:path>
            <a:tileRect/>
          </a:grad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1600"/>
              <a:buFont typeface="Arial"/>
              <a:buNone/>
            </a:pPr>
            <a:r>
              <a:rPr b="1" i="0" lang="en-IN" sz="1600" u="none" cap="none" strike="noStrike">
                <a:solidFill>
                  <a:srgbClr val="002060"/>
                </a:solidFill>
                <a:latin typeface="Arial"/>
                <a:ea typeface="Arial"/>
                <a:cs typeface="Arial"/>
                <a:sym typeface="Arial"/>
              </a:rPr>
              <a:t>“You can have data without information, but you cannot have information without data.”</a:t>
            </a:r>
            <a:endParaRPr b="1" i="0" sz="1600" u="none" cap="none" strike="noStrike">
              <a:solidFill>
                <a:srgbClr val="00206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6"/>
          <p:cNvSpPr/>
          <p:nvPr/>
        </p:nvSpPr>
        <p:spPr>
          <a:xfrm>
            <a:off x="495300" y="280798"/>
            <a:ext cx="11201400"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Media Industry – Spotify “Wrapped” Case Study</a:t>
            </a:r>
            <a:endParaRPr/>
          </a:p>
        </p:txBody>
      </p:sp>
      <p:sp>
        <p:nvSpPr>
          <p:cNvPr id="337" name="Google Shape;337;p36"/>
          <p:cNvSpPr txBox="1"/>
          <p:nvPr/>
        </p:nvSpPr>
        <p:spPr>
          <a:xfrm>
            <a:off x="6373124" y="1674424"/>
            <a:ext cx="5323576" cy="461664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In 2013, Spotify launched "Year in Review," showcasing streaming data with on-brand graphics that captivated audiences.</a:t>
            </a:r>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By 2016, it evolved into "Wrapped," adding features like "audio aura" and "listening personality types" based on users' habits.</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Why this campaign?</a:t>
            </a:r>
            <a:r>
              <a:rPr b="0" i="0" lang="en-IN" sz="1400" u="none" cap="none" strike="noStrike">
                <a:solidFill>
                  <a:srgbClr val="000000"/>
                </a:solidFill>
                <a:latin typeface="Arial"/>
                <a:ea typeface="Arial"/>
                <a:cs typeface="Arial"/>
                <a:sym typeface="Arial"/>
              </a:rPr>
              <a:t> </a:t>
            </a:r>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The campaign leverages users' love for personalization and nostalgia, allowing them to reflect on their past year's music and share their habits. This annual event generates buzz, retaining customers and attracting new sign-ups.</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What did they do?</a:t>
            </a:r>
            <a:r>
              <a:rPr b="0" i="0" lang="en-IN" sz="1400" u="none" cap="none" strike="noStrike">
                <a:solidFill>
                  <a:srgbClr val="000000"/>
                </a:solidFill>
                <a:latin typeface="Arial"/>
                <a:ea typeface="Arial"/>
                <a:cs typeface="Arial"/>
                <a:sym typeface="Arial"/>
              </a:rPr>
              <a:t> </a:t>
            </a:r>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Spotify uses vast listening data to create eye-catching, shareable graphics on Facebook, Instagram, and X, enhancing shareability and personalization, driving the viral success of Spotify Wrapped.</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How did it help?</a:t>
            </a:r>
            <a:r>
              <a:rPr b="0" i="0" lang="en-IN" sz="1400" u="none" cap="none" strike="noStrike">
                <a:solidFill>
                  <a:srgbClr val="000000"/>
                </a:solidFill>
                <a:latin typeface="Arial"/>
                <a:ea typeface="Arial"/>
                <a:cs typeface="Arial"/>
                <a:sym typeface="Arial"/>
              </a:rPr>
              <a:t> </a:t>
            </a:r>
            <a:endParaRPr/>
          </a:p>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In 2022, over 156 million users interacted with their Wrapped summaries. Within the first three days, the campaign generated over 400 million tweets/X posts, demonstrating strong shareability and user engagement.</a:t>
            </a:r>
            <a:endParaRPr/>
          </a:p>
        </p:txBody>
      </p:sp>
      <p:pic>
        <p:nvPicPr>
          <p:cNvPr id="338" name="Google Shape;338;p36"/>
          <p:cNvPicPr preferRelativeResize="0"/>
          <p:nvPr/>
        </p:nvPicPr>
        <p:blipFill rotWithShape="1">
          <a:blip r:embed="rId3">
            <a:alphaModFix/>
          </a:blip>
          <a:srcRect b="0" l="0" r="0" t="0"/>
          <a:stretch/>
        </p:blipFill>
        <p:spPr>
          <a:xfrm>
            <a:off x="7894320" y="946978"/>
            <a:ext cx="1972056" cy="591617"/>
          </a:xfrm>
          <a:prstGeom prst="rect">
            <a:avLst/>
          </a:prstGeom>
          <a:noFill/>
          <a:ln>
            <a:noFill/>
          </a:ln>
        </p:spPr>
      </p:pic>
      <p:pic>
        <p:nvPicPr>
          <p:cNvPr descr="Spotify Wrapped is free advertising that says nothing about the joy of  music | Music | The Guardian" id="339" name="Google Shape;339;p36"/>
          <p:cNvPicPr preferRelativeResize="0"/>
          <p:nvPr/>
        </p:nvPicPr>
        <p:blipFill rotWithShape="1">
          <a:blip r:embed="rId4">
            <a:alphaModFix/>
          </a:blip>
          <a:srcRect b="7414" l="6865" r="5868" t="7745"/>
          <a:stretch/>
        </p:blipFill>
        <p:spPr>
          <a:xfrm>
            <a:off x="772424" y="1115568"/>
            <a:ext cx="5323576" cy="51755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animEffect filter="fade" transition="in">
                                      <p:cBhvr>
                                        <p:cTn dur="500"/>
                                        <p:tgtEl>
                                          <p:spTgt spid="33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7">
                                            <p:txEl>
                                              <p:pRg end="1" st="1"/>
                                            </p:txEl>
                                          </p:spTgt>
                                        </p:tgtEl>
                                        <p:attrNameLst>
                                          <p:attrName>style.visibility</p:attrName>
                                        </p:attrNameLst>
                                      </p:cBhvr>
                                      <p:to>
                                        <p:strVal val="visible"/>
                                      </p:to>
                                    </p:set>
                                    <p:animEffect filter="fade" transition="in">
                                      <p:cBhvr>
                                        <p:cTn dur="500"/>
                                        <p:tgtEl>
                                          <p:spTgt spid="33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7">
                                            <p:txEl>
                                              <p:pRg end="2" st="2"/>
                                            </p:txEl>
                                          </p:spTgt>
                                        </p:tgtEl>
                                        <p:attrNameLst>
                                          <p:attrName>style.visibility</p:attrName>
                                        </p:attrNameLst>
                                      </p:cBhvr>
                                      <p:to>
                                        <p:strVal val="visible"/>
                                      </p:to>
                                    </p:set>
                                    <p:animEffect filter="fade" transition="in">
                                      <p:cBhvr>
                                        <p:cTn dur="500"/>
                                        <p:tgtEl>
                                          <p:spTgt spid="33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7">
                                            <p:txEl>
                                              <p:pRg end="3" st="3"/>
                                            </p:txEl>
                                          </p:spTgt>
                                        </p:tgtEl>
                                        <p:attrNameLst>
                                          <p:attrName>style.visibility</p:attrName>
                                        </p:attrNameLst>
                                      </p:cBhvr>
                                      <p:to>
                                        <p:strVal val="visible"/>
                                      </p:to>
                                    </p:set>
                                    <p:animEffect filter="fade" transition="in">
                                      <p:cBhvr>
                                        <p:cTn dur="500"/>
                                        <p:tgtEl>
                                          <p:spTgt spid="33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7">
                                            <p:txEl>
                                              <p:pRg end="4" st="4"/>
                                            </p:txEl>
                                          </p:spTgt>
                                        </p:tgtEl>
                                        <p:attrNameLst>
                                          <p:attrName>style.visibility</p:attrName>
                                        </p:attrNameLst>
                                      </p:cBhvr>
                                      <p:to>
                                        <p:strVal val="visible"/>
                                      </p:to>
                                    </p:set>
                                    <p:animEffect filter="fade" transition="in">
                                      <p:cBhvr>
                                        <p:cTn dur="500"/>
                                        <p:tgtEl>
                                          <p:spTgt spid="33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7">
                                            <p:txEl>
                                              <p:pRg end="5" st="5"/>
                                            </p:txEl>
                                          </p:spTgt>
                                        </p:tgtEl>
                                        <p:attrNameLst>
                                          <p:attrName>style.visibility</p:attrName>
                                        </p:attrNameLst>
                                      </p:cBhvr>
                                      <p:to>
                                        <p:strVal val="visible"/>
                                      </p:to>
                                    </p:set>
                                    <p:animEffect filter="fade" transition="in">
                                      <p:cBhvr>
                                        <p:cTn dur="500"/>
                                        <p:tgtEl>
                                          <p:spTgt spid="33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7">
                                            <p:txEl>
                                              <p:pRg end="6" st="6"/>
                                            </p:txEl>
                                          </p:spTgt>
                                        </p:tgtEl>
                                        <p:attrNameLst>
                                          <p:attrName>style.visibility</p:attrName>
                                        </p:attrNameLst>
                                      </p:cBhvr>
                                      <p:to>
                                        <p:strVal val="visible"/>
                                      </p:to>
                                    </p:set>
                                    <p:animEffect filter="fade" transition="in">
                                      <p:cBhvr>
                                        <p:cTn dur="500"/>
                                        <p:tgtEl>
                                          <p:spTgt spid="33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7">
                                            <p:txEl>
                                              <p:pRg end="7" st="7"/>
                                            </p:txEl>
                                          </p:spTgt>
                                        </p:tgtEl>
                                        <p:attrNameLst>
                                          <p:attrName>style.visibility</p:attrName>
                                        </p:attrNameLst>
                                      </p:cBhvr>
                                      <p:to>
                                        <p:strVal val="visible"/>
                                      </p:to>
                                    </p:set>
                                    <p:animEffect filter="fade" transition="in">
                                      <p:cBhvr>
                                        <p:cTn dur="500"/>
                                        <p:tgtEl>
                                          <p:spTgt spid="33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7"/>
          <p:cNvSpPr/>
          <p:nvPr/>
        </p:nvSpPr>
        <p:spPr>
          <a:xfrm>
            <a:off x="495300" y="280798"/>
            <a:ext cx="11201400"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Artificial Intelligence in Media Industry</a:t>
            </a:r>
            <a:endParaRPr/>
          </a:p>
        </p:txBody>
      </p:sp>
      <p:sp>
        <p:nvSpPr>
          <p:cNvPr id="345" name="Google Shape;345;p37"/>
          <p:cNvSpPr txBox="1"/>
          <p:nvPr/>
        </p:nvSpPr>
        <p:spPr>
          <a:xfrm>
            <a:off x="495300" y="979944"/>
            <a:ext cx="3573780" cy="526297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Effects of AI in Media Industry: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Content Development</a:t>
            </a:r>
            <a:r>
              <a:rPr b="0" i="0" lang="en-IN" sz="1400" u="none" cap="none" strike="noStrike">
                <a:solidFill>
                  <a:srgbClr val="000000"/>
                </a:solidFill>
                <a:latin typeface="Arial"/>
                <a:ea typeface="Arial"/>
                <a:cs typeface="Arial"/>
                <a:sym typeface="Arial"/>
              </a:rPr>
              <a:t>: AI algorithms analyze data to create content for specific audiences. Examples include Netflix recommending shows and Storyful finding viral content.</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New Types of Content</a:t>
            </a:r>
            <a:r>
              <a:rPr b="0" i="0" lang="en-IN" sz="1400" u="none" cap="none" strike="noStrike">
                <a:solidFill>
                  <a:srgbClr val="000000"/>
                </a:solidFill>
                <a:latin typeface="Arial"/>
                <a:ea typeface="Arial"/>
                <a:cs typeface="Arial"/>
                <a:sym typeface="Arial"/>
              </a:rPr>
              <a:t>: AI produces virtual influencers and enhances user experiences with AI-powered chatbots like Alexa.</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Personalization</a:t>
            </a:r>
            <a:r>
              <a:rPr b="0" i="0" lang="en-IN" sz="1400" u="none" cap="none" strike="noStrike">
                <a:solidFill>
                  <a:srgbClr val="000000"/>
                </a:solidFill>
                <a:latin typeface="Arial"/>
                <a:ea typeface="Arial"/>
                <a:cs typeface="Arial"/>
                <a:sym typeface="Arial"/>
              </a:rPr>
              <a:t>: AI provides tailored recommendations for music, content, and games, increasing user satisfaction.</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Character Modeling and Animation</a:t>
            </a:r>
            <a:r>
              <a:rPr b="0" i="0" lang="en-IN" sz="1400" u="none" cap="none" strike="noStrike">
                <a:solidFill>
                  <a:srgbClr val="000000"/>
                </a:solidFill>
                <a:latin typeface="Arial"/>
                <a:ea typeface="Arial"/>
                <a:cs typeface="Arial"/>
                <a:sym typeface="Arial"/>
              </a:rPr>
              <a:t>: AI improves 3D models in movies and games, and aids in creating custom soundtracks.</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Content Development Efficiency</a:t>
            </a:r>
            <a:r>
              <a:rPr b="0" i="0" lang="en-IN" sz="1400" u="none" cap="none" strike="noStrike">
                <a:solidFill>
                  <a:srgbClr val="000000"/>
                </a:solidFill>
                <a:latin typeface="Arial"/>
                <a:ea typeface="Arial"/>
                <a:cs typeface="Arial"/>
                <a:sym typeface="Arial"/>
              </a:rPr>
              <a:t>: AI automates video editing, proofreading, and ad writing, reducing costs and boosting productivity.</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Audience Engagement and Marketing</a:t>
            </a:r>
            <a:r>
              <a:rPr b="0" i="0" lang="en-IN" sz="1400" u="none" cap="none" strike="noStrike">
                <a:solidFill>
                  <a:srgbClr val="000000"/>
                </a:solidFill>
                <a:latin typeface="Arial"/>
                <a:ea typeface="Arial"/>
                <a:cs typeface="Arial"/>
                <a:sym typeface="Arial"/>
              </a:rPr>
              <a:t>: AI enables precise ad targeting and enhances marketing campaigns by analyzing consumer behavior.</a:t>
            </a:r>
            <a:endParaRPr/>
          </a:p>
        </p:txBody>
      </p:sp>
      <p:sp>
        <p:nvSpPr>
          <p:cNvPr id="346" name="Google Shape;346;p37"/>
          <p:cNvSpPr txBox="1"/>
          <p:nvPr/>
        </p:nvSpPr>
        <p:spPr>
          <a:xfrm>
            <a:off x="8122920" y="979944"/>
            <a:ext cx="3573780" cy="504753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Advantages of AI in Media Industry: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Personalization</a:t>
            </a:r>
            <a:r>
              <a:rPr b="0" i="0" lang="en-IN" sz="1400" u="none" cap="none" strike="noStrike">
                <a:solidFill>
                  <a:srgbClr val="000000"/>
                </a:solidFill>
                <a:latin typeface="Arial"/>
                <a:ea typeface="Arial"/>
                <a:cs typeface="Arial"/>
                <a:sym typeface="Arial"/>
              </a:rPr>
              <a:t>: AI provides personalized suggestions for films, TV series, and music, increasing content engagement and user retention.</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Production Efficiency</a:t>
            </a:r>
            <a:r>
              <a:rPr b="0" i="0" lang="en-IN" sz="1400" u="none" cap="none" strike="noStrike">
                <a:solidFill>
                  <a:srgbClr val="000000"/>
                </a:solidFill>
                <a:latin typeface="Arial"/>
                <a:ea typeface="Arial"/>
                <a:cs typeface="Arial"/>
                <a:sym typeface="Arial"/>
              </a:rPr>
              <a:t>: AI automates processes like narration, post-production, and video editing, saving time and money.</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Audience Reaction</a:t>
            </a:r>
            <a:r>
              <a:rPr b="0" i="0" lang="en-IN" sz="1400" u="none" cap="none" strike="noStrike">
                <a:solidFill>
                  <a:srgbClr val="000000"/>
                </a:solidFill>
                <a:latin typeface="Arial"/>
                <a:ea typeface="Arial"/>
                <a:cs typeface="Arial"/>
                <a:sym typeface="Arial"/>
              </a:rPr>
              <a:t>: AI analyzes audience behavior to improve content and boost engagement, enhancing the user experience.</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Marketing and Promotion</a:t>
            </a:r>
            <a:r>
              <a:rPr b="0" i="0" lang="en-IN" sz="1400" u="none" cap="none" strike="noStrike">
                <a:solidFill>
                  <a:srgbClr val="000000"/>
                </a:solidFill>
                <a:latin typeface="Arial"/>
                <a:ea typeface="Arial"/>
                <a:cs typeface="Arial"/>
                <a:sym typeface="Arial"/>
              </a:rPr>
              <a:t>: AI creates targeted marketing plans based on user data and trends, improving marketing ROI.</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Improved Decision-Making</a:t>
            </a:r>
            <a:r>
              <a:rPr b="0" i="0" lang="en-IN" sz="1400" u="none" cap="none" strike="noStrike">
                <a:solidFill>
                  <a:srgbClr val="000000"/>
                </a:solidFill>
                <a:latin typeface="Arial"/>
                <a:ea typeface="Arial"/>
                <a:cs typeface="Arial"/>
                <a:sym typeface="Arial"/>
              </a:rPr>
              <a:t>: AI helps businesses make better decisions by analyzing data, supporting marketing and product development.</a:t>
            </a:r>
            <a:endParaRPr/>
          </a:p>
          <a:p>
            <a:pPr indent="0" lvl="0" marL="0" marR="0" rtl="0" algn="just">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Arial"/>
                <a:ea typeface="Arial"/>
                <a:cs typeface="Arial"/>
                <a:sym typeface="Arial"/>
              </a:rPr>
              <a:t>Lower Costs</a:t>
            </a:r>
            <a:r>
              <a:rPr b="0" i="0" lang="en-IN" sz="1400" u="none" cap="none" strike="noStrike">
                <a:solidFill>
                  <a:srgbClr val="000000"/>
                </a:solidFill>
                <a:latin typeface="Arial"/>
                <a:ea typeface="Arial"/>
                <a:cs typeface="Arial"/>
                <a:sym typeface="Arial"/>
              </a:rPr>
              <a:t>: AI automation reduces labor and utility costs by minimizing the need for human labor and optimizing energy use.</a:t>
            </a:r>
            <a:endParaRPr/>
          </a:p>
        </p:txBody>
      </p:sp>
      <p:pic>
        <p:nvPicPr>
          <p:cNvPr id="347" name="Google Shape;347;p37"/>
          <p:cNvPicPr preferRelativeResize="0"/>
          <p:nvPr/>
        </p:nvPicPr>
        <p:blipFill rotWithShape="1">
          <a:blip r:embed="rId3">
            <a:alphaModFix/>
          </a:blip>
          <a:srcRect b="1600" l="20718" r="24681" t="-1600"/>
          <a:stretch/>
        </p:blipFill>
        <p:spPr>
          <a:xfrm>
            <a:off x="4169664" y="1035683"/>
            <a:ext cx="3953256" cy="49917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p:nvPr/>
        </p:nvSpPr>
        <p:spPr>
          <a:xfrm>
            <a:off x="495300" y="280798"/>
            <a:ext cx="11201400"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AI’s effect in Media Industry</a:t>
            </a:r>
            <a:endParaRPr/>
          </a:p>
        </p:txBody>
      </p:sp>
      <p:sp>
        <p:nvSpPr>
          <p:cNvPr id="353" name="Google Shape;353;p38"/>
          <p:cNvSpPr txBox="1"/>
          <p:nvPr/>
        </p:nvSpPr>
        <p:spPr>
          <a:xfrm>
            <a:off x="4057916" y="1829783"/>
            <a:ext cx="7638784" cy="1169551"/>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Netflix, available in 190 countries, has revamped its tech stack using ML and AI to analyze watch history and determine bandwidth. Metadata helps Netflix understand viewers' preferences and emotions, enabling tailored content highlights. To prevent buffering, Netflix uses AI in adaptive bitrate streaming, adjusting video quality based on device capabilities and internet speed.</a:t>
            </a:r>
            <a:endParaRPr b="0" i="0" sz="1400" u="none" cap="none" strike="noStrike">
              <a:solidFill>
                <a:srgbClr val="000000"/>
              </a:solidFill>
              <a:latin typeface="Arial"/>
              <a:ea typeface="Arial"/>
              <a:cs typeface="Arial"/>
              <a:sym typeface="Arial"/>
            </a:endParaRPr>
          </a:p>
        </p:txBody>
      </p:sp>
      <p:sp>
        <p:nvSpPr>
          <p:cNvPr id="354" name="Google Shape;354;p38"/>
          <p:cNvSpPr txBox="1"/>
          <p:nvPr/>
        </p:nvSpPr>
        <p:spPr>
          <a:xfrm>
            <a:off x="637032" y="4017967"/>
            <a:ext cx="7638784" cy="954107"/>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Amazon Prime, With the use of </a:t>
            </a:r>
            <a:r>
              <a:rPr b="1" i="0" lang="en-IN" sz="1400" u="none" cap="none" strike="noStrike">
                <a:solidFill>
                  <a:srgbClr val="000000"/>
                </a:solidFill>
                <a:latin typeface="Arial"/>
                <a:ea typeface="Arial"/>
                <a:cs typeface="Arial"/>
                <a:sym typeface="Arial"/>
              </a:rPr>
              <a:t>AI and machine learning</a:t>
            </a:r>
            <a:r>
              <a:rPr b="0" i="0" lang="en-IN" sz="1400" u="none" cap="none" strike="noStrike">
                <a:solidFill>
                  <a:srgbClr val="000000"/>
                </a:solidFill>
                <a:latin typeface="Arial"/>
                <a:ea typeface="Arial"/>
                <a:cs typeface="Arial"/>
                <a:sym typeface="Arial"/>
              </a:rPr>
              <a:t>, Amazon has improved its operations and increased operational efficiency. Alexa is a well-liked product from Amazon. This intelligent speaker, accessible in 80 countries and 15 languages, continuously improves business by creating customized content.</a:t>
            </a:r>
            <a:endParaRPr/>
          </a:p>
        </p:txBody>
      </p:sp>
      <p:pic>
        <p:nvPicPr>
          <p:cNvPr descr="Netflix Logo transparent PNG - StickPNG" id="355" name="Google Shape;355;p38"/>
          <p:cNvPicPr preferRelativeResize="0"/>
          <p:nvPr/>
        </p:nvPicPr>
        <p:blipFill rotWithShape="1">
          <a:blip r:embed="rId3">
            <a:alphaModFix/>
          </a:blip>
          <a:srcRect b="0" l="0" r="0" t="0"/>
          <a:stretch/>
        </p:blipFill>
        <p:spPr>
          <a:xfrm>
            <a:off x="851916" y="1614458"/>
            <a:ext cx="2857500" cy="1600200"/>
          </a:xfrm>
          <a:prstGeom prst="rect">
            <a:avLst/>
          </a:prstGeom>
          <a:noFill/>
          <a:ln>
            <a:noFill/>
          </a:ln>
        </p:spPr>
      </p:pic>
      <p:pic>
        <p:nvPicPr>
          <p:cNvPr descr="Amazon Prime Video Logo | 04 - PNG Logo Vector Brand Downloads (SVG, EPS)" id="356" name="Google Shape;356;p38"/>
          <p:cNvPicPr preferRelativeResize="0"/>
          <p:nvPr/>
        </p:nvPicPr>
        <p:blipFill rotWithShape="1">
          <a:blip r:embed="rId4">
            <a:alphaModFix/>
          </a:blip>
          <a:srcRect b="0" l="0" r="0" t="0"/>
          <a:stretch/>
        </p:blipFill>
        <p:spPr>
          <a:xfrm>
            <a:off x="8750790" y="3200373"/>
            <a:ext cx="2589294" cy="25892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39"/>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2" name="Google Shape;362;p39"/>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63" name="Google Shape;363;p39"/>
          <p:cNvGrpSpPr/>
          <p:nvPr/>
        </p:nvGrpSpPr>
        <p:grpSpPr>
          <a:xfrm>
            <a:off x="1" y="2075420"/>
            <a:ext cx="12396066" cy="4440643"/>
            <a:chOff x="1" y="2075420"/>
            <a:chExt cx="12396066" cy="4440643"/>
          </a:xfrm>
        </p:grpSpPr>
        <p:sp>
          <p:nvSpPr>
            <p:cNvPr id="364" name="Google Shape;364;p39"/>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5" name="Google Shape;365;p39"/>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6" name="Google Shape;366;p39"/>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7" name="Google Shape;367;p39"/>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8" name="Google Shape;368;p39"/>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9" name="Google Shape;369;p39"/>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70" name="Google Shape;370;p39"/>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71" name="Google Shape;371;p39"/>
          <p:cNvGrpSpPr/>
          <p:nvPr/>
        </p:nvGrpSpPr>
        <p:grpSpPr>
          <a:xfrm>
            <a:off x="11259539" y="317578"/>
            <a:ext cx="548640" cy="549007"/>
            <a:chOff x="7029447" y="3514725"/>
            <a:chExt cx="1285875" cy="549007"/>
          </a:xfrm>
        </p:grpSpPr>
        <p:cxnSp>
          <p:nvCxnSpPr>
            <p:cNvPr id="372" name="Google Shape;372;p39"/>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73" name="Google Shape;373;p39"/>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74" name="Google Shape;374;p39"/>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75" name="Google Shape;375;p39"/>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376" name="Google Shape;376;p39"/>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77" name="Google Shape;377;p39"/>
          <p:cNvGrpSpPr/>
          <p:nvPr/>
        </p:nvGrpSpPr>
        <p:grpSpPr>
          <a:xfrm rot="5400000">
            <a:off x="616345" y="5940560"/>
            <a:ext cx="1285875" cy="549007"/>
            <a:chOff x="7029447" y="3514725"/>
            <a:chExt cx="1285875" cy="549007"/>
          </a:xfrm>
        </p:grpSpPr>
        <p:cxnSp>
          <p:nvCxnSpPr>
            <p:cNvPr id="378" name="Google Shape;378;p39"/>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79" name="Google Shape;379;p39"/>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80" name="Google Shape;380;p39"/>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381" name="Google Shape;381;p39"/>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pic>
        <p:nvPicPr>
          <p:cNvPr id="382" name="Google Shape;382;p39"/>
          <p:cNvPicPr preferRelativeResize="0"/>
          <p:nvPr/>
        </p:nvPicPr>
        <p:blipFill rotWithShape="1">
          <a:blip r:embed="rId3">
            <a:alphaModFix/>
          </a:blip>
          <a:srcRect b="2" l="3144" r="1789" t="0"/>
          <a:stretch/>
        </p:blipFill>
        <p:spPr>
          <a:xfrm>
            <a:off x="6997974" y="706170"/>
            <a:ext cx="4492357" cy="5431517"/>
          </a:xfrm>
          <a:prstGeom prst="rect">
            <a:avLst/>
          </a:prstGeom>
          <a:noFill/>
          <a:ln>
            <a:noFill/>
          </a:ln>
        </p:spPr>
      </p:pic>
      <p:grpSp>
        <p:nvGrpSpPr>
          <p:cNvPr id="383" name="Google Shape;383;p39"/>
          <p:cNvGrpSpPr/>
          <p:nvPr/>
        </p:nvGrpSpPr>
        <p:grpSpPr>
          <a:xfrm rot="-5400000">
            <a:off x="6867670" y="850149"/>
            <a:ext cx="304800" cy="429768"/>
            <a:chOff x="215328" y="-46937"/>
            <a:chExt cx="304800" cy="2773841"/>
          </a:xfrm>
        </p:grpSpPr>
        <p:cxnSp>
          <p:nvCxnSpPr>
            <p:cNvPr id="384" name="Google Shape;384;p39"/>
            <p:cNvCxnSpPr/>
            <p:nvPr/>
          </p:nvCxnSpPr>
          <p:spPr>
            <a:xfrm>
              <a:off x="2153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cxnSp>
          <p:nvCxnSpPr>
            <p:cNvPr id="385" name="Google Shape;385;p39"/>
            <p:cNvCxnSpPr/>
            <p:nvPr/>
          </p:nvCxnSpPr>
          <p:spPr>
            <a:xfrm>
              <a:off x="3169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cxnSp>
          <p:nvCxnSpPr>
            <p:cNvPr id="386" name="Google Shape;386;p39"/>
            <p:cNvCxnSpPr/>
            <p:nvPr/>
          </p:nvCxnSpPr>
          <p:spPr>
            <a:xfrm>
              <a:off x="4185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cxnSp>
          <p:nvCxnSpPr>
            <p:cNvPr id="387" name="Google Shape;387;p39"/>
            <p:cNvCxnSpPr/>
            <p:nvPr/>
          </p:nvCxnSpPr>
          <p:spPr>
            <a:xfrm>
              <a:off x="5201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grpSp>
      <p:sp>
        <p:nvSpPr>
          <p:cNvPr id="388" name="Google Shape;388;p39"/>
          <p:cNvSpPr/>
          <p:nvPr/>
        </p:nvSpPr>
        <p:spPr>
          <a:xfrm>
            <a:off x="630936" y="609600"/>
            <a:ext cx="6171202" cy="2819399"/>
          </a:xfrm>
          <a:prstGeom prst="roundRect">
            <a:avLst>
              <a:gd fmla="val 16667" name="adj"/>
            </a:avLst>
          </a:prstGeom>
          <a:noFill/>
          <a:ln cap="flat" cmpd="sng" w="19050">
            <a:solidFill>
              <a:srgbClr val="082836"/>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FF"/>
              </a:buClr>
              <a:buSzPts val="4800"/>
              <a:buFont typeface="Play"/>
              <a:buNone/>
            </a:pPr>
            <a:r>
              <a:rPr b="0" i="0" lang="en-IN" sz="4800" u="none" cap="none" strike="noStrike">
                <a:solidFill>
                  <a:srgbClr val="FFFFFF"/>
                </a:solidFill>
                <a:latin typeface="Play"/>
                <a:ea typeface="Play"/>
                <a:cs typeface="Play"/>
                <a:sym typeface="Play"/>
              </a:rPr>
              <a:t>Media Industry </a:t>
            </a:r>
            <a:endParaRPr/>
          </a:p>
          <a:p>
            <a:pPr indent="0" lvl="0" marL="0" marR="0" rtl="0" algn="l">
              <a:lnSpc>
                <a:spcPct val="90000"/>
              </a:lnSpc>
              <a:spcBef>
                <a:spcPts val="600"/>
              </a:spcBef>
              <a:spcAft>
                <a:spcPts val="0"/>
              </a:spcAft>
              <a:buClr>
                <a:srgbClr val="FFFFFF"/>
              </a:buClr>
              <a:buSzPts val="4800"/>
              <a:buFont typeface="Play"/>
              <a:buNone/>
            </a:pPr>
            <a:r>
              <a:rPr b="0" i="0" lang="en-IN" sz="4800" u="none" cap="none" strike="noStrike">
                <a:solidFill>
                  <a:srgbClr val="FFFFFF"/>
                </a:solidFill>
                <a:latin typeface="Play"/>
                <a:ea typeface="Play"/>
                <a:cs typeface="Play"/>
                <a:sym typeface="Play"/>
              </a:rPr>
              <a:t>Market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40"/>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4" name="Google Shape;394;p40"/>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395" name="Google Shape;395;p40"/>
          <p:cNvGrpSpPr/>
          <p:nvPr/>
        </p:nvGrpSpPr>
        <p:grpSpPr>
          <a:xfrm>
            <a:off x="1" y="2075420"/>
            <a:ext cx="12396066" cy="4440643"/>
            <a:chOff x="1" y="2075420"/>
            <a:chExt cx="12396066" cy="4440643"/>
          </a:xfrm>
        </p:grpSpPr>
        <p:sp>
          <p:nvSpPr>
            <p:cNvPr id="396" name="Google Shape;396;p40"/>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7" name="Google Shape;397;p40"/>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8" name="Google Shape;398;p40"/>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9" name="Google Shape;399;p40"/>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00" name="Google Shape;400;p40"/>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01" name="Google Shape;401;p40"/>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02" name="Google Shape;402;p40"/>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03" name="Google Shape;403;p40"/>
          <p:cNvGrpSpPr/>
          <p:nvPr/>
        </p:nvGrpSpPr>
        <p:grpSpPr>
          <a:xfrm>
            <a:off x="11259539" y="317578"/>
            <a:ext cx="548640" cy="549007"/>
            <a:chOff x="7029447" y="3514725"/>
            <a:chExt cx="1285875" cy="549007"/>
          </a:xfrm>
        </p:grpSpPr>
        <p:cxnSp>
          <p:nvCxnSpPr>
            <p:cNvPr id="404" name="Google Shape;404;p40"/>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05" name="Google Shape;405;p40"/>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06" name="Google Shape;406;p40"/>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07" name="Google Shape;407;p40"/>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408" name="Google Shape;408;p40"/>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09" name="Google Shape;409;p40"/>
          <p:cNvGrpSpPr/>
          <p:nvPr/>
        </p:nvGrpSpPr>
        <p:grpSpPr>
          <a:xfrm rot="5400000">
            <a:off x="616345" y="5940560"/>
            <a:ext cx="1285875" cy="549007"/>
            <a:chOff x="7029447" y="3514725"/>
            <a:chExt cx="1285875" cy="549007"/>
          </a:xfrm>
        </p:grpSpPr>
        <p:cxnSp>
          <p:nvCxnSpPr>
            <p:cNvPr id="410" name="Google Shape;410;p40"/>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11" name="Google Shape;411;p40"/>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12" name="Google Shape;412;p40"/>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13" name="Google Shape;413;p40"/>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pic>
        <p:nvPicPr>
          <p:cNvPr id="414" name="Google Shape;414;p40"/>
          <p:cNvPicPr preferRelativeResize="0"/>
          <p:nvPr/>
        </p:nvPicPr>
        <p:blipFill rotWithShape="1">
          <a:blip r:embed="rId3">
            <a:alphaModFix/>
          </a:blip>
          <a:srcRect b="2973" l="0" r="1" t="0"/>
          <a:stretch/>
        </p:blipFill>
        <p:spPr>
          <a:xfrm>
            <a:off x="6997974" y="706170"/>
            <a:ext cx="4492357" cy="5431517"/>
          </a:xfrm>
          <a:prstGeom prst="rect">
            <a:avLst/>
          </a:prstGeom>
          <a:noFill/>
          <a:ln>
            <a:noFill/>
          </a:ln>
        </p:spPr>
      </p:pic>
      <p:grpSp>
        <p:nvGrpSpPr>
          <p:cNvPr id="415" name="Google Shape;415;p40"/>
          <p:cNvGrpSpPr/>
          <p:nvPr/>
        </p:nvGrpSpPr>
        <p:grpSpPr>
          <a:xfrm rot="-5400000">
            <a:off x="6867670" y="850149"/>
            <a:ext cx="304800" cy="429768"/>
            <a:chOff x="215328" y="-46937"/>
            <a:chExt cx="304800" cy="2773841"/>
          </a:xfrm>
        </p:grpSpPr>
        <p:cxnSp>
          <p:nvCxnSpPr>
            <p:cNvPr id="416" name="Google Shape;416;p40"/>
            <p:cNvCxnSpPr/>
            <p:nvPr/>
          </p:nvCxnSpPr>
          <p:spPr>
            <a:xfrm>
              <a:off x="2153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cxnSp>
          <p:nvCxnSpPr>
            <p:cNvPr id="417" name="Google Shape;417;p40"/>
            <p:cNvCxnSpPr/>
            <p:nvPr/>
          </p:nvCxnSpPr>
          <p:spPr>
            <a:xfrm>
              <a:off x="3169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cxnSp>
          <p:nvCxnSpPr>
            <p:cNvPr id="418" name="Google Shape;418;p40"/>
            <p:cNvCxnSpPr/>
            <p:nvPr/>
          </p:nvCxnSpPr>
          <p:spPr>
            <a:xfrm>
              <a:off x="4185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cxnSp>
          <p:nvCxnSpPr>
            <p:cNvPr id="419" name="Google Shape;419;p40"/>
            <p:cNvCxnSpPr/>
            <p:nvPr/>
          </p:nvCxnSpPr>
          <p:spPr>
            <a:xfrm>
              <a:off x="5201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grpSp>
      <p:sp>
        <p:nvSpPr>
          <p:cNvPr id="420" name="Google Shape;420;p40"/>
          <p:cNvSpPr/>
          <p:nvPr/>
        </p:nvSpPr>
        <p:spPr>
          <a:xfrm>
            <a:off x="630936" y="609600"/>
            <a:ext cx="6171202" cy="2819399"/>
          </a:xfrm>
          <a:prstGeom prst="roundRect">
            <a:avLst>
              <a:gd fmla="val 16667" name="adj"/>
            </a:avLst>
          </a:prstGeom>
          <a:noFill/>
          <a:ln cap="flat" cmpd="sng" w="19050">
            <a:solidFill>
              <a:srgbClr val="082836"/>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FF"/>
              </a:buClr>
              <a:buSzPts val="4800"/>
              <a:buFont typeface="Play"/>
              <a:buNone/>
            </a:pPr>
            <a:r>
              <a:rPr b="0" i="0" lang="en-IN" sz="4800" u="none" cap="none" strike="noStrike">
                <a:solidFill>
                  <a:srgbClr val="FFFFFF"/>
                </a:solidFill>
                <a:latin typeface="Play"/>
                <a:ea typeface="Play"/>
                <a:cs typeface="Play"/>
                <a:sym typeface="Play"/>
              </a:rPr>
              <a:t>Media Industry </a:t>
            </a:r>
            <a:endParaRPr/>
          </a:p>
          <a:p>
            <a:pPr indent="0" lvl="0" marL="0" marR="0" rtl="0" algn="l">
              <a:lnSpc>
                <a:spcPct val="90000"/>
              </a:lnSpc>
              <a:spcBef>
                <a:spcPts val="600"/>
              </a:spcBef>
              <a:spcAft>
                <a:spcPts val="0"/>
              </a:spcAft>
              <a:buClr>
                <a:srgbClr val="FFFFFF"/>
              </a:buClr>
              <a:buSzPts val="4800"/>
              <a:buFont typeface="Play"/>
              <a:buNone/>
            </a:pPr>
            <a:r>
              <a:rPr b="0" i="0" lang="en-IN" sz="4800" u="none" cap="none" strike="noStrike">
                <a:solidFill>
                  <a:srgbClr val="FFFFFF"/>
                </a:solidFill>
                <a:latin typeface="Play"/>
                <a:ea typeface="Play"/>
                <a:cs typeface="Play"/>
                <a:sym typeface="Play"/>
              </a:rPr>
              <a:t>Market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sp>
        <p:nvSpPr>
          <p:cNvPr id="425" name="Google Shape;425;p41"/>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6" name="Google Shape;426;p41"/>
          <p:cNvSpPr/>
          <p:nvPr/>
        </p:nvSpPr>
        <p:spPr>
          <a:xfrm>
            <a:off x="0"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27" name="Google Shape;427;p41"/>
          <p:cNvGrpSpPr/>
          <p:nvPr/>
        </p:nvGrpSpPr>
        <p:grpSpPr>
          <a:xfrm>
            <a:off x="1" y="2075420"/>
            <a:ext cx="12396066" cy="4440643"/>
            <a:chOff x="1" y="2075420"/>
            <a:chExt cx="12396066" cy="4440643"/>
          </a:xfrm>
        </p:grpSpPr>
        <p:sp>
          <p:nvSpPr>
            <p:cNvPr id="428" name="Google Shape;428;p41"/>
            <p:cNvSpPr/>
            <p:nvPr/>
          </p:nvSpPr>
          <p:spPr>
            <a:xfrm rot="4500000">
              <a:off x="7942191" y="2507571"/>
              <a:ext cx="3563871" cy="3563871"/>
            </a:xfrm>
            <a:prstGeom prst="ellipse">
              <a:avLst/>
            </a:prstGeom>
            <a:noFill/>
            <a:ln cap="flat" cmpd="sng" w="31750">
              <a:solidFill>
                <a:srgbClr val="2A7AD0">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9" name="Google Shape;429;p41"/>
            <p:cNvSpPr/>
            <p:nvPr/>
          </p:nvSpPr>
          <p:spPr>
            <a:xfrm rot="-5400000">
              <a:off x="10435065" y="4048931"/>
              <a:ext cx="1381607" cy="1381607"/>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30" name="Google Shape;430;p41"/>
            <p:cNvSpPr/>
            <p:nvPr/>
          </p:nvSpPr>
          <p:spPr>
            <a:xfrm rot="-5400000">
              <a:off x="1" y="2075420"/>
              <a:ext cx="3144364" cy="3144364"/>
            </a:xfrm>
            <a:prstGeom prst="ellipse">
              <a:avLst/>
            </a:prstGeom>
            <a:gradFill>
              <a:gsLst>
                <a:gs pos="0">
                  <a:srgbClr val="0A1D30">
                    <a:alpha val="20000"/>
                  </a:srgbClr>
                </a:gs>
                <a:gs pos="100000">
                  <a:srgbClr val="061320">
                    <a:alpha val="9803"/>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31" name="Google Shape;431;p41"/>
            <p:cNvSpPr/>
            <p:nvPr/>
          </p:nvSpPr>
          <p:spPr>
            <a:xfrm rot="-9000000">
              <a:off x="10150845" y="4270841"/>
              <a:ext cx="1897885" cy="1897885"/>
            </a:xfrm>
            <a:prstGeom prst="ellipse">
              <a:avLst/>
            </a:prstGeom>
            <a:gradFill>
              <a:gsLst>
                <a:gs pos="0">
                  <a:srgbClr val="0A1D30">
                    <a:alpha val="9803"/>
                  </a:srgbClr>
                </a:gs>
                <a:gs pos="100000">
                  <a:srgbClr val="0A1D30">
                    <a:alpha val="2000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32" name="Google Shape;432;p41"/>
            <p:cNvSpPr/>
            <p:nvPr/>
          </p:nvSpPr>
          <p:spPr>
            <a:xfrm rot="4500000">
              <a:off x="2046780" y="3040492"/>
              <a:ext cx="2579322" cy="2579322"/>
            </a:xfrm>
            <a:prstGeom prst="ellipse">
              <a:avLst/>
            </a:prstGeom>
            <a:noFill/>
            <a:ln cap="flat" cmpd="sng" w="31750">
              <a:solidFill>
                <a:srgbClr val="2A7AD0">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33" name="Google Shape;433;p41"/>
            <p:cNvSpPr/>
            <p:nvPr/>
          </p:nvSpPr>
          <p:spPr>
            <a:xfrm rot="4500000">
              <a:off x="2224640" y="3193975"/>
              <a:ext cx="2243193" cy="2243193"/>
            </a:xfrm>
            <a:prstGeom prst="ellipse">
              <a:avLst/>
            </a:prstGeom>
            <a:noFill/>
            <a:ln cap="flat" cmpd="sng" w="31750">
              <a:solidFill>
                <a:srgbClr val="2A7AD0">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34" name="Google Shape;434;p41"/>
          <p:cNvSpPr/>
          <p:nvPr/>
        </p:nvSpPr>
        <p:spPr>
          <a:xfrm rot="-5400000">
            <a:off x="10438146" y="1042605"/>
            <a:ext cx="2796461" cy="711252"/>
          </a:xfrm>
          <a:prstGeom prst="rect">
            <a:avLst/>
          </a:prstGeom>
          <a:gradFill>
            <a:gsLst>
              <a:gs pos="0">
                <a:srgbClr val="6DA5E3">
                  <a:alpha val="0"/>
                </a:srgbClr>
              </a:gs>
              <a:gs pos="100000">
                <a:srgbClr val="0A1D30">
                  <a:alpha val="9803"/>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35" name="Google Shape;435;p41"/>
          <p:cNvGrpSpPr/>
          <p:nvPr/>
        </p:nvGrpSpPr>
        <p:grpSpPr>
          <a:xfrm>
            <a:off x="11259539" y="317578"/>
            <a:ext cx="548640" cy="549007"/>
            <a:chOff x="7029447" y="3514725"/>
            <a:chExt cx="1285875" cy="549007"/>
          </a:xfrm>
        </p:grpSpPr>
        <p:cxnSp>
          <p:nvCxnSpPr>
            <p:cNvPr id="436" name="Google Shape;436;p41"/>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37" name="Google Shape;437;p41"/>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38" name="Google Shape;438;p41"/>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39" name="Google Shape;439;p41"/>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sp>
        <p:nvSpPr>
          <p:cNvPr id="440" name="Google Shape;440;p41"/>
          <p:cNvSpPr/>
          <p:nvPr/>
        </p:nvSpPr>
        <p:spPr>
          <a:xfrm rot="10800000">
            <a:off x="-1" y="6140785"/>
            <a:ext cx="6095997" cy="711252"/>
          </a:xfrm>
          <a:prstGeom prst="rect">
            <a:avLst/>
          </a:prstGeom>
          <a:gradFill>
            <a:gsLst>
              <a:gs pos="0">
                <a:srgbClr val="061320">
                  <a:alpha val="9803"/>
                </a:srgbClr>
              </a:gs>
              <a:gs pos="10000">
                <a:srgbClr val="061320">
                  <a:alpha val="9803"/>
                </a:srgbClr>
              </a:gs>
              <a:gs pos="100000">
                <a:srgbClr val="2A7AD0">
                  <a:alpha val="0"/>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41" name="Google Shape;441;p41"/>
          <p:cNvGrpSpPr/>
          <p:nvPr/>
        </p:nvGrpSpPr>
        <p:grpSpPr>
          <a:xfrm rot="5400000">
            <a:off x="616345" y="5940560"/>
            <a:ext cx="1285875" cy="549007"/>
            <a:chOff x="7029447" y="3514725"/>
            <a:chExt cx="1285875" cy="549007"/>
          </a:xfrm>
        </p:grpSpPr>
        <p:cxnSp>
          <p:nvCxnSpPr>
            <p:cNvPr id="442" name="Google Shape;442;p41"/>
            <p:cNvCxnSpPr/>
            <p:nvPr/>
          </p:nvCxnSpPr>
          <p:spPr>
            <a:xfrm>
              <a:off x="7029447" y="3514725"/>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43" name="Google Shape;443;p41"/>
            <p:cNvCxnSpPr/>
            <p:nvPr/>
          </p:nvCxnSpPr>
          <p:spPr>
            <a:xfrm>
              <a:off x="7029447" y="3697727"/>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44" name="Google Shape;444;p41"/>
            <p:cNvCxnSpPr/>
            <p:nvPr/>
          </p:nvCxnSpPr>
          <p:spPr>
            <a:xfrm>
              <a:off x="7029447" y="3880729"/>
              <a:ext cx="1285875" cy="0"/>
            </a:xfrm>
            <a:prstGeom prst="straightConnector1">
              <a:avLst/>
            </a:prstGeom>
            <a:noFill/>
            <a:ln cap="rnd" cmpd="sng" w="31750">
              <a:solidFill>
                <a:srgbClr val="2A7AD0">
                  <a:alpha val="40000"/>
                </a:srgbClr>
              </a:solidFill>
              <a:prstDash val="dot"/>
              <a:round/>
              <a:headEnd len="sm" w="sm" type="none"/>
              <a:tailEnd len="sm" w="sm" type="none"/>
            </a:ln>
          </p:spPr>
        </p:cxnSp>
        <p:cxnSp>
          <p:nvCxnSpPr>
            <p:cNvPr id="445" name="Google Shape;445;p41"/>
            <p:cNvCxnSpPr/>
            <p:nvPr/>
          </p:nvCxnSpPr>
          <p:spPr>
            <a:xfrm>
              <a:off x="7029447" y="4063732"/>
              <a:ext cx="1285875" cy="0"/>
            </a:xfrm>
            <a:prstGeom prst="straightConnector1">
              <a:avLst/>
            </a:prstGeom>
            <a:noFill/>
            <a:ln cap="rnd" cmpd="sng" w="31750">
              <a:solidFill>
                <a:srgbClr val="2A7AD0">
                  <a:alpha val="40000"/>
                </a:srgbClr>
              </a:solidFill>
              <a:prstDash val="dot"/>
              <a:round/>
              <a:headEnd len="sm" w="sm" type="none"/>
              <a:tailEnd len="sm" w="sm" type="none"/>
            </a:ln>
          </p:spPr>
        </p:cxnSp>
      </p:grpSp>
      <p:pic>
        <p:nvPicPr>
          <p:cNvPr id="446" name="Google Shape;446;p41"/>
          <p:cNvPicPr preferRelativeResize="0"/>
          <p:nvPr/>
        </p:nvPicPr>
        <p:blipFill rotWithShape="1">
          <a:blip r:embed="rId3">
            <a:alphaModFix/>
          </a:blip>
          <a:srcRect b="3278" l="0" r="3" t="0"/>
          <a:stretch/>
        </p:blipFill>
        <p:spPr>
          <a:xfrm>
            <a:off x="6997974" y="706170"/>
            <a:ext cx="4492357" cy="5431517"/>
          </a:xfrm>
          <a:prstGeom prst="rect">
            <a:avLst/>
          </a:prstGeom>
          <a:noFill/>
          <a:ln>
            <a:noFill/>
          </a:ln>
        </p:spPr>
      </p:pic>
      <p:grpSp>
        <p:nvGrpSpPr>
          <p:cNvPr id="447" name="Google Shape;447;p41"/>
          <p:cNvGrpSpPr/>
          <p:nvPr/>
        </p:nvGrpSpPr>
        <p:grpSpPr>
          <a:xfrm rot="-5400000">
            <a:off x="6867670" y="850149"/>
            <a:ext cx="304800" cy="429768"/>
            <a:chOff x="215328" y="-46937"/>
            <a:chExt cx="304800" cy="2773841"/>
          </a:xfrm>
        </p:grpSpPr>
        <p:cxnSp>
          <p:nvCxnSpPr>
            <p:cNvPr id="448" name="Google Shape;448;p41"/>
            <p:cNvCxnSpPr/>
            <p:nvPr/>
          </p:nvCxnSpPr>
          <p:spPr>
            <a:xfrm>
              <a:off x="2153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cxnSp>
          <p:nvCxnSpPr>
            <p:cNvPr id="449" name="Google Shape;449;p41"/>
            <p:cNvCxnSpPr/>
            <p:nvPr/>
          </p:nvCxnSpPr>
          <p:spPr>
            <a:xfrm>
              <a:off x="3169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cxnSp>
          <p:nvCxnSpPr>
            <p:cNvPr id="450" name="Google Shape;450;p41"/>
            <p:cNvCxnSpPr/>
            <p:nvPr/>
          </p:nvCxnSpPr>
          <p:spPr>
            <a:xfrm>
              <a:off x="4185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cxnSp>
          <p:nvCxnSpPr>
            <p:cNvPr id="451" name="Google Shape;451;p41"/>
            <p:cNvCxnSpPr/>
            <p:nvPr/>
          </p:nvCxnSpPr>
          <p:spPr>
            <a:xfrm>
              <a:off x="520128" y="-46937"/>
              <a:ext cx="0" cy="2773841"/>
            </a:xfrm>
            <a:prstGeom prst="straightConnector1">
              <a:avLst/>
            </a:prstGeom>
            <a:noFill/>
            <a:ln cap="flat" cmpd="sng" w="25400">
              <a:solidFill>
                <a:srgbClr val="F1F1F1">
                  <a:alpha val="49803"/>
                </a:srgbClr>
              </a:solidFill>
              <a:prstDash val="dot"/>
              <a:miter lim="800000"/>
              <a:headEnd len="sm" w="sm" type="none"/>
              <a:tailEnd len="sm" w="sm" type="none"/>
            </a:ln>
          </p:spPr>
        </p:cxnSp>
      </p:grpSp>
      <p:sp>
        <p:nvSpPr>
          <p:cNvPr id="452" name="Google Shape;452;p41"/>
          <p:cNvSpPr/>
          <p:nvPr/>
        </p:nvSpPr>
        <p:spPr>
          <a:xfrm>
            <a:off x="630936" y="609600"/>
            <a:ext cx="6171202" cy="2819399"/>
          </a:xfrm>
          <a:prstGeom prst="roundRect">
            <a:avLst>
              <a:gd fmla="val 16667" name="adj"/>
            </a:avLst>
          </a:prstGeom>
          <a:noFill/>
          <a:ln cap="flat" cmpd="sng" w="19050">
            <a:solidFill>
              <a:srgbClr val="082836"/>
            </a:solidFill>
            <a:prstDash val="solid"/>
            <a:miter lim="800000"/>
            <a:headEnd len="sm" w="sm" type="none"/>
            <a:tailEnd len="sm" w="sm" type="none"/>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FF"/>
              </a:buClr>
              <a:buSzPts val="4800"/>
              <a:buFont typeface="Play"/>
              <a:buNone/>
            </a:pPr>
            <a:r>
              <a:rPr b="0" i="0" lang="en-IN" sz="4800" u="none" cap="none" strike="noStrike">
                <a:solidFill>
                  <a:srgbClr val="FFFFFF"/>
                </a:solidFill>
                <a:latin typeface="Play"/>
                <a:ea typeface="Play"/>
                <a:cs typeface="Play"/>
                <a:sym typeface="Play"/>
              </a:rPr>
              <a:t>Media Industry </a:t>
            </a:r>
            <a:endParaRPr/>
          </a:p>
          <a:p>
            <a:pPr indent="0" lvl="0" marL="0" marR="0" rtl="0" algn="l">
              <a:lnSpc>
                <a:spcPct val="90000"/>
              </a:lnSpc>
              <a:spcBef>
                <a:spcPts val="600"/>
              </a:spcBef>
              <a:spcAft>
                <a:spcPts val="0"/>
              </a:spcAft>
              <a:buClr>
                <a:srgbClr val="FFFFFF"/>
              </a:buClr>
              <a:buSzPts val="4800"/>
              <a:buFont typeface="Play"/>
              <a:buNone/>
            </a:pPr>
            <a:r>
              <a:rPr b="0" i="0" lang="en-IN" sz="4800" u="none" cap="none" strike="noStrike">
                <a:solidFill>
                  <a:srgbClr val="FFFFFF"/>
                </a:solidFill>
                <a:latin typeface="Play"/>
                <a:ea typeface="Play"/>
                <a:cs typeface="Play"/>
                <a:sym typeface="Play"/>
              </a:rPr>
              <a:t>Market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4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458" name="Google Shape;458;p42"/>
          <p:cNvGrpSpPr/>
          <p:nvPr/>
        </p:nvGrpSpPr>
        <p:grpSpPr>
          <a:xfrm>
            <a:off x="0" y="213871"/>
            <a:ext cx="1861854" cy="717514"/>
            <a:chOff x="0" y="604259"/>
            <a:chExt cx="1861854" cy="717514"/>
          </a:xfrm>
        </p:grpSpPr>
        <p:sp>
          <p:nvSpPr>
            <p:cNvPr id="459" name="Google Shape;459;p42"/>
            <p:cNvSpPr/>
            <p:nvPr/>
          </p:nvSpPr>
          <p:spPr>
            <a:xfrm>
              <a:off x="0" y="604259"/>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0" name="Google Shape;460;p42"/>
            <p:cNvSpPr/>
            <p:nvPr/>
          </p:nvSpPr>
          <p:spPr>
            <a:xfrm>
              <a:off x="0" y="1043994"/>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61" name="Google Shape;461;p42"/>
          <p:cNvGrpSpPr/>
          <p:nvPr/>
        </p:nvGrpSpPr>
        <p:grpSpPr>
          <a:xfrm>
            <a:off x="0" y="213871"/>
            <a:ext cx="1861854" cy="717514"/>
            <a:chOff x="0" y="604259"/>
            <a:chExt cx="1861854" cy="717514"/>
          </a:xfrm>
        </p:grpSpPr>
        <p:sp>
          <p:nvSpPr>
            <p:cNvPr id="462" name="Google Shape;462;p42"/>
            <p:cNvSpPr/>
            <p:nvPr/>
          </p:nvSpPr>
          <p:spPr>
            <a:xfrm>
              <a:off x="0" y="604259"/>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3" name="Google Shape;463;p42"/>
            <p:cNvSpPr/>
            <p:nvPr/>
          </p:nvSpPr>
          <p:spPr>
            <a:xfrm>
              <a:off x="0" y="1043994"/>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64" name="Google Shape;464;p42"/>
          <p:cNvGrpSpPr/>
          <p:nvPr/>
        </p:nvGrpSpPr>
        <p:grpSpPr>
          <a:xfrm>
            <a:off x="730364" y="1215898"/>
            <a:ext cx="3959478" cy="4710717"/>
            <a:chOff x="1674895" y="1345036"/>
            <a:chExt cx="5428610" cy="4210939"/>
          </a:xfrm>
        </p:grpSpPr>
        <p:sp>
          <p:nvSpPr>
            <p:cNvPr id="465" name="Google Shape;465;p42"/>
            <p:cNvSpPr/>
            <p:nvPr/>
          </p:nvSpPr>
          <p:spPr>
            <a:xfrm>
              <a:off x="1674895" y="1345036"/>
              <a:ext cx="5428610" cy="4210939"/>
            </a:xfrm>
            <a:prstGeom prst="rect">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66" name="Google Shape;466;p42"/>
            <p:cNvSpPr/>
            <p:nvPr/>
          </p:nvSpPr>
          <p:spPr>
            <a:xfrm>
              <a:off x="1674895" y="1345036"/>
              <a:ext cx="5428610" cy="4210939"/>
            </a:xfrm>
            <a:prstGeom prst="rect">
              <a:avLst/>
            </a:prstGeom>
            <a:solidFill>
              <a:schemeClr val="accent6">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467" name="Google Shape;467;p42"/>
          <p:cNvSpPr/>
          <p:nvPr/>
        </p:nvSpPr>
        <p:spPr>
          <a:xfrm>
            <a:off x="554039" y="1073781"/>
            <a:ext cx="4027288" cy="4727733"/>
          </a:xfrm>
          <a:prstGeom prst="rect">
            <a:avLst/>
          </a:prstGeom>
          <a:solidFill>
            <a:schemeClr val="dk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68" name="Google Shape;468;p42"/>
          <p:cNvSpPr/>
          <p:nvPr/>
        </p:nvSpPr>
        <p:spPr>
          <a:xfrm>
            <a:off x="873980" y="1274547"/>
            <a:ext cx="3394706" cy="2783077"/>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FF"/>
              </a:buClr>
              <a:buSzPts val="4200"/>
              <a:buFont typeface="Play"/>
              <a:buNone/>
            </a:pPr>
            <a:r>
              <a:rPr b="0" i="0" lang="en-IN" sz="4200" u="none" cap="none" strike="noStrike">
                <a:solidFill>
                  <a:srgbClr val="FFFFFF"/>
                </a:solidFill>
                <a:latin typeface="Play"/>
                <a:ea typeface="Play"/>
                <a:cs typeface="Play"/>
                <a:sym typeface="Play"/>
              </a:rPr>
              <a:t>Media Industry Market Analysis</a:t>
            </a:r>
            <a:endParaRPr/>
          </a:p>
        </p:txBody>
      </p:sp>
      <p:sp>
        <p:nvSpPr>
          <p:cNvPr id="469" name="Google Shape;469;p42"/>
          <p:cNvSpPr/>
          <p:nvPr/>
        </p:nvSpPr>
        <p:spPr>
          <a:xfrm flipH="1" rot="10800000">
            <a:off x="10790119" y="0"/>
            <a:ext cx="1401881" cy="1345036"/>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70" name="Google Shape;470;p42"/>
          <p:cNvSpPr/>
          <p:nvPr/>
        </p:nvSpPr>
        <p:spPr>
          <a:xfrm flipH="1" rot="10800000">
            <a:off x="10790119" y="0"/>
            <a:ext cx="1401881" cy="1345036"/>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71" name="Google Shape;471;p42"/>
          <p:cNvSpPr/>
          <p:nvPr/>
        </p:nvSpPr>
        <p:spPr>
          <a:xfrm>
            <a:off x="410423" y="4590987"/>
            <a:ext cx="319941" cy="319941"/>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72" name="Google Shape;472;p42"/>
          <p:cNvSpPr/>
          <p:nvPr/>
        </p:nvSpPr>
        <p:spPr>
          <a:xfrm>
            <a:off x="410423" y="4590987"/>
            <a:ext cx="319941" cy="31994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A screenshot of a cell phone&#10;&#10;Description automatically generated" id="473" name="Google Shape;473;p42"/>
          <p:cNvPicPr preferRelativeResize="0"/>
          <p:nvPr/>
        </p:nvPicPr>
        <p:blipFill rotWithShape="1">
          <a:blip r:embed="rId3">
            <a:alphaModFix/>
          </a:blip>
          <a:srcRect b="0" l="1437" r="1437" t="0"/>
          <a:stretch/>
        </p:blipFill>
        <p:spPr>
          <a:xfrm>
            <a:off x="5135366" y="1820333"/>
            <a:ext cx="2663948" cy="3217333"/>
          </a:xfrm>
          <a:prstGeom prst="rect">
            <a:avLst/>
          </a:prstGeom>
          <a:noFill/>
          <a:ln>
            <a:noFill/>
          </a:ln>
        </p:spPr>
      </p:pic>
      <p:pic>
        <p:nvPicPr>
          <p:cNvPr descr="A graph of a television industry" id="474" name="Google Shape;474;p42"/>
          <p:cNvPicPr preferRelativeResize="0"/>
          <p:nvPr/>
        </p:nvPicPr>
        <p:blipFill rotWithShape="1">
          <a:blip r:embed="rId4">
            <a:alphaModFix/>
          </a:blip>
          <a:srcRect b="0" l="0" r="0" t="0"/>
          <a:stretch/>
        </p:blipFill>
        <p:spPr>
          <a:xfrm>
            <a:off x="7971484" y="1820332"/>
            <a:ext cx="3666477" cy="3217333"/>
          </a:xfrm>
          <a:prstGeom prst="rect">
            <a:avLst/>
          </a:prstGeom>
          <a:noFill/>
          <a:ln>
            <a:noFill/>
          </a:ln>
        </p:spPr>
      </p:pic>
      <p:grpSp>
        <p:nvGrpSpPr>
          <p:cNvPr id="475" name="Google Shape;475;p42"/>
          <p:cNvGrpSpPr/>
          <p:nvPr/>
        </p:nvGrpSpPr>
        <p:grpSpPr>
          <a:xfrm>
            <a:off x="10503907" y="5801515"/>
            <a:ext cx="1054466" cy="469689"/>
            <a:chOff x="9841624" y="4115729"/>
            <a:chExt cx="602169" cy="268223"/>
          </a:xfrm>
        </p:grpSpPr>
        <p:sp>
          <p:nvSpPr>
            <p:cNvPr id="476" name="Google Shape;476;p4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7" name="Google Shape;477;p4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8" name="Google Shape;478;p4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9" name="Google Shape;479;p4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0" name="Google Shape;480;p4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4" name="Shape 484"/>
        <p:cNvGrpSpPr/>
        <p:nvPr/>
      </p:nvGrpSpPr>
      <p:grpSpPr>
        <a:xfrm>
          <a:off x="0" y="0"/>
          <a:ext cx="0" cy="0"/>
          <a:chOff x="0" y="0"/>
          <a:chExt cx="0" cy="0"/>
        </a:xfrm>
      </p:grpSpPr>
      <p:sp>
        <p:nvSpPr>
          <p:cNvPr id="485" name="Google Shape;485;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86" name="Google Shape;486;p43"/>
          <p:cNvSpPr/>
          <p:nvPr/>
        </p:nvSpPr>
        <p:spPr>
          <a:xfrm flipH="1">
            <a:off x="0" y="-3"/>
            <a:ext cx="12192000" cy="6858000"/>
          </a:xfrm>
          <a:prstGeom prst="rect">
            <a:avLst/>
          </a:prstGeom>
          <a:gradFill>
            <a:gsLst>
              <a:gs pos="0">
                <a:srgbClr val="000000"/>
              </a:gs>
              <a:gs pos="100000">
                <a:srgbClr val="0F4861"/>
              </a:gs>
            </a:gsLst>
            <a:lin ang="6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87" name="Google Shape;487;p43"/>
          <p:cNvSpPr/>
          <p:nvPr/>
        </p:nvSpPr>
        <p:spPr>
          <a:xfrm flipH="1">
            <a:off x="480861" y="0"/>
            <a:ext cx="7661934" cy="6858000"/>
          </a:xfrm>
          <a:prstGeom prst="rect">
            <a:avLst/>
          </a:prstGeom>
          <a:gradFill>
            <a:gsLst>
              <a:gs pos="0">
                <a:srgbClr val="0F4861">
                  <a:alpha val="44705"/>
                </a:srgbClr>
              </a:gs>
              <a:gs pos="100000">
                <a:srgbClr val="000000">
                  <a:alpha val="28627"/>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88" name="Google Shape;488;p43"/>
          <p:cNvSpPr/>
          <p:nvPr/>
        </p:nvSpPr>
        <p:spPr>
          <a:xfrm flipH="1" rot="10800000">
            <a:off x="480862" y="-6"/>
            <a:ext cx="11711138" cy="6410334"/>
          </a:xfrm>
          <a:prstGeom prst="rect">
            <a:avLst/>
          </a:prstGeom>
          <a:gradFill>
            <a:gsLst>
              <a:gs pos="0">
                <a:srgbClr val="156082">
                  <a:alpha val="0"/>
                </a:srgbClr>
              </a:gs>
              <a:gs pos="100000">
                <a:srgbClr val="000000">
                  <a:alpha val="40784"/>
                </a:srgbClr>
              </a:gs>
            </a:gsLst>
            <a:lin ang="18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89" name="Google Shape;489;p43"/>
          <p:cNvSpPr txBox="1"/>
          <p:nvPr>
            <p:ph type="title"/>
          </p:nvPr>
        </p:nvSpPr>
        <p:spPr>
          <a:xfrm>
            <a:off x="1127208" y="857251"/>
            <a:ext cx="4747280" cy="30980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Arial"/>
              <a:buNone/>
            </a:pPr>
            <a:r>
              <a:rPr lang="en-IN" sz="4800">
                <a:solidFill>
                  <a:srgbClr val="FFFFFF"/>
                </a:solidFill>
                <a:latin typeface="Arial"/>
                <a:ea typeface="Arial"/>
                <a:cs typeface="Arial"/>
                <a:sym typeface="Arial"/>
              </a:rPr>
              <a:t>“A Problem is a chance for you to do your best”</a:t>
            </a:r>
            <a:endParaRPr/>
          </a:p>
        </p:txBody>
      </p:sp>
      <p:sp>
        <p:nvSpPr>
          <p:cNvPr id="490" name="Google Shape;490;p43"/>
          <p:cNvSpPr/>
          <p:nvPr/>
        </p:nvSpPr>
        <p:spPr>
          <a:xfrm rot="-5400000">
            <a:off x="4844797" y="-489206"/>
            <a:ext cx="2502408" cy="12191998"/>
          </a:xfrm>
          <a:prstGeom prst="rect">
            <a:avLst/>
          </a:prstGeom>
          <a:gradFill>
            <a:gsLst>
              <a:gs pos="0">
                <a:srgbClr val="156082">
                  <a:alpha val="23921"/>
                </a:srgbClr>
              </a:gs>
              <a:gs pos="78000">
                <a:srgbClr val="0A3041">
                  <a:alpha val="0"/>
                </a:srgbClr>
              </a:gs>
              <a:gs pos="100000">
                <a:srgbClr val="0A3041">
                  <a:alpha val="0"/>
                </a:srgbClr>
              </a:gs>
            </a:gsLst>
            <a:lin ang="10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1" name="Google Shape;491;p43"/>
          <p:cNvSpPr/>
          <p:nvPr/>
        </p:nvSpPr>
        <p:spPr>
          <a:xfrm>
            <a:off x="6390589" y="1062544"/>
            <a:ext cx="4756162" cy="47561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Solving Problems Without the Drama" id="492" name="Google Shape;492;p43"/>
          <p:cNvPicPr preferRelativeResize="0"/>
          <p:nvPr/>
        </p:nvPicPr>
        <p:blipFill rotWithShape="1">
          <a:blip r:embed="rId3">
            <a:alphaModFix/>
          </a:blip>
          <a:srcRect b="3140" l="0" r="0" t="34904"/>
          <a:stretch/>
        </p:blipFill>
        <p:spPr>
          <a:xfrm>
            <a:off x="6920559" y="2741536"/>
            <a:ext cx="3737164" cy="1389215"/>
          </a:xfrm>
          <a:prstGeom prst="rect">
            <a:avLst/>
          </a:prstGeom>
          <a:noFill/>
          <a:ln>
            <a:noFill/>
          </a:ln>
        </p:spPr>
      </p:pic>
      <p:sp>
        <p:nvSpPr>
          <p:cNvPr id="493" name="Google Shape;493;p43"/>
          <p:cNvSpPr txBox="1"/>
          <p:nvPr/>
        </p:nvSpPr>
        <p:spPr>
          <a:xfrm>
            <a:off x="1126480" y="4489397"/>
            <a:ext cx="237436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3600"/>
              <a:buFont typeface="Arial"/>
              <a:buNone/>
            </a:pPr>
            <a:r>
              <a:rPr b="0" i="0" lang="en-IN" sz="3600" u="none" cap="none" strike="noStrike">
                <a:solidFill>
                  <a:srgbClr val="FFFF0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p:nvPr/>
        </p:nvSpPr>
        <p:spPr>
          <a:xfrm>
            <a:off x="495300" y="280798"/>
            <a:ext cx="11201400" cy="530352"/>
          </a:xfrm>
          <a:prstGeom prst="roundRect">
            <a:avLst>
              <a:gd fmla="val 16667" name="adj"/>
            </a:avLst>
          </a:prstGeom>
          <a:solidFill>
            <a:srgbClr val="002060"/>
          </a:solidFill>
          <a:ln cap="flat" cmpd="sng" w="1270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Arial"/>
                <a:ea typeface="Arial"/>
                <a:cs typeface="Arial"/>
                <a:sym typeface="Arial"/>
              </a:rPr>
              <a:t>Flow Diagram of Media Analytics</a:t>
            </a:r>
            <a:endParaRPr/>
          </a:p>
        </p:txBody>
      </p:sp>
      <p:sp>
        <p:nvSpPr>
          <p:cNvPr id="169" name="Google Shape;169;p26"/>
          <p:cNvSpPr txBox="1"/>
          <p:nvPr/>
        </p:nvSpPr>
        <p:spPr>
          <a:xfrm>
            <a:off x="1314449" y="1347221"/>
            <a:ext cx="223837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Unstructured Data</a:t>
            </a:r>
            <a:endParaRPr/>
          </a:p>
        </p:txBody>
      </p:sp>
      <p:grpSp>
        <p:nvGrpSpPr>
          <p:cNvPr id="170" name="Google Shape;170;p26"/>
          <p:cNvGrpSpPr/>
          <p:nvPr/>
        </p:nvGrpSpPr>
        <p:grpSpPr>
          <a:xfrm>
            <a:off x="1168704" y="1718329"/>
            <a:ext cx="2695575" cy="3208741"/>
            <a:chOff x="1168704" y="2090369"/>
            <a:chExt cx="2695575" cy="3208741"/>
          </a:xfrm>
        </p:grpSpPr>
        <p:sp>
          <p:nvSpPr>
            <p:cNvPr id="171" name="Google Shape;171;p26"/>
            <p:cNvSpPr/>
            <p:nvPr/>
          </p:nvSpPr>
          <p:spPr>
            <a:xfrm>
              <a:off x="1168704" y="2090369"/>
              <a:ext cx="2695575" cy="3208741"/>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Musk unveils new name, logo for Twitter" id="172" name="Google Shape;172;p26"/>
            <p:cNvPicPr preferRelativeResize="0"/>
            <p:nvPr/>
          </p:nvPicPr>
          <p:blipFill rotWithShape="1">
            <a:blip r:embed="rId3">
              <a:alphaModFix/>
            </a:blip>
            <a:srcRect b="0" l="0" r="0" t="0"/>
            <a:stretch/>
          </p:blipFill>
          <p:spPr>
            <a:xfrm>
              <a:off x="1740416" y="2433153"/>
              <a:ext cx="630331" cy="630331"/>
            </a:xfrm>
            <a:prstGeom prst="rect">
              <a:avLst/>
            </a:prstGeom>
            <a:noFill/>
            <a:ln>
              <a:noFill/>
            </a:ln>
          </p:spPr>
        </p:pic>
        <p:pic>
          <p:nvPicPr>
            <p:cNvPr id="173" name="Google Shape;173;p26"/>
            <p:cNvPicPr preferRelativeResize="0"/>
            <p:nvPr/>
          </p:nvPicPr>
          <p:blipFill rotWithShape="1">
            <a:blip r:embed="rId4">
              <a:alphaModFix/>
            </a:blip>
            <a:srcRect b="0" l="0" r="0" t="0"/>
            <a:stretch/>
          </p:blipFill>
          <p:spPr>
            <a:xfrm>
              <a:off x="2516491" y="2428300"/>
              <a:ext cx="630331" cy="630331"/>
            </a:xfrm>
            <a:prstGeom prst="rect">
              <a:avLst/>
            </a:prstGeom>
            <a:noFill/>
            <a:ln>
              <a:noFill/>
            </a:ln>
          </p:spPr>
        </p:pic>
        <p:pic>
          <p:nvPicPr>
            <p:cNvPr descr="Image result for Instagram Logo" id="174" name="Google Shape;174;p26"/>
            <p:cNvPicPr preferRelativeResize="0"/>
            <p:nvPr/>
          </p:nvPicPr>
          <p:blipFill rotWithShape="1">
            <a:blip r:embed="rId5">
              <a:alphaModFix/>
            </a:blip>
            <a:srcRect b="0" l="0" r="0" t="0"/>
            <a:stretch/>
          </p:blipFill>
          <p:spPr>
            <a:xfrm>
              <a:off x="1410961" y="4368285"/>
              <a:ext cx="871536" cy="871536"/>
            </a:xfrm>
            <a:prstGeom prst="rect">
              <a:avLst/>
            </a:prstGeom>
            <a:noFill/>
            <a:ln>
              <a:noFill/>
            </a:ln>
          </p:spPr>
        </p:pic>
        <p:pic>
          <p:nvPicPr>
            <p:cNvPr descr="Image result for youtube logo" id="175" name="Google Shape;175;p26"/>
            <p:cNvPicPr preferRelativeResize="0"/>
            <p:nvPr/>
          </p:nvPicPr>
          <p:blipFill rotWithShape="1">
            <a:blip r:embed="rId6">
              <a:alphaModFix/>
            </a:blip>
            <a:srcRect b="0" l="0" r="0" t="0"/>
            <a:stretch/>
          </p:blipFill>
          <p:spPr>
            <a:xfrm>
              <a:off x="2707479" y="4481872"/>
              <a:ext cx="603719" cy="607092"/>
            </a:xfrm>
            <a:prstGeom prst="rect">
              <a:avLst/>
            </a:prstGeom>
            <a:noFill/>
            <a:ln>
              <a:noFill/>
            </a:ln>
          </p:spPr>
        </p:pic>
        <p:pic>
          <p:nvPicPr>
            <p:cNvPr descr="Netflix logo on transparent background 14018571 Vector Art at Vecteezy" id="176" name="Google Shape;176;p26"/>
            <p:cNvPicPr preferRelativeResize="0"/>
            <p:nvPr/>
          </p:nvPicPr>
          <p:blipFill rotWithShape="1">
            <a:blip r:embed="rId7">
              <a:alphaModFix/>
            </a:blip>
            <a:srcRect b="0" l="0" r="0" t="0"/>
            <a:stretch/>
          </p:blipFill>
          <p:spPr>
            <a:xfrm>
              <a:off x="2159792" y="4530209"/>
              <a:ext cx="547687" cy="547687"/>
            </a:xfrm>
            <a:prstGeom prst="rect">
              <a:avLst/>
            </a:prstGeom>
            <a:noFill/>
            <a:ln>
              <a:noFill/>
            </a:ln>
          </p:spPr>
        </p:pic>
        <p:pic>
          <p:nvPicPr>
            <p:cNvPr descr="Amazon Prime Video Logo, symbol, meaning, history, PNG, brand" id="177" name="Google Shape;177;p26"/>
            <p:cNvPicPr preferRelativeResize="0"/>
            <p:nvPr/>
          </p:nvPicPr>
          <p:blipFill rotWithShape="1">
            <a:blip r:embed="rId8">
              <a:alphaModFix/>
            </a:blip>
            <a:srcRect b="0" l="0" r="0" t="0"/>
            <a:stretch/>
          </p:blipFill>
          <p:spPr>
            <a:xfrm>
              <a:off x="1976435" y="3091373"/>
              <a:ext cx="914399" cy="513144"/>
            </a:xfrm>
            <a:prstGeom prst="rect">
              <a:avLst/>
            </a:prstGeom>
            <a:noFill/>
            <a:ln>
              <a:noFill/>
            </a:ln>
          </p:spPr>
        </p:pic>
        <p:pic>
          <p:nvPicPr>
            <p:cNvPr descr="Image result for Disney+ Logo" id="178" name="Google Shape;178;p26"/>
            <p:cNvPicPr preferRelativeResize="0"/>
            <p:nvPr/>
          </p:nvPicPr>
          <p:blipFill rotWithShape="1">
            <a:blip r:embed="rId9">
              <a:alphaModFix/>
            </a:blip>
            <a:srcRect b="18904" l="15675" r="13696" t="15745"/>
            <a:stretch/>
          </p:blipFill>
          <p:spPr>
            <a:xfrm>
              <a:off x="1734545" y="3585978"/>
              <a:ext cx="1408843" cy="778706"/>
            </a:xfrm>
            <a:prstGeom prst="rect">
              <a:avLst/>
            </a:prstGeom>
            <a:noFill/>
            <a:ln>
              <a:noFill/>
            </a:ln>
          </p:spPr>
        </p:pic>
      </p:grpSp>
      <p:grpSp>
        <p:nvGrpSpPr>
          <p:cNvPr id="179" name="Google Shape;179;p26"/>
          <p:cNvGrpSpPr/>
          <p:nvPr/>
        </p:nvGrpSpPr>
        <p:grpSpPr>
          <a:xfrm>
            <a:off x="4386262" y="1347221"/>
            <a:ext cx="3419475" cy="3419475"/>
            <a:chOff x="4386262" y="1347221"/>
            <a:chExt cx="3419475" cy="3419475"/>
          </a:xfrm>
        </p:grpSpPr>
        <p:pic>
          <p:nvPicPr>
            <p:cNvPr descr="Cloud outline" id="180" name="Google Shape;180;p26"/>
            <p:cNvPicPr preferRelativeResize="0"/>
            <p:nvPr/>
          </p:nvPicPr>
          <p:blipFill rotWithShape="1">
            <a:blip r:embed="rId10">
              <a:alphaModFix/>
            </a:blip>
            <a:srcRect b="0" l="0" r="0" t="0"/>
            <a:stretch/>
          </p:blipFill>
          <p:spPr>
            <a:xfrm>
              <a:off x="4386262" y="1347221"/>
              <a:ext cx="3419475" cy="3419475"/>
            </a:xfrm>
            <a:prstGeom prst="rect">
              <a:avLst/>
            </a:prstGeom>
            <a:noFill/>
            <a:ln>
              <a:noFill/>
            </a:ln>
          </p:spPr>
        </p:pic>
        <p:sp>
          <p:nvSpPr>
            <p:cNvPr id="181" name="Google Shape;181;p26"/>
            <p:cNvSpPr txBox="1"/>
            <p:nvPr/>
          </p:nvSpPr>
          <p:spPr>
            <a:xfrm>
              <a:off x="5091816" y="3061536"/>
              <a:ext cx="200025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Data warehouse</a:t>
              </a:r>
              <a:endParaRPr/>
            </a:p>
          </p:txBody>
        </p:sp>
      </p:grpSp>
      <p:grpSp>
        <p:nvGrpSpPr>
          <p:cNvPr id="182" name="Google Shape;182;p26"/>
          <p:cNvGrpSpPr/>
          <p:nvPr/>
        </p:nvGrpSpPr>
        <p:grpSpPr>
          <a:xfrm>
            <a:off x="8327721" y="1051947"/>
            <a:ext cx="3064180" cy="4529138"/>
            <a:chOff x="8327721" y="1051947"/>
            <a:chExt cx="3064180" cy="4529138"/>
          </a:xfrm>
        </p:grpSpPr>
        <p:sp>
          <p:nvSpPr>
            <p:cNvPr id="183" name="Google Shape;183;p26"/>
            <p:cNvSpPr/>
            <p:nvPr/>
          </p:nvSpPr>
          <p:spPr>
            <a:xfrm>
              <a:off x="8327721" y="1051947"/>
              <a:ext cx="3064180" cy="4529138"/>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n-IN" sz="1600">
                  <a:solidFill>
                    <a:schemeClr val="dk1"/>
                  </a:solidFill>
                  <a:latin typeface="Arial"/>
                  <a:ea typeface="Arial"/>
                  <a:cs typeface="Arial"/>
                  <a:sym typeface="Arial"/>
                </a:rPr>
                <a:t>Dashboard &amp; Reports</a:t>
              </a:r>
              <a:endParaRPr/>
            </a:p>
            <a:p>
              <a:pPr indent="-285750" lvl="0" marL="285750" marR="0" rtl="0" algn="l">
                <a:spcBef>
                  <a:spcPts val="0"/>
                </a:spcBef>
                <a:spcAft>
                  <a:spcPts val="0"/>
                </a:spcAft>
                <a:buClr>
                  <a:schemeClr val="dk1"/>
                </a:buClr>
                <a:buSzPts val="1600"/>
                <a:buFont typeface="Arial"/>
                <a:buChar char="•"/>
              </a:pPr>
              <a:r>
                <a:rPr lang="en-IN" sz="1600">
                  <a:solidFill>
                    <a:schemeClr val="dk1"/>
                  </a:solidFill>
                  <a:latin typeface="Arial"/>
                  <a:ea typeface="Arial"/>
                  <a:cs typeface="Arial"/>
                  <a:sym typeface="Arial"/>
                </a:rPr>
                <a:t>Real-Time Visualization</a:t>
              </a:r>
              <a:endParaRPr/>
            </a:p>
            <a:p>
              <a:pPr indent="-285750" lvl="0" marL="285750" marR="0" rtl="0" algn="l">
                <a:spcBef>
                  <a:spcPts val="0"/>
                </a:spcBef>
                <a:spcAft>
                  <a:spcPts val="0"/>
                </a:spcAft>
                <a:buClr>
                  <a:schemeClr val="dk1"/>
                </a:buClr>
                <a:buSzPts val="1600"/>
                <a:buFont typeface="Arial"/>
                <a:buChar char="•"/>
              </a:pPr>
              <a:r>
                <a:rPr lang="en-IN" sz="1600">
                  <a:solidFill>
                    <a:schemeClr val="dk1"/>
                  </a:solidFill>
                  <a:latin typeface="Arial"/>
                  <a:ea typeface="Arial"/>
                  <a:cs typeface="Arial"/>
                  <a:sym typeface="Arial"/>
                </a:rPr>
                <a:t>Operational Applications</a:t>
              </a:r>
              <a:endParaRPr/>
            </a:p>
            <a:p>
              <a:pPr indent="-285750" lvl="0" marL="285750" marR="0" rtl="0" algn="l">
                <a:spcBef>
                  <a:spcPts val="0"/>
                </a:spcBef>
                <a:spcAft>
                  <a:spcPts val="0"/>
                </a:spcAft>
                <a:buClr>
                  <a:schemeClr val="dk1"/>
                </a:buClr>
                <a:buSzPts val="1600"/>
                <a:buFont typeface="Arial"/>
                <a:buChar char="•"/>
              </a:pPr>
              <a:r>
                <a:rPr lang="en-IN" sz="1600">
                  <a:solidFill>
                    <a:schemeClr val="dk1"/>
                  </a:solidFill>
                  <a:latin typeface="Arial"/>
                  <a:ea typeface="Arial"/>
                  <a:cs typeface="Arial"/>
                  <a:sym typeface="Arial"/>
                </a:rPr>
                <a:t>ML/AI Prediction &amp; Monitoring</a:t>
              </a:r>
              <a:endParaRPr/>
            </a:p>
            <a:p>
              <a:pPr indent="-285750" lvl="0" marL="285750" marR="0" rtl="0" algn="l">
                <a:spcBef>
                  <a:spcPts val="0"/>
                </a:spcBef>
                <a:spcAft>
                  <a:spcPts val="0"/>
                </a:spcAft>
                <a:buClr>
                  <a:schemeClr val="dk1"/>
                </a:buClr>
                <a:buSzPts val="1600"/>
                <a:buFont typeface="Arial"/>
                <a:buChar char="•"/>
              </a:pPr>
              <a:r>
                <a:rPr lang="en-IN" sz="1600">
                  <a:solidFill>
                    <a:schemeClr val="dk1"/>
                  </a:solidFill>
                  <a:latin typeface="Arial"/>
                  <a:ea typeface="Arial"/>
                  <a:cs typeface="Arial"/>
                  <a:sym typeface="Arial"/>
                </a:rPr>
                <a:t>Executive and custom experience</a:t>
              </a:r>
              <a:endParaRPr/>
            </a:p>
          </p:txBody>
        </p:sp>
        <p:pic>
          <p:nvPicPr>
            <p:cNvPr id="184" name="Google Shape;184;p26"/>
            <p:cNvPicPr preferRelativeResize="0"/>
            <p:nvPr/>
          </p:nvPicPr>
          <p:blipFill rotWithShape="1">
            <a:blip r:embed="rId11">
              <a:alphaModFix/>
            </a:blip>
            <a:srcRect b="9515" l="0" r="0" t="11691"/>
            <a:stretch/>
          </p:blipFill>
          <p:spPr>
            <a:xfrm>
              <a:off x="8886083" y="1347221"/>
              <a:ext cx="1947456" cy="852490"/>
            </a:xfrm>
            <a:prstGeom prst="rect">
              <a:avLst/>
            </a:prstGeom>
            <a:noFill/>
            <a:ln>
              <a:noFill/>
            </a:ln>
          </p:spPr>
        </p:pic>
        <p:pic>
          <p:nvPicPr>
            <p:cNvPr descr="Tableau Logo [Software] - PNG Logo Vector Brand Downloads (SVG, EPS)" id="185" name="Google Shape;185;p26"/>
            <p:cNvPicPr preferRelativeResize="0"/>
            <p:nvPr/>
          </p:nvPicPr>
          <p:blipFill rotWithShape="1">
            <a:blip r:embed="rId12">
              <a:alphaModFix/>
            </a:blip>
            <a:srcRect b="29918" l="0" r="0" t="33540"/>
            <a:stretch/>
          </p:blipFill>
          <p:spPr>
            <a:xfrm>
              <a:off x="8784998" y="4571436"/>
              <a:ext cx="2149626" cy="490538"/>
            </a:xfrm>
            <a:prstGeom prst="rect">
              <a:avLst/>
            </a:prstGeom>
            <a:noFill/>
            <a:ln>
              <a:noFill/>
            </a:ln>
          </p:spPr>
        </p:pic>
      </p:grpSp>
      <p:grpSp>
        <p:nvGrpSpPr>
          <p:cNvPr id="186" name="Google Shape;186;p26"/>
          <p:cNvGrpSpPr/>
          <p:nvPr/>
        </p:nvGrpSpPr>
        <p:grpSpPr>
          <a:xfrm>
            <a:off x="4552111" y="4365118"/>
            <a:ext cx="3143250" cy="1309689"/>
            <a:chOff x="4248150" y="5138736"/>
            <a:chExt cx="3143250" cy="1309689"/>
          </a:xfrm>
        </p:grpSpPr>
        <p:pic>
          <p:nvPicPr>
            <p:cNvPr descr="Table outline" id="187" name="Google Shape;187;p26"/>
            <p:cNvPicPr preferRelativeResize="0"/>
            <p:nvPr/>
          </p:nvPicPr>
          <p:blipFill rotWithShape="1">
            <a:blip r:embed="rId13">
              <a:alphaModFix/>
            </a:blip>
            <a:srcRect b="0" l="0" r="0" t="0"/>
            <a:stretch/>
          </p:blipFill>
          <p:spPr>
            <a:xfrm>
              <a:off x="4383491" y="5325489"/>
              <a:ext cx="914400" cy="914400"/>
            </a:xfrm>
            <a:prstGeom prst="rect">
              <a:avLst/>
            </a:prstGeom>
            <a:noFill/>
            <a:ln>
              <a:noFill/>
            </a:ln>
          </p:spPr>
        </p:pic>
        <p:pic>
          <p:nvPicPr>
            <p:cNvPr descr="Database outline" id="188" name="Google Shape;188;p26"/>
            <p:cNvPicPr preferRelativeResize="0"/>
            <p:nvPr/>
          </p:nvPicPr>
          <p:blipFill rotWithShape="1">
            <a:blip r:embed="rId14">
              <a:alphaModFix/>
            </a:blip>
            <a:srcRect b="0" l="0" r="0" t="0"/>
            <a:stretch/>
          </p:blipFill>
          <p:spPr>
            <a:xfrm>
              <a:off x="6234212" y="5325489"/>
              <a:ext cx="914400" cy="914400"/>
            </a:xfrm>
            <a:prstGeom prst="rect">
              <a:avLst/>
            </a:prstGeom>
            <a:noFill/>
            <a:ln>
              <a:noFill/>
            </a:ln>
          </p:spPr>
        </p:pic>
        <p:pic>
          <p:nvPicPr>
            <p:cNvPr descr="Difference between SQL vs NoSQL - AlienRoom - Newsletter" id="189" name="Google Shape;189;p26"/>
            <p:cNvPicPr preferRelativeResize="0"/>
            <p:nvPr/>
          </p:nvPicPr>
          <p:blipFill rotWithShape="1">
            <a:blip r:embed="rId15">
              <a:alphaModFix/>
            </a:blip>
            <a:srcRect b="0" l="0" r="0" t="0"/>
            <a:stretch/>
          </p:blipFill>
          <p:spPr>
            <a:xfrm>
              <a:off x="5362575" y="5313584"/>
              <a:ext cx="914400" cy="914400"/>
            </a:xfrm>
            <a:prstGeom prst="rect">
              <a:avLst/>
            </a:prstGeom>
            <a:noFill/>
            <a:ln>
              <a:noFill/>
            </a:ln>
          </p:spPr>
        </p:pic>
        <p:sp>
          <p:nvSpPr>
            <p:cNvPr id="190" name="Google Shape;190;p26"/>
            <p:cNvSpPr/>
            <p:nvPr/>
          </p:nvSpPr>
          <p:spPr>
            <a:xfrm>
              <a:off x="4248150" y="5138736"/>
              <a:ext cx="3143250" cy="1309689"/>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cxnSp>
        <p:nvCxnSpPr>
          <p:cNvPr id="191" name="Google Shape;191;p26"/>
          <p:cNvCxnSpPr>
            <a:stCxn id="171" idx="3"/>
          </p:cNvCxnSpPr>
          <p:nvPr/>
        </p:nvCxnSpPr>
        <p:spPr>
          <a:xfrm>
            <a:off x="3864279" y="3322700"/>
            <a:ext cx="705600" cy="0"/>
          </a:xfrm>
          <a:prstGeom prst="straightConnector1">
            <a:avLst/>
          </a:prstGeom>
          <a:noFill/>
          <a:ln cap="flat" cmpd="sng" w="12700">
            <a:solidFill>
              <a:schemeClr val="accent1"/>
            </a:solidFill>
            <a:prstDash val="solid"/>
            <a:miter lim="800000"/>
            <a:headEnd len="sm" w="sm" type="none"/>
            <a:tailEnd len="med" w="med" type="triangle"/>
          </a:ln>
        </p:spPr>
      </p:cxnSp>
      <p:cxnSp>
        <p:nvCxnSpPr>
          <p:cNvPr id="192" name="Google Shape;192;p26"/>
          <p:cNvCxnSpPr>
            <a:stCxn id="190" idx="0"/>
          </p:cNvCxnSpPr>
          <p:nvPr/>
        </p:nvCxnSpPr>
        <p:spPr>
          <a:xfrm rot="10800000">
            <a:off x="6123736" y="3879118"/>
            <a:ext cx="0" cy="486000"/>
          </a:xfrm>
          <a:prstGeom prst="straightConnector1">
            <a:avLst/>
          </a:prstGeom>
          <a:noFill/>
          <a:ln cap="flat" cmpd="sng" w="12700">
            <a:solidFill>
              <a:schemeClr val="accent1"/>
            </a:solidFill>
            <a:prstDash val="solid"/>
            <a:miter lim="800000"/>
            <a:headEnd len="sm" w="sm" type="none"/>
            <a:tailEnd len="med" w="med" type="triangle"/>
          </a:ln>
        </p:spPr>
      </p:cxnSp>
      <p:cxnSp>
        <p:nvCxnSpPr>
          <p:cNvPr id="193" name="Google Shape;193;p26"/>
          <p:cNvCxnSpPr>
            <a:endCxn id="183" idx="1"/>
          </p:cNvCxnSpPr>
          <p:nvPr/>
        </p:nvCxnSpPr>
        <p:spPr>
          <a:xfrm flipH="1" rot="10800000">
            <a:off x="7519821" y="3316516"/>
            <a:ext cx="807900" cy="6300"/>
          </a:xfrm>
          <a:prstGeom prst="straightConnector1">
            <a:avLst/>
          </a:prstGeom>
          <a:noFill/>
          <a:ln cap="flat" cmpd="sng" w="12700">
            <a:solidFill>
              <a:schemeClr val="accent1"/>
            </a:solidFill>
            <a:prstDash val="solid"/>
            <a:miter lim="800000"/>
            <a:headEnd len="sm" w="sm" type="none"/>
            <a:tailEnd len="med" w="med" type="triangle"/>
          </a:ln>
        </p:spPr>
      </p:cxnSp>
      <p:sp>
        <p:nvSpPr>
          <p:cNvPr id="194" name="Google Shape;194;p26"/>
          <p:cNvSpPr/>
          <p:nvPr/>
        </p:nvSpPr>
        <p:spPr>
          <a:xfrm rot="-5400000">
            <a:off x="2412403" y="4323703"/>
            <a:ext cx="208175" cy="3208741"/>
          </a:xfrm>
          <a:prstGeom prst="leftBrace">
            <a:avLst>
              <a:gd fmla="val 8333" name="adj1"/>
              <a:gd fmla="val 50000"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26"/>
          <p:cNvSpPr/>
          <p:nvPr/>
        </p:nvSpPr>
        <p:spPr>
          <a:xfrm rot="-5400000">
            <a:off x="5987853" y="4323702"/>
            <a:ext cx="208175" cy="3208741"/>
          </a:xfrm>
          <a:prstGeom prst="leftBrace">
            <a:avLst>
              <a:gd fmla="val 8333" name="adj1"/>
              <a:gd fmla="val 50000"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26"/>
          <p:cNvSpPr/>
          <p:nvPr/>
        </p:nvSpPr>
        <p:spPr>
          <a:xfrm rot="-5400000">
            <a:off x="9755723" y="4323701"/>
            <a:ext cx="208175" cy="3208741"/>
          </a:xfrm>
          <a:prstGeom prst="leftBrace">
            <a:avLst>
              <a:gd fmla="val 8333" name="adj1"/>
              <a:gd fmla="val 50000"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26"/>
          <p:cNvSpPr txBox="1"/>
          <p:nvPr/>
        </p:nvSpPr>
        <p:spPr>
          <a:xfrm>
            <a:off x="1034716" y="6074286"/>
            <a:ext cx="30861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Data collection</a:t>
            </a:r>
            <a:endParaRPr/>
          </a:p>
        </p:txBody>
      </p:sp>
      <p:sp>
        <p:nvSpPr>
          <p:cNvPr id="198" name="Google Shape;198;p26"/>
          <p:cNvSpPr txBox="1"/>
          <p:nvPr/>
        </p:nvSpPr>
        <p:spPr>
          <a:xfrm>
            <a:off x="4548867" y="6076817"/>
            <a:ext cx="30861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Data Analysis</a:t>
            </a:r>
            <a:endParaRPr/>
          </a:p>
        </p:txBody>
      </p:sp>
      <p:sp>
        <p:nvSpPr>
          <p:cNvPr id="199" name="Google Shape;199;p26"/>
          <p:cNvSpPr txBox="1"/>
          <p:nvPr/>
        </p:nvSpPr>
        <p:spPr>
          <a:xfrm>
            <a:off x="8316737" y="6061768"/>
            <a:ext cx="308614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Data Visualization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p:nvPr/>
        </p:nvSpPr>
        <p:spPr>
          <a:xfrm>
            <a:off x="4680284" y="280798"/>
            <a:ext cx="7016416" cy="530352"/>
          </a:xfrm>
          <a:prstGeom prst="roundRect">
            <a:avLst>
              <a:gd fmla="val 16667" name="adj"/>
            </a:avLst>
          </a:prstGeom>
          <a:solidFill>
            <a:srgbClr val="002060"/>
          </a:solidFill>
          <a:ln cap="flat" cmpd="sng" w="1270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Media Analytics Mechanism Work-Flow</a:t>
            </a:r>
            <a:endParaRPr/>
          </a:p>
        </p:txBody>
      </p:sp>
      <p:sp>
        <p:nvSpPr>
          <p:cNvPr id="205" name="Google Shape;205;p27"/>
          <p:cNvSpPr/>
          <p:nvPr/>
        </p:nvSpPr>
        <p:spPr>
          <a:xfrm>
            <a:off x="360947" y="3086099"/>
            <a:ext cx="4319337" cy="685801"/>
          </a:xfrm>
          <a:prstGeom prst="roundRect">
            <a:avLst>
              <a:gd fmla="val 16667" name="adj"/>
            </a:avLst>
          </a:prstGeom>
          <a:no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2"/>
                </a:solidFill>
                <a:latin typeface="Arial"/>
                <a:ea typeface="Arial"/>
                <a:cs typeface="Arial"/>
                <a:sym typeface="Arial"/>
              </a:rPr>
              <a:t>Data collection</a:t>
            </a:r>
            <a:endParaRPr/>
          </a:p>
        </p:txBody>
      </p:sp>
      <p:sp>
        <p:nvSpPr>
          <p:cNvPr id="206" name="Google Shape;206;p27"/>
          <p:cNvSpPr/>
          <p:nvPr/>
        </p:nvSpPr>
        <p:spPr>
          <a:xfrm>
            <a:off x="495300" y="3921042"/>
            <a:ext cx="3691689" cy="530352"/>
          </a:xfrm>
          <a:prstGeom prst="roundRect">
            <a:avLst>
              <a:gd fmla="val 16667" name="adj"/>
            </a:avLst>
          </a:prstGeom>
          <a:no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2"/>
                </a:solidFill>
                <a:latin typeface="Arial"/>
                <a:ea typeface="Arial"/>
                <a:cs typeface="Arial"/>
                <a:sym typeface="Arial"/>
              </a:rPr>
              <a:t>Data Cleaning and Preprocessing</a:t>
            </a:r>
            <a:endParaRPr/>
          </a:p>
        </p:txBody>
      </p:sp>
      <p:sp>
        <p:nvSpPr>
          <p:cNvPr id="207" name="Google Shape;207;p27"/>
          <p:cNvSpPr/>
          <p:nvPr/>
        </p:nvSpPr>
        <p:spPr>
          <a:xfrm>
            <a:off x="495300" y="4689850"/>
            <a:ext cx="3691689" cy="530352"/>
          </a:xfrm>
          <a:prstGeom prst="roundRect">
            <a:avLst>
              <a:gd fmla="val 16667" name="adj"/>
            </a:avLst>
          </a:prstGeom>
          <a:no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2"/>
                </a:solidFill>
                <a:latin typeface="Arial"/>
                <a:ea typeface="Arial"/>
                <a:cs typeface="Arial"/>
                <a:sym typeface="Arial"/>
              </a:rPr>
              <a:t>Data Integration</a:t>
            </a:r>
            <a:endParaRPr/>
          </a:p>
        </p:txBody>
      </p:sp>
      <p:sp>
        <p:nvSpPr>
          <p:cNvPr id="208" name="Google Shape;208;p27"/>
          <p:cNvSpPr/>
          <p:nvPr/>
        </p:nvSpPr>
        <p:spPr>
          <a:xfrm>
            <a:off x="495300" y="6158282"/>
            <a:ext cx="3691689" cy="530352"/>
          </a:xfrm>
          <a:prstGeom prst="roundRect">
            <a:avLst>
              <a:gd fmla="val 16667" name="adj"/>
            </a:avLst>
          </a:prstGeom>
          <a:no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2"/>
                </a:solidFill>
                <a:latin typeface="Arial"/>
                <a:ea typeface="Arial"/>
                <a:cs typeface="Arial"/>
                <a:sym typeface="Arial"/>
              </a:rPr>
              <a:t>Data Visualization</a:t>
            </a:r>
            <a:endParaRPr/>
          </a:p>
        </p:txBody>
      </p:sp>
      <p:sp>
        <p:nvSpPr>
          <p:cNvPr id="209" name="Google Shape;209;p27"/>
          <p:cNvSpPr/>
          <p:nvPr/>
        </p:nvSpPr>
        <p:spPr>
          <a:xfrm>
            <a:off x="495300" y="5424066"/>
            <a:ext cx="3691689" cy="530352"/>
          </a:xfrm>
          <a:prstGeom prst="roundRect">
            <a:avLst>
              <a:gd fmla="val 16667" name="adj"/>
            </a:avLst>
          </a:prstGeom>
          <a:no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2"/>
                </a:solidFill>
                <a:latin typeface="Arial"/>
                <a:ea typeface="Arial"/>
                <a:cs typeface="Arial"/>
                <a:sym typeface="Arial"/>
              </a:rPr>
              <a:t>Data Analysis</a:t>
            </a:r>
            <a:endParaRPr/>
          </a:p>
        </p:txBody>
      </p:sp>
      <p:sp>
        <p:nvSpPr>
          <p:cNvPr id="210" name="Google Shape;210;p27"/>
          <p:cNvSpPr/>
          <p:nvPr/>
        </p:nvSpPr>
        <p:spPr>
          <a:xfrm>
            <a:off x="495300" y="6892498"/>
            <a:ext cx="3691689" cy="530352"/>
          </a:xfrm>
          <a:prstGeom prst="roundRect">
            <a:avLst>
              <a:gd fmla="val 16667" name="adj"/>
            </a:avLst>
          </a:prstGeom>
          <a:no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dk2"/>
                </a:solidFill>
                <a:latin typeface="Arial"/>
                <a:ea typeface="Arial"/>
                <a:cs typeface="Arial"/>
                <a:sym typeface="Arial"/>
              </a:rPr>
              <a:t>Reporting and Decision-Making</a:t>
            </a:r>
            <a:endParaRPr/>
          </a:p>
        </p:txBody>
      </p:sp>
      <p:sp>
        <p:nvSpPr>
          <p:cNvPr id="211" name="Google Shape;211;p27"/>
          <p:cNvSpPr/>
          <p:nvPr/>
        </p:nvSpPr>
        <p:spPr>
          <a:xfrm>
            <a:off x="5474368" y="1322260"/>
            <a:ext cx="5630779" cy="4958224"/>
          </a:xfrm>
          <a:prstGeom prst="roundRect">
            <a:avLst>
              <a:gd fmla="val 16667" name="adj"/>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2626"/>
              </a:solidFill>
              <a:latin typeface="Calibri"/>
              <a:ea typeface="Calibri"/>
              <a:cs typeface="Calibri"/>
              <a:sym typeface="Calibri"/>
            </a:endParaRPr>
          </a:p>
        </p:txBody>
      </p:sp>
      <p:sp>
        <p:nvSpPr>
          <p:cNvPr id="212" name="Google Shape;212;p27"/>
          <p:cNvSpPr txBox="1"/>
          <p:nvPr/>
        </p:nvSpPr>
        <p:spPr>
          <a:xfrm>
            <a:off x="6095999" y="1988288"/>
            <a:ext cx="4366437" cy="175432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Collect data from social media platforms, websites, CRM systems, Marketing Automation tools, advertising platforms and surveys</a:t>
            </a:r>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Tools: APIs, web-scraping tools and survey tools</a:t>
            </a:r>
            <a:endParaRPr/>
          </a:p>
        </p:txBody>
      </p:sp>
      <p:pic>
        <p:nvPicPr>
          <p:cNvPr descr="Musk unveils new name, logo for Twitter" id="213" name="Google Shape;213;p27"/>
          <p:cNvPicPr preferRelativeResize="0"/>
          <p:nvPr/>
        </p:nvPicPr>
        <p:blipFill rotWithShape="1">
          <a:blip r:embed="rId3">
            <a:alphaModFix/>
          </a:blip>
          <a:srcRect b="0" l="0" r="0" t="0"/>
          <a:stretch/>
        </p:blipFill>
        <p:spPr>
          <a:xfrm>
            <a:off x="6156563" y="4186218"/>
            <a:ext cx="630331" cy="630331"/>
          </a:xfrm>
          <a:prstGeom prst="rect">
            <a:avLst/>
          </a:prstGeom>
          <a:noFill/>
          <a:ln>
            <a:noFill/>
          </a:ln>
        </p:spPr>
      </p:pic>
      <p:pic>
        <p:nvPicPr>
          <p:cNvPr id="214" name="Google Shape;214;p27"/>
          <p:cNvPicPr preferRelativeResize="0"/>
          <p:nvPr/>
        </p:nvPicPr>
        <p:blipFill rotWithShape="1">
          <a:blip r:embed="rId4">
            <a:alphaModFix/>
          </a:blip>
          <a:srcRect b="0" l="0" r="0" t="0"/>
          <a:stretch/>
        </p:blipFill>
        <p:spPr>
          <a:xfrm>
            <a:off x="6836920" y="4186218"/>
            <a:ext cx="630331" cy="630331"/>
          </a:xfrm>
          <a:prstGeom prst="rect">
            <a:avLst/>
          </a:prstGeom>
          <a:noFill/>
          <a:ln>
            <a:noFill/>
          </a:ln>
        </p:spPr>
      </p:pic>
      <p:pic>
        <p:nvPicPr>
          <p:cNvPr descr="Image result for Instagram Logo" id="215" name="Google Shape;215;p27"/>
          <p:cNvPicPr preferRelativeResize="0"/>
          <p:nvPr/>
        </p:nvPicPr>
        <p:blipFill rotWithShape="1">
          <a:blip r:embed="rId5">
            <a:alphaModFix/>
          </a:blip>
          <a:srcRect b="0" l="0" r="0" t="0"/>
          <a:stretch/>
        </p:blipFill>
        <p:spPr>
          <a:xfrm>
            <a:off x="7467251" y="4086147"/>
            <a:ext cx="871536" cy="871536"/>
          </a:xfrm>
          <a:prstGeom prst="rect">
            <a:avLst/>
          </a:prstGeom>
          <a:noFill/>
          <a:ln>
            <a:noFill/>
          </a:ln>
        </p:spPr>
      </p:pic>
      <p:pic>
        <p:nvPicPr>
          <p:cNvPr descr="Google Analytics Logo – PNG e Vetor – Download de Logo" id="216" name="Google Shape;216;p27"/>
          <p:cNvPicPr preferRelativeResize="0"/>
          <p:nvPr/>
        </p:nvPicPr>
        <p:blipFill rotWithShape="1">
          <a:blip r:embed="rId6">
            <a:alphaModFix/>
          </a:blip>
          <a:srcRect b="0" l="0" r="0" t="0"/>
          <a:stretch/>
        </p:blipFill>
        <p:spPr>
          <a:xfrm>
            <a:off x="8348791" y="4337050"/>
            <a:ext cx="2246821" cy="369730"/>
          </a:xfrm>
          <a:prstGeom prst="rect">
            <a:avLst/>
          </a:prstGeom>
          <a:noFill/>
          <a:ln>
            <a:noFill/>
          </a:ln>
        </p:spPr>
      </p:pic>
      <p:pic>
        <p:nvPicPr>
          <p:cNvPr descr="Image result for beautiful soup logo" id="217" name="Google Shape;217;p27"/>
          <p:cNvPicPr preferRelativeResize="0"/>
          <p:nvPr/>
        </p:nvPicPr>
        <p:blipFill rotWithShape="1">
          <a:blip r:embed="rId7">
            <a:alphaModFix/>
          </a:blip>
          <a:srcRect b="0" l="0" r="0" t="0"/>
          <a:stretch/>
        </p:blipFill>
        <p:spPr>
          <a:xfrm>
            <a:off x="6093389" y="4922672"/>
            <a:ext cx="1952956" cy="770023"/>
          </a:xfrm>
          <a:prstGeom prst="rect">
            <a:avLst/>
          </a:prstGeom>
          <a:noFill/>
          <a:ln>
            <a:noFill/>
          </a:ln>
        </p:spPr>
      </p:pic>
      <p:pic>
        <p:nvPicPr>
          <p:cNvPr descr="Image result for scrapy logo" id="218" name="Google Shape;218;p27"/>
          <p:cNvPicPr preferRelativeResize="0"/>
          <p:nvPr/>
        </p:nvPicPr>
        <p:blipFill rotWithShape="1">
          <a:blip r:embed="rId8">
            <a:alphaModFix/>
          </a:blip>
          <a:srcRect b="0" l="0" r="0" t="0"/>
          <a:stretch/>
        </p:blipFill>
        <p:spPr>
          <a:xfrm>
            <a:off x="9033067" y="4997592"/>
            <a:ext cx="1562545" cy="489402"/>
          </a:xfrm>
          <a:prstGeom prst="rect">
            <a:avLst/>
          </a:prstGeom>
          <a:noFill/>
          <a:ln>
            <a:noFill/>
          </a:ln>
        </p:spPr>
      </p:pic>
      <p:pic>
        <p:nvPicPr>
          <p:cNvPr descr="Image result for google forms logo" id="219" name="Google Shape;219;p27"/>
          <p:cNvPicPr preferRelativeResize="0"/>
          <p:nvPr/>
        </p:nvPicPr>
        <p:blipFill rotWithShape="1">
          <a:blip r:embed="rId9">
            <a:alphaModFix/>
          </a:blip>
          <a:srcRect b="0" l="0" r="0" t="0"/>
          <a:stretch/>
        </p:blipFill>
        <p:spPr>
          <a:xfrm>
            <a:off x="8154694" y="4916204"/>
            <a:ext cx="770023" cy="7700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p:nvPr/>
        </p:nvSpPr>
        <p:spPr>
          <a:xfrm>
            <a:off x="4656220" y="280798"/>
            <a:ext cx="7040479"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Media Analytics Mechanism Work-Flow</a:t>
            </a:r>
            <a:endParaRPr/>
          </a:p>
        </p:txBody>
      </p:sp>
      <p:sp>
        <p:nvSpPr>
          <p:cNvPr id="225" name="Google Shape;225;p28"/>
          <p:cNvSpPr/>
          <p:nvPr/>
        </p:nvSpPr>
        <p:spPr>
          <a:xfrm>
            <a:off x="495300" y="2333631"/>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collection</a:t>
            </a:r>
            <a:endParaRPr/>
          </a:p>
        </p:txBody>
      </p:sp>
      <p:sp>
        <p:nvSpPr>
          <p:cNvPr id="226" name="Google Shape;226;p28"/>
          <p:cNvSpPr/>
          <p:nvPr/>
        </p:nvSpPr>
        <p:spPr>
          <a:xfrm>
            <a:off x="362952" y="3067847"/>
            <a:ext cx="4293269" cy="733926"/>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Cleaning and Preprocessing</a:t>
            </a:r>
            <a:endParaRPr/>
          </a:p>
        </p:txBody>
      </p:sp>
      <p:sp>
        <p:nvSpPr>
          <p:cNvPr id="227" name="Google Shape;227;p28"/>
          <p:cNvSpPr/>
          <p:nvPr/>
        </p:nvSpPr>
        <p:spPr>
          <a:xfrm>
            <a:off x="495300" y="4005637"/>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Integration</a:t>
            </a:r>
            <a:endParaRPr/>
          </a:p>
        </p:txBody>
      </p:sp>
      <p:sp>
        <p:nvSpPr>
          <p:cNvPr id="228" name="Google Shape;228;p28"/>
          <p:cNvSpPr/>
          <p:nvPr/>
        </p:nvSpPr>
        <p:spPr>
          <a:xfrm>
            <a:off x="495300" y="5474069"/>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Visualization</a:t>
            </a:r>
            <a:endParaRPr/>
          </a:p>
        </p:txBody>
      </p:sp>
      <p:sp>
        <p:nvSpPr>
          <p:cNvPr id="229" name="Google Shape;229;p28"/>
          <p:cNvSpPr/>
          <p:nvPr/>
        </p:nvSpPr>
        <p:spPr>
          <a:xfrm>
            <a:off x="495300" y="4739853"/>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Analysis</a:t>
            </a:r>
            <a:endParaRPr/>
          </a:p>
        </p:txBody>
      </p:sp>
      <p:sp>
        <p:nvSpPr>
          <p:cNvPr id="230" name="Google Shape;230;p28"/>
          <p:cNvSpPr/>
          <p:nvPr/>
        </p:nvSpPr>
        <p:spPr>
          <a:xfrm>
            <a:off x="495300" y="6208285"/>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Reporting and Decision-Making</a:t>
            </a:r>
            <a:endParaRPr/>
          </a:p>
        </p:txBody>
      </p:sp>
      <p:sp>
        <p:nvSpPr>
          <p:cNvPr id="231" name="Google Shape;231;p28"/>
          <p:cNvSpPr/>
          <p:nvPr/>
        </p:nvSpPr>
        <p:spPr>
          <a:xfrm>
            <a:off x="5474368" y="1322260"/>
            <a:ext cx="5630779" cy="4958224"/>
          </a:xfrm>
          <a:prstGeom prst="roundRect">
            <a:avLst>
              <a:gd fmla="val 16667" name="adj"/>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2" name="Google Shape;232;p28"/>
          <p:cNvSpPr txBox="1"/>
          <p:nvPr/>
        </p:nvSpPr>
        <p:spPr>
          <a:xfrm>
            <a:off x="6096000" y="1977656"/>
            <a:ext cx="4323907" cy="313932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Remove duplicates, handle missing values and normalize data formats to ensure consistency</a:t>
            </a:r>
            <a:endParaRPr/>
          </a:p>
          <a:p>
            <a:pPr indent="-285750" lvl="0" marL="285750" marR="0" rtl="0" algn="just">
              <a:lnSpc>
                <a:spcPct val="100000"/>
              </a:lnSpc>
              <a:spcBef>
                <a:spcPts val="0"/>
              </a:spcBef>
              <a:spcAft>
                <a:spcPts val="0"/>
              </a:spcAft>
              <a:buClr>
                <a:srgbClr val="000000"/>
              </a:buClr>
              <a:buSzPts val="1800"/>
              <a:buFont typeface="Arial"/>
              <a:buChar char="•"/>
            </a:pPr>
            <a:r>
              <a:rPr b="1" i="0" lang="en-IN" sz="1800" u="none" cap="none" strike="noStrike">
                <a:solidFill>
                  <a:srgbClr val="000000"/>
                </a:solidFill>
                <a:latin typeface="Arial"/>
                <a:ea typeface="Arial"/>
                <a:cs typeface="Arial"/>
                <a:sym typeface="Arial"/>
              </a:rPr>
              <a:t>Cleaning:</a:t>
            </a:r>
            <a:r>
              <a:rPr b="0" i="0" lang="en-IN" sz="1800" u="none" cap="none" strike="noStrike">
                <a:solidFill>
                  <a:srgbClr val="000000"/>
                </a:solidFill>
                <a:latin typeface="Arial"/>
                <a:ea typeface="Arial"/>
                <a:cs typeface="Arial"/>
                <a:sym typeface="Arial"/>
              </a:rPr>
              <a:t> Handling Missing Values, Removing Duplicates and Correcting Errors.</a:t>
            </a:r>
            <a:endParaRPr/>
          </a:p>
          <a:p>
            <a:pPr indent="-285750" lvl="0" marL="285750" marR="0" rtl="0" algn="just">
              <a:lnSpc>
                <a:spcPct val="100000"/>
              </a:lnSpc>
              <a:spcBef>
                <a:spcPts val="0"/>
              </a:spcBef>
              <a:spcAft>
                <a:spcPts val="0"/>
              </a:spcAft>
              <a:buClr>
                <a:srgbClr val="000000"/>
              </a:buClr>
              <a:buSzPts val="1800"/>
              <a:buFont typeface="Arial"/>
              <a:buChar char="•"/>
            </a:pPr>
            <a:r>
              <a:rPr b="1" i="0" lang="en-IN" sz="1800" u="none" cap="none" strike="noStrike">
                <a:solidFill>
                  <a:srgbClr val="000000"/>
                </a:solidFill>
                <a:latin typeface="Arial"/>
                <a:ea typeface="Arial"/>
                <a:cs typeface="Arial"/>
                <a:sym typeface="Arial"/>
              </a:rPr>
              <a:t>Preprocessing: </a:t>
            </a:r>
            <a:r>
              <a:rPr b="0" i="0" lang="en-IN" sz="1800" u="none" cap="none" strike="noStrike">
                <a:solidFill>
                  <a:srgbClr val="000000"/>
                </a:solidFill>
                <a:latin typeface="Arial"/>
                <a:ea typeface="Arial"/>
                <a:cs typeface="Arial"/>
                <a:sym typeface="Arial"/>
              </a:rPr>
              <a:t>Normalization, Standardization, Encoding Categorical Data, Feature Engineering, Outlier Detection and handling, Data Integration.</a:t>
            </a:r>
            <a:endParaRPr/>
          </a:p>
        </p:txBody>
      </p:sp>
      <p:pic>
        <p:nvPicPr>
          <p:cNvPr descr="What is pandas?" id="233" name="Google Shape;233;p28"/>
          <p:cNvPicPr preferRelativeResize="0"/>
          <p:nvPr/>
        </p:nvPicPr>
        <p:blipFill rotWithShape="1">
          <a:blip r:embed="rId3">
            <a:alphaModFix/>
          </a:blip>
          <a:srcRect b="0" l="0" r="0" t="0"/>
          <a:stretch/>
        </p:blipFill>
        <p:spPr>
          <a:xfrm>
            <a:off x="5848130" y="5166559"/>
            <a:ext cx="1254419" cy="738361"/>
          </a:xfrm>
          <a:prstGeom prst="rect">
            <a:avLst/>
          </a:prstGeom>
          <a:noFill/>
          <a:ln>
            <a:noFill/>
          </a:ln>
        </p:spPr>
      </p:pic>
      <p:pic>
        <p:nvPicPr>
          <p:cNvPr descr="Image result for numpy logo" id="234" name="Google Shape;234;p28"/>
          <p:cNvPicPr preferRelativeResize="0"/>
          <p:nvPr/>
        </p:nvPicPr>
        <p:blipFill rotWithShape="1">
          <a:blip r:embed="rId4">
            <a:alphaModFix/>
          </a:blip>
          <a:srcRect b="0" l="0" r="0" t="0"/>
          <a:stretch/>
        </p:blipFill>
        <p:spPr>
          <a:xfrm>
            <a:off x="7241208" y="5131073"/>
            <a:ext cx="785813" cy="857250"/>
          </a:xfrm>
          <a:prstGeom prst="rect">
            <a:avLst/>
          </a:prstGeom>
          <a:noFill/>
          <a:ln>
            <a:noFill/>
          </a:ln>
        </p:spPr>
      </p:pic>
      <p:pic>
        <p:nvPicPr>
          <p:cNvPr descr="Getting to know the R programming language - WorkingNation" id="235" name="Google Shape;235;p28"/>
          <p:cNvPicPr preferRelativeResize="0"/>
          <p:nvPr/>
        </p:nvPicPr>
        <p:blipFill rotWithShape="1">
          <a:blip r:embed="rId5">
            <a:alphaModFix/>
          </a:blip>
          <a:srcRect b="0" l="0" r="0" t="0"/>
          <a:stretch/>
        </p:blipFill>
        <p:spPr>
          <a:xfrm>
            <a:off x="8165680" y="5231139"/>
            <a:ext cx="781694" cy="605236"/>
          </a:xfrm>
          <a:prstGeom prst="rect">
            <a:avLst/>
          </a:prstGeom>
          <a:noFill/>
          <a:ln>
            <a:noFill/>
          </a:ln>
        </p:spPr>
      </p:pic>
      <p:pic>
        <p:nvPicPr>
          <p:cNvPr descr="Talend | Jobs, Benefits, Business Model, Founding Story" id="236" name="Google Shape;236;p28"/>
          <p:cNvPicPr preferRelativeResize="0"/>
          <p:nvPr/>
        </p:nvPicPr>
        <p:blipFill rotWithShape="1">
          <a:blip r:embed="rId6">
            <a:alphaModFix/>
          </a:blip>
          <a:srcRect b="0" l="0" r="0" t="0"/>
          <a:stretch/>
        </p:blipFill>
        <p:spPr>
          <a:xfrm>
            <a:off x="9086033" y="5474069"/>
            <a:ext cx="1506058" cy="3653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p:nvPr/>
        </p:nvSpPr>
        <p:spPr>
          <a:xfrm>
            <a:off x="4668252" y="280798"/>
            <a:ext cx="7028447"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Media Analytics Mechanism Work-Flow</a:t>
            </a:r>
            <a:endParaRPr/>
          </a:p>
        </p:txBody>
      </p:sp>
      <p:sp>
        <p:nvSpPr>
          <p:cNvPr id="242" name="Google Shape;242;p29"/>
          <p:cNvSpPr/>
          <p:nvPr/>
        </p:nvSpPr>
        <p:spPr>
          <a:xfrm>
            <a:off x="495299" y="1550303"/>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collection</a:t>
            </a:r>
            <a:endParaRPr/>
          </a:p>
        </p:txBody>
      </p:sp>
      <p:sp>
        <p:nvSpPr>
          <p:cNvPr id="243" name="Google Shape;243;p29"/>
          <p:cNvSpPr/>
          <p:nvPr/>
        </p:nvSpPr>
        <p:spPr>
          <a:xfrm>
            <a:off x="495299" y="2319552"/>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Cleaning and Preprocessing</a:t>
            </a:r>
            <a:endParaRPr/>
          </a:p>
        </p:txBody>
      </p:sp>
      <p:sp>
        <p:nvSpPr>
          <p:cNvPr id="244" name="Google Shape;244;p29"/>
          <p:cNvSpPr/>
          <p:nvPr/>
        </p:nvSpPr>
        <p:spPr>
          <a:xfrm>
            <a:off x="362952" y="3056021"/>
            <a:ext cx="4305300" cy="745958"/>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Integration</a:t>
            </a:r>
            <a:endParaRPr/>
          </a:p>
        </p:txBody>
      </p:sp>
      <p:sp>
        <p:nvSpPr>
          <p:cNvPr id="245" name="Google Shape;245;p29"/>
          <p:cNvSpPr/>
          <p:nvPr/>
        </p:nvSpPr>
        <p:spPr>
          <a:xfrm>
            <a:off x="495299" y="4742312"/>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Visualization</a:t>
            </a:r>
            <a:endParaRPr/>
          </a:p>
        </p:txBody>
      </p:sp>
      <p:sp>
        <p:nvSpPr>
          <p:cNvPr id="246" name="Google Shape;246;p29"/>
          <p:cNvSpPr/>
          <p:nvPr/>
        </p:nvSpPr>
        <p:spPr>
          <a:xfrm>
            <a:off x="495299" y="4008096"/>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Analysis</a:t>
            </a:r>
            <a:endParaRPr/>
          </a:p>
        </p:txBody>
      </p:sp>
      <p:sp>
        <p:nvSpPr>
          <p:cNvPr id="247" name="Google Shape;247;p29"/>
          <p:cNvSpPr/>
          <p:nvPr/>
        </p:nvSpPr>
        <p:spPr>
          <a:xfrm>
            <a:off x="495299" y="5476528"/>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Reporting and Decision-Making</a:t>
            </a:r>
            <a:endParaRPr/>
          </a:p>
        </p:txBody>
      </p:sp>
      <p:sp>
        <p:nvSpPr>
          <p:cNvPr id="248" name="Google Shape;248;p29"/>
          <p:cNvSpPr/>
          <p:nvPr/>
        </p:nvSpPr>
        <p:spPr>
          <a:xfrm>
            <a:off x="5474368" y="1322260"/>
            <a:ext cx="5630779" cy="4958224"/>
          </a:xfrm>
          <a:prstGeom prst="roundRect">
            <a:avLst>
              <a:gd fmla="val 16667" name="adj"/>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9" name="Google Shape;249;p29"/>
          <p:cNvSpPr txBox="1"/>
          <p:nvPr/>
        </p:nvSpPr>
        <p:spPr>
          <a:xfrm>
            <a:off x="6096000" y="1988288"/>
            <a:ext cx="4323907" cy="203132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Merge data from different sources into a unified dataset or data warehouse for comprehensive analysis.</a:t>
            </a:r>
            <a:endParaRPr/>
          </a:p>
          <a:p>
            <a:pPr indent="-285750" lvl="0" marL="28575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It involves combining data from different sources to provide a unified view, which helps in comprehensive analysis and Decision-making.</a:t>
            </a:r>
            <a:endParaRPr/>
          </a:p>
        </p:txBody>
      </p:sp>
      <p:pic>
        <p:nvPicPr>
          <p:cNvPr descr="Running Apache NiFi: Key Issues &amp; Solutions | Sakura Sky" id="250" name="Google Shape;250;p29"/>
          <p:cNvPicPr preferRelativeResize="0"/>
          <p:nvPr/>
        </p:nvPicPr>
        <p:blipFill rotWithShape="1">
          <a:blip r:embed="rId3">
            <a:alphaModFix/>
          </a:blip>
          <a:srcRect b="0" l="0" r="0" t="0"/>
          <a:stretch/>
        </p:blipFill>
        <p:spPr>
          <a:xfrm>
            <a:off x="6529836" y="4291274"/>
            <a:ext cx="1356863" cy="572516"/>
          </a:xfrm>
          <a:prstGeom prst="rect">
            <a:avLst/>
          </a:prstGeom>
          <a:noFill/>
          <a:ln>
            <a:noFill/>
          </a:ln>
        </p:spPr>
      </p:pic>
      <p:pic>
        <p:nvPicPr>
          <p:cNvPr descr="Toric + Amazon Redshift | Data Integration" id="251" name="Google Shape;251;p29"/>
          <p:cNvPicPr preferRelativeResize="0"/>
          <p:nvPr/>
        </p:nvPicPr>
        <p:blipFill rotWithShape="1">
          <a:blip r:embed="rId4">
            <a:alphaModFix/>
          </a:blip>
          <a:srcRect b="0" l="0" r="0" t="0"/>
          <a:stretch/>
        </p:blipFill>
        <p:spPr>
          <a:xfrm>
            <a:off x="8289757" y="4129499"/>
            <a:ext cx="1635793" cy="817897"/>
          </a:xfrm>
          <a:prstGeom prst="rect">
            <a:avLst/>
          </a:prstGeom>
          <a:noFill/>
          <a:ln>
            <a:noFill/>
          </a:ln>
        </p:spPr>
      </p:pic>
      <p:pic>
        <p:nvPicPr>
          <p:cNvPr descr="BigQuery SVG Vector Logos - Vector Logo Zone" id="252" name="Google Shape;252;p29"/>
          <p:cNvPicPr preferRelativeResize="0"/>
          <p:nvPr/>
        </p:nvPicPr>
        <p:blipFill rotWithShape="1">
          <a:blip r:embed="rId5">
            <a:alphaModFix/>
          </a:blip>
          <a:srcRect b="0" l="0" r="0" t="0"/>
          <a:stretch/>
        </p:blipFill>
        <p:spPr>
          <a:xfrm>
            <a:off x="8434448" y="5235533"/>
            <a:ext cx="1346409" cy="673205"/>
          </a:xfrm>
          <a:prstGeom prst="rect">
            <a:avLst/>
          </a:prstGeom>
          <a:noFill/>
          <a:ln>
            <a:noFill/>
          </a:ln>
        </p:spPr>
      </p:pic>
      <p:pic>
        <p:nvPicPr>
          <p:cNvPr descr="Databricks Sql" id="253" name="Google Shape;253;p29"/>
          <p:cNvPicPr preferRelativeResize="0"/>
          <p:nvPr/>
        </p:nvPicPr>
        <p:blipFill rotWithShape="1">
          <a:blip r:embed="rId6">
            <a:alphaModFix/>
          </a:blip>
          <a:srcRect b="0" l="22732" r="27187" t="6488"/>
          <a:stretch/>
        </p:blipFill>
        <p:spPr>
          <a:xfrm>
            <a:off x="6678149" y="5022918"/>
            <a:ext cx="1060236" cy="1098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p:nvPr/>
        </p:nvSpPr>
        <p:spPr>
          <a:xfrm>
            <a:off x="4644188" y="280798"/>
            <a:ext cx="7052511"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Media Analytics Mechanism Work-Flow</a:t>
            </a:r>
            <a:endParaRPr/>
          </a:p>
        </p:txBody>
      </p:sp>
      <p:sp>
        <p:nvSpPr>
          <p:cNvPr id="259" name="Google Shape;259;p30"/>
          <p:cNvSpPr/>
          <p:nvPr/>
        </p:nvSpPr>
        <p:spPr>
          <a:xfrm>
            <a:off x="495299" y="776242"/>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collection</a:t>
            </a:r>
            <a:endParaRPr/>
          </a:p>
        </p:txBody>
      </p:sp>
      <p:sp>
        <p:nvSpPr>
          <p:cNvPr id="260" name="Google Shape;260;p30"/>
          <p:cNvSpPr/>
          <p:nvPr/>
        </p:nvSpPr>
        <p:spPr>
          <a:xfrm>
            <a:off x="495299" y="1545491"/>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Cleaning and Preprocessing</a:t>
            </a:r>
            <a:endParaRPr/>
          </a:p>
        </p:txBody>
      </p:sp>
      <p:sp>
        <p:nvSpPr>
          <p:cNvPr id="261" name="Google Shape;261;p30"/>
          <p:cNvSpPr/>
          <p:nvPr/>
        </p:nvSpPr>
        <p:spPr>
          <a:xfrm>
            <a:off x="495298" y="2314740"/>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Integration</a:t>
            </a:r>
            <a:endParaRPr/>
          </a:p>
        </p:txBody>
      </p:sp>
      <p:sp>
        <p:nvSpPr>
          <p:cNvPr id="262" name="Google Shape;262;p30"/>
          <p:cNvSpPr/>
          <p:nvPr/>
        </p:nvSpPr>
        <p:spPr>
          <a:xfrm>
            <a:off x="495298" y="4052741"/>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Visualization</a:t>
            </a:r>
            <a:endParaRPr/>
          </a:p>
        </p:txBody>
      </p:sp>
      <p:sp>
        <p:nvSpPr>
          <p:cNvPr id="263" name="Google Shape;263;p30"/>
          <p:cNvSpPr/>
          <p:nvPr/>
        </p:nvSpPr>
        <p:spPr>
          <a:xfrm>
            <a:off x="350920" y="3044595"/>
            <a:ext cx="4293268" cy="768809"/>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Analysis</a:t>
            </a:r>
            <a:endParaRPr/>
          </a:p>
        </p:txBody>
      </p:sp>
      <p:sp>
        <p:nvSpPr>
          <p:cNvPr id="264" name="Google Shape;264;p30"/>
          <p:cNvSpPr/>
          <p:nvPr/>
        </p:nvSpPr>
        <p:spPr>
          <a:xfrm>
            <a:off x="495298" y="4786957"/>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Reporting and Decision-Making</a:t>
            </a:r>
            <a:endParaRPr/>
          </a:p>
        </p:txBody>
      </p:sp>
      <p:sp>
        <p:nvSpPr>
          <p:cNvPr id="265" name="Google Shape;265;p30"/>
          <p:cNvSpPr/>
          <p:nvPr/>
        </p:nvSpPr>
        <p:spPr>
          <a:xfrm>
            <a:off x="5474368" y="1322260"/>
            <a:ext cx="5630779" cy="4958224"/>
          </a:xfrm>
          <a:prstGeom prst="roundRect">
            <a:avLst>
              <a:gd fmla="val 16667" name="adj"/>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6" name="Google Shape;266;p30"/>
          <p:cNvSpPr txBox="1"/>
          <p:nvPr/>
        </p:nvSpPr>
        <p:spPr>
          <a:xfrm>
            <a:off x="6096000" y="1998921"/>
            <a:ext cx="4355805"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00000"/>
                </a:solidFill>
                <a:latin typeface="Arial"/>
                <a:ea typeface="Arial"/>
                <a:cs typeface="Arial"/>
                <a:sym typeface="Arial"/>
              </a:rPr>
              <a:t>Techniques:</a:t>
            </a:r>
            <a:r>
              <a:rPr b="0" i="0" lang="en-IN" sz="1800" u="none" cap="none" strike="noStrike">
                <a:solidFill>
                  <a:srgbClr val="000000"/>
                </a:solidFill>
                <a:latin typeface="Arial"/>
                <a:ea typeface="Arial"/>
                <a:cs typeface="Arial"/>
                <a:sym typeface="Arial"/>
              </a:rPr>
              <a:t> Apply statistical analysis, machine learning and natural language processing(NLP) to extract insights and identify patterns.</a:t>
            </a:r>
            <a:endParaRPr/>
          </a:p>
        </p:txBody>
      </p:sp>
      <p:pic>
        <p:nvPicPr>
          <p:cNvPr descr="NLTK Logo | Programming tutorial, Machine learning tutorial, Python ..." id="267" name="Google Shape;267;p30"/>
          <p:cNvPicPr preferRelativeResize="0"/>
          <p:nvPr/>
        </p:nvPicPr>
        <p:blipFill rotWithShape="1">
          <a:blip r:embed="rId3">
            <a:alphaModFix/>
          </a:blip>
          <a:srcRect b="0" l="0" r="0" t="0"/>
          <a:stretch/>
        </p:blipFill>
        <p:spPr>
          <a:xfrm>
            <a:off x="5699329" y="3710360"/>
            <a:ext cx="2647285" cy="1379492"/>
          </a:xfrm>
          <a:prstGeom prst="rect">
            <a:avLst/>
          </a:prstGeom>
          <a:noFill/>
          <a:ln>
            <a:noFill/>
          </a:ln>
        </p:spPr>
      </p:pic>
      <p:pic>
        <p:nvPicPr>
          <p:cNvPr descr="spacy · GitHub Topics · GitHub" id="268" name="Google Shape;268;p30"/>
          <p:cNvPicPr preferRelativeResize="0"/>
          <p:nvPr/>
        </p:nvPicPr>
        <p:blipFill rotWithShape="1">
          <a:blip r:embed="rId4">
            <a:alphaModFix/>
          </a:blip>
          <a:srcRect b="0" l="0" r="0" t="0"/>
          <a:stretch/>
        </p:blipFill>
        <p:spPr>
          <a:xfrm>
            <a:off x="8237491" y="3199250"/>
            <a:ext cx="2416529" cy="24165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p:nvPr/>
        </p:nvSpPr>
        <p:spPr>
          <a:xfrm>
            <a:off x="4644188" y="280798"/>
            <a:ext cx="7052511"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Media Analytics Mechanism Work-Flow</a:t>
            </a:r>
            <a:endParaRPr/>
          </a:p>
        </p:txBody>
      </p:sp>
      <p:sp>
        <p:nvSpPr>
          <p:cNvPr id="274" name="Google Shape;274;p31"/>
          <p:cNvSpPr/>
          <p:nvPr/>
        </p:nvSpPr>
        <p:spPr>
          <a:xfrm>
            <a:off x="495300" y="61412"/>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collection</a:t>
            </a:r>
            <a:endParaRPr/>
          </a:p>
        </p:txBody>
      </p:sp>
      <p:sp>
        <p:nvSpPr>
          <p:cNvPr id="275" name="Google Shape;275;p31"/>
          <p:cNvSpPr/>
          <p:nvPr/>
        </p:nvSpPr>
        <p:spPr>
          <a:xfrm>
            <a:off x="495300" y="830661"/>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Cleaning and Preprocessing</a:t>
            </a:r>
            <a:endParaRPr/>
          </a:p>
        </p:txBody>
      </p:sp>
      <p:sp>
        <p:nvSpPr>
          <p:cNvPr id="276" name="Google Shape;276;p31"/>
          <p:cNvSpPr/>
          <p:nvPr/>
        </p:nvSpPr>
        <p:spPr>
          <a:xfrm>
            <a:off x="495300" y="1599469"/>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Integration</a:t>
            </a:r>
            <a:endParaRPr/>
          </a:p>
        </p:txBody>
      </p:sp>
      <p:sp>
        <p:nvSpPr>
          <p:cNvPr id="277" name="Google Shape;277;p31"/>
          <p:cNvSpPr/>
          <p:nvPr/>
        </p:nvSpPr>
        <p:spPr>
          <a:xfrm>
            <a:off x="350920" y="3068052"/>
            <a:ext cx="4293268" cy="721895"/>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Visualization</a:t>
            </a:r>
            <a:endParaRPr/>
          </a:p>
        </p:txBody>
      </p:sp>
      <p:sp>
        <p:nvSpPr>
          <p:cNvPr id="278" name="Google Shape;278;p31"/>
          <p:cNvSpPr/>
          <p:nvPr/>
        </p:nvSpPr>
        <p:spPr>
          <a:xfrm>
            <a:off x="495300" y="2333685"/>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Analysis</a:t>
            </a:r>
            <a:endParaRPr/>
          </a:p>
        </p:txBody>
      </p:sp>
      <p:sp>
        <p:nvSpPr>
          <p:cNvPr id="279" name="Google Shape;279;p31"/>
          <p:cNvSpPr/>
          <p:nvPr/>
        </p:nvSpPr>
        <p:spPr>
          <a:xfrm>
            <a:off x="495299" y="3993962"/>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Reporting and Decision-Making</a:t>
            </a:r>
            <a:endParaRPr/>
          </a:p>
        </p:txBody>
      </p:sp>
      <p:sp>
        <p:nvSpPr>
          <p:cNvPr id="280" name="Google Shape;280;p31"/>
          <p:cNvSpPr/>
          <p:nvPr/>
        </p:nvSpPr>
        <p:spPr>
          <a:xfrm>
            <a:off x="5474368" y="1322260"/>
            <a:ext cx="5630779" cy="4958224"/>
          </a:xfrm>
          <a:prstGeom prst="roundRect">
            <a:avLst>
              <a:gd fmla="val 16667" name="adj"/>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81" name="Google Shape;281;p31"/>
          <p:cNvSpPr txBox="1"/>
          <p:nvPr/>
        </p:nvSpPr>
        <p:spPr>
          <a:xfrm>
            <a:off x="6008489" y="2598861"/>
            <a:ext cx="4323907"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Create visual representations of data to communicate insights effectively.</a:t>
            </a:r>
            <a:endParaRPr/>
          </a:p>
        </p:txBody>
      </p:sp>
      <p:pic>
        <p:nvPicPr>
          <p:cNvPr id="282" name="Google Shape;282;p31"/>
          <p:cNvPicPr preferRelativeResize="0"/>
          <p:nvPr/>
        </p:nvPicPr>
        <p:blipFill rotWithShape="1">
          <a:blip r:embed="rId3">
            <a:alphaModFix/>
          </a:blip>
          <a:srcRect b="0" l="0" r="0" t="0"/>
          <a:stretch/>
        </p:blipFill>
        <p:spPr>
          <a:xfrm>
            <a:off x="6222986" y="3586527"/>
            <a:ext cx="1947456" cy="1081920"/>
          </a:xfrm>
          <a:prstGeom prst="rect">
            <a:avLst/>
          </a:prstGeom>
          <a:noFill/>
          <a:ln>
            <a:noFill/>
          </a:ln>
        </p:spPr>
      </p:pic>
      <p:pic>
        <p:nvPicPr>
          <p:cNvPr descr="Tableau Logo [Software] - PNG Logo Vector Brand Downloads (SVG, EPS)" id="283" name="Google Shape;283;p31"/>
          <p:cNvPicPr preferRelativeResize="0"/>
          <p:nvPr/>
        </p:nvPicPr>
        <p:blipFill rotWithShape="1">
          <a:blip r:embed="rId4">
            <a:alphaModFix/>
          </a:blip>
          <a:srcRect b="0" l="0" r="0" t="0"/>
          <a:stretch/>
        </p:blipFill>
        <p:spPr>
          <a:xfrm>
            <a:off x="8182770" y="3456295"/>
            <a:ext cx="2149626" cy="1342383"/>
          </a:xfrm>
          <a:prstGeom prst="rect">
            <a:avLst/>
          </a:prstGeom>
          <a:noFill/>
          <a:ln>
            <a:noFill/>
          </a:ln>
        </p:spPr>
      </p:pic>
      <p:pic>
        <p:nvPicPr>
          <p:cNvPr descr="Google Data Studio Logo PNG vector in SVG, PDF, AI, CDR format" id="284" name="Google Shape;284;p31"/>
          <p:cNvPicPr preferRelativeResize="0"/>
          <p:nvPr/>
        </p:nvPicPr>
        <p:blipFill rotWithShape="1">
          <a:blip r:embed="rId5">
            <a:alphaModFix/>
          </a:blip>
          <a:srcRect b="0" l="0" r="0" t="0"/>
          <a:stretch/>
        </p:blipFill>
        <p:spPr>
          <a:xfrm>
            <a:off x="6222986" y="4521793"/>
            <a:ext cx="1966007" cy="1472431"/>
          </a:xfrm>
          <a:prstGeom prst="rect">
            <a:avLst/>
          </a:prstGeom>
          <a:noFill/>
          <a:ln>
            <a:noFill/>
          </a:ln>
        </p:spPr>
      </p:pic>
      <p:pic>
        <p:nvPicPr>
          <p:cNvPr descr="D3.js logo | Dwglogo" id="285" name="Google Shape;285;p31"/>
          <p:cNvPicPr preferRelativeResize="0"/>
          <p:nvPr/>
        </p:nvPicPr>
        <p:blipFill rotWithShape="1">
          <a:blip r:embed="rId6">
            <a:alphaModFix/>
          </a:blip>
          <a:srcRect b="0" l="0" r="0" t="0"/>
          <a:stretch/>
        </p:blipFill>
        <p:spPr>
          <a:xfrm>
            <a:off x="8480808" y="4723770"/>
            <a:ext cx="1553549" cy="106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p:nvPr/>
        </p:nvSpPr>
        <p:spPr>
          <a:xfrm>
            <a:off x="4692316" y="280798"/>
            <a:ext cx="7004384"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Media Analytics Mechanism Work-Flow</a:t>
            </a:r>
            <a:endParaRPr/>
          </a:p>
        </p:txBody>
      </p:sp>
      <p:sp>
        <p:nvSpPr>
          <p:cNvPr id="291" name="Google Shape;291;p32"/>
          <p:cNvSpPr/>
          <p:nvPr/>
        </p:nvSpPr>
        <p:spPr>
          <a:xfrm>
            <a:off x="495300" y="-678668"/>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collection</a:t>
            </a:r>
            <a:endParaRPr/>
          </a:p>
        </p:txBody>
      </p:sp>
      <p:sp>
        <p:nvSpPr>
          <p:cNvPr id="292" name="Google Shape;292;p32"/>
          <p:cNvSpPr/>
          <p:nvPr/>
        </p:nvSpPr>
        <p:spPr>
          <a:xfrm>
            <a:off x="495300" y="90581"/>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Cleaning and Preprocessing</a:t>
            </a:r>
            <a:endParaRPr/>
          </a:p>
        </p:txBody>
      </p:sp>
      <p:sp>
        <p:nvSpPr>
          <p:cNvPr id="293" name="Google Shape;293;p32"/>
          <p:cNvSpPr/>
          <p:nvPr/>
        </p:nvSpPr>
        <p:spPr>
          <a:xfrm>
            <a:off x="495300" y="859389"/>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Integration</a:t>
            </a:r>
            <a:endParaRPr/>
          </a:p>
        </p:txBody>
      </p:sp>
      <p:sp>
        <p:nvSpPr>
          <p:cNvPr id="294" name="Google Shape;294;p32"/>
          <p:cNvSpPr/>
          <p:nvPr/>
        </p:nvSpPr>
        <p:spPr>
          <a:xfrm>
            <a:off x="495300" y="2327821"/>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Visualization</a:t>
            </a:r>
            <a:endParaRPr/>
          </a:p>
        </p:txBody>
      </p:sp>
      <p:sp>
        <p:nvSpPr>
          <p:cNvPr id="295" name="Google Shape;295;p32"/>
          <p:cNvSpPr/>
          <p:nvPr/>
        </p:nvSpPr>
        <p:spPr>
          <a:xfrm>
            <a:off x="495300" y="1593605"/>
            <a:ext cx="3691689" cy="530352"/>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Data Analysis</a:t>
            </a:r>
            <a:endParaRPr/>
          </a:p>
        </p:txBody>
      </p:sp>
      <p:sp>
        <p:nvSpPr>
          <p:cNvPr id="296" name="Google Shape;296;p32"/>
          <p:cNvSpPr/>
          <p:nvPr/>
        </p:nvSpPr>
        <p:spPr>
          <a:xfrm>
            <a:off x="336884" y="3062037"/>
            <a:ext cx="4355432" cy="733925"/>
          </a:xfrm>
          <a:prstGeom prst="roundRect">
            <a:avLst>
              <a:gd fmla="val 16667" name="adj"/>
            </a:avLst>
          </a:prstGeom>
          <a:no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E2841"/>
              </a:buClr>
              <a:buSzPts val="1800"/>
              <a:buFont typeface="Arial"/>
              <a:buNone/>
            </a:pPr>
            <a:r>
              <a:rPr b="1" i="0" lang="en-IN" sz="1800" u="none" cap="none" strike="noStrike">
                <a:solidFill>
                  <a:srgbClr val="0E2841"/>
                </a:solidFill>
                <a:latin typeface="Arial"/>
                <a:ea typeface="Arial"/>
                <a:cs typeface="Arial"/>
                <a:sym typeface="Arial"/>
              </a:rPr>
              <a:t>Reporting and Decision-Making</a:t>
            </a:r>
            <a:endParaRPr/>
          </a:p>
        </p:txBody>
      </p:sp>
      <p:sp>
        <p:nvSpPr>
          <p:cNvPr id="297" name="Google Shape;297;p32"/>
          <p:cNvSpPr/>
          <p:nvPr/>
        </p:nvSpPr>
        <p:spPr>
          <a:xfrm>
            <a:off x="5474368" y="1322260"/>
            <a:ext cx="5630779" cy="4958224"/>
          </a:xfrm>
          <a:prstGeom prst="roundRect">
            <a:avLst>
              <a:gd fmla="val 16667" name="adj"/>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8" name="Google Shape;298;p32"/>
          <p:cNvSpPr txBox="1"/>
          <p:nvPr/>
        </p:nvSpPr>
        <p:spPr>
          <a:xfrm>
            <a:off x="6096000" y="2659190"/>
            <a:ext cx="4314825" cy="92333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Generate reports and share insights with stakeholders to inform decision making processes</a:t>
            </a:r>
            <a:endParaRPr/>
          </a:p>
        </p:txBody>
      </p:sp>
      <p:pic>
        <p:nvPicPr>
          <p:cNvPr id="299" name="Google Shape;299;p32"/>
          <p:cNvPicPr preferRelativeResize="0"/>
          <p:nvPr/>
        </p:nvPicPr>
        <p:blipFill rotWithShape="1">
          <a:blip r:embed="rId3">
            <a:alphaModFix/>
          </a:blip>
          <a:srcRect b="0" l="0" r="0" t="0"/>
          <a:stretch/>
        </p:blipFill>
        <p:spPr>
          <a:xfrm>
            <a:off x="6222986" y="3707299"/>
            <a:ext cx="1947456" cy="1081920"/>
          </a:xfrm>
          <a:prstGeom prst="rect">
            <a:avLst/>
          </a:prstGeom>
          <a:noFill/>
          <a:ln>
            <a:noFill/>
          </a:ln>
        </p:spPr>
      </p:pic>
      <p:pic>
        <p:nvPicPr>
          <p:cNvPr descr="Tableau Logo [Software] - PNG Logo Vector Brand Downloads (SVG, EPS)" id="300" name="Google Shape;300;p32"/>
          <p:cNvPicPr preferRelativeResize="0"/>
          <p:nvPr/>
        </p:nvPicPr>
        <p:blipFill rotWithShape="1">
          <a:blip r:embed="rId4">
            <a:alphaModFix/>
          </a:blip>
          <a:srcRect b="0" l="0" r="0" t="0"/>
          <a:stretch/>
        </p:blipFill>
        <p:spPr>
          <a:xfrm>
            <a:off x="8182770" y="3577067"/>
            <a:ext cx="2149626" cy="1342383"/>
          </a:xfrm>
          <a:prstGeom prst="rect">
            <a:avLst/>
          </a:prstGeom>
          <a:noFill/>
          <a:ln>
            <a:noFill/>
          </a:ln>
        </p:spPr>
      </p:pic>
      <p:pic>
        <p:nvPicPr>
          <p:cNvPr descr="Microsoft Teams Logo, symbol, meaning, history, PNG, brand" id="301" name="Google Shape;301;p32"/>
          <p:cNvPicPr preferRelativeResize="0"/>
          <p:nvPr/>
        </p:nvPicPr>
        <p:blipFill rotWithShape="1">
          <a:blip r:embed="rId5">
            <a:alphaModFix/>
          </a:blip>
          <a:srcRect b="0" l="0" r="0" t="0"/>
          <a:stretch/>
        </p:blipFill>
        <p:spPr>
          <a:xfrm>
            <a:off x="6222986" y="4634283"/>
            <a:ext cx="1959784" cy="1099794"/>
          </a:xfrm>
          <a:prstGeom prst="rect">
            <a:avLst/>
          </a:prstGeom>
          <a:noFill/>
          <a:ln>
            <a:noFill/>
          </a:ln>
        </p:spPr>
      </p:pic>
      <p:pic>
        <p:nvPicPr>
          <p:cNvPr descr="Slack Logo, symbol, meaning, history, PNG, brand" id="302" name="Google Shape;302;p32"/>
          <p:cNvPicPr preferRelativeResize="0"/>
          <p:nvPr/>
        </p:nvPicPr>
        <p:blipFill rotWithShape="1">
          <a:blip r:embed="rId6">
            <a:alphaModFix/>
          </a:blip>
          <a:srcRect b="0" l="0" r="0" t="0"/>
          <a:stretch/>
        </p:blipFill>
        <p:spPr>
          <a:xfrm>
            <a:off x="8516592" y="4775268"/>
            <a:ext cx="1457325" cy="817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p:nvPr/>
        </p:nvSpPr>
        <p:spPr>
          <a:xfrm>
            <a:off x="495300" y="280798"/>
            <a:ext cx="11201400" cy="530352"/>
          </a:xfrm>
          <a:prstGeom prst="roundRect">
            <a:avLst>
              <a:gd fmla="val 16667" name="adj"/>
            </a:avLst>
          </a:prstGeom>
          <a:solidFill>
            <a:srgbClr val="002060"/>
          </a:solidFill>
          <a:ln cap="flat" cmpd="sng" w="19050">
            <a:solidFill>
              <a:srgbClr val="00206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IN" sz="1800" u="none" cap="none" strike="noStrike">
                <a:solidFill>
                  <a:srgbClr val="FFFFFF"/>
                </a:solidFill>
                <a:latin typeface="Arial"/>
                <a:ea typeface="Arial"/>
                <a:cs typeface="Arial"/>
                <a:sym typeface="Arial"/>
              </a:rPr>
              <a:t>Media Industry - Market Analysis of India</a:t>
            </a:r>
            <a:endParaRPr/>
          </a:p>
        </p:txBody>
      </p:sp>
      <p:pic>
        <p:nvPicPr>
          <p:cNvPr id="308" name="Google Shape;308;p33"/>
          <p:cNvPicPr preferRelativeResize="0"/>
          <p:nvPr/>
        </p:nvPicPr>
        <p:blipFill rotWithShape="1">
          <a:blip r:embed="rId3">
            <a:alphaModFix/>
          </a:blip>
          <a:srcRect b="0" l="0" r="0" t="0"/>
          <a:stretch/>
        </p:blipFill>
        <p:spPr>
          <a:xfrm>
            <a:off x="495299" y="997743"/>
            <a:ext cx="5800725" cy="2231231"/>
          </a:xfrm>
          <a:prstGeom prst="rect">
            <a:avLst/>
          </a:prstGeom>
          <a:noFill/>
          <a:ln>
            <a:noFill/>
          </a:ln>
        </p:spPr>
      </p:pic>
      <p:pic>
        <p:nvPicPr>
          <p:cNvPr id="309" name="Google Shape;309;p33"/>
          <p:cNvPicPr preferRelativeResize="0"/>
          <p:nvPr/>
        </p:nvPicPr>
        <p:blipFill rotWithShape="1">
          <a:blip r:embed="rId4">
            <a:alphaModFix/>
          </a:blip>
          <a:srcRect b="0" l="0" r="0" t="0"/>
          <a:stretch/>
        </p:blipFill>
        <p:spPr>
          <a:xfrm>
            <a:off x="6296024" y="997743"/>
            <a:ext cx="5400676" cy="2231231"/>
          </a:xfrm>
          <a:prstGeom prst="rect">
            <a:avLst/>
          </a:prstGeom>
          <a:noFill/>
          <a:ln>
            <a:noFill/>
          </a:ln>
        </p:spPr>
      </p:pic>
      <p:pic>
        <p:nvPicPr>
          <p:cNvPr id="310" name="Google Shape;310;p33"/>
          <p:cNvPicPr preferRelativeResize="0"/>
          <p:nvPr/>
        </p:nvPicPr>
        <p:blipFill rotWithShape="1">
          <a:blip r:embed="rId5">
            <a:alphaModFix/>
          </a:blip>
          <a:srcRect b="0" l="0" r="0" t="0"/>
          <a:stretch/>
        </p:blipFill>
        <p:spPr>
          <a:xfrm>
            <a:off x="8772525" y="3358417"/>
            <a:ext cx="2676524" cy="2918558"/>
          </a:xfrm>
          <a:prstGeom prst="rect">
            <a:avLst/>
          </a:prstGeom>
          <a:noFill/>
          <a:ln>
            <a:noFill/>
          </a:ln>
        </p:spPr>
      </p:pic>
      <p:pic>
        <p:nvPicPr>
          <p:cNvPr id="311" name="Google Shape;311;p33"/>
          <p:cNvPicPr preferRelativeResize="0"/>
          <p:nvPr/>
        </p:nvPicPr>
        <p:blipFill rotWithShape="1">
          <a:blip r:embed="rId6">
            <a:alphaModFix/>
          </a:blip>
          <a:srcRect b="0" l="0" r="0" t="0"/>
          <a:stretch/>
        </p:blipFill>
        <p:spPr>
          <a:xfrm>
            <a:off x="495300" y="3358417"/>
            <a:ext cx="4690311" cy="2702530"/>
          </a:xfrm>
          <a:prstGeom prst="rect">
            <a:avLst/>
          </a:prstGeom>
          <a:noFill/>
          <a:ln>
            <a:noFill/>
          </a:ln>
        </p:spPr>
      </p:pic>
      <p:pic>
        <p:nvPicPr>
          <p:cNvPr descr="Media and Entertainment Market Size in India" id="312" name="Google Shape;312;p33"/>
          <p:cNvPicPr preferRelativeResize="0"/>
          <p:nvPr/>
        </p:nvPicPr>
        <p:blipFill rotWithShape="1">
          <a:blip r:embed="rId7">
            <a:alphaModFix/>
          </a:blip>
          <a:srcRect b="0" l="0" r="0" t="0"/>
          <a:stretch/>
        </p:blipFill>
        <p:spPr>
          <a:xfrm>
            <a:off x="5185611" y="3629027"/>
            <a:ext cx="3586914" cy="22312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