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28" r:id="rId2"/>
    <p:sldId id="329" r:id="rId3"/>
    <p:sldId id="332" r:id="rId4"/>
    <p:sldId id="333" r:id="rId5"/>
    <p:sldId id="334" r:id="rId6"/>
    <p:sldId id="335" r:id="rId7"/>
    <p:sldId id="336" r:id="rId8"/>
    <p:sldId id="337" r:id="rId9"/>
    <p:sldId id="351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2" r:id="rId23"/>
    <p:sldId id="353" r:id="rId24"/>
    <p:sldId id="354" r:id="rId25"/>
    <p:sldId id="362" r:id="rId26"/>
    <p:sldId id="355" r:id="rId27"/>
    <p:sldId id="356" r:id="rId28"/>
    <p:sldId id="357" r:id="rId29"/>
    <p:sldId id="358" r:id="rId30"/>
    <p:sldId id="359" r:id="rId31"/>
    <p:sldId id="360" r:id="rId32"/>
    <p:sldId id="371" r:id="rId33"/>
    <p:sldId id="372" r:id="rId34"/>
    <p:sldId id="364" r:id="rId35"/>
    <p:sldId id="373" r:id="rId36"/>
    <p:sldId id="368" r:id="rId37"/>
    <p:sldId id="370" r:id="rId38"/>
    <p:sldId id="366" r:id="rId39"/>
    <p:sldId id="367" r:id="rId40"/>
    <p:sldId id="26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Fraud Detection using Supervised Learning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5411804" y="4343400"/>
            <a:ext cx="3687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Ajay Krishnan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Babloo</a:t>
            </a:r>
            <a:r>
              <a:rPr lang="en-US" sz="2800" dirty="0"/>
              <a:t> Kumar 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Gopi Selvaraj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Panduranga</a:t>
            </a:r>
            <a:r>
              <a:rPr lang="en-US" sz="2800" dirty="0"/>
              <a:t>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Rabi </a:t>
            </a:r>
            <a:r>
              <a:rPr lang="en-US" sz="2800" dirty="0" err="1"/>
              <a:t>Bastin</a:t>
            </a:r>
            <a:r>
              <a:rPr lang="en-US" sz="2800" dirty="0"/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47E0-5953-4BB3-7F94-2D310249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u="sng" dirty="0"/>
              <a:t>Univariate Analysis:</a:t>
            </a:r>
            <a:endParaRPr lang="en-IN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6847-1145-63A3-7826-A168F43E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E92CB-AA82-EF5F-72C8-269B0CAE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05130"/>
            <a:ext cx="8535733" cy="2590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BB307-0030-0986-0964-3213D14AD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863181"/>
            <a:ext cx="8589228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2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F154-9706-7487-2E57-F79B1270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B1D6D-139D-733B-4BED-E33B764A3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3040"/>
            <a:ext cx="8763000" cy="2929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DE7D17-E180-AD55-0131-F9368A497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784715"/>
            <a:ext cx="8858250" cy="28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A7AC-043B-CB60-168B-EF5D3496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Merchant Names:</a:t>
            </a:r>
            <a:endParaRPr lang="en-IN" sz="36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4199C7-FFB0-8B7C-A3C1-0357B31C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3" y="1920077"/>
            <a:ext cx="7223774" cy="3886208"/>
          </a:xfrm>
        </p:spPr>
      </p:pic>
    </p:spTree>
    <p:extLst>
      <p:ext uri="{BB962C8B-B14F-4D97-AF65-F5344CB8AC3E}">
        <p14:creationId xmlns:p14="http://schemas.microsoft.com/office/powerpoint/2010/main" val="167170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7CEC-1D64-FE45-FF0C-C8C764C9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C118E-2AF6-05C6-2446-F21104BB5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8218"/>
            <a:ext cx="8610600" cy="2285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B2627-2D27-2D6E-3D3A-E16C8BBFB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594217"/>
            <a:ext cx="8839200" cy="240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272CBE-55E4-9777-7635-589B133A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5" y="4982462"/>
            <a:ext cx="9067800" cy="17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B29E-E35A-7849-1337-BCB6A031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E91D1-7247-8BD0-E613-04F23800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4648"/>
            <a:ext cx="8763000" cy="2285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E7421-6D63-E877-FD13-6B90D043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718618"/>
            <a:ext cx="8762999" cy="2158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CB8D6-5DD1-4CB9-32D4-4DABE3BE8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97821"/>
            <a:ext cx="8839198" cy="19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6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B67DC-B6FB-1273-A269-B001639ED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686800" cy="2285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A63A-9239-7864-448A-AD30C6AD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799"/>
            <a:ext cx="8686800" cy="2285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C2239-4AA8-7E3C-3D94-9EA6C31BF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24400"/>
            <a:ext cx="8686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442F2-B0FE-86A7-B862-E5453CE7F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686800" cy="2285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A8168-0DF5-DD36-DCF3-BAB419511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6999"/>
            <a:ext cx="8686800" cy="2285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E43525-3CA3-1EF5-B492-3403E2BED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922518"/>
            <a:ext cx="8763000" cy="18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5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1C2D4-89C5-42DC-E1D9-839F4EBB4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839200" cy="2285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99DD8-F16F-2461-51BD-CA89446B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6999"/>
            <a:ext cx="8839200" cy="2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D17CA-5398-7CC5-137A-EE19D8DB7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07000"/>
            <a:ext cx="8839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3B063-54F9-109C-CC7A-7436EA87D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839200" cy="2895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D6F2C-E651-EB82-85BC-D5A867AB5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5" y="3352800"/>
            <a:ext cx="868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4927-2C7E-C83D-8147-7DFE1876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3429000" cy="5000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/>
              <a:t>Bivariate Analysis:</a:t>
            </a:r>
            <a:endParaRPr lang="en-IN" sz="36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23CBE-7313-8D40-37B1-6E4BBE031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838200"/>
            <a:ext cx="8229600" cy="5867400"/>
          </a:xfrm>
        </p:spPr>
      </p:pic>
    </p:spTree>
    <p:extLst>
      <p:ext uri="{BB962C8B-B14F-4D97-AF65-F5344CB8AC3E}">
        <p14:creationId xmlns:p14="http://schemas.microsoft.com/office/powerpoint/2010/main" val="7934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2"/>
            <a:ext cx="8485742" cy="564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objective of this project is to develop a robust and accurate fraud detection model using supervised learning classification techniques. The model should be able to classify transactions or activities into two categories: "fraudulent" and "non-fraudulent," based on historical data and relevant features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dataset provided for this project contains historical transaction data, where each transaction is described by a set of features. These features  includes such as transaction amount, transaction date and time, user information, and other relevant details. Additionally, each transaction is labeled as either "fraudulent" or "non-fraudulent.“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ea typeface="굴림" panose="020B0600000101010101" pitchFamily="34" charset="-127"/>
              </a:rPr>
              <a:t>Problem Definition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A5E3E-E6FF-CE5A-A3EE-E54FDD9B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763000" cy="2438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D5961-63D7-4801-E617-7A86D8A3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0"/>
            <a:ext cx="7391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310DAE-4129-1796-4FA3-21A99091B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924800" cy="5867400"/>
          </a:xfrm>
        </p:spPr>
      </p:pic>
    </p:spTree>
    <p:extLst>
      <p:ext uri="{BB962C8B-B14F-4D97-AF65-F5344CB8AC3E}">
        <p14:creationId xmlns:p14="http://schemas.microsoft.com/office/powerpoint/2010/main" val="292287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3C6C5-AB44-0C6A-7A4C-63FFABAE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686800" cy="6248400"/>
          </a:xfrm>
        </p:spPr>
      </p:pic>
    </p:spTree>
    <p:extLst>
      <p:ext uri="{BB962C8B-B14F-4D97-AF65-F5344CB8AC3E}">
        <p14:creationId xmlns:p14="http://schemas.microsoft.com/office/powerpoint/2010/main" val="316213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D9199D-F1D2-42F6-3CEF-4A7DC68A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305799" cy="5867400"/>
          </a:xfrm>
        </p:spPr>
      </p:pic>
    </p:spTree>
    <p:extLst>
      <p:ext uri="{BB962C8B-B14F-4D97-AF65-F5344CB8AC3E}">
        <p14:creationId xmlns:p14="http://schemas.microsoft.com/office/powerpoint/2010/main" val="112550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4F43B-B9D4-7979-BCB0-A2C8E22AC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4347"/>
            <a:ext cx="8305799" cy="6324600"/>
          </a:xfrm>
        </p:spPr>
      </p:pic>
    </p:spTree>
    <p:extLst>
      <p:ext uri="{BB962C8B-B14F-4D97-AF65-F5344CB8AC3E}">
        <p14:creationId xmlns:p14="http://schemas.microsoft.com/office/powerpoint/2010/main" val="136705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7D83-2BCD-664E-17EE-A8E2B2E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Visualizing outliers in numerical variable: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E8F5F-6C96-233A-BF49-1D35A295B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382000" cy="5333999"/>
          </a:xfrm>
        </p:spPr>
      </p:pic>
    </p:spTree>
    <p:extLst>
      <p:ext uri="{BB962C8B-B14F-4D97-AF65-F5344CB8AC3E}">
        <p14:creationId xmlns:p14="http://schemas.microsoft.com/office/powerpoint/2010/main" val="308331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1D73C-2F2D-8011-13D2-F89D79ECB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83820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9177D-2520-95AB-05D5-9A4D60D7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838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3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FA85A-C210-7A26-761E-C5F8221F5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696199" cy="5867400"/>
          </a:xfrm>
        </p:spPr>
      </p:pic>
    </p:spTree>
    <p:extLst>
      <p:ext uri="{BB962C8B-B14F-4D97-AF65-F5344CB8AC3E}">
        <p14:creationId xmlns:p14="http://schemas.microsoft.com/office/powerpoint/2010/main" val="325636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958C-563D-4B09-C1FF-F6174E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3886200" cy="881062"/>
          </a:xfrm>
        </p:spPr>
        <p:txBody>
          <a:bodyPr>
            <a:noAutofit/>
          </a:bodyPr>
          <a:lstStyle/>
          <a:p>
            <a:r>
              <a:rPr lang="en-IN" sz="3200" u="sng" dirty="0"/>
              <a:t>Multivariate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D62B3-89FB-D70F-8F20-FF723ABB4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990600"/>
            <a:ext cx="5181600" cy="2822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E29CF-757D-7B0E-42D3-8392E739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0811"/>
            <a:ext cx="5105400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99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BADD6-1DB8-7EB7-D951-15C3629FC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734" y="1143000"/>
            <a:ext cx="6202532" cy="4991100"/>
          </a:xfrm>
        </p:spPr>
      </p:pic>
    </p:spTree>
    <p:extLst>
      <p:ext uri="{BB962C8B-B14F-4D97-AF65-F5344CB8AC3E}">
        <p14:creationId xmlns:p14="http://schemas.microsoft.com/office/powerpoint/2010/main" val="7364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31812"/>
            <a:ext cx="85373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+mj-lt"/>
                <a:ea typeface="굴림" panose="020B0600000101010101" pitchFamily="34" charset="-127"/>
              </a:rPr>
              <a:t>About Dataset</a:t>
            </a:r>
          </a:p>
          <a:p>
            <a:endParaRPr lang="en-US" sz="4000" dirty="0">
              <a:latin typeface="+mj-lt"/>
              <a:ea typeface="굴림" panose="020B0600000101010101" pitchFamily="34" charset="-127"/>
            </a:endParaRPr>
          </a:p>
          <a:p>
            <a:endParaRPr lang="en-US" sz="2400" b="1" dirty="0">
              <a:ea typeface="굴림" panose="020B0600000101010101" pitchFamily="34" charset="-127"/>
            </a:endParaRPr>
          </a:p>
          <a:p>
            <a:endParaRPr lang="en-US" sz="2400" b="1" dirty="0">
              <a:ea typeface="굴림" panose="020B0600000101010101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170B9-F096-F116-F224-17E31F28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8077200" cy="60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0AF00B-AFD2-79C6-E38D-8EDA50B4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854085"/>
            <a:ext cx="6305304" cy="50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2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DA606-DBA7-B46C-873B-2786DF64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7924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8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2209801"/>
            <a:ext cx="8485742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Since our Data Set is Very Large classification data is an imbalanced data, it is desirable to sample the dataset into Sampling Datasets in a way that preserves the same proportions of examples in each class as observed in the Original Dataset. </a:t>
            </a:r>
            <a:r>
              <a:rPr lang="en-US" sz="2400" b="1" dirty="0">
                <a:solidFill>
                  <a:schemeClr val="tx1"/>
                </a:solidFill>
              </a:rPr>
              <a:t>This is called a Stratified Sampling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Once the Sample is taken from various random state of 3 this Sample will be used for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57262-0C22-A65A-A1C7-692260951194}"/>
              </a:ext>
            </a:extLst>
          </p:cNvPr>
          <p:cNvSpPr txBox="1"/>
          <p:nvPr/>
        </p:nvSpPr>
        <p:spPr>
          <a:xfrm>
            <a:off x="609600" y="1295400"/>
            <a:ext cx="41177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Stratified Sampling</a:t>
            </a:r>
          </a:p>
        </p:txBody>
      </p:sp>
    </p:spTree>
    <p:extLst>
      <p:ext uri="{BB962C8B-B14F-4D97-AF65-F5344CB8AC3E}">
        <p14:creationId xmlns:p14="http://schemas.microsoft.com/office/powerpoint/2010/main" val="13085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57262-0C22-A65A-A1C7-692260951194}"/>
              </a:ext>
            </a:extLst>
          </p:cNvPr>
          <p:cNvSpPr txBox="1"/>
          <p:nvPr/>
        </p:nvSpPr>
        <p:spPr>
          <a:xfrm>
            <a:off x="609600" y="1295400"/>
            <a:ext cx="41177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Stratified 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4889C-05CA-1442-D6DE-25D9643A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55" y="2801503"/>
            <a:ext cx="7213757" cy="15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5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4231" y="1524001"/>
            <a:ext cx="8485742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3400" dirty="0">
                <a:solidFill>
                  <a:schemeClr val="tx1"/>
                </a:solidFill>
              </a:rPr>
              <a:t>Model</a:t>
            </a:r>
          </a:p>
          <a:p>
            <a:pPr algn="l"/>
            <a:endParaRPr lang="en-IN" sz="3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0C5-2876-C14C-7434-819D236EE7A0}"/>
              </a:ext>
            </a:extLst>
          </p:cNvPr>
          <p:cNvSpPr txBox="1"/>
          <p:nvPr/>
        </p:nvSpPr>
        <p:spPr>
          <a:xfrm>
            <a:off x="533400" y="23137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Modeling is the core of any machine learning project. This step is responsible for the results that should satisfy or help satisfied the project goals.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Building a model in machine learning is creating a mathematical representation by generalizing and learning from training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03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solidFill>
                  <a:schemeClr val="tx1"/>
                </a:solidFill>
              </a:rPr>
              <a:t>Performance Score Table for each Model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1B862-BB5B-8845-67AC-B575773A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1" y="2590800"/>
            <a:ext cx="842469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2504501"/>
            <a:ext cx="8485742" cy="2448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model is able to identify over half of all fraudulent transactions.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model produces a significant number of false positives, which means that it predicts that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many non-fraudulent transactions are fraudulent.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47D42-DD2B-E664-2C9C-D7F8EB56B158}"/>
              </a:ext>
            </a:extLst>
          </p:cNvPr>
          <p:cNvSpPr txBox="1"/>
          <p:nvPr/>
        </p:nvSpPr>
        <p:spPr>
          <a:xfrm>
            <a:off x="454231" y="1219200"/>
            <a:ext cx="3889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Key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F4E2E-5D3D-90BE-B54F-304F012B0F60}"/>
              </a:ext>
            </a:extLst>
          </p:cNvPr>
          <p:cNvSpPr txBox="1"/>
          <p:nvPr/>
        </p:nvSpPr>
        <p:spPr>
          <a:xfrm>
            <a:off x="72390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…continued</a:t>
            </a:r>
          </a:p>
        </p:txBody>
      </p:sp>
    </p:spTree>
    <p:extLst>
      <p:ext uri="{BB962C8B-B14F-4D97-AF65-F5344CB8AC3E}">
        <p14:creationId xmlns:p14="http://schemas.microsoft.com/office/powerpoint/2010/main" val="32060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4231" y="1905000"/>
            <a:ext cx="8485742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model performs better on the test set than on the train set, which suggests that it is not overfitting the train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Overall, the performance scores suggest that the model could be used to identify fraudulent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transactions, but it should be used with caution due to the high number of false positives.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160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2092030"/>
            <a:ext cx="8485742" cy="2022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Are Going to Implement Different Missing Values Method and Test our Model and Compare the Performance for Each Model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Are Going to Transform the Data after Split and Compare the Performance of the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A6580-80B3-40CD-81D8-90EB99D4C03E}"/>
              </a:ext>
            </a:extLst>
          </p:cNvPr>
          <p:cNvSpPr txBox="1"/>
          <p:nvPr/>
        </p:nvSpPr>
        <p:spPr>
          <a:xfrm>
            <a:off x="588864" y="1014399"/>
            <a:ext cx="411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Future Action Points:</a:t>
            </a:r>
          </a:p>
          <a:p>
            <a:endParaRPr lang="en-IN" sz="3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B3712-DC82-E1B4-E51F-9046F9577BE4}"/>
              </a:ext>
            </a:extLst>
          </p:cNvPr>
          <p:cNvSpPr txBox="1"/>
          <p:nvPr/>
        </p:nvSpPr>
        <p:spPr>
          <a:xfrm>
            <a:off x="72390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…continued</a:t>
            </a:r>
          </a:p>
        </p:txBody>
      </p:sp>
    </p:spTree>
    <p:extLst>
      <p:ext uri="{BB962C8B-B14F-4D97-AF65-F5344CB8AC3E}">
        <p14:creationId xmlns:p14="http://schemas.microsoft.com/office/powerpoint/2010/main" val="2555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4231" y="1752600"/>
            <a:ext cx="8485742" cy="420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are Going to Implement various Algorithm and Ensemble Techniques &amp; Stacking Methods to train the Model Better. (Such as with &amp; Without SMOTE &amp; DT, RFC, KNN, Naïve bays)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will add Hypermeter and fine tune the model &amp; Compare the Performance of Each Model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Once the Optimum Model is Identified we are going to test it with unseen data and compare the performance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681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24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Dataset has 7 Lakhs + Observation and 29 Columns, The Complexity in finding the solution to the problem based on the Chosen Sampling Techniques (Stratified &amp; Smote Sampling)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When Calculating the Proportion to Target Variables Major Class of Fraud Transaction is False Minor Class of Fraud Transaction is True with ratio of 98.5 : 1.5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102" y="226741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Shape and Spread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1259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AA7-04ED-8908-8925-5B503506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Pre Processing Data Analysis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93BF0-CAAB-6E2C-1B9A-58570ED0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04938"/>
            <a:ext cx="8458200" cy="5191124"/>
          </a:xfrm>
        </p:spPr>
      </p:pic>
    </p:spTree>
    <p:extLst>
      <p:ext uri="{BB962C8B-B14F-4D97-AF65-F5344CB8AC3E}">
        <p14:creationId xmlns:p14="http://schemas.microsoft.com/office/powerpoint/2010/main" val="275212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2E9B-BE2A-8DB2-B9CC-F0C3669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CE8C-E2A0-226F-DB9C-C5D68FAD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</a:t>
            </a:r>
            <a:r>
              <a:rPr lang="en-US" sz="2400" dirty="0" err="1"/>
              <a:t>posEntryMode</a:t>
            </a:r>
            <a:r>
              <a:rPr lang="en-US" sz="2400" dirty="0"/>
              <a:t> &amp; </a:t>
            </a:r>
            <a:r>
              <a:rPr lang="en-US" sz="2400" dirty="0" err="1"/>
              <a:t>posConditionCode</a:t>
            </a:r>
            <a:r>
              <a:rPr lang="en-US" sz="2400" dirty="0"/>
              <a:t> are in the from discrete number however the data types is in float hence changed to Object.</a:t>
            </a:r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51ED-D507-E6A4-3D94-C32A1F37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1"/>
            <a:ext cx="6858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C900-5144-5069-61C1-0995C0DD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Dropping Variables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D699-331E-E905-7EDB-89D293A6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Dropping</a:t>
            </a:r>
            <a:r>
              <a:rPr lang="en-IN" sz="2400" b="0" i="0" dirty="0">
                <a:effectLst/>
              </a:rPr>
              <a:t> columns with 100% null values, which includes '</a:t>
            </a:r>
            <a:r>
              <a:rPr lang="en-IN" sz="2400" b="0" i="0" dirty="0" err="1">
                <a:effectLst/>
              </a:rPr>
              <a:t>echoBuffer</a:t>
            </a:r>
            <a:r>
              <a:rPr lang="en-IN" sz="2400" b="0" i="0" dirty="0">
                <a:effectLst/>
              </a:rPr>
              <a:t>,' '</a:t>
            </a:r>
            <a:r>
              <a:rPr lang="en-IN" sz="2400" b="0" i="0" dirty="0" err="1">
                <a:effectLst/>
              </a:rPr>
              <a:t>merchantCity</a:t>
            </a:r>
            <a:r>
              <a:rPr lang="en-IN" sz="2400" b="0" i="0" dirty="0">
                <a:effectLst/>
              </a:rPr>
              <a:t>,' '</a:t>
            </a:r>
            <a:r>
              <a:rPr lang="en-IN" sz="2400" b="0" i="0" dirty="0" err="1">
                <a:effectLst/>
              </a:rPr>
              <a:t>merchantState</a:t>
            </a:r>
            <a:r>
              <a:rPr lang="en-IN" sz="2400" b="0" i="0" dirty="0">
                <a:effectLst/>
              </a:rPr>
              <a:t>,' '</a:t>
            </a:r>
            <a:r>
              <a:rPr lang="en-IN" sz="2400" b="0" i="0" dirty="0" err="1">
                <a:effectLst/>
              </a:rPr>
              <a:t>merchantZip</a:t>
            </a:r>
            <a:r>
              <a:rPr lang="en-IN" sz="2400" b="0" i="0" dirty="0">
                <a:effectLst/>
              </a:rPr>
              <a:t>,' '</a:t>
            </a:r>
            <a:r>
              <a:rPr lang="en-IN" sz="2400" b="0" i="0" dirty="0" err="1">
                <a:effectLst/>
              </a:rPr>
              <a:t>posOnPremises</a:t>
            </a:r>
            <a:r>
              <a:rPr lang="en-IN" sz="2400" b="0" i="0" dirty="0">
                <a:effectLst/>
              </a:rPr>
              <a:t>,' and '</a:t>
            </a:r>
            <a:r>
              <a:rPr lang="en-IN" sz="2400" b="0" i="0" dirty="0" err="1">
                <a:effectLst/>
              </a:rPr>
              <a:t>recurringAuthInd</a:t>
            </a:r>
            <a:r>
              <a:rPr lang="en-IN" sz="2400" b="0" i="0" dirty="0">
                <a:effectLst/>
              </a:rPr>
              <a:t>’.</a:t>
            </a:r>
          </a:p>
          <a:p>
            <a:endParaRPr lang="en-IN" sz="2400" b="0" i="0" dirty="0">
              <a:effectLst/>
            </a:endParaRPr>
          </a:p>
          <a:p>
            <a:r>
              <a:rPr lang="en-US" sz="2400" b="0" i="0" dirty="0">
                <a:effectLst/>
              </a:rPr>
              <a:t>Excluding the following variables from the dataset as they are irrelevant to the target and may introduce confusion during model building: '</a:t>
            </a:r>
            <a:r>
              <a:rPr lang="en-US" sz="2400" b="0" i="0" dirty="0" err="1">
                <a:effectLst/>
              </a:rPr>
              <a:t>merchantName</a:t>
            </a:r>
            <a:r>
              <a:rPr lang="en-US" sz="2400" b="0" i="0" dirty="0">
                <a:effectLst/>
              </a:rPr>
              <a:t>,' '</a:t>
            </a:r>
            <a:r>
              <a:rPr lang="en-US" sz="2400" b="0" i="0" dirty="0" err="1">
                <a:effectLst/>
              </a:rPr>
              <a:t>accountNumber</a:t>
            </a:r>
            <a:r>
              <a:rPr lang="en-US" sz="2400" b="0" i="0" dirty="0">
                <a:effectLst/>
              </a:rPr>
              <a:t>,' '</a:t>
            </a:r>
            <a:r>
              <a:rPr lang="en-US" sz="2400" b="0" i="0" dirty="0" err="1">
                <a:effectLst/>
              </a:rPr>
              <a:t>customerId</a:t>
            </a:r>
            <a:r>
              <a:rPr lang="en-US" sz="2400" b="0" i="0" dirty="0">
                <a:effectLst/>
              </a:rPr>
              <a:t>,' 'cardLast4Digits,' '</a:t>
            </a:r>
            <a:r>
              <a:rPr lang="en-US" sz="2400" b="0" i="0" dirty="0" err="1">
                <a:effectLst/>
              </a:rPr>
              <a:t>transactionDateTime</a:t>
            </a:r>
            <a:r>
              <a:rPr lang="en-US" sz="2400" b="0" i="0" dirty="0">
                <a:effectLst/>
              </a:rPr>
              <a:t>,' '</a:t>
            </a:r>
            <a:r>
              <a:rPr lang="en-US" sz="2400" b="0" i="0" dirty="0" err="1">
                <a:effectLst/>
              </a:rPr>
              <a:t>cardCVV</a:t>
            </a:r>
            <a:r>
              <a:rPr lang="en-US" sz="2400" b="0" i="0" dirty="0">
                <a:effectLst/>
              </a:rPr>
              <a:t>,' '</a:t>
            </a:r>
            <a:r>
              <a:rPr lang="en-US" sz="2400" b="0" i="0" dirty="0" err="1">
                <a:effectLst/>
              </a:rPr>
              <a:t>enteredCVV</a:t>
            </a:r>
            <a:r>
              <a:rPr lang="en-US" sz="2400" b="0" i="0" dirty="0">
                <a:effectLst/>
              </a:rPr>
              <a:t>,' '</a:t>
            </a:r>
            <a:r>
              <a:rPr lang="en-US" sz="2400" b="0" i="0" dirty="0" err="1">
                <a:effectLst/>
              </a:rPr>
              <a:t>currentExpDate</a:t>
            </a:r>
            <a:r>
              <a:rPr lang="en-US" sz="2400" b="0" i="0" dirty="0">
                <a:effectLst/>
              </a:rPr>
              <a:t>,' '</a:t>
            </a:r>
            <a:r>
              <a:rPr lang="en-US" sz="2400" b="0" i="0" dirty="0" err="1">
                <a:effectLst/>
              </a:rPr>
              <a:t>dateOfLastAddressChange</a:t>
            </a:r>
            <a:r>
              <a:rPr lang="en-US" sz="2400" b="0" i="0" dirty="0">
                <a:effectLst/>
              </a:rPr>
              <a:t>,' and '</a:t>
            </a:r>
            <a:r>
              <a:rPr lang="en-US" sz="2400" b="0" i="0" dirty="0" err="1">
                <a:effectLst/>
              </a:rPr>
              <a:t>accountOpenDate</a:t>
            </a:r>
            <a:r>
              <a:rPr lang="en-US" sz="2400" b="0" i="0" dirty="0">
                <a:effectLst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622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DFB5-1848-C693-8AC0-98730F5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u="sng" dirty="0"/>
              <a:t>Missing Value Imputation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6711-8DAB-A932-DEAA-558D1948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Imputing the Missing Values for categorical data type with mode.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578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50C-DBA4-9D41-BE8B-41AD94D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/>
              <a:t>Exploratory Data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C70D-E298-4B22-5E0B-0E99DD0F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Correlation of numerical variables: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36D8F-FB3F-CCF8-DAEB-57F130E6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305800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710</Words>
  <Application>Microsoft Office PowerPoint</Application>
  <PresentationFormat>On-screen Show (4:3)</PresentationFormat>
  <Paragraphs>74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Pre Processing Data Analysis</vt:lpstr>
      <vt:lpstr>Data Preparation</vt:lpstr>
      <vt:lpstr>Dropping Variables</vt:lpstr>
      <vt:lpstr>Missing Value Imputation </vt:lpstr>
      <vt:lpstr>Exploratory Data Analysis</vt:lpstr>
      <vt:lpstr>Univariate Analysis:</vt:lpstr>
      <vt:lpstr>PowerPoint Presentation</vt:lpstr>
      <vt:lpstr>Merchant Names: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outliers in numerical variable:</vt:lpstr>
      <vt:lpstr>PowerPoint Presentation</vt:lpstr>
      <vt:lpstr>PowerPoint Presentation</vt:lpstr>
      <vt:lpstr>Multivariate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AJAY KRISHNAN</cp:lastModifiedBy>
  <cp:revision>322</cp:revision>
  <dcterms:created xsi:type="dcterms:W3CDTF">2017-03-30T12:09:41Z</dcterms:created>
  <dcterms:modified xsi:type="dcterms:W3CDTF">2023-09-19T14:49:21Z</dcterms:modified>
</cp:coreProperties>
</file>