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28" r:id="rId2"/>
    <p:sldId id="329" r:id="rId3"/>
    <p:sldId id="334" r:id="rId4"/>
    <p:sldId id="331" r:id="rId5"/>
    <p:sldId id="332" r:id="rId6"/>
    <p:sldId id="333" r:id="rId7"/>
    <p:sldId id="370" r:id="rId8"/>
    <p:sldId id="338" r:id="rId9"/>
    <p:sldId id="360" r:id="rId10"/>
    <p:sldId id="337" r:id="rId11"/>
    <p:sldId id="342" r:id="rId12"/>
    <p:sldId id="335" r:id="rId13"/>
    <p:sldId id="339" r:id="rId14"/>
    <p:sldId id="340" r:id="rId15"/>
    <p:sldId id="341" r:id="rId16"/>
    <p:sldId id="343" r:id="rId17"/>
    <p:sldId id="344" r:id="rId18"/>
    <p:sldId id="345" r:id="rId19"/>
    <p:sldId id="366" r:id="rId20"/>
    <p:sldId id="367" r:id="rId21"/>
    <p:sldId id="365" r:id="rId22"/>
    <p:sldId id="351" r:id="rId23"/>
    <p:sldId id="372" r:id="rId24"/>
    <p:sldId id="368" r:id="rId25"/>
    <p:sldId id="346" r:id="rId26"/>
    <p:sldId id="355" r:id="rId27"/>
    <p:sldId id="347" r:id="rId28"/>
    <p:sldId id="348" r:id="rId29"/>
    <p:sldId id="356" r:id="rId30"/>
    <p:sldId id="349" r:id="rId31"/>
    <p:sldId id="357" r:id="rId32"/>
    <p:sldId id="369" r:id="rId33"/>
    <p:sldId id="358" r:id="rId34"/>
    <p:sldId id="26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94" autoAdjust="0"/>
  </p:normalViewPr>
  <p:slideViewPr>
    <p:cSldViewPr>
      <p:cViewPr varScale="1">
        <p:scale>
          <a:sx n="74" d="100"/>
          <a:sy n="74" d="100"/>
        </p:scale>
        <p:origin x="126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pPr/>
              <a:t>6/14/2020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pPr/>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7</a:t>
            </a:fld>
            <a:endParaRPr lang="en-US"/>
          </a:p>
        </p:txBody>
      </p:sp>
    </p:spTree>
    <p:extLst>
      <p:ext uri="{BB962C8B-B14F-4D97-AF65-F5344CB8AC3E}">
        <p14:creationId xmlns:p14="http://schemas.microsoft.com/office/powerpoint/2010/main" val="918842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17</a:t>
            </a:fld>
            <a:endParaRPr lang="en-US"/>
          </a:p>
        </p:txBody>
      </p:sp>
    </p:spTree>
    <p:extLst>
      <p:ext uri="{BB962C8B-B14F-4D97-AF65-F5344CB8AC3E}">
        <p14:creationId xmlns:p14="http://schemas.microsoft.com/office/powerpoint/2010/main" val="2947521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18</a:t>
            </a:fld>
            <a:endParaRPr lang="en-US"/>
          </a:p>
        </p:txBody>
      </p:sp>
    </p:spTree>
    <p:extLst>
      <p:ext uri="{BB962C8B-B14F-4D97-AF65-F5344CB8AC3E}">
        <p14:creationId xmlns:p14="http://schemas.microsoft.com/office/powerpoint/2010/main" val="1612802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23</a:t>
            </a:fld>
            <a:endParaRPr lang="en-US"/>
          </a:p>
        </p:txBody>
      </p:sp>
    </p:spTree>
    <p:extLst>
      <p:ext uri="{BB962C8B-B14F-4D97-AF65-F5344CB8AC3E}">
        <p14:creationId xmlns:p14="http://schemas.microsoft.com/office/powerpoint/2010/main" val="1163977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27</a:t>
            </a:fld>
            <a:endParaRPr lang="en-US"/>
          </a:p>
        </p:txBody>
      </p:sp>
    </p:spTree>
    <p:extLst>
      <p:ext uri="{BB962C8B-B14F-4D97-AF65-F5344CB8AC3E}">
        <p14:creationId xmlns:p14="http://schemas.microsoft.com/office/powerpoint/2010/main" val="1960479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30</a:t>
            </a:fld>
            <a:endParaRPr lang="en-US"/>
          </a:p>
        </p:txBody>
      </p:sp>
    </p:spTree>
    <p:extLst>
      <p:ext uri="{BB962C8B-B14F-4D97-AF65-F5344CB8AC3E}">
        <p14:creationId xmlns:p14="http://schemas.microsoft.com/office/powerpoint/2010/main" val="17929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8</a:t>
            </a:fld>
            <a:endParaRPr lang="en-US"/>
          </a:p>
        </p:txBody>
      </p:sp>
    </p:spTree>
    <p:extLst>
      <p:ext uri="{BB962C8B-B14F-4D97-AF65-F5344CB8AC3E}">
        <p14:creationId xmlns:p14="http://schemas.microsoft.com/office/powerpoint/2010/main" val="916305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9</a:t>
            </a:fld>
            <a:endParaRPr lang="en-US"/>
          </a:p>
        </p:txBody>
      </p:sp>
    </p:spTree>
    <p:extLst>
      <p:ext uri="{BB962C8B-B14F-4D97-AF65-F5344CB8AC3E}">
        <p14:creationId xmlns:p14="http://schemas.microsoft.com/office/powerpoint/2010/main" val="1133324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10</a:t>
            </a:fld>
            <a:endParaRPr lang="en-US"/>
          </a:p>
        </p:txBody>
      </p:sp>
    </p:spTree>
    <p:extLst>
      <p:ext uri="{BB962C8B-B14F-4D97-AF65-F5344CB8AC3E}">
        <p14:creationId xmlns:p14="http://schemas.microsoft.com/office/powerpoint/2010/main" val="2475600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11</a:t>
            </a:fld>
            <a:endParaRPr lang="en-US"/>
          </a:p>
        </p:txBody>
      </p:sp>
    </p:spTree>
    <p:extLst>
      <p:ext uri="{BB962C8B-B14F-4D97-AF65-F5344CB8AC3E}">
        <p14:creationId xmlns:p14="http://schemas.microsoft.com/office/powerpoint/2010/main" val="1044142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13</a:t>
            </a:fld>
            <a:endParaRPr lang="en-US"/>
          </a:p>
        </p:txBody>
      </p:sp>
    </p:spTree>
    <p:extLst>
      <p:ext uri="{BB962C8B-B14F-4D97-AF65-F5344CB8AC3E}">
        <p14:creationId xmlns:p14="http://schemas.microsoft.com/office/powerpoint/2010/main" val="1402438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14</a:t>
            </a:fld>
            <a:endParaRPr lang="en-US"/>
          </a:p>
        </p:txBody>
      </p:sp>
    </p:spTree>
    <p:extLst>
      <p:ext uri="{BB962C8B-B14F-4D97-AF65-F5344CB8AC3E}">
        <p14:creationId xmlns:p14="http://schemas.microsoft.com/office/powerpoint/2010/main" val="3183690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15</a:t>
            </a:fld>
            <a:endParaRPr lang="en-US"/>
          </a:p>
        </p:txBody>
      </p:sp>
    </p:spTree>
    <p:extLst>
      <p:ext uri="{BB962C8B-B14F-4D97-AF65-F5344CB8AC3E}">
        <p14:creationId xmlns:p14="http://schemas.microsoft.com/office/powerpoint/2010/main" val="7476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9F04D0-699D-4D6B-A94F-1A7A83CC3965}" type="slidenum">
              <a:rPr lang="en-US" smtClean="0"/>
              <a:pPr/>
              <a:t>16</a:t>
            </a:fld>
            <a:endParaRPr lang="en-US"/>
          </a:p>
        </p:txBody>
      </p:sp>
    </p:spTree>
    <p:extLst>
      <p:ext uri="{BB962C8B-B14F-4D97-AF65-F5344CB8AC3E}">
        <p14:creationId xmlns:p14="http://schemas.microsoft.com/office/powerpoint/2010/main" val="380180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pPr/>
              <a:t>6/14/2020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pPr/>
              <a:t>6/14/2020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pPr/>
              <a:t>6/14/2020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pPr/>
              <a:t>6/14/2020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pPr/>
              <a:t>6/14/2020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pPr/>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pPr/>
              <a:t>6/14/2020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pPr/>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meet.google.com/linkredirect?authuser=0&amp;dest=https%3A%2F%2Fcapstone-l-t-gokulnumapp.herokuapp.com%2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838200" y="785794"/>
            <a:ext cx="8077200" cy="707886"/>
          </a:xfrm>
          <a:prstGeom prst="rect">
            <a:avLst/>
          </a:prstGeom>
          <a:noFill/>
        </p:spPr>
        <p:txBody>
          <a:bodyPr wrap="square" rtlCol="0">
            <a:spAutoFit/>
          </a:bodyPr>
          <a:lstStyle/>
          <a:p>
            <a:pPr algn="ctr"/>
            <a:r>
              <a:rPr lang="en-US" sz="4000" dirty="0"/>
              <a:t>Vehicle Loan Default Prediction</a:t>
            </a:r>
          </a:p>
        </p:txBody>
      </p:sp>
      <p:sp>
        <p:nvSpPr>
          <p:cNvPr id="6" name="TextBox 5">
            <a:extLst>
              <a:ext uri="{FF2B5EF4-FFF2-40B4-BE49-F238E27FC236}">
                <a16:creationId xmlns:a16="http://schemas.microsoft.com/office/drawing/2014/main" id="{CF1B1374-6C99-4642-9617-4426B07B7CEA}"/>
              </a:ext>
            </a:extLst>
          </p:cNvPr>
          <p:cNvSpPr txBox="1"/>
          <p:nvPr/>
        </p:nvSpPr>
        <p:spPr>
          <a:xfrm>
            <a:off x="985344" y="1916832"/>
            <a:ext cx="8030570" cy="523220"/>
          </a:xfrm>
          <a:prstGeom prst="rect">
            <a:avLst/>
          </a:prstGeom>
          <a:noFill/>
        </p:spPr>
        <p:txBody>
          <a:bodyPr wrap="square" rtlCol="0">
            <a:spAutoFit/>
          </a:bodyPr>
          <a:lstStyle/>
          <a:p>
            <a:pPr algn="ctr"/>
            <a:r>
              <a:rPr lang="en-US" sz="2800" dirty="0"/>
              <a:t>Team Details</a:t>
            </a:r>
          </a:p>
        </p:txBody>
      </p:sp>
      <p:sp>
        <p:nvSpPr>
          <p:cNvPr id="7" name="TextBox 6">
            <a:extLst>
              <a:ext uri="{FF2B5EF4-FFF2-40B4-BE49-F238E27FC236}">
                <a16:creationId xmlns:a16="http://schemas.microsoft.com/office/drawing/2014/main" id="{CF1B1374-6C99-4642-9617-4426B07B7CEA}"/>
              </a:ext>
            </a:extLst>
          </p:cNvPr>
          <p:cNvSpPr txBox="1"/>
          <p:nvPr/>
        </p:nvSpPr>
        <p:spPr>
          <a:xfrm>
            <a:off x="847954" y="2758527"/>
            <a:ext cx="2519354" cy="3170099"/>
          </a:xfrm>
          <a:prstGeom prst="rect">
            <a:avLst/>
          </a:prstGeom>
          <a:noFill/>
        </p:spPr>
        <p:txBody>
          <a:bodyPr wrap="square" rtlCol="0">
            <a:spAutoFit/>
          </a:bodyPr>
          <a:lstStyle/>
          <a:p>
            <a:r>
              <a:rPr lang="en-IN" sz="2000" b="1" u="sng" dirty="0">
                <a:solidFill>
                  <a:srgbClr val="FF0000"/>
                </a:solidFill>
              </a:rPr>
              <a:t>GROUP MEMBERS:                                                              </a:t>
            </a:r>
          </a:p>
          <a:p>
            <a:endParaRPr lang="en-IN" sz="2000" b="1" u="sng" dirty="0">
              <a:solidFill>
                <a:srgbClr val="FF0000"/>
              </a:solidFill>
            </a:endParaRPr>
          </a:p>
          <a:p>
            <a:r>
              <a:rPr lang="en-US" sz="2000" dirty="0">
                <a:solidFill>
                  <a:schemeClr val="tx2">
                    <a:lumMod val="50000"/>
                  </a:schemeClr>
                </a:solidFill>
              </a:rPr>
              <a:t>Gokul Mahendran</a:t>
            </a:r>
          </a:p>
          <a:p>
            <a:r>
              <a:rPr lang="en-US" sz="2000" dirty="0">
                <a:solidFill>
                  <a:schemeClr val="tx2">
                    <a:lumMod val="50000"/>
                  </a:schemeClr>
                </a:solidFill>
              </a:rPr>
              <a:t>Krishna Raj P</a:t>
            </a:r>
          </a:p>
          <a:p>
            <a:r>
              <a:rPr lang="en-US" sz="2000" dirty="0">
                <a:solidFill>
                  <a:schemeClr val="tx2">
                    <a:lumMod val="50000"/>
                  </a:schemeClr>
                </a:solidFill>
              </a:rPr>
              <a:t>Nantha Kumar S</a:t>
            </a:r>
          </a:p>
          <a:p>
            <a:r>
              <a:rPr lang="en-US" sz="2000" dirty="0">
                <a:solidFill>
                  <a:schemeClr val="tx2">
                    <a:lumMod val="50000"/>
                  </a:schemeClr>
                </a:solidFill>
              </a:rPr>
              <a:t>Rishi Kumar Raman</a:t>
            </a:r>
          </a:p>
          <a:p>
            <a:r>
              <a:rPr lang="en-US" sz="2000" dirty="0">
                <a:solidFill>
                  <a:schemeClr val="tx2">
                    <a:lumMod val="50000"/>
                  </a:schemeClr>
                </a:solidFill>
              </a:rPr>
              <a:t>Vivekananth</a:t>
            </a:r>
          </a:p>
          <a:p>
            <a:endParaRPr lang="en-IN" sz="2000" dirty="0">
              <a:solidFill>
                <a:schemeClr val="tx2">
                  <a:lumMod val="50000"/>
                </a:schemeClr>
              </a:solidFill>
            </a:endParaRPr>
          </a:p>
          <a:p>
            <a:endParaRPr lang="en-IN" sz="2000" dirty="0">
              <a:solidFill>
                <a:schemeClr val="tx2">
                  <a:lumMod val="50000"/>
                </a:schemeClr>
              </a:solidFill>
            </a:endParaRPr>
          </a:p>
          <a:p>
            <a:endParaRPr lang="en-US" sz="2000" dirty="0">
              <a:solidFill>
                <a:schemeClr val="tx2">
                  <a:lumMod val="50000"/>
                </a:schemeClr>
              </a:solidFill>
            </a:endParaRPr>
          </a:p>
        </p:txBody>
      </p:sp>
      <p:sp>
        <p:nvSpPr>
          <p:cNvPr id="11" name="TextBox 10"/>
          <p:cNvSpPr txBox="1"/>
          <p:nvPr/>
        </p:nvSpPr>
        <p:spPr>
          <a:xfrm>
            <a:off x="5000629" y="2758527"/>
            <a:ext cx="3429023" cy="1200329"/>
          </a:xfrm>
          <a:prstGeom prst="rect">
            <a:avLst/>
          </a:prstGeom>
          <a:noFill/>
        </p:spPr>
        <p:txBody>
          <a:bodyPr wrap="square" rtlCol="0">
            <a:spAutoFit/>
          </a:bodyPr>
          <a:lstStyle/>
          <a:p>
            <a:pPr algn="r"/>
            <a:r>
              <a:rPr lang="en-IN" b="1" u="sng" dirty="0">
                <a:solidFill>
                  <a:srgbClr val="FF0000"/>
                </a:solidFill>
              </a:rPr>
              <a:t>MENTOR:                                                              </a:t>
            </a:r>
          </a:p>
          <a:p>
            <a:pPr algn="r"/>
            <a:endParaRPr lang="en-IN" b="1" u="sng" dirty="0">
              <a:solidFill>
                <a:srgbClr val="FF0000"/>
              </a:solidFill>
            </a:endParaRPr>
          </a:p>
          <a:p>
            <a:pPr algn="r"/>
            <a:r>
              <a:rPr lang="en-IN" dirty="0">
                <a:solidFill>
                  <a:schemeClr val="tx2">
                    <a:lumMod val="50000"/>
                  </a:schemeClr>
                </a:solidFill>
              </a:rPr>
              <a:t>Mr. Romil Gupta</a:t>
            </a:r>
          </a:p>
          <a:p>
            <a:endParaRPr lang="en-US" dirty="0"/>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2242644" cy="369332"/>
          </a:xfrm>
          <a:prstGeom prst="rect">
            <a:avLst/>
          </a:prstGeom>
          <a:noFill/>
        </p:spPr>
        <p:txBody>
          <a:bodyPr wrap="square" rtlCol="0">
            <a:spAutoFit/>
          </a:bodyPr>
          <a:lstStyle/>
          <a:p>
            <a:r>
              <a:rPr lang="en-US" b="1" dirty="0"/>
              <a:t>Disbursed Amount</a:t>
            </a:r>
          </a:p>
        </p:txBody>
      </p:sp>
      <p:pic>
        <p:nvPicPr>
          <p:cNvPr id="14" name="Content Placeholder 13">
            <a:extLst>
              <a:ext uri="{FF2B5EF4-FFF2-40B4-BE49-F238E27FC236}">
                <a16:creationId xmlns:a16="http://schemas.microsoft.com/office/drawing/2014/main" id="{F66EC80C-4868-4648-96B9-1BB1953A9AA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576" y="668338"/>
            <a:ext cx="7776864" cy="4200822"/>
          </a:xfrm>
          <a:prstGeom prst="rect">
            <a:avLst/>
          </a:prstGeom>
          <a:noFill/>
          <a:ln>
            <a:noFill/>
          </a:ln>
        </p:spPr>
      </p:pic>
      <p:sp>
        <p:nvSpPr>
          <p:cNvPr id="2" name="TextBox 1">
            <a:extLst>
              <a:ext uri="{FF2B5EF4-FFF2-40B4-BE49-F238E27FC236}">
                <a16:creationId xmlns:a16="http://schemas.microsoft.com/office/drawing/2014/main" id="{108D0DB0-AB6D-45F0-A970-73961757BE04}"/>
              </a:ext>
            </a:extLst>
          </p:cNvPr>
          <p:cNvSpPr txBox="1"/>
          <p:nvPr/>
        </p:nvSpPr>
        <p:spPr>
          <a:xfrm>
            <a:off x="935855" y="5207050"/>
            <a:ext cx="7560840" cy="923330"/>
          </a:xfrm>
          <a:prstGeom prst="rect">
            <a:avLst/>
          </a:prstGeom>
          <a:noFill/>
        </p:spPr>
        <p:txBody>
          <a:bodyPr wrap="square" rtlCol="0">
            <a:spAutoFit/>
          </a:bodyPr>
          <a:lstStyle/>
          <a:p>
            <a:r>
              <a:rPr lang="en-US" dirty="0">
                <a:solidFill>
                  <a:schemeClr val="accent1">
                    <a:lumMod val="75000"/>
                  </a:schemeClr>
                </a:solidFill>
              </a:rPr>
              <a:t>We can see data is right-skewed and outliers are found in the upper range. Extreme Outliers found in the above image are from the non-defaulter’s category.</a:t>
            </a:r>
          </a:p>
        </p:txBody>
      </p:sp>
    </p:spTree>
    <p:extLst>
      <p:ext uri="{BB962C8B-B14F-4D97-AF65-F5344CB8AC3E}">
        <p14:creationId xmlns:p14="http://schemas.microsoft.com/office/powerpoint/2010/main" val="215586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3034732" cy="369332"/>
          </a:xfrm>
          <a:prstGeom prst="rect">
            <a:avLst/>
          </a:prstGeom>
          <a:noFill/>
        </p:spPr>
        <p:txBody>
          <a:bodyPr wrap="square" rtlCol="0">
            <a:spAutoFit/>
          </a:bodyPr>
          <a:lstStyle/>
          <a:p>
            <a:r>
              <a:rPr lang="en-US" b="1" dirty="0"/>
              <a:t>Age at time of disbursement</a:t>
            </a:r>
          </a:p>
        </p:txBody>
      </p:sp>
      <p:pic>
        <p:nvPicPr>
          <p:cNvPr id="9" name="Picture 8">
            <a:extLst>
              <a:ext uri="{FF2B5EF4-FFF2-40B4-BE49-F238E27FC236}">
                <a16:creationId xmlns:a16="http://schemas.microsoft.com/office/drawing/2014/main" id="{5ADB7F71-50B8-48B3-A0EF-83A83B0F921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5576" y="752475"/>
            <a:ext cx="7488832" cy="2676525"/>
          </a:xfrm>
          <a:prstGeom prst="rect">
            <a:avLst/>
          </a:prstGeom>
          <a:noFill/>
          <a:ln>
            <a:noFill/>
          </a:ln>
        </p:spPr>
      </p:pic>
      <p:sp>
        <p:nvSpPr>
          <p:cNvPr id="2" name="TextBox 1">
            <a:extLst>
              <a:ext uri="{FF2B5EF4-FFF2-40B4-BE49-F238E27FC236}">
                <a16:creationId xmlns:a16="http://schemas.microsoft.com/office/drawing/2014/main" id="{DABB7F55-90AB-463C-8C95-9DB20F3365FB}"/>
              </a:ext>
            </a:extLst>
          </p:cNvPr>
          <p:cNvSpPr txBox="1"/>
          <p:nvPr/>
        </p:nvSpPr>
        <p:spPr>
          <a:xfrm>
            <a:off x="1115616" y="4149080"/>
            <a:ext cx="6984776" cy="1588127"/>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This is a created feature from Disbursal Date and </a:t>
            </a:r>
            <a:r>
              <a:rPr lang="en-US" dirty="0" err="1">
                <a:solidFill>
                  <a:schemeClr val="accent1">
                    <a:lumMod val="75000"/>
                  </a:schemeClr>
                </a:solidFill>
              </a:rPr>
              <a:t>Date_of_Birth</a:t>
            </a:r>
            <a:r>
              <a:rPr lang="en-US" dirty="0">
                <a:solidFill>
                  <a:schemeClr val="accent1">
                    <a:lumMod val="75000"/>
                  </a:schemeClr>
                </a:solidFill>
              </a:rPr>
              <a:t>.</a:t>
            </a:r>
          </a:p>
          <a:p>
            <a:pPr marL="342900" indent="-342900">
              <a:spcBef>
                <a:spcPct val="20000"/>
              </a:spcBef>
              <a:buFont typeface="Wingdings" pitchFamily="2" charset="2"/>
              <a:buChar char="Ø"/>
            </a:pPr>
            <a:r>
              <a:rPr lang="en-US" dirty="0">
                <a:solidFill>
                  <a:schemeClr val="accent1">
                    <a:lumMod val="75000"/>
                  </a:schemeClr>
                </a:solidFill>
              </a:rPr>
              <a:t>This variable seems little close to being a normal distribution with little skewness towards right. We can see a spread from 20 to 70 with peakedness at 20-30.</a:t>
            </a:r>
          </a:p>
          <a:p>
            <a:pPr marL="342900" indent="-342900">
              <a:spcBef>
                <a:spcPct val="20000"/>
              </a:spcBef>
              <a:buFont typeface="Wingdings" pitchFamily="2" charset="2"/>
              <a:buChar char="Ø"/>
            </a:pPr>
            <a:r>
              <a:rPr lang="en-US" dirty="0">
                <a:solidFill>
                  <a:schemeClr val="accent1">
                    <a:lumMod val="75000"/>
                  </a:schemeClr>
                </a:solidFill>
              </a:rPr>
              <a:t>The majority of people among the age group 28-43.</a:t>
            </a:r>
          </a:p>
        </p:txBody>
      </p:sp>
    </p:spTree>
    <p:extLst>
      <p:ext uri="{BB962C8B-B14F-4D97-AF65-F5344CB8AC3E}">
        <p14:creationId xmlns:p14="http://schemas.microsoft.com/office/powerpoint/2010/main" val="366714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62F5B1-57A7-4067-A885-049E17E6A98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1524" y="758893"/>
            <a:ext cx="6984776" cy="2448272"/>
          </a:xfrm>
          <a:prstGeom prst="rect">
            <a:avLst/>
          </a:prstGeom>
          <a:noFill/>
          <a:ln>
            <a:noFill/>
          </a:ln>
        </p:spPr>
      </p:pic>
      <p:sp>
        <p:nvSpPr>
          <p:cNvPr id="8" name="TextBox 7">
            <a:extLst>
              <a:ext uri="{FF2B5EF4-FFF2-40B4-BE49-F238E27FC236}">
                <a16:creationId xmlns:a16="http://schemas.microsoft.com/office/drawing/2014/main" id="{541B11CF-DC9F-4B5B-AF0B-998008DD7DA0}"/>
              </a:ext>
            </a:extLst>
          </p:cNvPr>
          <p:cNvSpPr txBox="1"/>
          <p:nvPr/>
        </p:nvSpPr>
        <p:spPr>
          <a:xfrm>
            <a:off x="611560" y="389561"/>
            <a:ext cx="1728192" cy="369332"/>
          </a:xfrm>
          <a:prstGeom prst="rect">
            <a:avLst/>
          </a:prstGeom>
          <a:noFill/>
        </p:spPr>
        <p:txBody>
          <a:bodyPr wrap="square" rtlCol="0">
            <a:spAutoFit/>
          </a:bodyPr>
          <a:lstStyle/>
          <a:p>
            <a:r>
              <a:rPr lang="en-US" b="1" dirty="0"/>
              <a:t>Asset Cost</a:t>
            </a:r>
          </a:p>
        </p:txBody>
      </p:sp>
      <p:sp>
        <p:nvSpPr>
          <p:cNvPr id="6" name="TextBox 5">
            <a:extLst>
              <a:ext uri="{FF2B5EF4-FFF2-40B4-BE49-F238E27FC236}">
                <a16:creationId xmlns:a16="http://schemas.microsoft.com/office/drawing/2014/main" id="{37D56051-6FDF-406D-82CB-7F3B002524F3}"/>
              </a:ext>
            </a:extLst>
          </p:cNvPr>
          <p:cNvSpPr txBox="1"/>
          <p:nvPr/>
        </p:nvSpPr>
        <p:spPr>
          <a:xfrm>
            <a:off x="935596" y="3319089"/>
            <a:ext cx="7272808" cy="1200329"/>
          </a:xfrm>
          <a:prstGeom prst="rect">
            <a:avLst/>
          </a:prstGeom>
          <a:noFill/>
        </p:spPr>
        <p:txBody>
          <a:bodyPr wrap="square" rtlCol="0">
            <a:spAutoFit/>
          </a:bodyPr>
          <a:lstStyle/>
          <a:p>
            <a:r>
              <a:rPr lang="en-US" dirty="0">
                <a:solidFill>
                  <a:schemeClr val="accent1">
                    <a:lumMod val="75000"/>
                  </a:schemeClr>
                </a:solidFill>
              </a:rPr>
              <a:t>The data is right skewed and there are outliers present in the upper range. </a:t>
            </a:r>
          </a:p>
          <a:p>
            <a:r>
              <a:rPr lang="en-US" dirty="0">
                <a:solidFill>
                  <a:schemeClr val="accent1">
                    <a:lumMod val="75000"/>
                  </a:schemeClr>
                </a:solidFill>
              </a:rPr>
              <a:t>The outliers are present in the upper range majoritarily  among non-defaulter group which is very evident from the boxplot. </a:t>
            </a:r>
          </a:p>
          <a:p>
            <a:r>
              <a:rPr lang="en-US" dirty="0">
                <a:solidFill>
                  <a:schemeClr val="accent1">
                    <a:lumMod val="75000"/>
                  </a:schemeClr>
                </a:solidFill>
              </a:rPr>
              <a:t> </a:t>
            </a:r>
          </a:p>
        </p:txBody>
      </p:sp>
      <p:pic>
        <p:nvPicPr>
          <p:cNvPr id="12" name="Content Placeholder 8">
            <a:extLst>
              <a:ext uri="{FF2B5EF4-FFF2-40B4-BE49-F238E27FC236}">
                <a16:creationId xmlns:a16="http://schemas.microsoft.com/office/drawing/2014/main" id="{8EB17D8B-C965-47CB-BC5A-A3175A2E485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935596" y="4631343"/>
            <a:ext cx="7040704" cy="2204864"/>
          </a:xfrm>
          <a:prstGeom prst="rect">
            <a:avLst/>
          </a:prstGeom>
          <a:noFill/>
          <a:ln>
            <a:noFill/>
          </a:ln>
        </p:spPr>
      </p:pic>
    </p:spTree>
    <p:extLst>
      <p:ext uri="{BB962C8B-B14F-4D97-AF65-F5344CB8AC3E}">
        <p14:creationId xmlns:p14="http://schemas.microsoft.com/office/powerpoint/2010/main" val="176860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3178748" cy="369332"/>
          </a:xfrm>
          <a:prstGeom prst="rect">
            <a:avLst/>
          </a:prstGeom>
          <a:noFill/>
        </p:spPr>
        <p:txBody>
          <a:bodyPr wrap="square" rtlCol="0">
            <a:spAutoFit/>
          </a:bodyPr>
          <a:lstStyle/>
          <a:p>
            <a:r>
              <a:rPr lang="en-US" b="1" dirty="0"/>
              <a:t>PERFORM CNS SCORE</a:t>
            </a:r>
            <a:endParaRPr lang="en-US" dirty="0"/>
          </a:p>
        </p:txBody>
      </p:sp>
      <p:pic>
        <p:nvPicPr>
          <p:cNvPr id="12" name="Picture 11">
            <a:extLst>
              <a:ext uri="{FF2B5EF4-FFF2-40B4-BE49-F238E27FC236}">
                <a16:creationId xmlns:a16="http://schemas.microsoft.com/office/drawing/2014/main" id="{721CDE30-F1AF-4FFA-BD6A-3C66FB19343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3568" y="695815"/>
            <a:ext cx="6912768" cy="2771775"/>
          </a:xfrm>
          <a:prstGeom prst="rect">
            <a:avLst/>
          </a:prstGeom>
          <a:noFill/>
          <a:ln>
            <a:noFill/>
          </a:ln>
        </p:spPr>
      </p:pic>
      <p:sp>
        <p:nvSpPr>
          <p:cNvPr id="2" name="TextBox 1">
            <a:extLst>
              <a:ext uri="{FF2B5EF4-FFF2-40B4-BE49-F238E27FC236}">
                <a16:creationId xmlns:a16="http://schemas.microsoft.com/office/drawing/2014/main" id="{2EE8E25A-1723-4FDA-9233-BA510E92534D}"/>
              </a:ext>
            </a:extLst>
          </p:cNvPr>
          <p:cNvSpPr txBox="1"/>
          <p:nvPr/>
        </p:nvSpPr>
        <p:spPr>
          <a:xfrm>
            <a:off x="971600" y="4005064"/>
            <a:ext cx="6624736" cy="2363724"/>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A CIBIL score is a three-digit number between 300-900, 300 being the lowest, that represents an individual's credit worthiness. A higher CIBIL score suggests good credit history and responsible repayment behavior.</a:t>
            </a:r>
          </a:p>
          <a:p>
            <a:pPr marL="342900" indent="-342900">
              <a:spcBef>
                <a:spcPct val="20000"/>
              </a:spcBef>
              <a:buFont typeface="Wingdings" pitchFamily="2" charset="2"/>
              <a:buChar char="Ø"/>
            </a:pPr>
            <a:r>
              <a:rPr lang="en-US" dirty="0">
                <a:solidFill>
                  <a:schemeClr val="accent1">
                    <a:lumMod val="75000"/>
                  </a:schemeClr>
                </a:solidFill>
              </a:rPr>
              <a:t>As we lot zeros in the graph which conveys, they are probably first-time loan takers. This score has particular range between 300-900 which portrays the non-existence of outliers.</a:t>
            </a:r>
          </a:p>
          <a:p>
            <a:endParaRPr lang="en-US" dirty="0"/>
          </a:p>
        </p:txBody>
      </p:sp>
    </p:spTree>
    <p:extLst>
      <p:ext uri="{BB962C8B-B14F-4D97-AF65-F5344CB8AC3E}">
        <p14:creationId xmlns:p14="http://schemas.microsoft.com/office/powerpoint/2010/main" val="384919996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3178748" cy="369332"/>
          </a:xfrm>
          <a:prstGeom prst="rect">
            <a:avLst/>
          </a:prstGeom>
          <a:noFill/>
        </p:spPr>
        <p:txBody>
          <a:bodyPr wrap="square" rtlCol="0">
            <a:spAutoFit/>
          </a:bodyPr>
          <a:lstStyle/>
          <a:p>
            <a:r>
              <a:rPr lang="en-US" b="1" dirty="0"/>
              <a:t>PRIMARY CURRENT BALANCE</a:t>
            </a:r>
            <a:endParaRPr lang="en-US" dirty="0"/>
          </a:p>
        </p:txBody>
      </p:sp>
      <p:pic>
        <p:nvPicPr>
          <p:cNvPr id="5" name="Picture 4">
            <a:extLst>
              <a:ext uri="{FF2B5EF4-FFF2-40B4-BE49-F238E27FC236}">
                <a16:creationId xmlns:a16="http://schemas.microsoft.com/office/drawing/2014/main" id="{7E258FDD-1E6E-4A46-8917-C6B95189DC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71600" y="836712"/>
            <a:ext cx="6984776" cy="2736304"/>
          </a:xfrm>
          <a:prstGeom prst="rect">
            <a:avLst/>
          </a:prstGeom>
          <a:noFill/>
          <a:ln>
            <a:noFill/>
          </a:ln>
        </p:spPr>
      </p:pic>
      <p:sp>
        <p:nvSpPr>
          <p:cNvPr id="2" name="TextBox 1">
            <a:extLst>
              <a:ext uri="{FF2B5EF4-FFF2-40B4-BE49-F238E27FC236}">
                <a16:creationId xmlns:a16="http://schemas.microsoft.com/office/drawing/2014/main" id="{E29A896A-707D-4EB6-8634-4C70CBE918B1}"/>
              </a:ext>
            </a:extLst>
          </p:cNvPr>
          <p:cNvSpPr txBox="1"/>
          <p:nvPr/>
        </p:nvSpPr>
        <p:spPr>
          <a:xfrm>
            <a:off x="1403648" y="4005064"/>
            <a:ext cx="6552728" cy="2640723"/>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When referring to a loan, such as an auto loan or a mortgage, your current balance is the amount you currently still owe on the loan according to the date of your statement.</a:t>
            </a:r>
          </a:p>
          <a:p>
            <a:pPr marL="342900" indent="-342900">
              <a:spcBef>
                <a:spcPct val="20000"/>
              </a:spcBef>
              <a:buFont typeface="Wingdings" pitchFamily="2" charset="2"/>
              <a:buChar char="Ø"/>
            </a:pPr>
            <a:r>
              <a:rPr lang="en-US" dirty="0">
                <a:solidFill>
                  <a:schemeClr val="accent1">
                    <a:lumMod val="75000"/>
                  </a:schemeClr>
                </a:solidFill>
              </a:rPr>
              <a:t>The data is right skewed and nearly 75% of values seems to zero which shows everyone have paid the previous loan installments. Negative values in the data shows bank owes amount back to borrower.</a:t>
            </a:r>
          </a:p>
          <a:p>
            <a:endParaRPr lang="en-US" dirty="0"/>
          </a:p>
          <a:p>
            <a:endParaRPr lang="en-US" dirty="0"/>
          </a:p>
        </p:txBody>
      </p:sp>
    </p:spTree>
    <p:extLst>
      <p:ext uri="{BB962C8B-B14F-4D97-AF65-F5344CB8AC3E}">
        <p14:creationId xmlns:p14="http://schemas.microsoft.com/office/powerpoint/2010/main" val="308956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3178748" cy="369332"/>
          </a:xfrm>
          <a:prstGeom prst="rect">
            <a:avLst/>
          </a:prstGeom>
          <a:noFill/>
        </p:spPr>
        <p:txBody>
          <a:bodyPr wrap="square" rtlCol="0">
            <a:spAutoFit/>
          </a:bodyPr>
          <a:lstStyle/>
          <a:p>
            <a:r>
              <a:rPr lang="en-US" b="1" dirty="0"/>
              <a:t>AVERAGE ACCT AGE</a:t>
            </a:r>
            <a:endParaRPr lang="en-US" dirty="0"/>
          </a:p>
        </p:txBody>
      </p:sp>
      <p:pic>
        <p:nvPicPr>
          <p:cNvPr id="7" name="Picture 6">
            <a:extLst>
              <a:ext uri="{FF2B5EF4-FFF2-40B4-BE49-F238E27FC236}">
                <a16:creationId xmlns:a16="http://schemas.microsoft.com/office/drawing/2014/main" id="{A7224234-792B-4F29-8D68-B12AC398E84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836712"/>
            <a:ext cx="6984776" cy="2592288"/>
          </a:xfrm>
          <a:prstGeom prst="rect">
            <a:avLst/>
          </a:prstGeom>
          <a:noFill/>
          <a:ln>
            <a:noFill/>
          </a:ln>
        </p:spPr>
      </p:pic>
      <p:sp>
        <p:nvSpPr>
          <p:cNvPr id="2" name="TextBox 1">
            <a:extLst>
              <a:ext uri="{FF2B5EF4-FFF2-40B4-BE49-F238E27FC236}">
                <a16:creationId xmlns:a16="http://schemas.microsoft.com/office/drawing/2014/main" id="{FE3C6B0D-B97E-484C-B1F8-7DDA38F188E7}"/>
              </a:ext>
            </a:extLst>
          </p:cNvPr>
          <p:cNvSpPr txBox="1"/>
          <p:nvPr/>
        </p:nvSpPr>
        <p:spPr>
          <a:xfrm>
            <a:off x="1187624" y="4077072"/>
            <a:ext cx="6480720" cy="1255728"/>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AVERAGE.ACCT.AGE gives the information regarding the average duration of loan tenure of the account owned by borrowers.</a:t>
            </a:r>
          </a:p>
          <a:p>
            <a:pPr marL="342900" indent="-342900">
              <a:spcBef>
                <a:spcPct val="20000"/>
              </a:spcBef>
              <a:buFont typeface="Wingdings" pitchFamily="2" charset="2"/>
              <a:buChar char="Ø"/>
            </a:pPr>
            <a:r>
              <a:rPr lang="en-US" dirty="0">
                <a:solidFill>
                  <a:schemeClr val="accent1">
                    <a:lumMod val="75000"/>
                  </a:schemeClr>
                </a:solidFill>
              </a:rPr>
              <a:t>We could see outliers in upper range and data seems to be right skewed with a lot of zeros.</a:t>
            </a:r>
          </a:p>
        </p:txBody>
      </p:sp>
    </p:spTree>
    <p:extLst>
      <p:ext uri="{BB962C8B-B14F-4D97-AF65-F5344CB8AC3E}">
        <p14:creationId xmlns:p14="http://schemas.microsoft.com/office/powerpoint/2010/main" val="2504253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A67C11-FF71-4A1F-9D97-8EFA41D7E7D1}"/>
              </a:ext>
            </a:extLst>
          </p:cNvPr>
          <p:cNvSpPr txBox="1"/>
          <p:nvPr/>
        </p:nvSpPr>
        <p:spPr>
          <a:xfrm>
            <a:off x="229484" y="252984"/>
            <a:ext cx="3550427" cy="461665"/>
          </a:xfrm>
          <a:prstGeom prst="rect">
            <a:avLst/>
          </a:prstGeom>
          <a:noFill/>
        </p:spPr>
        <p:txBody>
          <a:bodyPr wrap="square" rtlCol="0">
            <a:spAutoFit/>
          </a:bodyPr>
          <a:lstStyle/>
          <a:p>
            <a:r>
              <a:rPr lang="en-US" sz="2400" b="1" dirty="0"/>
              <a:t>Categorical Columns</a:t>
            </a:r>
          </a:p>
        </p:txBody>
      </p:sp>
      <p:sp>
        <p:nvSpPr>
          <p:cNvPr id="8" name="TextBox 7">
            <a:extLst>
              <a:ext uri="{FF2B5EF4-FFF2-40B4-BE49-F238E27FC236}">
                <a16:creationId xmlns:a16="http://schemas.microsoft.com/office/drawing/2014/main" id="{541B11CF-DC9F-4B5B-AF0B-998008DD7DA0}"/>
              </a:ext>
            </a:extLst>
          </p:cNvPr>
          <p:cNvSpPr txBox="1"/>
          <p:nvPr/>
        </p:nvSpPr>
        <p:spPr>
          <a:xfrm>
            <a:off x="255620" y="733262"/>
            <a:ext cx="3740316" cy="369332"/>
          </a:xfrm>
          <a:prstGeom prst="rect">
            <a:avLst/>
          </a:prstGeom>
          <a:noFill/>
        </p:spPr>
        <p:txBody>
          <a:bodyPr wrap="square" rtlCol="0">
            <a:spAutoFit/>
          </a:bodyPr>
          <a:lstStyle/>
          <a:p>
            <a:r>
              <a:rPr lang="en-US" b="1" dirty="0"/>
              <a:t>PERFORM CNS SCORE DESCRIPTION</a:t>
            </a:r>
          </a:p>
        </p:txBody>
      </p:sp>
      <p:pic>
        <p:nvPicPr>
          <p:cNvPr id="12" name="slide2" descr="Category_variable">
            <a:extLst>
              <a:ext uri="{FF2B5EF4-FFF2-40B4-BE49-F238E27FC236}">
                <a16:creationId xmlns:a16="http://schemas.microsoft.com/office/drawing/2014/main" id="{B3BE1BBD-3C71-4A29-9AA3-890F31E1CD97}"/>
              </a:ext>
            </a:extLst>
          </p:cNvPr>
          <p:cNvPicPr/>
          <p:nvPr/>
        </p:nvPicPr>
        <p:blipFill>
          <a:blip r:embed="rId3">
            <a:extLst>
              <a:ext uri="{28A0092B-C50C-407E-A947-70E740481C1C}">
                <a14:useLocalDpi xmlns:a14="http://schemas.microsoft.com/office/drawing/2010/main" val="0"/>
              </a:ext>
            </a:extLst>
          </a:blip>
          <a:stretch>
            <a:fillRect/>
          </a:stretch>
        </p:blipFill>
        <p:spPr>
          <a:xfrm>
            <a:off x="539552" y="1233487"/>
            <a:ext cx="8604448" cy="5371529"/>
          </a:xfrm>
          <a:prstGeom prst="rect">
            <a:avLst/>
          </a:prstGeom>
        </p:spPr>
      </p:pic>
      <p:sp>
        <p:nvSpPr>
          <p:cNvPr id="2" name="TextBox 1">
            <a:extLst>
              <a:ext uri="{FF2B5EF4-FFF2-40B4-BE49-F238E27FC236}">
                <a16:creationId xmlns:a16="http://schemas.microsoft.com/office/drawing/2014/main" id="{8F9C2D42-A298-4970-9305-F49C77AE22BE}"/>
              </a:ext>
            </a:extLst>
          </p:cNvPr>
          <p:cNvSpPr txBox="1"/>
          <p:nvPr/>
        </p:nvSpPr>
        <p:spPr>
          <a:xfrm>
            <a:off x="4932040" y="4509120"/>
            <a:ext cx="3960440" cy="2363724"/>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Credit scores are based on statistical studies of the relationship between the different items in a credit report and the likelihood of default.</a:t>
            </a:r>
          </a:p>
          <a:p>
            <a:pPr marL="342900" indent="-342900">
              <a:spcBef>
                <a:spcPct val="20000"/>
              </a:spcBef>
              <a:buFont typeface="Wingdings" pitchFamily="2" charset="2"/>
              <a:buChar char="Ø"/>
            </a:pPr>
            <a:r>
              <a:rPr lang="en-US" dirty="0">
                <a:solidFill>
                  <a:schemeClr val="accent1">
                    <a:lumMod val="75000"/>
                  </a:schemeClr>
                </a:solidFill>
              </a:rPr>
              <a:t>Feature extraction can be performed to the CNS Score Description where in the No scorers can be binned. </a:t>
            </a:r>
          </a:p>
          <a:p>
            <a:endParaRPr lang="en-US" dirty="0"/>
          </a:p>
        </p:txBody>
      </p:sp>
    </p:spTree>
    <p:extLst>
      <p:ext uri="{BB962C8B-B14F-4D97-AF65-F5344CB8AC3E}">
        <p14:creationId xmlns:p14="http://schemas.microsoft.com/office/powerpoint/2010/main" val="344495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A67C11-FF71-4A1F-9D97-8EFA41D7E7D1}"/>
              </a:ext>
            </a:extLst>
          </p:cNvPr>
          <p:cNvSpPr txBox="1"/>
          <p:nvPr/>
        </p:nvSpPr>
        <p:spPr>
          <a:xfrm>
            <a:off x="229484" y="252984"/>
            <a:ext cx="3550427" cy="461665"/>
          </a:xfrm>
          <a:prstGeom prst="rect">
            <a:avLst/>
          </a:prstGeom>
          <a:noFill/>
        </p:spPr>
        <p:txBody>
          <a:bodyPr wrap="square" rtlCol="0">
            <a:spAutoFit/>
          </a:bodyPr>
          <a:lstStyle/>
          <a:p>
            <a:r>
              <a:rPr lang="en-US" sz="2400" b="1" dirty="0"/>
              <a:t>After Feature Extraction</a:t>
            </a:r>
          </a:p>
        </p:txBody>
      </p:sp>
      <p:sp>
        <p:nvSpPr>
          <p:cNvPr id="8" name="TextBox 7">
            <a:extLst>
              <a:ext uri="{FF2B5EF4-FFF2-40B4-BE49-F238E27FC236}">
                <a16:creationId xmlns:a16="http://schemas.microsoft.com/office/drawing/2014/main" id="{541B11CF-DC9F-4B5B-AF0B-998008DD7DA0}"/>
              </a:ext>
            </a:extLst>
          </p:cNvPr>
          <p:cNvSpPr txBox="1"/>
          <p:nvPr/>
        </p:nvSpPr>
        <p:spPr>
          <a:xfrm>
            <a:off x="255620" y="733262"/>
            <a:ext cx="3740316" cy="369332"/>
          </a:xfrm>
          <a:prstGeom prst="rect">
            <a:avLst/>
          </a:prstGeom>
          <a:noFill/>
        </p:spPr>
        <p:txBody>
          <a:bodyPr wrap="square" rtlCol="0">
            <a:spAutoFit/>
          </a:bodyPr>
          <a:lstStyle/>
          <a:p>
            <a:r>
              <a:rPr lang="en-US" b="1" dirty="0"/>
              <a:t>PERFORM CNS SCORE DESCRIPTION</a:t>
            </a:r>
          </a:p>
        </p:txBody>
      </p:sp>
      <p:pic>
        <p:nvPicPr>
          <p:cNvPr id="5" name="Picture 4">
            <a:extLst>
              <a:ext uri="{FF2B5EF4-FFF2-40B4-BE49-F238E27FC236}">
                <a16:creationId xmlns:a16="http://schemas.microsoft.com/office/drawing/2014/main" id="{B6D185A8-5C90-4051-8264-DB44D66704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6912768" cy="3384375"/>
          </a:xfrm>
          <a:prstGeom prst="rect">
            <a:avLst/>
          </a:prstGeom>
          <a:noFill/>
          <a:ln>
            <a:noFill/>
          </a:ln>
        </p:spPr>
      </p:pic>
      <p:sp>
        <p:nvSpPr>
          <p:cNvPr id="2" name="TextBox 1">
            <a:extLst>
              <a:ext uri="{FF2B5EF4-FFF2-40B4-BE49-F238E27FC236}">
                <a16:creationId xmlns:a16="http://schemas.microsoft.com/office/drawing/2014/main" id="{46267873-1878-4563-9A8D-9CB6511AC983}"/>
              </a:ext>
            </a:extLst>
          </p:cNvPr>
          <p:cNvSpPr txBox="1"/>
          <p:nvPr/>
        </p:nvSpPr>
        <p:spPr>
          <a:xfrm>
            <a:off x="1403648" y="4797151"/>
            <a:ext cx="6336704" cy="1255728"/>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This columns basically represents the Performance CNS score for various ranges.</a:t>
            </a:r>
          </a:p>
          <a:p>
            <a:pPr marL="342900" indent="-342900">
              <a:spcBef>
                <a:spcPct val="20000"/>
              </a:spcBef>
              <a:buFont typeface="Wingdings" pitchFamily="2" charset="2"/>
              <a:buChar char="Ø"/>
            </a:pPr>
            <a:r>
              <a:rPr lang="en-US" dirty="0">
                <a:solidFill>
                  <a:schemeClr val="accent1">
                    <a:lumMod val="75000"/>
                  </a:schemeClr>
                </a:solidFill>
              </a:rPr>
              <a:t> An important analysis made out from this is there are a greater number of people in Low scoring category.</a:t>
            </a:r>
          </a:p>
        </p:txBody>
      </p:sp>
    </p:spTree>
    <p:extLst>
      <p:ext uri="{BB962C8B-B14F-4D97-AF65-F5344CB8AC3E}">
        <p14:creationId xmlns:p14="http://schemas.microsoft.com/office/powerpoint/2010/main" val="858016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251520" y="476672"/>
            <a:ext cx="3740316" cy="369332"/>
          </a:xfrm>
          <a:prstGeom prst="rect">
            <a:avLst/>
          </a:prstGeom>
          <a:noFill/>
        </p:spPr>
        <p:txBody>
          <a:bodyPr wrap="square" rtlCol="0">
            <a:spAutoFit/>
          </a:bodyPr>
          <a:lstStyle/>
          <a:p>
            <a:r>
              <a:rPr lang="en-US" b="1" dirty="0"/>
              <a:t>Employment Type</a:t>
            </a:r>
          </a:p>
        </p:txBody>
      </p:sp>
      <p:pic>
        <p:nvPicPr>
          <p:cNvPr id="5" name="slide2" descr="Dashboard 2">
            <a:extLst>
              <a:ext uri="{FF2B5EF4-FFF2-40B4-BE49-F238E27FC236}">
                <a16:creationId xmlns:a16="http://schemas.microsoft.com/office/drawing/2014/main" id="{FD2D235E-AD74-4AC7-BE98-99660EC702ED}"/>
              </a:ext>
            </a:extLst>
          </p:cNvPr>
          <p:cNvPicPr/>
          <p:nvPr/>
        </p:nvPicPr>
        <p:blipFill>
          <a:blip r:embed="rId3">
            <a:extLst>
              <a:ext uri="{28A0092B-C50C-407E-A947-70E740481C1C}">
                <a14:useLocalDpi xmlns:a14="http://schemas.microsoft.com/office/drawing/2010/main" val="0"/>
              </a:ext>
            </a:extLst>
          </a:blip>
          <a:stretch>
            <a:fillRect/>
          </a:stretch>
        </p:blipFill>
        <p:spPr>
          <a:xfrm>
            <a:off x="611560" y="846004"/>
            <a:ext cx="7992888" cy="2747789"/>
          </a:xfrm>
          <a:prstGeom prst="rect">
            <a:avLst/>
          </a:prstGeom>
        </p:spPr>
      </p:pic>
      <p:sp>
        <p:nvSpPr>
          <p:cNvPr id="2" name="TextBox 1">
            <a:extLst>
              <a:ext uri="{FF2B5EF4-FFF2-40B4-BE49-F238E27FC236}">
                <a16:creationId xmlns:a16="http://schemas.microsoft.com/office/drawing/2014/main" id="{16736CCD-1B59-4FD7-A168-436DA9DE5C7C}"/>
              </a:ext>
            </a:extLst>
          </p:cNvPr>
          <p:cNvSpPr txBox="1"/>
          <p:nvPr/>
        </p:nvSpPr>
        <p:spPr>
          <a:xfrm>
            <a:off x="6090009" y="1008470"/>
            <a:ext cx="2736304" cy="2917722"/>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The nulls present in the employee column accounted to 3.29% of the data which was filled with ‘Un-employed’. </a:t>
            </a:r>
          </a:p>
          <a:p>
            <a:pPr marL="342900" indent="-342900">
              <a:spcBef>
                <a:spcPct val="20000"/>
              </a:spcBef>
              <a:buFont typeface="Wingdings" pitchFamily="2" charset="2"/>
              <a:buChar char="Ø"/>
            </a:pPr>
            <a:r>
              <a:rPr lang="en-US" dirty="0">
                <a:solidFill>
                  <a:schemeClr val="accent1">
                    <a:lumMod val="75000"/>
                  </a:schemeClr>
                </a:solidFill>
              </a:rPr>
              <a:t>After imputations the data resembles the below structure.</a:t>
            </a:r>
          </a:p>
          <a:p>
            <a:endParaRPr lang="en-US" dirty="0"/>
          </a:p>
        </p:txBody>
      </p:sp>
      <p:pic>
        <p:nvPicPr>
          <p:cNvPr id="7" name="Picture 6">
            <a:extLst>
              <a:ext uri="{FF2B5EF4-FFF2-40B4-BE49-F238E27FC236}">
                <a16:creationId xmlns:a16="http://schemas.microsoft.com/office/drawing/2014/main" id="{218BD93C-5C34-42E5-BF77-A446A283F4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2" y="3593793"/>
            <a:ext cx="4968552" cy="3240360"/>
          </a:xfrm>
          <a:prstGeom prst="rect">
            <a:avLst/>
          </a:prstGeom>
        </p:spPr>
      </p:pic>
      <p:pic>
        <p:nvPicPr>
          <p:cNvPr id="10" name="Picture 9">
            <a:extLst>
              <a:ext uri="{FF2B5EF4-FFF2-40B4-BE49-F238E27FC236}">
                <a16:creationId xmlns:a16="http://schemas.microsoft.com/office/drawing/2014/main" id="{5A8C0082-A366-4B36-89A8-A30B55BD14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8901" y="3671654"/>
            <a:ext cx="3133725" cy="2177876"/>
          </a:xfrm>
          <a:prstGeom prst="rect">
            <a:avLst/>
          </a:prstGeom>
        </p:spPr>
      </p:pic>
    </p:spTree>
    <p:extLst>
      <p:ext uri="{BB962C8B-B14F-4D97-AF65-F5344CB8AC3E}">
        <p14:creationId xmlns:p14="http://schemas.microsoft.com/office/powerpoint/2010/main" val="228950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119216-D58B-463D-87CC-3D17BC51B30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7544" y="764704"/>
            <a:ext cx="7704856" cy="3054052"/>
          </a:xfrm>
          <a:prstGeom prst="rect">
            <a:avLst/>
          </a:prstGeom>
          <a:noFill/>
          <a:ln>
            <a:noFill/>
          </a:ln>
        </p:spPr>
      </p:pic>
      <p:sp>
        <p:nvSpPr>
          <p:cNvPr id="7" name="TextBox 6">
            <a:extLst>
              <a:ext uri="{FF2B5EF4-FFF2-40B4-BE49-F238E27FC236}">
                <a16:creationId xmlns:a16="http://schemas.microsoft.com/office/drawing/2014/main" id="{9313D6F4-9390-4F47-A140-0A6CF4FA5F3B}"/>
              </a:ext>
            </a:extLst>
          </p:cNvPr>
          <p:cNvSpPr txBox="1"/>
          <p:nvPr/>
        </p:nvSpPr>
        <p:spPr>
          <a:xfrm>
            <a:off x="611560" y="260648"/>
            <a:ext cx="4464496" cy="369332"/>
          </a:xfrm>
          <a:prstGeom prst="rect">
            <a:avLst/>
          </a:prstGeom>
          <a:noFill/>
        </p:spPr>
        <p:txBody>
          <a:bodyPr wrap="square" rtlCol="0">
            <a:spAutoFit/>
          </a:bodyPr>
          <a:lstStyle/>
          <a:p>
            <a:r>
              <a:rPr lang="en-US" b="1" dirty="0"/>
              <a:t>Bivariate analysis and Multivariate analysis</a:t>
            </a:r>
            <a:endParaRPr lang="en-US" sz="2400" b="1" dirty="0"/>
          </a:p>
        </p:txBody>
      </p:sp>
      <p:sp>
        <p:nvSpPr>
          <p:cNvPr id="2" name="TextBox 1">
            <a:extLst>
              <a:ext uri="{FF2B5EF4-FFF2-40B4-BE49-F238E27FC236}">
                <a16:creationId xmlns:a16="http://schemas.microsoft.com/office/drawing/2014/main" id="{06304844-A40B-4D0F-9CBD-CB4F4DFC35E6}"/>
              </a:ext>
            </a:extLst>
          </p:cNvPr>
          <p:cNvSpPr txBox="1"/>
          <p:nvPr/>
        </p:nvSpPr>
        <p:spPr>
          <a:xfrm>
            <a:off x="1115616" y="4149080"/>
            <a:ext cx="7056784" cy="2252924"/>
          </a:xfrm>
          <a:prstGeom prst="rect">
            <a:avLst/>
          </a:prstGeom>
          <a:noFill/>
        </p:spPr>
        <p:txBody>
          <a:bodyPr wrap="square" rtlCol="0">
            <a:spAutoFit/>
          </a:bodyPr>
          <a:lstStyle/>
          <a:p>
            <a:pPr marL="342900" indent="-342900" fontAlgn="base">
              <a:spcBef>
                <a:spcPct val="20000"/>
              </a:spcBef>
              <a:buFont typeface="Wingdings" pitchFamily="2" charset="2"/>
              <a:buChar char="Ø"/>
            </a:pPr>
            <a:r>
              <a:rPr lang="en-US" dirty="0">
                <a:solidFill>
                  <a:schemeClr val="accent1">
                    <a:lumMod val="75000"/>
                  </a:schemeClr>
                </a:solidFill>
              </a:rPr>
              <a:t>There is a trend found between CNS score description and CNS score.</a:t>
            </a:r>
          </a:p>
          <a:p>
            <a:pPr marL="342900" indent="-342900" fontAlgn="base">
              <a:spcBef>
                <a:spcPct val="20000"/>
              </a:spcBef>
              <a:buFont typeface="Wingdings" pitchFamily="2" charset="2"/>
              <a:buChar char="Ø"/>
            </a:pPr>
            <a:r>
              <a:rPr lang="en-US" dirty="0">
                <a:solidFill>
                  <a:schemeClr val="accent1">
                    <a:lumMod val="75000"/>
                  </a:schemeClr>
                </a:solidFill>
              </a:rPr>
              <a:t>The data have been binned with respect to CNS score which is very evident from the box plot show above.</a:t>
            </a:r>
          </a:p>
          <a:p>
            <a:pPr marL="342900" indent="-342900" fontAlgn="base">
              <a:spcBef>
                <a:spcPct val="20000"/>
              </a:spcBef>
              <a:buFont typeface="Wingdings" pitchFamily="2" charset="2"/>
              <a:buChar char="Ø"/>
            </a:pPr>
            <a:r>
              <a:rPr lang="en-US" dirty="0">
                <a:solidFill>
                  <a:schemeClr val="accent1">
                    <a:lumMod val="75000"/>
                  </a:schemeClr>
                </a:solidFill>
              </a:rPr>
              <a:t>As the risk increases the score decreases. </a:t>
            </a:r>
          </a:p>
          <a:p>
            <a:pPr marL="342900" indent="-342900" fontAlgn="base">
              <a:spcBef>
                <a:spcPct val="20000"/>
              </a:spcBef>
              <a:buFont typeface="Wingdings" pitchFamily="2" charset="2"/>
              <a:buChar char="Ø"/>
            </a:pPr>
            <a:r>
              <a:rPr lang="en-US" dirty="0">
                <a:solidFill>
                  <a:schemeClr val="accent1">
                    <a:lumMod val="75000"/>
                  </a:schemeClr>
                </a:solidFill>
              </a:rPr>
              <a:t>The person who has a higher score will tend to be a non defaulter while the person having a low score would be a defaulter.</a:t>
            </a:r>
          </a:p>
          <a:p>
            <a:pPr marL="342900" indent="-342900" fontAlgn="base">
              <a:spcBef>
                <a:spcPct val="20000"/>
              </a:spcBef>
              <a:buFont typeface="Wingdings" pitchFamily="2" charset="2"/>
              <a:buChar char="Ø"/>
            </a:pPr>
            <a:r>
              <a:rPr lang="en-US" dirty="0">
                <a:solidFill>
                  <a:schemeClr val="accent1">
                    <a:lumMod val="75000"/>
                  </a:schemeClr>
                </a:solidFill>
              </a:rPr>
              <a:t>All the persons taking a first time loan wont be having a score.</a:t>
            </a:r>
          </a:p>
        </p:txBody>
      </p:sp>
    </p:spTree>
    <p:extLst>
      <p:ext uri="{BB962C8B-B14F-4D97-AF65-F5344CB8AC3E}">
        <p14:creationId xmlns:p14="http://schemas.microsoft.com/office/powerpoint/2010/main" val="316833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3698-D24E-48D7-8E9B-B13DDF8A7E0E}"/>
              </a:ext>
            </a:extLst>
          </p:cNvPr>
          <p:cNvSpPr>
            <a:spLocks noGrp="1"/>
          </p:cNvSpPr>
          <p:nvPr>
            <p:ph type="title"/>
          </p:nvPr>
        </p:nvSpPr>
        <p:spPr>
          <a:xfrm>
            <a:off x="457200" y="261938"/>
            <a:ext cx="3034680" cy="1143000"/>
          </a:xfrm>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2367F7B2-A869-4C40-B23D-4345580A9A46}"/>
              </a:ext>
            </a:extLst>
          </p:cNvPr>
          <p:cNvSpPr>
            <a:spLocks noGrp="1"/>
          </p:cNvSpPr>
          <p:nvPr>
            <p:ph sz="half" idx="1"/>
          </p:nvPr>
        </p:nvSpPr>
        <p:spPr>
          <a:xfrm>
            <a:off x="457200" y="1600200"/>
            <a:ext cx="8229600" cy="4525963"/>
          </a:xfrm>
        </p:spPr>
        <p:txBody>
          <a:bodyPr/>
          <a:lstStyle/>
          <a:p>
            <a:pPr>
              <a:buFont typeface="Wingdings" pitchFamily="2" charset="2"/>
              <a:buChar char="Ø"/>
            </a:pPr>
            <a:r>
              <a:rPr lang="en-US" sz="2400" dirty="0">
                <a:solidFill>
                  <a:schemeClr val="accent1">
                    <a:lumMod val="75000"/>
                  </a:schemeClr>
                </a:solidFill>
              </a:rPr>
              <a:t>Vehicle loans are the new front in asset quality problems for banks. To be more precise, Financial institutions incur significant losses due to the default of vehicle loans.</a:t>
            </a:r>
          </a:p>
          <a:p>
            <a:pPr>
              <a:buFont typeface="Wingdings" pitchFamily="2" charset="2"/>
              <a:buChar char="Ø"/>
            </a:pPr>
            <a:r>
              <a:rPr lang="en-US" sz="2400" dirty="0">
                <a:solidFill>
                  <a:schemeClr val="accent1">
                    <a:lumMod val="75000"/>
                  </a:schemeClr>
                </a:solidFill>
              </a:rPr>
              <a:t>This warrants a study to estimate the determinants of vehicle loan default. The problem here is to accurately predict the probability of loanee/borrower defaulting on a vehicle loan in the first EMI (Equated Monthly Instalments) on the due date.</a:t>
            </a:r>
          </a:p>
          <a:p>
            <a:pPr>
              <a:buFont typeface="Wingdings" pitchFamily="2" charset="2"/>
              <a:buChar char="Ø"/>
            </a:pPr>
            <a:r>
              <a:rPr lang="en-US" sz="2400" dirty="0">
                <a:solidFill>
                  <a:schemeClr val="accent1">
                    <a:lumMod val="75000"/>
                  </a:schemeClr>
                </a:solidFill>
              </a:rPr>
              <a:t>The dataset represents Vehicle Loan Default of L&amp;T financial institution. </a:t>
            </a:r>
          </a:p>
        </p:txBody>
      </p:sp>
    </p:spTree>
    <p:extLst>
      <p:ext uri="{BB962C8B-B14F-4D97-AF65-F5344CB8AC3E}">
        <p14:creationId xmlns:p14="http://schemas.microsoft.com/office/powerpoint/2010/main" val="4025601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3D6F4-9390-4F47-A140-0A6CF4FA5F3B}"/>
              </a:ext>
            </a:extLst>
          </p:cNvPr>
          <p:cNvSpPr txBox="1"/>
          <p:nvPr/>
        </p:nvSpPr>
        <p:spPr>
          <a:xfrm>
            <a:off x="611560" y="260648"/>
            <a:ext cx="6264696" cy="830997"/>
          </a:xfrm>
          <a:prstGeom prst="rect">
            <a:avLst/>
          </a:prstGeom>
          <a:noFill/>
        </p:spPr>
        <p:txBody>
          <a:bodyPr wrap="square" rtlCol="0">
            <a:spAutoFit/>
          </a:bodyPr>
          <a:lstStyle/>
          <a:p>
            <a:r>
              <a:rPr lang="en-US" sz="2400" b="1" dirty="0"/>
              <a:t>An Aspect to consider with respect to Bivariate analysis</a:t>
            </a:r>
          </a:p>
        </p:txBody>
      </p:sp>
      <p:pic>
        <p:nvPicPr>
          <p:cNvPr id="7170" name="Picture 2">
            <a:extLst>
              <a:ext uri="{FF2B5EF4-FFF2-40B4-BE49-F238E27FC236}">
                <a16:creationId xmlns:a16="http://schemas.microsoft.com/office/drawing/2014/main" id="{F5BC8303-1402-48CF-9747-C0989670B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01" y="1298426"/>
            <a:ext cx="7488832" cy="3714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C8EC93-A81F-4149-ABE7-4FCB9442BAC6}"/>
              </a:ext>
            </a:extLst>
          </p:cNvPr>
          <p:cNvSpPr txBox="1"/>
          <p:nvPr/>
        </p:nvSpPr>
        <p:spPr>
          <a:xfrm>
            <a:off x="827584" y="5013176"/>
            <a:ext cx="7848872" cy="923330"/>
          </a:xfrm>
          <a:prstGeom prst="rect">
            <a:avLst/>
          </a:prstGeom>
          <a:noFill/>
        </p:spPr>
        <p:txBody>
          <a:bodyPr wrap="square" rtlCol="0">
            <a:spAutoFit/>
          </a:bodyPr>
          <a:lstStyle/>
          <a:p>
            <a:pPr marL="342900" indent="-342900" fontAlgn="base">
              <a:spcBef>
                <a:spcPct val="20000"/>
              </a:spcBef>
              <a:buFont typeface="Wingdings" pitchFamily="2" charset="2"/>
              <a:buChar char="Ø"/>
            </a:pPr>
            <a:r>
              <a:rPr lang="en-US" dirty="0">
                <a:solidFill>
                  <a:schemeClr val="accent1">
                    <a:lumMod val="75000"/>
                  </a:schemeClr>
                </a:solidFill>
              </a:rPr>
              <a:t>An important aspect in feature engineering is to separate persons who are taking the loan first time since this would directly lead to prediction of person not being a defaulter.</a:t>
            </a:r>
          </a:p>
        </p:txBody>
      </p:sp>
    </p:spTree>
    <p:extLst>
      <p:ext uri="{BB962C8B-B14F-4D97-AF65-F5344CB8AC3E}">
        <p14:creationId xmlns:p14="http://schemas.microsoft.com/office/powerpoint/2010/main" val="953698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4AD883-7E89-478D-B984-F9F5BD1D59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9357" y="664048"/>
            <a:ext cx="4657627" cy="2291501"/>
          </a:xfrm>
          <a:prstGeom prst="rect">
            <a:avLst/>
          </a:prstGeom>
          <a:noFill/>
          <a:ln>
            <a:noFill/>
          </a:ln>
        </p:spPr>
      </p:pic>
      <p:pic>
        <p:nvPicPr>
          <p:cNvPr id="5" name="Picture 4">
            <a:extLst>
              <a:ext uri="{FF2B5EF4-FFF2-40B4-BE49-F238E27FC236}">
                <a16:creationId xmlns:a16="http://schemas.microsoft.com/office/drawing/2014/main" id="{BDAD5D5F-1302-4CB4-8955-FE584F2600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16016" y="664048"/>
            <a:ext cx="4286250" cy="2490564"/>
          </a:xfrm>
          <a:prstGeom prst="rect">
            <a:avLst/>
          </a:prstGeom>
          <a:noFill/>
          <a:ln>
            <a:noFill/>
          </a:ln>
        </p:spPr>
      </p:pic>
      <p:sp>
        <p:nvSpPr>
          <p:cNvPr id="7" name="TextBox 6">
            <a:extLst>
              <a:ext uri="{FF2B5EF4-FFF2-40B4-BE49-F238E27FC236}">
                <a16:creationId xmlns:a16="http://schemas.microsoft.com/office/drawing/2014/main" id="{9313D6F4-9390-4F47-A140-0A6CF4FA5F3B}"/>
              </a:ext>
            </a:extLst>
          </p:cNvPr>
          <p:cNvSpPr txBox="1"/>
          <p:nvPr/>
        </p:nvSpPr>
        <p:spPr>
          <a:xfrm>
            <a:off x="611560" y="260648"/>
            <a:ext cx="4464496" cy="369332"/>
          </a:xfrm>
          <a:prstGeom prst="rect">
            <a:avLst/>
          </a:prstGeom>
          <a:noFill/>
        </p:spPr>
        <p:txBody>
          <a:bodyPr wrap="square" rtlCol="0">
            <a:spAutoFit/>
          </a:bodyPr>
          <a:lstStyle/>
          <a:p>
            <a:r>
              <a:rPr lang="en-US" b="1" dirty="0"/>
              <a:t>Bivariate analysis and Multivariate analysis</a:t>
            </a:r>
            <a:endParaRPr lang="en-US" sz="2400" b="1" dirty="0"/>
          </a:p>
        </p:txBody>
      </p:sp>
      <p:sp>
        <p:nvSpPr>
          <p:cNvPr id="2" name="TextBox 1">
            <a:extLst>
              <a:ext uri="{FF2B5EF4-FFF2-40B4-BE49-F238E27FC236}">
                <a16:creationId xmlns:a16="http://schemas.microsoft.com/office/drawing/2014/main" id="{1A7364AC-7F5B-4777-9293-F6A434079D22}"/>
              </a:ext>
            </a:extLst>
          </p:cNvPr>
          <p:cNvSpPr txBox="1"/>
          <p:nvPr/>
        </p:nvSpPr>
        <p:spPr>
          <a:xfrm>
            <a:off x="921790" y="3167984"/>
            <a:ext cx="7848872" cy="646331"/>
          </a:xfrm>
          <a:prstGeom prst="rect">
            <a:avLst/>
          </a:prstGeom>
          <a:noFill/>
        </p:spPr>
        <p:txBody>
          <a:bodyPr wrap="square" rtlCol="0">
            <a:spAutoFit/>
          </a:bodyPr>
          <a:lstStyle/>
          <a:p>
            <a:pPr marL="342900" indent="-342900" fontAlgn="base">
              <a:spcBef>
                <a:spcPct val="20000"/>
              </a:spcBef>
              <a:buFont typeface="Wingdings" pitchFamily="2" charset="2"/>
              <a:buChar char="Ø"/>
            </a:pPr>
            <a:r>
              <a:rPr lang="en-US" dirty="0">
                <a:solidFill>
                  <a:schemeClr val="accent1">
                    <a:lumMod val="75000"/>
                  </a:schemeClr>
                </a:solidFill>
              </a:rPr>
              <a:t>With respect to multivariate analysis disbursed amount seems to be correlated with asset cost and </a:t>
            </a:r>
            <a:r>
              <a:rPr lang="en-US" dirty="0" err="1">
                <a:solidFill>
                  <a:schemeClr val="accent1">
                    <a:lumMod val="75000"/>
                  </a:schemeClr>
                </a:solidFill>
              </a:rPr>
              <a:t>ltv</a:t>
            </a:r>
            <a:r>
              <a:rPr lang="en-US" dirty="0">
                <a:solidFill>
                  <a:schemeClr val="accent1">
                    <a:lumMod val="75000"/>
                  </a:schemeClr>
                </a:solidFill>
              </a:rPr>
              <a:t>.</a:t>
            </a:r>
          </a:p>
        </p:txBody>
      </p:sp>
      <p:sp>
        <p:nvSpPr>
          <p:cNvPr id="3" name="TextBox 2">
            <a:extLst>
              <a:ext uri="{FF2B5EF4-FFF2-40B4-BE49-F238E27FC236}">
                <a16:creationId xmlns:a16="http://schemas.microsoft.com/office/drawing/2014/main" id="{0153AA69-3D5D-4B90-9FB4-62B14CE82F90}"/>
              </a:ext>
            </a:extLst>
          </p:cNvPr>
          <p:cNvSpPr txBox="1"/>
          <p:nvPr/>
        </p:nvSpPr>
        <p:spPr>
          <a:xfrm>
            <a:off x="921790" y="3826739"/>
            <a:ext cx="5616624" cy="369332"/>
          </a:xfrm>
          <a:prstGeom prst="rect">
            <a:avLst/>
          </a:prstGeom>
          <a:noFill/>
        </p:spPr>
        <p:txBody>
          <a:bodyPr wrap="square" rtlCol="0">
            <a:spAutoFit/>
          </a:bodyPr>
          <a:lstStyle/>
          <a:p>
            <a:r>
              <a:rPr lang="en-US" b="1" dirty="0"/>
              <a:t>Inference</a:t>
            </a:r>
            <a:endParaRPr lang="en-US" sz="2400" b="1" dirty="0"/>
          </a:p>
        </p:txBody>
      </p:sp>
      <p:sp>
        <p:nvSpPr>
          <p:cNvPr id="8" name="TextBox 7">
            <a:extLst>
              <a:ext uri="{FF2B5EF4-FFF2-40B4-BE49-F238E27FC236}">
                <a16:creationId xmlns:a16="http://schemas.microsoft.com/office/drawing/2014/main" id="{0E8BEEE2-58F5-4B0B-BF53-B5215DD9A826}"/>
              </a:ext>
            </a:extLst>
          </p:cNvPr>
          <p:cNvSpPr txBox="1"/>
          <p:nvPr/>
        </p:nvSpPr>
        <p:spPr>
          <a:xfrm>
            <a:off x="877529" y="4208495"/>
            <a:ext cx="7560840" cy="1809726"/>
          </a:xfrm>
          <a:prstGeom prst="rect">
            <a:avLst/>
          </a:prstGeom>
          <a:noFill/>
        </p:spPr>
        <p:txBody>
          <a:bodyPr wrap="square" rtlCol="0">
            <a:spAutoFit/>
          </a:bodyPr>
          <a:lstStyle/>
          <a:p>
            <a:pPr marL="342900" indent="-342900" fontAlgn="base">
              <a:spcBef>
                <a:spcPct val="20000"/>
              </a:spcBef>
              <a:buFont typeface="Wingdings" pitchFamily="2" charset="2"/>
              <a:buChar char="Ø"/>
            </a:pPr>
            <a:r>
              <a:rPr lang="en-US" dirty="0">
                <a:solidFill>
                  <a:schemeClr val="accent1">
                    <a:lumMod val="75000"/>
                  </a:schemeClr>
                </a:solidFill>
              </a:rPr>
              <a:t>As the disbursed amount increases the asset cost too increases and there are no defaulters as the disbursed amount increases. </a:t>
            </a:r>
          </a:p>
          <a:p>
            <a:pPr marL="342900" indent="-342900" fontAlgn="base">
              <a:spcBef>
                <a:spcPct val="20000"/>
              </a:spcBef>
              <a:buFont typeface="Wingdings" pitchFamily="2" charset="2"/>
              <a:buChar char="Ø"/>
            </a:pPr>
            <a:r>
              <a:rPr lang="en-US" dirty="0">
                <a:solidFill>
                  <a:schemeClr val="accent1">
                    <a:lumMod val="75000"/>
                  </a:schemeClr>
                </a:solidFill>
              </a:rPr>
              <a:t>With respect to LTV there are no patterns found but there are defaulter as well non defaulters over the entire range.  When a person is having a high LTV and high disbursed amount he has probability to pay in the first </a:t>
            </a:r>
            <a:r>
              <a:rPr lang="en-US" dirty="0" err="1">
                <a:solidFill>
                  <a:schemeClr val="accent1">
                    <a:lumMod val="75000"/>
                  </a:schemeClr>
                </a:solidFill>
              </a:rPr>
              <a:t>emi</a:t>
            </a:r>
            <a:r>
              <a:rPr lang="en-US" dirty="0">
                <a:solidFill>
                  <a:schemeClr val="accent1">
                    <a:lumMod val="75000"/>
                  </a:schemeClr>
                </a:solidFill>
              </a:rPr>
              <a:t> which means he would be more disciplined. </a:t>
            </a:r>
          </a:p>
        </p:txBody>
      </p:sp>
    </p:spTree>
    <p:extLst>
      <p:ext uri="{BB962C8B-B14F-4D97-AF65-F5344CB8AC3E}">
        <p14:creationId xmlns:p14="http://schemas.microsoft.com/office/powerpoint/2010/main" val="1097774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3D6F4-9390-4F47-A140-0A6CF4FA5F3B}"/>
              </a:ext>
            </a:extLst>
          </p:cNvPr>
          <p:cNvSpPr txBox="1"/>
          <p:nvPr/>
        </p:nvSpPr>
        <p:spPr>
          <a:xfrm>
            <a:off x="611560" y="260648"/>
            <a:ext cx="5112568" cy="369332"/>
          </a:xfrm>
          <a:prstGeom prst="rect">
            <a:avLst/>
          </a:prstGeom>
          <a:noFill/>
        </p:spPr>
        <p:txBody>
          <a:bodyPr wrap="square" rtlCol="0">
            <a:spAutoFit/>
          </a:bodyPr>
          <a:lstStyle/>
          <a:p>
            <a:r>
              <a:rPr lang="en-US" b="1" dirty="0"/>
              <a:t>Correlation for Numerical and Categorical Columns</a:t>
            </a:r>
            <a:endParaRPr lang="en-US" dirty="0"/>
          </a:p>
        </p:txBody>
      </p:sp>
      <p:pic>
        <p:nvPicPr>
          <p:cNvPr id="8" name="Picture 7">
            <a:extLst>
              <a:ext uri="{FF2B5EF4-FFF2-40B4-BE49-F238E27FC236}">
                <a16:creationId xmlns:a16="http://schemas.microsoft.com/office/drawing/2014/main" id="{7ED6B883-920C-4ED6-B954-A55A689DFA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7584" y="836712"/>
            <a:ext cx="7344816" cy="5040560"/>
          </a:xfrm>
          <a:prstGeom prst="rect">
            <a:avLst/>
          </a:prstGeom>
          <a:noFill/>
          <a:ln>
            <a:noFill/>
          </a:ln>
        </p:spPr>
      </p:pic>
    </p:spTree>
    <p:extLst>
      <p:ext uri="{BB962C8B-B14F-4D97-AF65-F5344CB8AC3E}">
        <p14:creationId xmlns:p14="http://schemas.microsoft.com/office/powerpoint/2010/main" val="279794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1292CC5-7541-4878-B745-E5FBAE2024F0}"/>
              </a:ext>
            </a:extLst>
          </p:cNvPr>
          <p:cNvSpPr>
            <a:spLocks noGrp="1"/>
          </p:cNvSpPr>
          <p:nvPr>
            <p:ph idx="1"/>
          </p:nvPr>
        </p:nvSpPr>
        <p:spPr>
          <a:xfrm>
            <a:off x="611560" y="836712"/>
            <a:ext cx="8229600" cy="576488"/>
          </a:xfrm>
        </p:spPr>
        <p:txBody>
          <a:bodyPr>
            <a:normAutofit/>
          </a:bodyPr>
          <a:lstStyle/>
          <a:p>
            <a:pPr lvl="0">
              <a:buFont typeface="Wingdings" panose="05000000000000000000" pitchFamily="2" charset="2"/>
              <a:buChar char="v"/>
            </a:pPr>
            <a:r>
              <a:rPr lang="en-US" sz="2000" b="1" dirty="0">
                <a:solidFill>
                  <a:schemeClr val="accent1">
                    <a:lumMod val="75000"/>
                  </a:schemeClr>
                </a:solidFill>
                <a:hlinkClick r:id="rId3">
                  <a:extLst>
                    <a:ext uri="{A12FA001-AC4F-418D-AE19-62706E023703}">
                      <ahyp:hlinkClr xmlns:ahyp="http://schemas.microsoft.com/office/drawing/2018/hyperlinkcolor" val="tx"/>
                    </a:ext>
                  </a:extLst>
                </a:hlinkClick>
              </a:rPr>
              <a:t>https://capstone-l-t-gokulnumapp.herokuapp.com/</a:t>
            </a:r>
            <a:endParaRPr lang="en-IN" sz="2000" b="1" dirty="0">
              <a:solidFill>
                <a:schemeClr val="accent1">
                  <a:lumMod val="75000"/>
                </a:schemeClr>
              </a:solidFill>
            </a:endParaRPr>
          </a:p>
          <a:p>
            <a:endParaRPr lang="en-IN" sz="2000" dirty="0"/>
          </a:p>
        </p:txBody>
      </p:sp>
      <p:sp>
        <p:nvSpPr>
          <p:cNvPr id="4" name="TextBox 3">
            <a:extLst>
              <a:ext uri="{FF2B5EF4-FFF2-40B4-BE49-F238E27FC236}">
                <a16:creationId xmlns:a16="http://schemas.microsoft.com/office/drawing/2014/main" id="{6DE21E16-567B-44C0-ADFF-B456EB085777}"/>
              </a:ext>
            </a:extLst>
          </p:cNvPr>
          <p:cNvSpPr txBox="1"/>
          <p:nvPr/>
        </p:nvSpPr>
        <p:spPr>
          <a:xfrm>
            <a:off x="827584" y="260648"/>
            <a:ext cx="6624736" cy="369332"/>
          </a:xfrm>
          <a:prstGeom prst="rect">
            <a:avLst/>
          </a:prstGeom>
          <a:noFill/>
        </p:spPr>
        <p:txBody>
          <a:bodyPr wrap="square" rtlCol="0">
            <a:spAutoFit/>
          </a:bodyPr>
          <a:lstStyle/>
          <a:p>
            <a:r>
              <a:rPr lang="en-US" b="1" dirty="0"/>
              <a:t>Dashboard for univariate analysis(using Dash &amp; </a:t>
            </a:r>
            <a:r>
              <a:rPr lang="en-US" b="1" dirty="0" err="1"/>
              <a:t>Plotly</a:t>
            </a:r>
            <a:r>
              <a:rPr lang="en-US" b="1" dirty="0"/>
              <a:t>)</a:t>
            </a:r>
            <a:endParaRPr lang="en-US" dirty="0"/>
          </a:p>
        </p:txBody>
      </p:sp>
    </p:spTree>
    <p:extLst>
      <p:ext uri="{BB962C8B-B14F-4D97-AF65-F5344CB8AC3E}">
        <p14:creationId xmlns:p14="http://schemas.microsoft.com/office/powerpoint/2010/main" val="260994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5FDE8E-42B3-452E-BF0F-34CF99AC9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82352"/>
            <a:ext cx="8158033" cy="6093296"/>
          </a:xfrm>
          <a:prstGeom prst="rect">
            <a:avLst/>
          </a:prstGeom>
        </p:spPr>
      </p:pic>
    </p:spTree>
    <p:extLst>
      <p:ext uri="{BB962C8B-B14F-4D97-AF65-F5344CB8AC3E}">
        <p14:creationId xmlns:p14="http://schemas.microsoft.com/office/powerpoint/2010/main" val="3530347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7EBB-F8E9-4AAA-956E-3C900F3175B1}"/>
              </a:ext>
            </a:extLst>
          </p:cNvPr>
          <p:cNvSpPr>
            <a:spLocks noGrp="1"/>
          </p:cNvSpPr>
          <p:nvPr>
            <p:ph type="title"/>
          </p:nvPr>
        </p:nvSpPr>
        <p:spPr>
          <a:xfrm>
            <a:off x="251520" y="457200"/>
            <a:ext cx="7211144" cy="1143000"/>
          </a:xfrm>
        </p:spPr>
        <p:txBody>
          <a:bodyPr>
            <a:normAutofit/>
          </a:bodyPr>
          <a:lstStyle/>
          <a:p>
            <a:r>
              <a:rPr lang="en-US" b="1" dirty="0"/>
              <a:t>STATISTICAL DATA ANALYSIS</a:t>
            </a:r>
            <a:endParaRPr lang="en-US" dirty="0"/>
          </a:p>
        </p:txBody>
      </p:sp>
      <p:sp>
        <p:nvSpPr>
          <p:cNvPr id="7" name="TextBox 6">
            <a:extLst>
              <a:ext uri="{FF2B5EF4-FFF2-40B4-BE49-F238E27FC236}">
                <a16:creationId xmlns:a16="http://schemas.microsoft.com/office/drawing/2014/main" id="{83A67C11-FF71-4A1F-9D97-8EFA41D7E7D1}"/>
              </a:ext>
            </a:extLst>
          </p:cNvPr>
          <p:cNvSpPr txBox="1"/>
          <p:nvPr/>
        </p:nvSpPr>
        <p:spPr>
          <a:xfrm>
            <a:off x="611560" y="1389520"/>
            <a:ext cx="2674640" cy="461665"/>
          </a:xfrm>
          <a:prstGeom prst="rect">
            <a:avLst/>
          </a:prstGeom>
          <a:noFill/>
        </p:spPr>
        <p:txBody>
          <a:bodyPr wrap="square" rtlCol="0">
            <a:spAutoFit/>
          </a:bodyPr>
          <a:lstStyle/>
          <a:p>
            <a:r>
              <a:rPr lang="en-US" sz="2400" b="1" dirty="0"/>
              <a:t>Numerical Columns</a:t>
            </a:r>
          </a:p>
        </p:txBody>
      </p:sp>
      <p:sp>
        <p:nvSpPr>
          <p:cNvPr id="8" name="TextBox 7">
            <a:extLst>
              <a:ext uri="{FF2B5EF4-FFF2-40B4-BE49-F238E27FC236}">
                <a16:creationId xmlns:a16="http://schemas.microsoft.com/office/drawing/2014/main" id="{541B11CF-DC9F-4B5B-AF0B-998008DD7DA0}"/>
              </a:ext>
            </a:extLst>
          </p:cNvPr>
          <p:cNvSpPr txBox="1"/>
          <p:nvPr/>
        </p:nvSpPr>
        <p:spPr>
          <a:xfrm>
            <a:off x="647181" y="1851185"/>
            <a:ext cx="2551112" cy="369332"/>
          </a:xfrm>
          <a:prstGeom prst="rect">
            <a:avLst/>
          </a:prstGeom>
          <a:noFill/>
        </p:spPr>
        <p:txBody>
          <a:bodyPr wrap="square" rtlCol="0">
            <a:spAutoFit/>
          </a:bodyPr>
          <a:lstStyle/>
          <a:p>
            <a:r>
              <a:rPr lang="en-US" b="1" dirty="0" err="1"/>
              <a:t>OneWay-Anova</a:t>
            </a:r>
            <a:r>
              <a:rPr lang="en-US" b="1" dirty="0"/>
              <a:t> Test</a:t>
            </a:r>
          </a:p>
        </p:txBody>
      </p:sp>
      <p:pic>
        <p:nvPicPr>
          <p:cNvPr id="10" name="Picture 9">
            <a:extLst>
              <a:ext uri="{FF2B5EF4-FFF2-40B4-BE49-F238E27FC236}">
                <a16:creationId xmlns:a16="http://schemas.microsoft.com/office/drawing/2014/main" id="{2D4BA273-2B7B-43CE-BA88-60F3F86F665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0826" y="2438243"/>
            <a:ext cx="5145310" cy="4123690"/>
          </a:xfrm>
          <a:prstGeom prst="rect">
            <a:avLst/>
          </a:prstGeom>
          <a:noFill/>
          <a:ln>
            <a:noFill/>
          </a:ln>
        </p:spPr>
      </p:pic>
      <p:sp>
        <p:nvSpPr>
          <p:cNvPr id="3" name="TextBox 2">
            <a:extLst>
              <a:ext uri="{FF2B5EF4-FFF2-40B4-BE49-F238E27FC236}">
                <a16:creationId xmlns:a16="http://schemas.microsoft.com/office/drawing/2014/main" id="{FEFC6D66-647D-411F-8862-B3FFD1EDF41E}"/>
              </a:ext>
            </a:extLst>
          </p:cNvPr>
          <p:cNvSpPr txBox="1"/>
          <p:nvPr/>
        </p:nvSpPr>
        <p:spPr>
          <a:xfrm>
            <a:off x="6300192" y="2708920"/>
            <a:ext cx="2592288" cy="2862322"/>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Since, our target variable is dichotomous and to find whether feature is significant or not, we will do a oneway-anova test to find out the significance of the feature.</a:t>
            </a:r>
          </a:p>
          <a:p>
            <a:endParaRPr lang="en-US" dirty="0"/>
          </a:p>
        </p:txBody>
      </p:sp>
    </p:spTree>
    <p:extLst>
      <p:ext uri="{BB962C8B-B14F-4D97-AF65-F5344CB8AC3E}">
        <p14:creationId xmlns:p14="http://schemas.microsoft.com/office/powerpoint/2010/main" val="464486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051C2-48C5-4154-9B1C-0E58E6F2C065}"/>
              </a:ext>
            </a:extLst>
          </p:cNvPr>
          <p:cNvSpPr>
            <a:spLocks noGrp="1"/>
          </p:cNvSpPr>
          <p:nvPr>
            <p:ph idx="1"/>
          </p:nvPr>
        </p:nvSpPr>
        <p:spPr>
          <a:xfrm>
            <a:off x="457200" y="980729"/>
            <a:ext cx="8229600" cy="2808311"/>
          </a:xfrm>
        </p:spPr>
        <p:txBody>
          <a:bodyPr>
            <a:normAutofit/>
          </a:bodyPr>
          <a:lstStyle/>
          <a:p>
            <a:pPr>
              <a:buFont typeface="Wingdings" pitchFamily="2" charset="2"/>
              <a:buChar char="Ø"/>
            </a:pPr>
            <a:r>
              <a:rPr lang="en-US" sz="2400" dirty="0">
                <a:solidFill>
                  <a:schemeClr val="accent1">
                    <a:lumMod val="75000"/>
                  </a:schemeClr>
                </a:solidFill>
              </a:rPr>
              <a:t>All our variables have rejected the null hypothesis and the hypothesis is in favor of alternate hypothesis which states that the mean of two groups are not equal which will help in splitting our target variable. </a:t>
            </a:r>
          </a:p>
          <a:p>
            <a:pPr>
              <a:buFont typeface="Wingdings" pitchFamily="2" charset="2"/>
              <a:buChar char="Ø"/>
            </a:pPr>
            <a:r>
              <a:rPr lang="en-US" sz="2400" dirty="0">
                <a:solidFill>
                  <a:schemeClr val="accent1">
                    <a:lumMod val="75000"/>
                  </a:schemeClr>
                </a:solidFill>
              </a:rPr>
              <a:t>These test does explain significance but not strength of the variable associated with the target variable. So, we perform point biserial test to explain the strength.</a:t>
            </a:r>
          </a:p>
          <a:p>
            <a:pPr marL="0" indent="0">
              <a:buNone/>
            </a:pPr>
            <a:endParaRPr lang="en-US" dirty="0"/>
          </a:p>
        </p:txBody>
      </p:sp>
      <p:sp>
        <p:nvSpPr>
          <p:cNvPr id="5" name="TextBox 4">
            <a:extLst>
              <a:ext uri="{FF2B5EF4-FFF2-40B4-BE49-F238E27FC236}">
                <a16:creationId xmlns:a16="http://schemas.microsoft.com/office/drawing/2014/main" id="{F03DCEB7-0D71-411B-8682-176EC5269D98}"/>
              </a:ext>
            </a:extLst>
          </p:cNvPr>
          <p:cNvSpPr txBox="1"/>
          <p:nvPr/>
        </p:nvSpPr>
        <p:spPr>
          <a:xfrm>
            <a:off x="251520" y="547171"/>
            <a:ext cx="4320480" cy="369332"/>
          </a:xfrm>
          <a:prstGeom prst="rect">
            <a:avLst/>
          </a:prstGeom>
          <a:noFill/>
        </p:spPr>
        <p:txBody>
          <a:bodyPr wrap="square" rtlCol="0">
            <a:spAutoFit/>
          </a:bodyPr>
          <a:lstStyle/>
          <a:p>
            <a:r>
              <a:rPr lang="en-US" b="1" dirty="0"/>
              <a:t>Analysis from </a:t>
            </a:r>
            <a:r>
              <a:rPr lang="en-US" b="1" dirty="0" err="1"/>
              <a:t>OneWay-Anova</a:t>
            </a:r>
            <a:r>
              <a:rPr lang="en-US" b="1" dirty="0"/>
              <a:t> Test</a:t>
            </a:r>
            <a:endParaRPr lang="en-US" dirty="0"/>
          </a:p>
        </p:txBody>
      </p:sp>
      <p:sp>
        <p:nvSpPr>
          <p:cNvPr id="4" name="TextBox 3">
            <a:extLst>
              <a:ext uri="{FF2B5EF4-FFF2-40B4-BE49-F238E27FC236}">
                <a16:creationId xmlns:a16="http://schemas.microsoft.com/office/drawing/2014/main" id="{F846CC88-C4E3-4A22-938B-F6AB26948E90}"/>
              </a:ext>
            </a:extLst>
          </p:cNvPr>
          <p:cNvSpPr txBox="1"/>
          <p:nvPr/>
        </p:nvSpPr>
        <p:spPr>
          <a:xfrm>
            <a:off x="270241" y="3853266"/>
            <a:ext cx="4320480" cy="369332"/>
          </a:xfrm>
          <a:prstGeom prst="rect">
            <a:avLst/>
          </a:prstGeom>
          <a:noFill/>
        </p:spPr>
        <p:txBody>
          <a:bodyPr wrap="square" rtlCol="0">
            <a:spAutoFit/>
          </a:bodyPr>
          <a:lstStyle/>
          <a:p>
            <a:r>
              <a:rPr lang="en-US" b="1" dirty="0"/>
              <a:t>Why Point Biserial R?</a:t>
            </a:r>
            <a:endParaRPr lang="en-US" dirty="0"/>
          </a:p>
        </p:txBody>
      </p:sp>
      <p:sp>
        <p:nvSpPr>
          <p:cNvPr id="6" name="TextBox 5">
            <a:extLst>
              <a:ext uri="{FF2B5EF4-FFF2-40B4-BE49-F238E27FC236}">
                <a16:creationId xmlns:a16="http://schemas.microsoft.com/office/drawing/2014/main" id="{CACE193B-344E-4110-950C-C79E106CF80F}"/>
              </a:ext>
            </a:extLst>
          </p:cNvPr>
          <p:cNvSpPr txBox="1"/>
          <p:nvPr/>
        </p:nvSpPr>
        <p:spPr>
          <a:xfrm>
            <a:off x="611560" y="4219578"/>
            <a:ext cx="7488832" cy="2289858"/>
          </a:xfrm>
          <a:prstGeom prst="rect">
            <a:avLst/>
          </a:prstGeom>
          <a:noFill/>
        </p:spPr>
        <p:txBody>
          <a:bodyPr wrap="square" rtlCol="0">
            <a:spAutoFit/>
          </a:bodyPr>
          <a:lstStyle/>
          <a:p>
            <a:pPr marL="342900" indent="-342900">
              <a:spcBef>
                <a:spcPct val="20000"/>
              </a:spcBef>
              <a:buFont typeface="Wingdings" pitchFamily="2" charset="2"/>
              <a:buChar char="Ø"/>
            </a:pPr>
            <a:r>
              <a:rPr lang="en-US" sz="2400" dirty="0">
                <a:solidFill>
                  <a:schemeClr val="accent1">
                    <a:lumMod val="75000"/>
                  </a:schemeClr>
                </a:solidFill>
              </a:rPr>
              <a:t>The point biserial correlation coefficient is a special case of Pearson’s correlation coefficient. It measures the relationship between two variables</a:t>
            </a:r>
          </a:p>
          <a:p>
            <a:pPr marL="342900" indent="-342900">
              <a:spcBef>
                <a:spcPct val="20000"/>
              </a:spcBef>
              <a:buFont typeface="Wingdings" pitchFamily="2" charset="2"/>
              <a:buChar char="Ø"/>
            </a:pPr>
            <a:r>
              <a:rPr lang="en-US" sz="2400" dirty="0">
                <a:solidFill>
                  <a:schemeClr val="accent1">
                    <a:lumMod val="75000"/>
                  </a:schemeClr>
                </a:solidFill>
              </a:rPr>
              <a:t>One continuous variable and binary variable(dichotomous).</a:t>
            </a:r>
          </a:p>
          <a:p>
            <a:endParaRPr lang="en-US" dirty="0"/>
          </a:p>
        </p:txBody>
      </p:sp>
    </p:spTree>
    <p:extLst>
      <p:ext uri="{BB962C8B-B14F-4D97-AF65-F5344CB8AC3E}">
        <p14:creationId xmlns:p14="http://schemas.microsoft.com/office/powerpoint/2010/main" val="2646666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251520" y="296653"/>
            <a:ext cx="4320480" cy="369332"/>
          </a:xfrm>
          <a:prstGeom prst="rect">
            <a:avLst/>
          </a:prstGeom>
          <a:noFill/>
        </p:spPr>
        <p:txBody>
          <a:bodyPr wrap="square" rtlCol="0">
            <a:spAutoFit/>
          </a:bodyPr>
          <a:lstStyle/>
          <a:p>
            <a:r>
              <a:rPr lang="en-US" b="1" dirty="0"/>
              <a:t>Point Biserial R Test for Numerical Variables</a:t>
            </a:r>
            <a:endParaRPr lang="en-US" dirty="0"/>
          </a:p>
        </p:txBody>
      </p:sp>
      <p:pic>
        <p:nvPicPr>
          <p:cNvPr id="7" name="Picture 6">
            <a:extLst>
              <a:ext uri="{FF2B5EF4-FFF2-40B4-BE49-F238E27FC236}">
                <a16:creationId xmlns:a16="http://schemas.microsoft.com/office/drawing/2014/main" id="{1A03B171-0EB8-4561-85A6-32CC88C55C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106" y="548681"/>
            <a:ext cx="5658085" cy="4752528"/>
          </a:xfrm>
          <a:prstGeom prst="rect">
            <a:avLst/>
          </a:prstGeom>
          <a:noFill/>
          <a:ln>
            <a:noFill/>
          </a:ln>
        </p:spPr>
      </p:pic>
      <p:sp>
        <p:nvSpPr>
          <p:cNvPr id="2" name="TextBox 1">
            <a:extLst>
              <a:ext uri="{FF2B5EF4-FFF2-40B4-BE49-F238E27FC236}">
                <a16:creationId xmlns:a16="http://schemas.microsoft.com/office/drawing/2014/main" id="{06ABA83B-ACF6-4802-9405-2D76F36EE6C9}"/>
              </a:ext>
            </a:extLst>
          </p:cNvPr>
          <p:cNvSpPr txBox="1"/>
          <p:nvPr/>
        </p:nvSpPr>
        <p:spPr>
          <a:xfrm>
            <a:off x="640895" y="5311548"/>
            <a:ext cx="5976664" cy="2123658"/>
          </a:xfrm>
          <a:prstGeom prst="rect">
            <a:avLst/>
          </a:prstGeom>
          <a:noFill/>
        </p:spPr>
        <p:txBody>
          <a:bodyPr wrap="square" rtlCol="0">
            <a:spAutoFit/>
          </a:bodyPr>
          <a:lstStyle/>
          <a:p>
            <a:pPr marL="342900" indent="-342900">
              <a:spcBef>
                <a:spcPct val="20000"/>
              </a:spcBef>
              <a:buFont typeface="Wingdings" pitchFamily="2" charset="2"/>
              <a:buChar char="Ø"/>
            </a:pPr>
            <a:r>
              <a:rPr lang="en-US" sz="2400" dirty="0">
                <a:solidFill>
                  <a:schemeClr val="accent1">
                    <a:lumMod val="75000"/>
                  </a:schemeClr>
                </a:solidFill>
              </a:rPr>
              <a:t>It is clear that </a:t>
            </a:r>
            <a:r>
              <a:rPr lang="en-US" sz="2400" dirty="0" err="1">
                <a:solidFill>
                  <a:schemeClr val="accent1">
                    <a:lumMod val="75000"/>
                  </a:schemeClr>
                </a:solidFill>
              </a:rPr>
              <a:t>ltv</a:t>
            </a:r>
            <a:r>
              <a:rPr lang="en-US" sz="2400" dirty="0">
                <a:solidFill>
                  <a:schemeClr val="accent1">
                    <a:lumMod val="75000"/>
                  </a:schemeClr>
                </a:solidFill>
              </a:rPr>
              <a:t>, disbursed amount and CNS.SCORE are most important variable, while Secondary loan associated variable seems to be less important.</a:t>
            </a:r>
          </a:p>
          <a:p>
            <a:r>
              <a:rPr lang="en-US" dirty="0"/>
              <a:t> </a:t>
            </a:r>
          </a:p>
          <a:p>
            <a:endParaRPr lang="en-US" dirty="0"/>
          </a:p>
        </p:txBody>
      </p:sp>
    </p:spTree>
    <p:extLst>
      <p:ext uri="{BB962C8B-B14F-4D97-AF65-F5344CB8AC3E}">
        <p14:creationId xmlns:p14="http://schemas.microsoft.com/office/powerpoint/2010/main" val="2892759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7EBB-F8E9-4AAA-956E-3C900F3175B1}"/>
              </a:ext>
            </a:extLst>
          </p:cNvPr>
          <p:cNvSpPr>
            <a:spLocks noGrp="1"/>
          </p:cNvSpPr>
          <p:nvPr>
            <p:ph type="title"/>
          </p:nvPr>
        </p:nvSpPr>
        <p:spPr>
          <a:xfrm>
            <a:off x="251520" y="457200"/>
            <a:ext cx="7211144" cy="1143000"/>
          </a:xfrm>
        </p:spPr>
        <p:txBody>
          <a:bodyPr>
            <a:normAutofit/>
          </a:bodyPr>
          <a:lstStyle/>
          <a:p>
            <a:r>
              <a:rPr lang="en-US" b="1" dirty="0"/>
              <a:t>STATISTICAL DATA ANALYSIS</a:t>
            </a:r>
            <a:endParaRPr lang="en-US" dirty="0"/>
          </a:p>
        </p:txBody>
      </p:sp>
      <p:sp>
        <p:nvSpPr>
          <p:cNvPr id="7" name="TextBox 6">
            <a:extLst>
              <a:ext uri="{FF2B5EF4-FFF2-40B4-BE49-F238E27FC236}">
                <a16:creationId xmlns:a16="http://schemas.microsoft.com/office/drawing/2014/main" id="{83A67C11-FF71-4A1F-9D97-8EFA41D7E7D1}"/>
              </a:ext>
            </a:extLst>
          </p:cNvPr>
          <p:cNvSpPr txBox="1"/>
          <p:nvPr/>
        </p:nvSpPr>
        <p:spPr>
          <a:xfrm>
            <a:off x="611560" y="1389520"/>
            <a:ext cx="2808312" cy="461665"/>
          </a:xfrm>
          <a:prstGeom prst="rect">
            <a:avLst/>
          </a:prstGeom>
          <a:noFill/>
        </p:spPr>
        <p:txBody>
          <a:bodyPr wrap="square" rtlCol="0">
            <a:spAutoFit/>
          </a:bodyPr>
          <a:lstStyle/>
          <a:p>
            <a:r>
              <a:rPr lang="en-US" sz="2400" b="1" dirty="0"/>
              <a:t>Categorical Columns</a:t>
            </a:r>
          </a:p>
        </p:txBody>
      </p:sp>
      <p:sp>
        <p:nvSpPr>
          <p:cNvPr id="8" name="TextBox 7">
            <a:extLst>
              <a:ext uri="{FF2B5EF4-FFF2-40B4-BE49-F238E27FC236}">
                <a16:creationId xmlns:a16="http://schemas.microsoft.com/office/drawing/2014/main" id="{541B11CF-DC9F-4B5B-AF0B-998008DD7DA0}"/>
              </a:ext>
            </a:extLst>
          </p:cNvPr>
          <p:cNvSpPr txBox="1"/>
          <p:nvPr/>
        </p:nvSpPr>
        <p:spPr>
          <a:xfrm>
            <a:off x="647181" y="1851185"/>
            <a:ext cx="2551112" cy="369332"/>
          </a:xfrm>
          <a:prstGeom prst="rect">
            <a:avLst/>
          </a:prstGeom>
          <a:noFill/>
        </p:spPr>
        <p:txBody>
          <a:bodyPr wrap="square" rtlCol="0">
            <a:spAutoFit/>
          </a:bodyPr>
          <a:lstStyle/>
          <a:p>
            <a:r>
              <a:rPr lang="en-US" b="1" dirty="0"/>
              <a:t>Chi-Square Test</a:t>
            </a:r>
          </a:p>
        </p:txBody>
      </p:sp>
      <p:pic>
        <p:nvPicPr>
          <p:cNvPr id="11" name="Picture 10">
            <a:extLst>
              <a:ext uri="{FF2B5EF4-FFF2-40B4-BE49-F238E27FC236}">
                <a16:creationId xmlns:a16="http://schemas.microsoft.com/office/drawing/2014/main" id="{77076791-289C-44EB-ABD0-251539541A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52653"/>
            <a:ext cx="3333115" cy="3601323"/>
          </a:xfrm>
          <a:prstGeom prst="rect">
            <a:avLst/>
          </a:prstGeom>
          <a:noFill/>
          <a:ln>
            <a:noFill/>
          </a:ln>
        </p:spPr>
      </p:pic>
      <p:pic>
        <p:nvPicPr>
          <p:cNvPr id="12" name="Picture 11">
            <a:extLst>
              <a:ext uri="{FF2B5EF4-FFF2-40B4-BE49-F238E27FC236}">
                <a16:creationId xmlns:a16="http://schemas.microsoft.com/office/drawing/2014/main" id="{486E4F59-F291-4FEE-A24A-8246EE7883A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60760"/>
            <a:ext cx="3096344" cy="3393216"/>
          </a:xfrm>
          <a:prstGeom prst="rect">
            <a:avLst/>
          </a:prstGeom>
          <a:noFill/>
          <a:ln>
            <a:noFill/>
          </a:ln>
        </p:spPr>
      </p:pic>
    </p:spTree>
    <p:extLst>
      <p:ext uri="{BB962C8B-B14F-4D97-AF65-F5344CB8AC3E}">
        <p14:creationId xmlns:p14="http://schemas.microsoft.com/office/powerpoint/2010/main" val="360104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051C2-48C5-4154-9B1C-0E58E6F2C065}"/>
              </a:ext>
            </a:extLst>
          </p:cNvPr>
          <p:cNvSpPr>
            <a:spLocks noGrp="1"/>
          </p:cNvSpPr>
          <p:nvPr>
            <p:ph idx="1"/>
          </p:nvPr>
        </p:nvSpPr>
        <p:spPr>
          <a:xfrm>
            <a:off x="611560" y="2398828"/>
            <a:ext cx="8229600" cy="3838484"/>
          </a:xfrm>
        </p:spPr>
        <p:txBody>
          <a:bodyPr>
            <a:normAutofit/>
          </a:bodyPr>
          <a:lstStyle/>
          <a:p>
            <a:pPr>
              <a:buFont typeface="Wingdings" pitchFamily="2" charset="2"/>
              <a:buChar char="Ø"/>
            </a:pPr>
            <a:r>
              <a:rPr lang="en-US" sz="1900" dirty="0">
                <a:solidFill>
                  <a:schemeClr val="accent1">
                    <a:lumMod val="75000"/>
                  </a:schemeClr>
                </a:solidFill>
              </a:rPr>
              <a:t>The Chi-Square test of independence is used to determine if there is a significant relationship between two nominal (categorical) variables.  </a:t>
            </a:r>
          </a:p>
          <a:p>
            <a:pPr>
              <a:buFont typeface="Wingdings" pitchFamily="2" charset="2"/>
              <a:buChar char="Ø"/>
            </a:pPr>
            <a:r>
              <a:rPr lang="en-US" sz="1900" dirty="0">
                <a:solidFill>
                  <a:schemeClr val="accent1">
                    <a:lumMod val="75000"/>
                  </a:schemeClr>
                </a:solidFill>
              </a:rPr>
              <a:t>The frequency of each category for one nominal variable is compared across the categories of the second nominal variable. </a:t>
            </a:r>
          </a:p>
          <a:p>
            <a:pPr>
              <a:buFont typeface="Wingdings" pitchFamily="2" charset="2"/>
              <a:buChar char="Ø"/>
            </a:pPr>
            <a:r>
              <a:rPr lang="en-US" sz="1900" dirty="0">
                <a:solidFill>
                  <a:schemeClr val="accent1">
                    <a:lumMod val="75000"/>
                  </a:schemeClr>
                </a:solidFill>
              </a:rPr>
              <a:t>From the test, we can see Pan flag, </a:t>
            </a:r>
            <a:r>
              <a:rPr lang="en-US" sz="1900" dirty="0" err="1">
                <a:solidFill>
                  <a:schemeClr val="accent1">
                    <a:lumMod val="75000"/>
                  </a:schemeClr>
                </a:solidFill>
              </a:rPr>
              <a:t>Unique_id</a:t>
            </a:r>
            <a:r>
              <a:rPr lang="en-US" sz="1900" dirty="0">
                <a:solidFill>
                  <a:schemeClr val="accent1">
                    <a:lumMod val="75000"/>
                  </a:schemeClr>
                </a:solidFill>
              </a:rPr>
              <a:t>, </a:t>
            </a:r>
            <a:r>
              <a:rPr lang="en-US" sz="1900" dirty="0" err="1">
                <a:solidFill>
                  <a:schemeClr val="accent1">
                    <a:lumMod val="75000"/>
                  </a:schemeClr>
                </a:solidFill>
              </a:rPr>
              <a:t>mobileflag</a:t>
            </a:r>
            <a:r>
              <a:rPr lang="en-US" sz="1900" dirty="0">
                <a:solidFill>
                  <a:schemeClr val="accent1">
                    <a:lumMod val="75000"/>
                  </a:schemeClr>
                </a:solidFill>
              </a:rPr>
              <a:t> and </a:t>
            </a:r>
            <a:r>
              <a:rPr lang="en-US" sz="1900" dirty="0" err="1">
                <a:solidFill>
                  <a:schemeClr val="accent1">
                    <a:lumMod val="75000"/>
                  </a:schemeClr>
                </a:solidFill>
              </a:rPr>
              <a:t>Sec.Overdue.Accts</a:t>
            </a:r>
            <a:r>
              <a:rPr lang="en-US" sz="1900" dirty="0">
                <a:solidFill>
                  <a:schemeClr val="accent1">
                    <a:lumMod val="75000"/>
                  </a:schemeClr>
                </a:solidFill>
              </a:rPr>
              <a:t> have failed the test and so they are insignificant variables to the target variable.</a:t>
            </a:r>
          </a:p>
          <a:p>
            <a:pPr>
              <a:buFont typeface="Wingdings" pitchFamily="2" charset="2"/>
              <a:buChar char="Ø"/>
            </a:pPr>
            <a:r>
              <a:rPr lang="en-US" sz="1900" dirty="0">
                <a:solidFill>
                  <a:schemeClr val="accent1">
                    <a:lumMod val="75000"/>
                  </a:schemeClr>
                </a:solidFill>
              </a:rPr>
              <a:t>The strength of categorical variables can be explained with Cramer’s test. </a:t>
            </a:r>
          </a:p>
          <a:p>
            <a:pPr>
              <a:buFont typeface="Wingdings" pitchFamily="2" charset="2"/>
              <a:buChar char="Ø"/>
            </a:pPr>
            <a:endParaRPr lang="en-US" sz="2400" dirty="0">
              <a:solidFill>
                <a:schemeClr val="accent1">
                  <a:lumMod val="75000"/>
                </a:schemeClr>
              </a:solidFill>
            </a:endParaRPr>
          </a:p>
        </p:txBody>
      </p:sp>
      <p:sp>
        <p:nvSpPr>
          <p:cNvPr id="5" name="TextBox 4">
            <a:extLst>
              <a:ext uri="{FF2B5EF4-FFF2-40B4-BE49-F238E27FC236}">
                <a16:creationId xmlns:a16="http://schemas.microsoft.com/office/drawing/2014/main" id="{F03DCEB7-0D71-411B-8682-176EC5269D98}"/>
              </a:ext>
            </a:extLst>
          </p:cNvPr>
          <p:cNvSpPr txBox="1"/>
          <p:nvPr/>
        </p:nvSpPr>
        <p:spPr>
          <a:xfrm>
            <a:off x="251520" y="547171"/>
            <a:ext cx="4320480" cy="369332"/>
          </a:xfrm>
          <a:prstGeom prst="rect">
            <a:avLst/>
          </a:prstGeom>
          <a:noFill/>
        </p:spPr>
        <p:txBody>
          <a:bodyPr wrap="square" rtlCol="0">
            <a:spAutoFit/>
          </a:bodyPr>
          <a:lstStyle/>
          <a:p>
            <a:r>
              <a:rPr lang="en-US" b="1" dirty="0"/>
              <a:t>Analysis from Categorical Columns</a:t>
            </a:r>
            <a:endParaRPr lang="en-US" dirty="0"/>
          </a:p>
        </p:txBody>
      </p:sp>
      <p:pic>
        <p:nvPicPr>
          <p:cNvPr id="2" name="Picture 1">
            <a:extLst>
              <a:ext uri="{FF2B5EF4-FFF2-40B4-BE49-F238E27FC236}">
                <a16:creationId xmlns:a16="http://schemas.microsoft.com/office/drawing/2014/main" id="{85DA2F9B-D5BA-457C-9C9B-9728178F26AB}"/>
              </a:ext>
            </a:extLst>
          </p:cNvPr>
          <p:cNvPicPr>
            <a:picLocks noChangeAspect="1"/>
          </p:cNvPicPr>
          <p:nvPr/>
        </p:nvPicPr>
        <p:blipFill>
          <a:blip r:embed="rId2"/>
          <a:stretch>
            <a:fillRect/>
          </a:stretch>
        </p:blipFill>
        <p:spPr>
          <a:xfrm>
            <a:off x="971600" y="1004226"/>
            <a:ext cx="6696744" cy="1056621"/>
          </a:xfrm>
          <a:prstGeom prst="rect">
            <a:avLst/>
          </a:prstGeom>
        </p:spPr>
      </p:pic>
    </p:spTree>
    <p:extLst>
      <p:ext uri="{BB962C8B-B14F-4D97-AF65-F5344CB8AC3E}">
        <p14:creationId xmlns:p14="http://schemas.microsoft.com/office/powerpoint/2010/main" val="320341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3698-D24E-48D7-8E9B-B13DDF8A7E0E}"/>
              </a:ext>
            </a:extLst>
          </p:cNvPr>
          <p:cNvSpPr>
            <a:spLocks noGrp="1"/>
          </p:cNvSpPr>
          <p:nvPr>
            <p:ph type="title"/>
          </p:nvPr>
        </p:nvSpPr>
        <p:spPr>
          <a:xfrm>
            <a:off x="107504" y="260648"/>
            <a:ext cx="4104456" cy="1143000"/>
          </a:xfrm>
        </p:spPr>
        <p:txBody>
          <a:bodyPr>
            <a:normAutofit/>
          </a:bodyPr>
          <a:lstStyle/>
          <a:p>
            <a:r>
              <a:rPr lang="en-IN" dirty="0"/>
              <a:t>Data Description</a:t>
            </a:r>
            <a:endParaRPr lang="en-US" dirty="0"/>
          </a:p>
        </p:txBody>
      </p:sp>
      <p:pic>
        <p:nvPicPr>
          <p:cNvPr id="4" name="Content Placeholder 3">
            <a:extLst>
              <a:ext uri="{FF2B5EF4-FFF2-40B4-BE49-F238E27FC236}">
                <a16:creationId xmlns:a16="http://schemas.microsoft.com/office/drawing/2014/main" id="{0FA48DBC-200F-49E9-8AA9-1F9282844A98}"/>
              </a:ext>
            </a:extLst>
          </p:cNvPr>
          <p:cNvPicPr>
            <a:picLocks noGrp="1" noChangeAspect="1"/>
          </p:cNvPicPr>
          <p:nvPr>
            <p:ph sz="half" idx="1"/>
          </p:nvPr>
        </p:nvPicPr>
        <p:blipFill>
          <a:blip r:embed="rId2"/>
          <a:stretch>
            <a:fillRect/>
          </a:stretch>
        </p:blipFill>
        <p:spPr>
          <a:xfrm>
            <a:off x="539552" y="1268760"/>
            <a:ext cx="8147248" cy="5040560"/>
          </a:xfrm>
          <a:prstGeom prst="rect">
            <a:avLst/>
          </a:prstGeom>
        </p:spPr>
      </p:pic>
    </p:spTree>
    <p:extLst>
      <p:ext uri="{BB962C8B-B14F-4D97-AF65-F5344CB8AC3E}">
        <p14:creationId xmlns:p14="http://schemas.microsoft.com/office/powerpoint/2010/main" val="2768985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251520" y="476672"/>
            <a:ext cx="4320480" cy="369332"/>
          </a:xfrm>
          <a:prstGeom prst="rect">
            <a:avLst/>
          </a:prstGeom>
          <a:noFill/>
        </p:spPr>
        <p:txBody>
          <a:bodyPr wrap="square" rtlCol="0">
            <a:spAutoFit/>
          </a:bodyPr>
          <a:lstStyle/>
          <a:p>
            <a:r>
              <a:rPr lang="en-US" b="1" dirty="0"/>
              <a:t>Cramer’s test for Categorical Variables</a:t>
            </a:r>
            <a:endParaRPr lang="en-US" dirty="0"/>
          </a:p>
        </p:txBody>
      </p:sp>
      <p:pic>
        <p:nvPicPr>
          <p:cNvPr id="4" name="Picture 3">
            <a:extLst>
              <a:ext uri="{FF2B5EF4-FFF2-40B4-BE49-F238E27FC236}">
                <a16:creationId xmlns:a16="http://schemas.microsoft.com/office/drawing/2014/main" id="{A9F6B6B9-6B76-43C7-8A2B-F4CD607B35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7584" y="2315780"/>
            <a:ext cx="3168352" cy="4209564"/>
          </a:xfrm>
          <a:prstGeom prst="rect">
            <a:avLst/>
          </a:prstGeom>
          <a:noFill/>
          <a:ln>
            <a:noFill/>
          </a:ln>
        </p:spPr>
      </p:pic>
      <p:pic>
        <p:nvPicPr>
          <p:cNvPr id="5" name="Picture 4">
            <a:extLst>
              <a:ext uri="{FF2B5EF4-FFF2-40B4-BE49-F238E27FC236}">
                <a16:creationId xmlns:a16="http://schemas.microsoft.com/office/drawing/2014/main" id="{A8B62FD7-77B1-4D64-9B57-AC774DE4C52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212976"/>
            <a:ext cx="2808310" cy="3312368"/>
          </a:xfrm>
          <a:prstGeom prst="rect">
            <a:avLst/>
          </a:prstGeom>
          <a:noFill/>
          <a:ln>
            <a:noFill/>
          </a:ln>
        </p:spPr>
      </p:pic>
      <p:sp>
        <p:nvSpPr>
          <p:cNvPr id="2" name="TextBox 1">
            <a:extLst>
              <a:ext uri="{FF2B5EF4-FFF2-40B4-BE49-F238E27FC236}">
                <a16:creationId xmlns:a16="http://schemas.microsoft.com/office/drawing/2014/main" id="{66AD3B26-478A-4A2E-9CED-9E44BD0E4798}"/>
              </a:ext>
            </a:extLst>
          </p:cNvPr>
          <p:cNvSpPr txBox="1"/>
          <p:nvPr/>
        </p:nvSpPr>
        <p:spPr>
          <a:xfrm>
            <a:off x="395536" y="980728"/>
            <a:ext cx="7704856" cy="1255728"/>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To find out ,how strongly two categorical variables are associated we do crammers test similar to finding correlation of numerical variables.</a:t>
            </a:r>
          </a:p>
          <a:p>
            <a:pPr marL="342900" indent="-342900">
              <a:spcBef>
                <a:spcPct val="20000"/>
              </a:spcBef>
              <a:buFont typeface="Wingdings" pitchFamily="2" charset="2"/>
              <a:buChar char="Ø"/>
            </a:pPr>
            <a:r>
              <a:rPr lang="en-US" dirty="0">
                <a:solidFill>
                  <a:schemeClr val="accent1">
                    <a:lumMod val="75000"/>
                  </a:schemeClr>
                </a:solidFill>
              </a:rPr>
              <a:t>Cramer’s V is a number between 0 and 1 that indicates how strongly two categorical variables are associated</a:t>
            </a:r>
          </a:p>
        </p:txBody>
      </p:sp>
    </p:spTree>
    <p:extLst>
      <p:ext uri="{BB962C8B-B14F-4D97-AF65-F5344CB8AC3E}">
        <p14:creationId xmlns:p14="http://schemas.microsoft.com/office/powerpoint/2010/main" val="732846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0051C2-48C5-4154-9B1C-0E58E6F2C065}"/>
              </a:ext>
            </a:extLst>
          </p:cNvPr>
          <p:cNvSpPr>
            <a:spLocks noGrp="1"/>
          </p:cNvSpPr>
          <p:nvPr>
            <p:ph idx="1"/>
          </p:nvPr>
        </p:nvSpPr>
        <p:spPr>
          <a:xfrm>
            <a:off x="457200" y="980728"/>
            <a:ext cx="8229600" cy="4824535"/>
          </a:xfrm>
        </p:spPr>
        <p:txBody>
          <a:bodyPr>
            <a:normAutofit/>
          </a:bodyPr>
          <a:lstStyle/>
          <a:p>
            <a:pPr fontAlgn="base">
              <a:buFont typeface="Wingdings" pitchFamily="2" charset="2"/>
              <a:buChar char="Ø"/>
            </a:pPr>
            <a:r>
              <a:rPr lang="en-US" sz="2200" dirty="0">
                <a:solidFill>
                  <a:schemeClr val="accent1">
                    <a:lumMod val="75000"/>
                  </a:schemeClr>
                </a:solidFill>
              </a:rPr>
              <a:t>We can see that </a:t>
            </a:r>
            <a:r>
              <a:rPr lang="en-US" sz="2200" dirty="0" err="1">
                <a:solidFill>
                  <a:schemeClr val="accent1">
                    <a:lumMod val="75000"/>
                  </a:schemeClr>
                </a:solidFill>
              </a:rPr>
              <a:t>employee_code_id</a:t>
            </a:r>
            <a:r>
              <a:rPr lang="en-US" sz="2200" dirty="0">
                <a:solidFill>
                  <a:schemeClr val="accent1">
                    <a:lumMod val="75000"/>
                  </a:schemeClr>
                </a:solidFill>
              </a:rPr>
              <a:t>, </a:t>
            </a:r>
            <a:r>
              <a:rPr lang="en-US" sz="2200" dirty="0" err="1">
                <a:solidFill>
                  <a:schemeClr val="accent1">
                    <a:lumMod val="75000"/>
                  </a:schemeClr>
                </a:solidFill>
              </a:rPr>
              <a:t>supplier_id</a:t>
            </a:r>
            <a:r>
              <a:rPr lang="en-US" sz="2200" dirty="0">
                <a:solidFill>
                  <a:schemeClr val="accent1">
                    <a:lumMod val="75000"/>
                  </a:schemeClr>
                </a:solidFill>
              </a:rPr>
              <a:t>, </a:t>
            </a:r>
            <a:r>
              <a:rPr lang="en-US" sz="2200" dirty="0" err="1">
                <a:solidFill>
                  <a:schemeClr val="accent1">
                    <a:lumMod val="75000"/>
                  </a:schemeClr>
                </a:solidFill>
              </a:rPr>
              <a:t>pincode</a:t>
            </a:r>
            <a:r>
              <a:rPr lang="en-US" sz="2200" dirty="0">
                <a:solidFill>
                  <a:schemeClr val="accent1">
                    <a:lumMod val="75000"/>
                  </a:schemeClr>
                </a:solidFill>
              </a:rPr>
              <a:t> and branch seems to be strong with target. </a:t>
            </a:r>
          </a:p>
          <a:p>
            <a:pPr fontAlgn="base">
              <a:buFont typeface="Wingdings" pitchFamily="2" charset="2"/>
              <a:buChar char="Ø"/>
            </a:pPr>
            <a:r>
              <a:rPr lang="en-US" sz="2200" dirty="0">
                <a:solidFill>
                  <a:schemeClr val="accent1">
                    <a:lumMod val="75000"/>
                  </a:schemeClr>
                </a:solidFill>
              </a:rPr>
              <a:t>But these variables have huge unique values in them. Using them effectively in the model is highly difficult as it can increase no of columns which can cause curse of dimensionality. </a:t>
            </a:r>
          </a:p>
          <a:p>
            <a:pPr fontAlgn="base">
              <a:buFont typeface="Wingdings" pitchFamily="2" charset="2"/>
              <a:buChar char="Ø"/>
            </a:pPr>
            <a:r>
              <a:rPr lang="en-US" sz="2200" dirty="0">
                <a:solidFill>
                  <a:schemeClr val="accent1">
                    <a:lumMod val="75000"/>
                  </a:schemeClr>
                </a:solidFill>
              </a:rPr>
              <a:t>Hence, PERFORM.CNS.SCORE.DESC is the most important variable in our case.</a:t>
            </a:r>
          </a:p>
          <a:p>
            <a:pPr>
              <a:buFont typeface="Wingdings" pitchFamily="2" charset="2"/>
              <a:buChar char="Ø"/>
            </a:pPr>
            <a:endParaRPr lang="en-US" sz="2400" dirty="0">
              <a:solidFill>
                <a:schemeClr val="accent1">
                  <a:lumMod val="75000"/>
                </a:schemeClr>
              </a:solidFill>
            </a:endParaRPr>
          </a:p>
        </p:txBody>
      </p:sp>
      <p:sp>
        <p:nvSpPr>
          <p:cNvPr id="5" name="TextBox 4">
            <a:extLst>
              <a:ext uri="{FF2B5EF4-FFF2-40B4-BE49-F238E27FC236}">
                <a16:creationId xmlns:a16="http://schemas.microsoft.com/office/drawing/2014/main" id="{F03DCEB7-0D71-411B-8682-176EC5269D98}"/>
              </a:ext>
            </a:extLst>
          </p:cNvPr>
          <p:cNvSpPr txBox="1"/>
          <p:nvPr/>
        </p:nvSpPr>
        <p:spPr>
          <a:xfrm>
            <a:off x="251520" y="547171"/>
            <a:ext cx="5472608" cy="646331"/>
          </a:xfrm>
          <a:prstGeom prst="rect">
            <a:avLst/>
          </a:prstGeom>
          <a:noFill/>
        </p:spPr>
        <p:txBody>
          <a:bodyPr wrap="square" rtlCol="0">
            <a:spAutoFit/>
          </a:bodyPr>
          <a:lstStyle/>
          <a:p>
            <a:r>
              <a:rPr lang="en-US" b="1" dirty="0"/>
              <a:t>Analysis from Cramer’s test for Categorical Variables</a:t>
            </a:r>
            <a:endParaRPr lang="en-US" dirty="0"/>
          </a:p>
          <a:p>
            <a:endParaRPr lang="en-US" dirty="0"/>
          </a:p>
        </p:txBody>
      </p:sp>
    </p:spTree>
    <p:extLst>
      <p:ext uri="{BB962C8B-B14F-4D97-AF65-F5344CB8AC3E}">
        <p14:creationId xmlns:p14="http://schemas.microsoft.com/office/powerpoint/2010/main" val="328346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B3D7-FB27-45F2-8CE4-EFFFF7F2513C}"/>
              </a:ext>
            </a:extLst>
          </p:cNvPr>
          <p:cNvSpPr>
            <a:spLocks noGrp="1"/>
          </p:cNvSpPr>
          <p:nvPr>
            <p:ph type="title"/>
          </p:nvPr>
        </p:nvSpPr>
        <p:spPr>
          <a:xfrm>
            <a:off x="457200" y="261938"/>
            <a:ext cx="8229600" cy="469899"/>
          </a:xfrm>
        </p:spPr>
        <p:txBody>
          <a:bodyPr>
            <a:normAutofit fontScale="90000"/>
          </a:bodyPr>
          <a:lstStyle/>
          <a:p>
            <a:pPr algn="l"/>
            <a:r>
              <a:rPr lang="en-IN" sz="4000" dirty="0"/>
              <a:t>Base Model Scores</a:t>
            </a:r>
          </a:p>
        </p:txBody>
      </p:sp>
      <p:graphicFrame>
        <p:nvGraphicFramePr>
          <p:cNvPr id="4" name="Table 4">
            <a:extLst>
              <a:ext uri="{FF2B5EF4-FFF2-40B4-BE49-F238E27FC236}">
                <a16:creationId xmlns:a16="http://schemas.microsoft.com/office/drawing/2014/main" id="{CF17F80A-12E7-42CE-A1CF-E3718F72E3F1}"/>
              </a:ext>
            </a:extLst>
          </p:cNvPr>
          <p:cNvGraphicFramePr>
            <a:graphicFrameLocks noGrp="1"/>
          </p:cNvGraphicFramePr>
          <p:nvPr>
            <p:ph idx="1"/>
          </p:nvPr>
        </p:nvGraphicFramePr>
        <p:xfrm>
          <a:off x="606388" y="1340768"/>
          <a:ext cx="7277980" cy="4895295"/>
        </p:xfrm>
        <a:graphic>
          <a:graphicData uri="http://schemas.openxmlformats.org/drawingml/2006/table">
            <a:tbl>
              <a:tblPr firstRow="1" bandRow="1">
                <a:tableStyleId>{5C22544A-7EE6-4342-B048-85BDC9FD1C3A}</a:tableStyleId>
              </a:tblPr>
              <a:tblGrid>
                <a:gridCol w="5278061">
                  <a:extLst>
                    <a:ext uri="{9D8B030D-6E8A-4147-A177-3AD203B41FA5}">
                      <a16:colId xmlns:a16="http://schemas.microsoft.com/office/drawing/2014/main" val="4276340742"/>
                    </a:ext>
                  </a:extLst>
                </a:gridCol>
                <a:gridCol w="1999919">
                  <a:extLst>
                    <a:ext uri="{9D8B030D-6E8A-4147-A177-3AD203B41FA5}">
                      <a16:colId xmlns:a16="http://schemas.microsoft.com/office/drawing/2014/main" val="3388218045"/>
                    </a:ext>
                  </a:extLst>
                </a:gridCol>
              </a:tblGrid>
              <a:tr h="1224751">
                <a:tc>
                  <a:txBody>
                    <a:bodyPr/>
                    <a:lstStyle/>
                    <a:p>
                      <a:pPr algn="ctr"/>
                      <a:r>
                        <a:rPr lang="en-IN" dirty="0"/>
                        <a:t>MODEL</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KFOLD BIAS SCORE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(AUC)</a:t>
                      </a:r>
                    </a:p>
                  </a:txBody>
                  <a:tcPr/>
                </a:tc>
                <a:extLst>
                  <a:ext uri="{0D108BD9-81ED-4DB2-BD59-A6C34878D82A}">
                    <a16:rowId xmlns:a16="http://schemas.microsoft.com/office/drawing/2014/main" val="3075671978"/>
                  </a:ext>
                </a:extLst>
              </a:tr>
              <a:tr h="917636">
                <a:tc>
                  <a:txBody>
                    <a:bodyPr/>
                    <a:lstStyle/>
                    <a:p>
                      <a:pPr algn="ctr"/>
                      <a:r>
                        <a:rPr lang="en-IN" dirty="0"/>
                        <a:t> LOGISTIC REGRESSION</a:t>
                      </a:r>
                    </a:p>
                  </a:txBody>
                  <a:tcPr/>
                </a:tc>
                <a:tc>
                  <a:txBody>
                    <a:bodyPr/>
                    <a:lstStyle/>
                    <a:p>
                      <a:pPr algn="ctr"/>
                      <a:r>
                        <a:rPr lang="en-IN" dirty="0"/>
                        <a:t>0.6549</a:t>
                      </a:r>
                    </a:p>
                  </a:txBody>
                  <a:tcPr/>
                </a:tc>
                <a:extLst>
                  <a:ext uri="{0D108BD9-81ED-4DB2-BD59-A6C34878D82A}">
                    <a16:rowId xmlns:a16="http://schemas.microsoft.com/office/drawing/2014/main" val="2432300102"/>
                  </a:ext>
                </a:extLst>
              </a:tr>
              <a:tr h="9176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DECISION TREE</a:t>
                      </a:r>
                    </a:p>
                    <a:p>
                      <a:pPr algn="ctr"/>
                      <a:endParaRPr lang="en-IN" dirty="0"/>
                    </a:p>
                  </a:txBody>
                  <a:tcPr/>
                </a:tc>
                <a:tc>
                  <a:txBody>
                    <a:bodyPr/>
                    <a:lstStyle/>
                    <a:p>
                      <a:pPr algn="ctr"/>
                      <a:r>
                        <a:rPr lang="en-IN" dirty="0"/>
                        <a:t>0.5423</a:t>
                      </a:r>
                    </a:p>
                  </a:txBody>
                  <a:tcPr/>
                </a:tc>
                <a:extLst>
                  <a:ext uri="{0D108BD9-81ED-4DB2-BD59-A6C34878D82A}">
                    <a16:rowId xmlns:a16="http://schemas.microsoft.com/office/drawing/2014/main" val="3604939332"/>
                  </a:ext>
                </a:extLst>
              </a:tr>
              <a:tr h="917636">
                <a:tc>
                  <a:txBody>
                    <a:bodyPr/>
                    <a:lstStyle/>
                    <a:p>
                      <a:pPr algn="ctr"/>
                      <a:r>
                        <a:rPr lang="en-IN" dirty="0"/>
                        <a:t>RANDOM FOREST CLASSIFIER</a:t>
                      </a:r>
                    </a:p>
                  </a:txBody>
                  <a:tcPr/>
                </a:tc>
                <a:tc>
                  <a:txBody>
                    <a:bodyPr/>
                    <a:lstStyle/>
                    <a:p>
                      <a:pPr algn="ctr"/>
                      <a:r>
                        <a:rPr lang="en-IN" dirty="0"/>
                        <a:t>0.663</a:t>
                      </a:r>
                    </a:p>
                  </a:txBody>
                  <a:tcPr/>
                </a:tc>
                <a:extLst>
                  <a:ext uri="{0D108BD9-81ED-4DB2-BD59-A6C34878D82A}">
                    <a16:rowId xmlns:a16="http://schemas.microsoft.com/office/drawing/2014/main" val="234772598"/>
                  </a:ext>
                </a:extLst>
              </a:tr>
              <a:tr h="917636">
                <a:tc>
                  <a:txBody>
                    <a:bodyPr/>
                    <a:lstStyle/>
                    <a:p>
                      <a:pPr algn="ctr"/>
                      <a:r>
                        <a:rPr lang="en-IN" dirty="0"/>
                        <a:t>KNN CLASSIFIER</a:t>
                      </a:r>
                    </a:p>
                  </a:txBody>
                  <a:tcPr/>
                </a:tc>
                <a:tc>
                  <a:txBody>
                    <a:bodyPr/>
                    <a:lstStyle/>
                    <a:p>
                      <a:pPr algn="ctr"/>
                      <a:r>
                        <a:rPr lang="en-IN" dirty="0"/>
                        <a:t>0.54</a:t>
                      </a:r>
                    </a:p>
                  </a:txBody>
                  <a:tcPr/>
                </a:tc>
                <a:extLst>
                  <a:ext uri="{0D108BD9-81ED-4DB2-BD59-A6C34878D82A}">
                    <a16:rowId xmlns:a16="http://schemas.microsoft.com/office/drawing/2014/main" val="3879199779"/>
                  </a:ext>
                </a:extLst>
              </a:tr>
            </a:tbl>
          </a:graphicData>
        </a:graphic>
      </p:graphicFrame>
    </p:spTree>
    <p:extLst>
      <p:ext uri="{BB962C8B-B14F-4D97-AF65-F5344CB8AC3E}">
        <p14:creationId xmlns:p14="http://schemas.microsoft.com/office/powerpoint/2010/main" val="585001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65F7-F4B7-4F17-BC84-CAD2DE369C65}"/>
              </a:ext>
            </a:extLst>
          </p:cNvPr>
          <p:cNvSpPr>
            <a:spLocks noGrp="1"/>
          </p:cNvSpPr>
          <p:nvPr>
            <p:ph type="title"/>
          </p:nvPr>
        </p:nvSpPr>
        <p:spPr/>
        <p:txBody>
          <a:bodyPr>
            <a:normAutofit/>
          </a:bodyPr>
          <a:lstStyle/>
          <a:p>
            <a:pPr algn="l"/>
            <a:r>
              <a:rPr lang="en-IN" sz="4000" dirty="0"/>
              <a:t>Conclusion</a:t>
            </a:r>
          </a:p>
        </p:txBody>
      </p:sp>
      <p:sp>
        <p:nvSpPr>
          <p:cNvPr id="3" name="Content Placeholder 2">
            <a:extLst>
              <a:ext uri="{FF2B5EF4-FFF2-40B4-BE49-F238E27FC236}">
                <a16:creationId xmlns:a16="http://schemas.microsoft.com/office/drawing/2014/main" id="{B4D84FB1-2752-49CB-B1FA-E9CAA8360EF9}"/>
              </a:ext>
            </a:extLst>
          </p:cNvPr>
          <p:cNvSpPr>
            <a:spLocks noGrp="1"/>
          </p:cNvSpPr>
          <p:nvPr>
            <p:ph idx="1"/>
          </p:nvPr>
        </p:nvSpPr>
        <p:spPr>
          <a:xfrm>
            <a:off x="457200" y="1340769"/>
            <a:ext cx="8229600" cy="2088231"/>
          </a:xfrm>
        </p:spPr>
        <p:txBody>
          <a:bodyPr>
            <a:normAutofit/>
          </a:bodyPr>
          <a:lstStyle/>
          <a:p>
            <a:pPr lvl="0">
              <a:buFont typeface="Wingdings" panose="05000000000000000000" pitchFamily="2" charset="2"/>
              <a:buChar char="v"/>
            </a:pPr>
            <a:r>
              <a:rPr lang="en-US" sz="2000" dirty="0">
                <a:solidFill>
                  <a:schemeClr val="accent1">
                    <a:lumMod val="75000"/>
                  </a:schemeClr>
                </a:solidFill>
              </a:rPr>
              <a:t>Since tree based perform better, we could tune the models using hyper parameters techniques like Random Search CV, Grid Search CV and stacking of various tree models could give a better AUC score.</a:t>
            </a:r>
          </a:p>
          <a:p>
            <a:pPr lvl="0">
              <a:buFont typeface="Wingdings" panose="05000000000000000000" pitchFamily="2" charset="2"/>
              <a:buChar char="v"/>
            </a:pPr>
            <a:r>
              <a:rPr lang="en-US" sz="2000" dirty="0">
                <a:solidFill>
                  <a:schemeClr val="accent1">
                    <a:lumMod val="75000"/>
                  </a:schemeClr>
                </a:solidFill>
              </a:rPr>
              <a:t>As the scope of Feature engineering is low, we can try out frequency encoding of categorical columns and binning of numerical columns.</a:t>
            </a:r>
          </a:p>
        </p:txBody>
      </p:sp>
    </p:spTree>
    <p:extLst>
      <p:ext uri="{BB962C8B-B14F-4D97-AF65-F5344CB8AC3E}">
        <p14:creationId xmlns:p14="http://schemas.microsoft.com/office/powerpoint/2010/main" val="2871848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86278AC-8A3C-4F0F-B2D1-7E0D21CDC682}"/>
              </a:ext>
            </a:extLst>
          </p:cNvPr>
          <p:cNvGraphicFramePr>
            <a:graphicFrameLocks noGrp="1"/>
          </p:cNvGraphicFramePr>
          <p:nvPr>
            <p:ph idx="1"/>
            <p:extLst>
              <p:ext uri="{D42A27DB-BD31-4B8C-83A1-F6EECF244321}">
                <p14:modId xmlns:p14="http://schemas.microsoft.com/office/powerpoint/2010/main" val="2421470245"/>
              </p:ext>
            </p:extLst>
          </p:nvPr>
        </p:nvGraphicFramePr>
        <p:xfrm>
          <a:off x="457200" y="332656"/>
          <a:ext cx="8507289" cy="5976664"/>
        </p:xfrm>
        <a:graphic>
          <a:graphicData uri="http://schemas.openxmlformats.org/drawingml/2006/table">
            <a:tbl>
              <a:tblPr firstRow="1" bandRow="1">
                <a:tableStyleId>{5C22544A-7EE6-4342-B048-85BDC9FD1C3A}</a:tableStyleId>
              </a:tblPr>
              <a:tblGrid>
                <a:gridCol w="2835763">
                  <a:extLst>
                    <a:ext uri="{9D8B030D-6E8A-4147-A177-3AD203B41FA5}">
                      <a16:colId xmlns:a16="http://schemas.microsoft.com/office/drawing/2014/main" val="2468306578"/>
                    </a:ext>
                  </a:extLst>
                </a:gridCol>
                <a:gridCol w="2835763">
                  <a:extLst>
                    <a:ext uri="{9D8B030D-6E8A-4147-A177-3AD203B41FA5}">
                      <a16:colId xmlns:a16="http://schemas.microsoft.com/office/drawing/2014/main" val="74277817"/>
                    </a:ext>
                  </a:extLst>
                </a:gridCol>
                <a:gridCol w="2835763">
                  <a:extLst>
                    <a:ext uri="{9D8B030D-6E8A-4147-A177-3AD203B41FA5}">
                      <a16:colId xmlns:a16="http://schemas.microsoft.com/office/drawing/2014/main" val="4186314484"/>
                    </a:ext>
                  </a:extLst>
                </a:gridCol>
              </a:tblGrid>
              <a:tr h="405054">
                <a:tc>
                  <a:txBody>
                    <a:bodyPr/>
                    <a:lstStyle/>
                    <a:p>
                      <a:pPr algn="l" rtl="0" fontAlgn="t"/>
                      <a:r>
                        <a:rPr lang="en-IN" sz="1400" b="1" i="0" u="none" strike="noStrike" dirty="0">
                          <a:solidFill>
                            <a:srgbClr val="FFFFFF"/>
                          </a:solidFill>
                          <a:effectLst/>
                          <a:latin typeface="Calibri" panose="020F0502020204030204" pitchFamily="34" charset="0"/>
                        </a:rPr>
                        <a:t>Feature</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Explanation</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Data types</a:t>
                      </a:r>
                      <a:endParaRPr lang="en-US" sz="1400" b="1" i="0" u="none" strike="noStrike" dirty="0">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3865602929"/>
                  </a:ext>
                </a:extLst>
              </a:tr>
              <a:tr h="246830">
                <a:tc>
                  <a:txBody>
                    <a:bodyPr/>
                    <a:lstStyle/>
                    <a:p>
                      <a:pPr algn="l" rtl="0" fontAlgn="t"/>
                      <a:r>
                        <a:rPr lang="en-US" sz="1400" b="0" i="0" u="none" strike="noStrike" dirty="0" err="1">
                          <a:solidFill>
                            <a:srgbClr val="000000"/>
                          </a:solidFill>
                          <a:effectLst/>
                          <a:latin typeface="Calibri" panose="020F0502020204030204" pitchFamily="34" charset="0"/>
                        </a:rPr>
                        <a:t>DisbursalDate</a:t>
                      </a:r>
                      <a:endParaRPr lang="en-US" sz="1400" b="0" i="0" u="none" strike="noStrike" dirty="0">
                        <a:solidFill>
                          <a:srgbClr val="000000"/>
                        </a:solidFill>
                        <a:effectLst/>
                        <a:latin typeface="Calibri" panose="020F0502020204030204" pitchFamily="34" charset="0"/>
                      </a:endParaRP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Date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object</a:t>
                      </a:r>
                    </a:p>
                  </a:txBody>
                  <a:tcPr marL="9525" marR="9525" marT="9525" marB="0"/>
                </a:tc>
                <a:extLst>
                  <a:ext uri="{0D108BD9-81ED-4DB2-BD59-A6C34878D82A}">
                    <a16:rowId xmlns:a16="http://schemas.microsoft.com/office/drawing/2014/main" val="920925647"/>
                  </a:ext>
                </a:extLst>
              </a:tr>
              <a:tr h="246830">
                <a:tc>
                  <a:txBody>
                    <a:bodyPr/>
                    <a:lstStyle/>
                    <a:p>
                      <a:pPr algn="l" rtl="0" fontAlgn="t"/>
                      <a:r>
                        <a:rPr lang="en-US" sz="1400" b="0" i="0" u="none" strike="noStrike">
                          <a:solidFill>
                            <a:srgbClr val="000000"/>
                          </a:solidFill>
                          <a:effectLst/>
                          <a:latin typeface="Calibri" panose="020F0502020204030204" pitchFamily="34" charset="0"/>
                        </a:rPr>
                        <a:t>State_ID</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State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040215072"/>
                  </a:ext>
                </a:extLst>
              </a:tr>
              <a:tr h="483112">
                <a:tc>
                  <a:txBody>
                    <a:bodyPr/>
                    <a:lstStyle/>
                    <a:p>
                      <a:pPr algn="l" rtl="0" fontAlgn="t"/>
                      <a:r>
                        <a:rPr lang="en-US" sz="1400" b="0" i="0" u="none" strike="noStrike">
                          <a:solidFill>
                            <a:srgbClr val="000000"/>
                          </a:solidFill>
                          <a:effectLst/>
                          <a:latin typeface="Calibri" panose="020F0502020204030204" pitchFamily="34" charset="0"/>
                        </a:rPr>
                        <a:t>Employee_code_ID</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Employee of the organization who logged the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object</a:t>
                      </a:r>
                    </a:p>
                  </a:txBody>
                  <a:tcPr marL="9525" marR="9525" marT="9525" marB="0"/>
                </a:tc>
                <a:extLst>
                  <a:ext uri="{0D108BD9-81ED-4DB2-BD59-A6C34878D82A}">
                    <a16:rowId xmlns:a16="http://schemas.microsoft.com/office/drawing/2014/main" val="1462222288"/>
                  </a:ext>
                </a:extLst>
              </a:tr>
              <a:tr h="483112">
                <a:tc>
                  <a:txBody>
                    <a:bodyPr/>
                    <a:lstStyle/>
                    <a:p>
                      <a:pPr algn="l" rtl="0" fontAlgn="t"/>
                      <a:r>
                        <a:rPr lang="en-US" sz="1400" b="0" i="0" u="none" strike="noStrike">
                          <a:solidFill>
                            <a:srgbClr val="000000"/>
                          </a:solidFill>
                          <a:effectLst/>
                          <a:latin typeface="Calibri" panose="020F0502020204030204" pitchFamily="34" charset="0"/>
                        </a:rPr>
                        <a:t>MobileNo_Avl_Flag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Mobile no.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399000410"/>
                  </a:ext>
                </a:extLst>
              </a:tr>
              <a:tr h="483112">
                <a:tc>
                  <a:txBody>
                    <a:bodyPr/>
                    <a:lstStyle/>
                    <a:p>
                      <a:pPr algn="l" rtl="0" fontAlgn="t"/>
                      <a:r>
                        <a:rPr lang="en-US" sz="1400" b="0" i="0" u="none" strike="noStrike">
                          <a:solidFill>
                            <a:srgbClr val="000000"/>
                          </a:solidFill>
                          <a:effectLst/>
                          <a:latin typeface="Calibri" panose="020F0502020204030204" pitchFamily="34" charset="0"/>
                        </a:rPr>
                        <a:t>Aadhar_flag</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if Aadhar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3712589897"/>
                  </a:ext>
                </a:extLst>
              </a:tr>
              <a:tr h="483112">
                <a:tc>
                  <a:txBody>
                    <a:bodyPr/>
                    <a:lstStyle/>
                    <a:p>
                      <a:pPr algn="l" rtl="0" fontAlgn="t"/>
                      <a:r>
                        <a:rPr lang="en-US" sz="1400" b="0" i="0" u="none" strike="noStrike">
                          <a:solidFill>
                            <a:srgbClr val="000000"/>
                          </a:solidFill>
                          <a:effectLst/>
                          <a:latin typeface="Calibri" panose="020F0502020204030204" pitchFamily="34" charset="0"/>
                        </a:rPr>
                        <a:t>PAN_flag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pan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593524623"/>
                  </a:ext>
                </a:extLst>
              </a:tr>
              <a:tr h="483112">
                <a:tc>
                  <a:txBody>
                    <a:bodyPr/>
                    <a:lstStyle/>
                    <a:p>
                      <a:pPr algn="l" rtl="0" fontAlgn="t"/>
                      <a:r>
                        <a:rPr lang="en-US" sz="1400" b="0" i="0" u="none" strike="noStrike">
                          <a:solidFill>
                            <a:srgbClr val="000000"/>
                          </a:solidFill>
                          <a:effectLst/>
                          <a:latin typeface="Calibri" panose="020F0502020204030204" pitchFamily="34" charset="0"/>
                        </a:rPr>
                        <a:t>VoterID_flag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voter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999925082"/>
                  </a:ext>
                </a:extLst>
              </a:tr>
              <a:tr h="483112">
                <a:tc>
                  <a:txBody>
                    <a:bodyPr/>
                    <a:lstStyle/>
                    <a:p>
                      <a:pPr algn="l" rtl="0" fontAlgn="t"/>
                      <a:r>
                        <a:rPr lang="en-US" sz="1400" b="0" i="0" u="none" strike="noStrike">
                          <a:solidFill>
                            <a:srgbClr val="000000"/>
                          </a:solidFill>
                          <a:effectLst/>
                          <a:latin typeface="Calibri" panose="020F0502020204030204" pitchFamily="34" charset="0"/>
                        </a:rPr>
                        <a:t>Driving_flag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DL was shared by the customer then flagged as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2750591053"/>
                  </a:ext>
                </a:extLst>
              </a:tr>
              <a:tr h="246830">
                <a:tc>
                  <a:txBody>
                    <a:bodyPr/>
                    <a:lstStyle/>
                    <a:p>
                      <a:pPr algn="l" rtl="0" fontAlgn="t"/>
                      <a:r>
                        <a:rPr lang="en-US" sz="1400" b="0" i="0" u="none" strike="noStrike">
                          <a:solidFill>
                            <a:srgbClr val="000000"/>
                          </a:solidFill>
                          <a:effectLst/>
                          <a:latin typeface="Calibri" panose="020F0502020204030204" pitchFamily="34" charset="0"/>
                        </a:rPr>
                        <a:t>Passport_flag</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if passport was shared by then 1</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2722844940"/>
                  </a:ext>
                </a:extLst>
              </a:tr>
              <a:tr h="246830">
                <a:tc>
                  <a:txBody>
                    <a:bodyPr/>
                    <a:lstStyle/>
                    <a:p>
                      <a:pPr algn="l" rtl="0" fontAlgn="t"/>
                      <a:r>
                        <a:rPr lang="en-US" sz="1400" b="0" i="0" u="none" strike="noStrike">
                          <a:solidFill>
                            <a:srgbClr val="000000"/>
                          </a:solidFill>
                          <a:effectLst/>
                          <a:latin typeface="Calibri" panose="020F0502020204030204" pitchFamily="34" charset="0"/>
                        </a:rPr>
                        <a:t>PERFORM_CNS.SCORE</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Bureau Score</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927624640"/>
                  </a:ext>
                </a:extLst>
              </a:tr>
              <a:tr h="246830">
                <a:tc>
                  <a:txBody>
                    <a:bodyPr/>
                    <a:lstStyle/>
                    <a:p>
                      <a:pPr algn="l" rtl="0" fontAlgn="t"/>
                      <a:r>
                        <a:rPr lang="en-US" sz="1400" b="0" i="0" u="none" strike="noStrike">
                          <a:solidFill>
                            <a:srgbClr val="000000"/>
                          </a:solidFill>
                          <a:effectLst/>
                          <a:latin typeface="Calibri" panose="020F0502020204030204" pitchFamily="34" charset="0"/>
                        </a:rPr>
                        <a:t>PERFORM_CNS.SCORE.DESCRIPTION</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Bureau score description</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904192613"/>
                  </a:ext>
                </a:extLst>
              </a:tr>
              <a:tr h="719394">
                <a:tc>
                  <a:txBody>
                    <a:bodyPr/>
                    <a:lstStyle/>
                    <a:p>
                      <a:pPr algn="l" rtl="0" fontAlgn="t"/>
                      <a:r>
                        <a:rPr lang="en-US" sz="1400" b="0" i="0" u="none" strike="noStrike" dirty="0">
                          <a:solidFill>
                            <a:srgbClr val="000000"/>
                          </a:solidFill>
                          <a:effectLst/>
                          <a:latin typeface="Calibri" panose="020F0502020204030204" pitchFamily="34" charset="0"/>
                        </a:rPr>
                        <a:t>PRI.NO.OF.ACCTS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count of total loans taken by the customer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3553739648"/>
                  </a:ext>
                </a:extLst>
              </a:tr>
              <a:tr h="719394">
                <a:tc>
                  <a:txBody>
                    <a:bodyPr/>
                    <a:lstStyle/>
                    <a:p>
                      <a:pPr algn="l" rtl="0" fontAlgn="t"/>
                      <a:r>
                        <a:rPr lang="en-US" sz="1400" b="0" i="0" u="none" strike="noStrike" dirty="0">
                          <a:solidFill>
                            <a:srgbClr val="000000"/>
                          </a:solidFill>
                          <a:effectLst/>
                          <a:latin typeface="Calibri" panose="020F0502020204030204" pitchFamily="34" charset="0"/>
                        </a:rPr>
                        <a:t>PRI.ACTIVE.ACCTS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count of active loans taken by the customer at the time of disbursement</a:t>
                      </a:r>
                    </a:p>
                  </a:txBody>
                  <a:tcPr marL="9525" marR="9525" marT="9525" marB="0"/>
                </a:tc>
                <a:tc>
                  <a:txBody>
                    <a:bodyPr/>
                    <a:lstStyle/>
                    <a:p>
                      <a:pPr algn="l" rtl="0" fontAlgn="t"/>
                      <a:r>
                        <a:rPr lang="en-IN" sz="1400" b="0" i="0" u="none" strike="noStrike" dirty="0">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2671865242"/>
                  </a:ext>
                </a:extLst>
              </a:tr>
            </a:tbl>
          </a:graphicData>
        </a:graphic>
      </p:graphicFrame>
    </p:spTree>
    <p:extLst>
      <p:ext uri="{BB962C8B-B14F-4D97-AF65-F5344CB8AC3E}">
        <p14:creationId xmlns:p14="http://schemas.microsoft.com/office/powerpoint/2010/main" val="23503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732982-40A6-4E79-BDFD-474EDAFB95AF}"/>
              </a:ext>
            </a:extLst>
          </p:cNvPr>
          <p:cNvGraphicFramePr>
            <a:graphicFrameLocks noGrp="1"/>
          </p:cNvGraphicFramePr>
          <p:nvPr>
            <p:ph idx="1"/>
            <p:extLst>
              <p:ext uri="{D42A27DB-BD31-4B8C-83A1-F6EECF244321}">
                <p14:modId xmlns:p14="http://schemas.microsoft.com/office/powerpoint/2010/main" val="2717633446"/>
              </p:ext>
            </p:extLst>
          </p:nvPr>
        </p:nvGraphicFramePr>
        <p:xfrm>
          <a:off x="457200" y="332657"/>
          <a:ext cx="8507286" cy="6214780"/>
        </p:xfrm>
        <a:graphic>
          <a:graphicData uri="http://schemas.openxmlformats.org/drawingml/2006/table">
            <a:tbl>
              <a:tblPr firstRow="1" bandRow="1">
                <a:tableStyleId>{5C22544A-7EE6-4342-B048-85BDC9FD1C3A}</a:tableStyleId>
              </a:tblPr>
              <a:tblGrid>
                <a:gridCol w="2835762">
                  <a:extLst>
                    <a:ext uri="{9D8B030D-6E8A-4147-A177-3AD203B41FA5}">
                      <a16:colId xmlns:a16="http://schemas.microsoft.com/office/drawing/2014/main" val="547480040"/>
                    </a:ext>
                  </a:extLst>
                </a:gridCol>
                <a:gridCol w="2835762">
                  <a:extLst>
                    <a:ext uri="{9D8B030D-6E8A-4147-A177-3AD203B41FA5}">
                      <a16:colId xmlns:a16="http://schemas.microsoft.com/office/drawing/2014/main" val="1013556626"/>
                    </a:ext>
                  </a:extLst>
                </a:gridCol>
                <a:gridCol w="2835762">
                  <a:extLst>
                    <a:ext uri="{9D8B030D-6E8A-4147-A177-3AD203B41FA5}">
                      <a16:colId xmlns:a16="http://schemas.microsoft.com/office/drawing/2014/main" val="1159276756"/>
                    </a:ext>
                  </a:extLst>
                </a:gridCol>
              </a:tblGrid>
              <a:tr h="295139">
                <a:tc>
                  <a:txBody>
                    <a:bodyPr/>
                    <a:lstStyle/>
                    <a:p>
                      <a:pPr algn="l" rtl="0" fontAlgn="t"/>
                      <a:r>
                        <a:rPr lang="en-IN" sz="1400" b="1" i="0" u="none" strike="noStrike" dirty="0">
                          <a:solidFill>
                            <a:srgbClr val="FFFFFF"/>
                          </a:solidFill>
                          <a:effectLst/>
                          <a:latin typeface="Calibri" panose="020F0502020204030204" pitchFamily="34" charset="0"/>
                        </a:rPr>
                        <a:t>Feature</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Explanation</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Data types</a:t>
                      </a:r>
                      <a:endParaRPr lang="en-US" sz="1400" b="1" i="0" u="none" strike="noStrike" dirty="0">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2750938634"/>
                  </a:ext>
                </a:extLst>
              </a:tr>
              <a:tr h="352015">
                <a:tc>
                  <a:txBody>
                    <a:bodyPr/>
                    <a:lstStyle/>
                    <a:p>
                      <a:pPr algn="l" rtl="0" fontAlgn="t"/>
                      <a:r>
                        <a:rPr lang="en-US" sz="1400" b="0" i="0" u="none" strike="noStrike" dirty="0">
                          <a:solidFill>
                            <a:srgbClr val="000000"/>
                          </a:solidFill>
                          <a:effectLst/>
                          <a:latin typeface="Calibri" panose="020F0502020204030204" pitchFamily="34" charset="0"/>
                        </a:rPr>
                        <a:t>PRI.OVERDUE.ACCTS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count of default accounts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4127925838"/>
                  </a:ext>
                </a:extLst>
              </a:tr>
              <a:tr h="524179">
                <a:tc>
                  <a:txBody>
                    <a:bodyPr/>
                    <a:lstStyle/>
                    <a:p>
                      <a:pPr algn="l" rtl="0" fontAlgn="t"/>
                      <a:r>
                        <a:rPr lang="en-US" sz="1400" b="0" i="0" u="none" strike="noStrike">
                          <a:solidFill>
                            <a:srgbClr val="000000"/>
                          </a:solidFill>
                          <a:effectLst/>
                          <a:latin typeface="Calibri" panose="020F0502020204030204" pitchFamily="34" charset="0"/>
                        </a:rPr>
                        <a:t>PRI.CURRENT.BALANCE</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total Principal outstanding amount of the active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3811679556"/>
                  </a:ext>
                </a:extLst>
              </a:tr>
              <a:tr h="524179">
                <a:tc>
                  <a:txBody>
                    <a:bodyPr/>
                    <a:lstStyle/>
                    <a:p>
                      <a:pPr algn="l" rtl="0" fontAlgn="t"/>
                      <a:r>
                        <a:rPr lang="en-US" sz="1400" b="0" i="0" u="none" strike="noStrike">
                          <a:solidFill>
                            <a:srgbClr val="000000"/>
                          </a:solidFill>
                          <a:effectLst/>
                          <a:latin typeface="Calibri" panose="020F0502020204030204" pitchFamily="34" charset="0"/>
                        </a:rPr>
                        <a:t>PRI.SANCTIONED.AMOUNT</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total amount that was sanctioned for all the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3414903742"/>
                  </a:ext>
                </a:extLst>
              </a:tr>
              <a:tr h="524179">
                <a:tc>
                  <a:txBody>
                    <a:bodyPr/>
                    <a:lstStyle/>
                    <a:p>
                      <a:pPr algn="l" rtl="0" fontAlgn="t"/>
                      <a:r>
                        <a:rPr lang="en-US" sz="1400" b="0" i="0" u="none" strike="noStrike">
                          <a:solidFill>
                            <a:srgbClr val="000000"/>
                          </a:solidFill>
                          <a:effectLst/>
                          <a:latin typeface="Calibri" panose="020F0502020204030204" pitchFamily="34" charset="0"/>
                        </a:rPr>
                        <a:t>PRI.DISBURSED.AMOUNT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total amount that was disbursed for all the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1057294761"/>
                  </a:ext>
                </a:extLst>
              </a:tr>
              <a:tr h="524179">
                <a:tc>
                  <a:txBody>
                    <a:bodyPr/>
                    <a:lstStyle/>
                    <a:p>
                      <a:pPr algn="l" rtl="0" fontAlgn="t"/>
                      <a:r>
                        <a:rPr lang="en-US" sz="1400" b="0" i="0" u="none" strike="noStrike">
                          <a:solidFill>
                            <a:srgbClr val="000000"/>
                          </a:solidFill>
                          <a:effectLst/>
                          <a:latin typeface="Calibri" panose="020F0502020204030204" pitchFamily="34" charset="0"/>
                        </a:rPr>
                        <a:t>SEC.NO.OF.ACCTS</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count of total loans taken by the customer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873216857"/>
                  </a:ext>
                </a:extLst>
              </a:tr>
              <a:tr h="524179">
                <a:tc>
                  <a:txBody>
                    <a:bodyPr/>
                    <a:lstStyle/>
                    <a:p>
                      <a:pPr algn="l" rtl="0" fontAlgn="t"/>
                      <a:r>
                        <a:rPr lang="en-US" sz="1400" b="0" i="0" u="none" strike="noStrike" dirty="0">
                          <a:solidFill>
                            <a:srgbClr val="000000"/>
                          </a:solidFill>
                          <a:effectLst/>
                          <a:latin typeface="Calibri" panose="020F0502020204030204" pitchFamily="34" charset="0"/>
                        </a:rPr>
                        <a:t>SEC.ACTIVE.ACCTS</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count of active loans taken by the customer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593326782"/>
                  </a:ext>
                </a:extLst>
              </a:tr>
              <a:tr h="352015">
                <a:tc>
                  <a:txBody>
                    <a:bodyPr/>
                    <a:lstStyle/>
                    <a:p>
                      <a:pPr algn="l" rtl="0" fontAlgn="t"/>
                      <a:r>
                        <a:rPr lang="en-US" sz="1400" b="0" i="0" u="none" strike="noStrike">
                          <a:solidFill>
                            <a:srgbClr val="000000"/>
                          </a:solidFill>
                          <a:effectLst/>
                          <a:latin typeface="Calibri" panose="020F0502020204030204" pitchFamily="34" charset="0"/>
                        </a:rPr>
                        <a:t>SEC.OVERDUE.ACCTS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count of default accounts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4207488465"/>
                  </a:ext>
                </a:extLst>
              </a:tr>
              <a:tr h="524179">
                <a:tc>
                  <a:txBody>
                    <a:bodyPr/>
                    <a:lstStyle/>
                    <a:p>
                      <a:pPr algn="l" rtl="0" fontAlgn="t"/>
                      <a:r>
                        <a:rPr lang="en-US" sz="1400" b="0" i="0" u="none" strike="noStrike">
                          <a:solidFill>
                            <a:srgbClr val="000000"/>
                          </a:solidFill>
                          <a:effectLst/>
                          <a:latin typeface="Calibri" panose="020F0502020204030204" pitchFamily="34" charset="0"/>
                        </a:rPr>
                        <a:t>SEC.CURRENT.BALANCE</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total Principal outstanding amount of the active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1421195138"/>
                  </a:ext>
                </a:extLst>
              </a:tr>
              <a:tr h="524179">
                <a:tc>
                  <a:txBody>
                    <a:bodyPr/>
                    <a:lstStyle/>
                    <a:p>
                      <a:pPr algn="l" rtl="0" fontAlgn="t"/>
                      <a:r>
                        <a:rPr lang="en-US" sz="1400" b="0" i="0" u="none" strike="noStrike">
                          <a:solidFill>
                            <a:srgbClr val="000000"/>
                          </a:solidFill>
                          <a:effectLst/>
                          <a:latin typeface="Calibri" panose="020F0502020204030204" pitchFamily="34" charset="0"/>
                        </a:rPr>
                        <a:t>SEC.SANCTIONED.AMOUNT</a:t>
                      </a:r>
                    </a:p>
                  </a:txBody>
                  <a:tcPr marL="9525" marR="9525" marT="9525" marB="0"/>
                </a:tc>
                <a:tc>
                  <a:txBody>
                    <a:bodyPr/>
                    <a:lstStyle/>
                    <a:p>
                      <a:pPr algn="l" rtl="0" fontAlgn="t"/>
                      <a:r>
                        <a:rPr lang="en-US" sz="1400" b="0" i="0" u="none" strike="noStrike" dirty="0">
                          <a:solidFill>
                            <a:srgbClr val="000000"/>
                          </a:solidFill>
                          <a:effectLst/>
                          <a:latin typeface="Calibri" panose="020F0502020204030204" pitchFamily="34" charset="0"/>
                        </a:rPr>
                        <a:t>total amount that was sanctioned for all the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3197348616"/>
                  </a:ext>
                </a:extLst>
              </a:tr>
              <a:tr h="524179">
                <a:tc>
                  <a:txBody>
                    <a:bodyPr/>
                    <a:lstStyle/>
                    <a:p>
                      <a:pPr algn="l" rtl="0" fontAlgn="t"/>
                      <a:r>
                        <a:rPr lang="en-US" sz="1400" b="0" i="0" u="none" strike="noStrike">
                          <a:solidFill>
                            <a:srgbClr val="000000"/>
                          </a:solidFill>
                          <a:effectLst/>
                          <a:latin typeface="Calibri" panose="020F0502020204030204" pitchFamily="34" charset="0"/>
                        </a:rPr>
                        <a:t>SEC.DISBURSED.AMOUNT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total amount that was disbursed for all the loans at the time of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1836950695"/>
                  </a:ext>
                </a:extLst>
              </a:tr>
              <a:tr h="352015">
                <a:tc>
                  <a:txBody>
                    <a:bodyPr/>
                    <a:lstStyle/>
                    <a:p>
                      <a:pPr algn="l" rtl="0" fontAlgn="t"/>
                      <a:r>
                        <a:rPr lang="en-US" sz="1400" b="0" i="0" u="none" strike="noStrike">
                          <a:solidFill>
                            <a:srgbClr val="000000"/>
                          </a:solidFill>
                          <a:effectLst/>
                          <a:latin typeface="Calibri" panose="020F0502020204030204" pitchFamily="34" charset="0"/>
                        </a:rPr>
                        <a:t>PRIMARY.INSTAL.AMT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EMI Amount of the primary loan</a:t>
                      </a:r>
                    </a:p>
                  </a:txBody>
                  <a:tcPr marL="9525" marR="9525" marT="9525" marB="0"/>
                </a:tc>
                <a:tc>
                  <a:txBody>
                    <a:bodyPr/>
                    <a:lstStyle/>
                    <a:p>
                      <a:pPr algn="l" rtl="0" fontAlgn="t"/>
                      <a:r>
                        <a:rPr lang="en-IN" sz="1400" b="0" i="0" u="none" strike="noStrike" dirty="0">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1660587704"/>
                  </a:ext>
                </a:extLst>
              </a:tr>
            </a:tbl>
          </a:graphicData>
        </a:graphic>
      </p:graphicFrame>
    </p:spTree>
    <p:extLst>
      <p:ext uri="{BB962C8B-B14F-4D97-AF65-F5344CB8AC3E}">
        <p14:creationId xmlns:p14="http://schemas.microsoft.com/office/powerpoint/2010/main" val="253188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4732982-40A6-4E79-BDFD-474EDAFB95AF}"/>
              </a:ext>
            </a:extLst>
          </p:cNvPr>
          <p:cNvGraphicFramePr>
            <a:graphicFrameLocks noGrp="1"/>
          </p:cNvGraphicFramePr>
          <p:nvPr>
            <p:ph idx="1"/>
            <p:extLst>
              <p:ext uri="{D42A27DB-BD31-4B8C-83A1-F6EECF244321}">
                <p14:modId xmlns:p14="http://schemas.microsoft.com/office/powerpoint/2010/main" val="1666408161"/>
              </p:ext>
            </p:extLst>
          </p:nvPr>
        </p:nvGraphicFramePr>
        <p:xfrm>
          <a:off x="467544" y="332656"/>
          <a:ext cx="8496943" cy="4563555"/>
        </p:xfrm>
        <a:graphic>
          <a:graphicData uri="http://schemas.openxmlformats.org/drawingml/2006/table">
            <a:tbl>
              <a:tblPr firstRow="1" bandRow="1">
                <a:tableStyleId>{5C22544A-7EE6-4342-B048-85BDC9FD1C3A}</a:tableStyleId>
              </a:tblPr>
              <a:tblGrid>
                <a:gridCol w="3096344">
                  <a:extLst>
                    <a:ext uri="{9D8B030D-6E8A-4147-A177-3AD203B41FA5}">
                      <a16:colId xmlns:a16="http://schemas.microsoft.com/office/drawing/2014/main" val="547480040"/>
                    </a:ext>
                  </a:extLst>
                </a:gridCol>
                <a:gridCol w="2465335">
                  <a:extLst>
                    <a:ext uri="{9D8B030D-6E8A-4147-A177-3AD203B41FA5}">
                      <a16:colId xmlns:a16="http://schemas.microsoft.com/office/drawing/2014/main" val="1013556626"/>
                    </a:ext>
                  </a:extLst>
                </a:gridCol>
                <a:gridCol w="2935264">
                  <a:extLst>
                    <a:ext uri="{9D8B030D-6E8A-4147-A177-3AD203B41FA5}">
                      <a16:colId xmlns:a16="http://schemas.microsoft.com/office/drawing/2014/main" val="1159276756"/>
                    </a:ext>
                  </a:extLst>
                </a:gridCol>
              </a:tblGrid>
              <a:tr h="295139">
                <a:tc>
                  <a:txBody>
                    <a:bodyPr/>
                    <a:lstStyle/>
                    <a:p>
                      <a:pPr algn="l" rtl="0" fontAlgn="t"/>
                      <a:r>
                        <a:rPr lang="en-IN" sz="1400" b="1" i="0" u="none" strike="noStrike" dirty="0">
                          <a:solidFill>
                            <a:srgbClr val="FFFFFF"/>
                          </a:solidFill>
                          <a:effectLst/>
                          <a:latin typeface="Calibri" panose="020F0502020204030204" pitchFamily="34" charset="0"/>
                        </a:rPr>
                        <a:t>Feature</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Explanation</a:t>
                      </a:r>
                      <a:endParaRPr lang="en-US" sz="1400" b="1" i="0" u="none" strike="noStrike" dirty="0">
                        <a:solidFill>
                          <a:srgbClr val="FFFFFF"/>
                        </a:solidFill>
                        <a:effectLst/>
                        <a:latin typeface="Calibri" panose="020F0502020204030204" pitchFamily="34" charset="0"/>
                      </a:endParaRPr>
                    </a:p>
                  </a:txBody>
                  <a:tcPr marL="9525" marR="9525" marT="9525" marB="0"/>
                </a:tc>
                <a:tc>
                  <a:txBody>
                    <a:bodyPr/>
                    <a:lstStyle/>
                    <a:p>
                      <a:pPr algn="l" rtl="0" fontAlgn="t"/>
                      <a:r>
                        <a:rPr lang="en-IN" sz="1400" b="1" i="0" u="none" strike="noStrike" dirty="0">
                          <a:solidFill>
                            <a:srgbClr val="FFFFFF"/>
                          </a:solidFill>
                          <a:effectLst/>
                          <a:latin typeface="Calibri" panose="020F0502020204030204" pitchFamily="34" charset="0"/>
                        </a:rPr>
                        <a:t>Data types</a:t>
                      </a:r>
                      <a:endParaRPr lang="en-US" sz="1400" b="1" i="0" u="none" strike="noStrike" dirty="0">
                        <a:solidFill>
                          <a:srgbClr val="FFFFFF"/>
                        </a:solidFill>
                        <a:effectLst/>
                        <a:latin typeface="Calibri" panose="020F0502020204030204" pitchFamily="34" charset="0"/>
                      </a:endParaRPr>
                    </a:p>
                  </a:txBody>
                  <a:tcPr marL="9525" marR="9525" marT="9525" marB="0"/>
                </a:tc>
                <a:extLst>
                  <a:ext uri="{0D108BD9-81ED-4DB2-BD59-A6C34878D82A}">
                    <a16:rowId xmlns:a16="http://schemas.microsoft.com/office/drawing/2014/main" val="2750938634"/>
                  </a:ext>
                </a:extLst>
              </a:tr>
              <a:tr h="352015">
                <a:tc>
                  <a:txBody>
                    <a:bodyPr/>
                    <a:lstStyle/>
                    <a:p>
                      <a:pPr algn="l" rtl="0" fontAlgn="t"/>
                      <a:r>
                        <a:rPr lang="en-US" sz="1400" b="0" i="0" u="none" strike="noStrike" dirty="0">
                          <a:solidFill>
                            <a:srgbClr val="000000"/>
                          </a:solidFill>
                          <a:effectLst/>
                          <a:latin typeface="Calibri" panose="020F0502020204030204" pitchFamily="34" charset="0"/>
                        </a:rPr>
                        <a:t>SEC.INSTAL.AMT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EMI Amount of the secondary loan</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4127925838"/>
                  </a:ext>
                </a:extLst>
              </a:tr>
              <a:tr h="524179">
                <a:tc>
                  <a:txBody>
                    <a:bodyPr/>
                    <a:lstStyle/>
                    <a:p>
                      <a:pPr algn="l" rtl="0" fontAlgn="t"/>
                      <a:r>
                        <a:rPr lang="en-US" sz="1400" b="0" i="0" u="none" strike="noStrike">
                          <a:solidFill>
                            <a:srgbClr val="000000"/>
                          </a:solidFill>
                          <a:effectLst/>
                          <a:latin typeface="Calibri" panose="020F0502020204030204" pitchFamily="34" charset="0"/>
                        </a:rPr>
                        <a:t>NEW.ACCTS.IN.LAST.SIX.MONTHS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New loans taken by the customer in last 6 months before the disbursement</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3811679556"/>
                  </a:ext>
                </a:extLst>
              </a:tr>
              <a:tr h="524179">
                <a:tc>
                  <a:txBody>
                    <a:bodyPr/>
                    <a:lstStyle/>
                    <a:p>
                      <a:pPr algn="l" rtl="0" fontAlgn="t"/>
                      <a:r>
                        <a:rPr lang="en-US" sz="1400" b="0" i="0" u="none" strike="noStrike">
                          <a:solidFill>
                            <a:srgbClr val="000000"/>
                          </a:solidFill>
                          <a:effectLst/>
                          <a:latin typeface="Calibri" panose="020F0502020204030204" pitchFamily="34" charset="0"/>
                        </a:rPr>
                        <a:t>DELINQUENT.ACCTS.IN.LAST.SIX.MONTHS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Loans defaulted in the last 6 months</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3414903742"/>
                  </a:ext>
                </a:extLst>
              </a:tr>
              <a:tr h="524179">
                <a:tc>
                  <a:txBody>
                    <a:bodyPr/>
                    <a:lstStyle/>
                    <a:p>
                      <a:pPr algn="l" rtl="0" fontAlgn="t"/>
                      <a:r>
                        <a:rPr lang="en-US" sz="1400" b="0" i="0" u="none" strike="noStrike">
                          <a:solidFill>
                            <a:srgbClr val="000000"/>
                          </a:solidFill>
                          <a:effectLst/>
                          <a:latin typeface="Calibri" panose="020F0502020204030204" pitchFamily="34" charset="0"/>
                        </a:rPr>
                        <a:t>AVERAGE.ACCT.AGE</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Average loan tenure</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057294761"/>
                  </a:ext>
                </a:extLst>
              </a:tr>
              <a:tr h="524179">
                <a:tc>
                  <a:txBody>
                    <a:bodyPr/>
                    <a:lstStyle/>
                    <a:p>
                      <a:pPr algn="l" rtl="0" fontAlgn="t"/>
                      <a:r>
                        <a:rPr lang="en-US" sz="1400" b="0" i="0" u="none" strike="noStrike" dirty="0">
                          <a:solidFill>
                            <a:srgbClr val="000000"/>
                          </a:solidFill>
                          <a:effectLst/>
                          <a:latin typeface="Calibri" panose="020F0502020204030204" pitchFamily="34" charset="0"/>
                        </a:rPr>
                        <a:t>CREDIT.HISTORY.LENGTH</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Time since first loan</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873216857"/>
                  </a:ext>
                </a:extLst>
              </a:tr>
              <a:tr h="524179">
                <a:tc>
                  <a:txBody>
                    <a:bodyPr/>
                    <a:lstStyle/>
                    <a:p>
                      <a:pPr algn="l" rtl="0" fontAlgn="t"/>
                      <a:r>
                        <a:rPr lang="en-US" sz="1400" b="0" i="0" u="none" strike="noStrike">
                          <a:solidFill>
                            <a:srgbClr val="000000"/>
                          </a:solidFill>
                          <a:effectLst/>
                          <a:latin typeface="Calibri" panose="020F0502020204030204" pitchFamily="34" charset="0"/>
                        </a:rPr>
                        <a:t>NO.OF_INQUIRIES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Enquires done by the customer for loans</a:t>
                      </a:r>
                    </a:p>
                  </a:txBody>
                  <a:tcPr marL="9525" marR="9525" marT="9525" marB="0"/>
                </a:tc>
                <a:tc>
                  <a:txBody>
                    <a:bodyPr/>
                    <a:lstStyle/>
                    <a:p>
                      <a:pPr algn="l" rtl="0" fontAlgn="t"/>
                      <a:r>
                        <a:rPr lang="en-IN" sz="1400" b="0" i="0" u="none" strike="noStrike" dirty="0">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593326782"/>
                  </a:ext>
                </a:extLst>
              </a:tr>
              <a:tr h="352015">
                <a:tc>
                  <a:txBody>
                    <a:bodyPr/>
                    <a:lstStyle/>
                    <a:p>
                      <a:pPr algn="l" rtl="0" fontAlgn="t"/>
                      <a:r>
                        <a:rPr lang="en-US" sz="1400" b="0" i="0" u="none" strike="noStrike">
                          <a:solidFill>
                            <a:srgbClr val="000000"/>
                          </a:solidFill>
                          <a:effectLst/>
                          <a:latin typeface="Calibri" panose="020F0502020204030204" pitchFamily="34" charset="0"/>
                        </a:rPr>
                        <a:t>SEC.INSTAL.AMT</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EMI Amount of the secondary loan</a:t>
                      </a:r>
                    </a:p>
                  </a:txBody>
                  <a:tcPr marL="9525" marR="9525" marT="9525" marB="0"/>
                </a:tc>
                <a:tc>
                  <a:txBody>
                    <a:bodyPr/>
                    <a:lstStyle/>
                    <a:p>
                      <a:pPr algn="l" rtl="0" fontAlgn="t"/>
                      <a:r>
                        <a:rPr lang="en-IN" sz="1400" b="0" i="0" u="none" strike="noStrike">
                          <a:solidFill>
                            <a:srgbClr val="000000"/>
                          </a:solidFill>
                          <a:effectLst/>
                          <a:latin typeface="Calibri" panose="020F0502020204030204" pitchFamily="34" charset="0"/>
                        </a:rPr>
                        <a:t>Continuous</a:t>
                      </a:r>
                    </a:p>
                  </a:txBody>
                  <a:tcPr marL="9525" marR="9525" marT="9525" marB="0"/>
                </a:tc>
                <a:extLst>
                  <a:ext uri="{0D108BD9-81ED-4DB2-BD59-A6C34878D82A}">
                    <a16:rowId xmlns:a16="http://schemas.microsoft.com/office/drawing/2014/main" val="4207488465"/>
                  </a:ext>
                </a:extLst>
              </a:tr>
              <a:tr h="524179">
                <a:tc>
                  <a:txBody>
                    <a:bodyPr/>
                    <a:lstStyle/>
                    <a:p>
                      <a:pPr algn="l" rtl="0" fontAlgn="t"/>
                      <a:r>
                        <a:rPr lang="en-US" sz="1400" b="0" i="0" u="none" strike="noStrike">
                          <a:solidFill>
                            <a:srgbClr val="000000"/>
                          </a:solidFill>
                          <a:effectLst/>
                          <a:latin typeface="Calibri" panose="020F0502020204030204" pitchFamily="34" charset="0"/>
                        </a:rPr>
                        <a:t>NEW.ACCTS.IN.LAST.SIX.MONTHS</a:t>
                      </a:r>
                    </a:p>
                  </a:txBody>
                  <a:tcPr marL="9525" marR="9525" marT="9525" marB="0"/>
                </a:tc>
                <a:tc>
                  <a:txBody>
                    <a:bodyPr/>
                    <a:lstStyle/>
                    <a:p>
                      <a:pPr algn="l" rtl="0" fontAlgn="t"/>
                      <a:r>
                        <a:rPr lang="en-US" sz="1400" b="0" i="0" u="none" strike="noStrike">
                          <a:solidFill>
                            <a:srgbClr val="000000"/>
                          </a:solidFill>
                          <a:effectLst/>
                          <a:latin typeface="Calibri" panose="020F0502020204030204" pitchFamily="34" charset="0"/>
                        </a:rPr>
                        <a:t>New loans taken by the customer in last 6 months before the disbursement</a:t>
                      </a:r>
                    </a:p>
                  </a:txBody>
                  <a:tcPr marL="9525" marR="9525" marT="9525" marB="0"/>
                </a:tc>
                <a:tc>
                  <a:txBody>
                    <a:bodyPr/>
                    <a:lstStyle/>
                    <a:p>
                      <a:pPr algn="l" rtl="0" fontAlgn="t"/>
                      <a:r>
                        <a:rPr lang="en-IN" sz="1400" b="0" i="0" u="none" strike="noStrike" dirty="0">
                          <a:solidFill>
                            <a:srgbClr val="000000"/>
                          </a:solidFill>
                          <a:effectLst/>
                          <a:latin typeface="Calibri" panose="020F0502020204030204" pitchFamily="34" charset="0"/>
                        </a:rPr>
                        <a:t>Categorical</a:t>
                      </a:r>
                    </a:p>
                  </a:txBody>
                  <a:tcPr marL="9525" marR="9525" marT="9525" marB="0"/>
                </a:tc>
                <a:extLst>
                  <a:ext uri="{0D108BD9-81ED-4DB2-BD59-A6C34878D82A}">
                    <a16:rowId xmlns:a16="http://schemas.microsoft.com/office/drawing/2014/main" val="1421195138"/>
                  </a:ext>
                </a:extLst>
              </a:tr>
            </a:tbl>
          </a:graphicData>
        </a:graphic>
      </p:graphicFrame>
    </p:spTree>
    <p:extLst>
      <p:ext uri="{BB962C8B-B14F-4D97-AF65-F5344CB8AC3E}">
        <p14:creationId xmlns:p14="http://schemas.microsoft.com/office/powerpoint/2010/main" val="427536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5DFD88-C270-4EB2-9746-873EF39CA6ED}"/>
              </a:ext>
            </a:extLst>
          </p:cNvPr>
          <p:cNvSpPr>
            <a:spLocks noGrp="1"/>
          </p:cNvSpPr>
          <p:nvPr>
            <p:ph type="title"/>
          </p:nvPr>
        </p:nvSpPr>
        <p:spPr>
          <a:xfrm>
            <a:off x="293642" y="247703"/>
            <a:ext cx="6624736" cy="812410"/>
          </a:xfrm>
        </p:spPr>
        <p:txBody>
          <a:bodyPr>
            <a:normAutofit fontScale="90000"/>
          </a:bodyPr>
          <a:lstStyle/>
          <a:p>
            <a:r>
              <a:rPr lang="en-US" b="1" dirty="0"/>
              <a:t>EXPLORATORY DATA ANALYSIS</a:t>
            </a:r>
            <a:endParaRPr lang="en-US" dirty="0"/>
          </a:p>
        </p:txBody>
      </p:sp>
      <p:sp>
        <p:nvSpPr>
          <p:cNvPr id="7" name="TextBox 6">
            <a:extLst>
              <a:ext uri="{FF2B5EF4-FFF2-40B4-BE49-F238E27FC236}">
                <a16:creationId xmlns:a16="http://schemas.microsoft.com/office/drawing/2014/main" id="{8BB3A802-0793-4B9C-84E4-34359013EE6F}"/>
              </a:ext>
            </a:extLst>
          </p:cNvPr>
          <p:cNvSpPr txBox="1"/>
          <p:nvPr/>
        </p:nvSpPr>
        <p:spPr>
          <a:xfrm>
            <a:off x="364364" y="1173734"/>
            <a:ext cx="1728192" cy="369332"/>
          </a:xfrm>
          <a:prstGeom prst="rect">
            <a:avLst/>
          </a:prstGeom>
          <a:noFill/>
        </p:spPr>
        <p:txBody>
          <a:bodyPr wrap="square" rtlCol="0">
            <a:spAutoFit/>
          </a:bodyPr>
          <a:lstStyle/>
          <a:p>
            <a:r>
              <a:rPr lang="en-US" b="1" dirty="0" err="1"/>
              <a:t>Loan_Default</a:t>
            </a:r>
            <a:endParaRPr lang="en-US" b="1" dirty="0"/>
          </a:p>
        </p:txBody>
      </p:sp>
      <p:sp>
        <p:nvSpPr>
          <p:cNvPr id="9" name="TextBox 8">
            <a:extLst>
              <a:ext uri="{FF2B5EF4-FFF2-40B4-BE49-F238E27FC236}">
                <a16:creationId xmlns:a16="http://schemas.microsoft.com/office/drawing/2014/main" id="{12B18B84-861F-4CB1-8DF3-50CBD44FFE69}"/>
              </a:ext>
            </a:extLst>
          </p:cNvPr>
          <p:cNvSpPr txBox="1"/>
          <p:nvPr/>
        </p:nvSpPr>
        <p:spPr>
          <a:xfrm>
            <a:off x="395536" y="812056"/>
            <a:ext cx="2674640" cy="461665"/>
          </a:xfrm>
          <a:prstGeom prst="rect">
            <a:avLst/>
          </a:prstGeom>
          <a:noFill/>
        </p:spPr>
        <p:txBody>
          <a:bodyPr wrap="square" rtlCol="0">
            <a:spAutoFit/>
          </a:bodyPr>
          <a:lstStyle/>
          <a:p>
            <a:r>
              <a:rPr lang="en-US" sz="2400" b="1" dirty="0"/>
              <a:t>TARGET VARIABLE</a:t>
            </a:r>
          </a:p>
        </p:txBody>
      </p:sp>
      <p:sp>
        <p:nvSpPr>
          <p:cNvPr id="13" name="TextBox 12">
            <a:extLst>
              <a:ext uri="{FF2B5EF4-FFF2-40B4-BE49-F238E27FC236}">
                <a16:creationId xmlns:a16="http://schemas.microsoft.com/office/drawing/2014/main" id="{B50D7F31-7DCB-4189-9CBD-2215C610D9BF}"/>
              </a:ext>
            </a:extLst>
          </p:cNvPr>
          <p:cNvSpPr txBox="1"/>
          <p:nvPr/>
        </p:nvSpPr>
        <p:spPr>
          <a:xfrm>
            <a:off x="1228460" y="5167042"/>
            <a:ext cx="6480720" cy="646331"/>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The count of non defaulters is more than defaulters where 0 (78.29%) is a non defaulter and 1 (21.71%) is a defaulter.</a:t>
            </a:r>
          </a:p>
        </p:txBody>
      </p:sp>
      <p:pic>
        <p:nvPicPr>
          <p:cNvPr id="16" name="Picture 15">
            <a:extLst>
              <a:ext uri="{FF2B5EF4-FFF2-40B4-BE49-F238E27FC236}">
                <a16:creationId xmlns:a16="http://schemas.microsoft.com/office/drawing/2014/main" id="{73B989C2-F357-4B3A-A324-86E71C885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460" y="1624466"/>
            <a:ext cx="6079844" cy="3491253"/>
          </a:xfrm>
          <a:prstGeom prst="rect">
            <a:avLst/>
          </a:prstGeom>
        </p:spPr>
      </p:pic>
    </p:spTree>
    <p:extLst>
      <p:ext uri="{BB962C8B-B14F-4D97-AF65-F5344CB8AC3E}">
        <p14:creationId xmlns:p14="http://schemas.microsoft.com/office/powerpoint/2010/main" val="93754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7FDBC1C-5A7F-4D14-AE32-4B6D439C54A8}"/>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1917725"/>
            <a:ext cx="6480720" cy="3096344"/>
          </a:xfrm>
          <a:prstGeom prst="rect">
            <a:avLst/>
          </a:prstGeom>
          <a:noFill/>
          <a:ln>
            <a:noFill/>
          </a:ln>
        </p:spPr>
      </p:pic>
      <p:sp>
        <p:nvSpPr>
          <p:cNvPr id="3" name="TextBox 2">
            <a:extLst>
              <a:ext uri="{FF2B5EF4-FFF2-40B4-BE49-F238E27FC236}">
                <a16:creationId xmlns:a16="http://schemas.microsoft.com/office/drawing/2014/main" id="{82114B0F-9BA8-4BDE-942D-FE1CAB75BC2A}"/>
              </a:ext>
            </a:extLst>
          </p:cNvPr>
          <p:cNvSpPr txBox="1"/>
          <p:nvPr/>
        </p:nvSpPr>
        <p:spPr>
          <a:xfrm>
            <a:off x="1187624" y="5014069"/>
            <a:ext cx="6480720" cy="1809726"/>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The loan-to-value (LTV) ratio is a financial term used by lenders to express the ratio of a loan to the value of an asset purchased. </a:t>
            </a:r>
          </a:p>
          <a:p>
            <a:pPr marL="342900" indent="-342900">
              <a:spcBef>
                <a:spcPct val="20000"/>
              </a:spcBef>
              <a:buFont typeface="Wingdings" pitchFamily="2" charset="2"/>
              <a:buChar char="Ø"/>
            </a:pPr>
            <a:r>
              <a:rPr lang="en-US" dirty="0">
                <a:solidFill>
                  <a:schemeClr val="accent1">
                    <a:lumMod val="75000"/>
                  </a:schemeClr>
                </a:solidFill>
              </a:rPr>
              <a:t>The data seems to be left skewed and we could see outliers in the lower range. Most customers seem to be taking loans for most part of vehicle cost which seems correct as they don’t want most part of their capital into vehicles.</a:t>
            </a:r>
          </a:p>
        </p:txBody>
      </p:sp>
      <p:sp>
        <p:nvSpPr>
          <p:cNvPr id="5" name="Title 1">
            <a:extLst>
              <a:ext uri="{FF2B5EF4-FFF2-40B4-BE49-F238E27FC236}">
                <a16:creationId xmlns:a16="http://schemas.microsoft.com/office/drawing/2014/main" id="{2C5DFD88-C270-4EB2-9746-873EF39CA6ED}"/>
              </a:ext>
            </a:extLst>
          </p:cNvPr>
          <p:cNvSpPr>
            <a:spLocks noGrp="1"/>
          </p:cNvSpPr>
          <p:nvPr>
            <p:ph type="title"/>
          </p:nvPr>
        </p:nvSpPr>
        <p:spPr>
          <a:xfrm>
            <a:off x="293642" y="247703"/>
            <a:ext cx="6624736" cy="812410"/>
          </a:xfrm>
        </p:spPr>
        <p:txBody>
          <a:bodyPr>
            <a:normAutofit fontScale="90000"/>
          </a:bodyPr>
          <a:lstStyle/>
          <a:p>
            <a:r>
              <a:rPr lang="en-US" b="1" dirty="0"/>
              <a:t>EXPLORATORY DATA ANALYSIS</a:t>
            </a:r>
            <a:endParaRPr lang="en-US" dirty="0"/>
          </a:p>
        </p:txBody>
      </p:sp>
      <p:sp>
        <p:nvSpPr>
          <p:cNvPr id="7" name="TextBox 6">
            <a:extLst>
              <a:ext uri="{FF2B5EF4-FFF2-40B4-BE49-F238E27FC236}">
                <a16:creationId xmlns:a16="http://schemas.microsoft.com/office/drawing/2014/main" id="{8BB3A802-0793-4B9C-84E4-34359013EE6F}"/>
              </a:ext>
            </a:extLst>
          </p:cNvPr>
          <p:cNvSpPr txBox="1"/>
          <p:nvPr/>
        </p:nvSpPr>
        <p:spPr>
          <a:xfrm>
            <a:off x="395536" y="1372134"/>
            <a:ext cx="1728192" cy="369332"/>
          </a:xfrm>
          <a:prstGeom prst="rect">
            <a:avLst/>
          </a:prstGeom>
          <a:noFill/>
        </p:spPr>
        <p:txBody>
          <a:bodyPr wrap="square" rtlCol="0">
            <a:spAutoFit/>
          </a:bodyPr>
          <a:lstStyle/>
          <a:p>
            <a:r>
              <a:rPr lang="en-US" b="1" dirty="0"/>
              <a:t>LTV</a:t>
            </a:r>
          </a:p>
        </p:txBody>
      </p:sp>
      <p:sp>
        <p:nvSpPr>
          <p:cNvPr id="9" name="TextBox 8">
            <a:extLst>
              <a:ext uri="{FF2B5EF4-FFF2-40B4-BE49-F238E27FC236}">
                <a16:creationId xmlns:a16="http://schemas.microsoft.com/office/drawing/2014/main" id="{12B18B84-861F-4CB1-8DF3-50CBD44FFE69}"/>
              </a:ext>
            </a:extLst>
          </p:cNvPr>
          <p:cNvSpPr txBox="1"/>
          <p:nvPr/>
        </p:nvSpPr>
        <p:spPr>
          <a:xfrm>
            <a:off x="395536" y="812056"/>
            <a:ext cx="2674640" cy="461665"/>
          </a:xfrm>
          <a:prstGeom prst="rect">
            <a:avLst/>
          </a:prstGeom>
          <a:noFill/>
        </p:spPr>
        <p:txBody>
          <a:bodyPr wrap="square" rtlCol="0">
            <a:spAutoFit/>
          </a:bodyPr>
          <a:lstStyle/>
          <a:p>
            <a:r>
              <a:rPr lang="en-US" sz="2400" b="1" dirty="0"/>
              <a:t>Numerical Columns</a:t>
            </a:r>
          </a:p>
        </p:txBody>
      </p:sp>
    </p:spTree>
    <p:extLst>
      <p:ext uri="{BB962C8B-B14F-4D97-AF65-F5344CB8AC3E}">
        <p14:creationId xmlns:p14="http://schemas.microsoft.com/office/powerpoint/2010/main" val="3419682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1B11CF-DC9F-4B5B-AF0B-998008DD7DA0}"/>
              </a:ext>
            </a:extLst>
          </p:cNvPr>
          <p:cNvSpPr txBox="1"/>
          <p:nvPr/>
        </p:nvSpPr>
        <p:spPr>
          <a:xfrm>
            <a:off x="457148" y="299151"/>
            <a:ext cx="2242644" cy="369332"/>
          </a:xfrm>
          <a:prstGeom prst="rect">
            <a:avLst/>
          </a:prstGeom>
          <a:noFill/>
        </p:spPr>
        <p:txBody>
          <a:bodyPr wrap="square" rtlCol="0">
            <a:spAutoFit/>
          </a:bodyPr>
          <a:lstStyle/>
          <a:p>
            <a:r>
              <a:rPr lang="en-US" b="1" dirty="0"/>
              <a:t>LTV</a:t>
            </a:r>
          </a:p>
        </p:txBody>
      </p:sp>
      <p:pic>
        <p:nvPicPr>
          <p:cNvPr id="7" name="Picture 6">
            <a:extLst>
              <a:ext uri="{FF2B5EF4-FFF2-40B4-BE49-F238E27FC236}">
                <a16:creationId xmlns:a16="http://schemas.microsoft.com/office/drawing/2014/main" id="{C92F55E3-174E-458A-AF0D-7E768AF50E4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3568" y="670984"/>
            <a:ext cx="4320480" cy="2743457"/>
          </a:xfrm>
          <a:prstGeom prst="rect">
            <a:avLst/>
          </a:prstGeom>
          <a:noFill/>
          <a:ln>
            <a:noFill/>
          </a:ln>
        </p:spPr>
      </p:pic>
      <p:pic>
        <p:nvPicPr>
          <p:cNvPr id="1026" name="Picture 2">
            <a:extLst>
              <a:ext uri="{FF2B5EF4-FFF2-40B4-BE49-F238E27FC236}">
                <a16:creationId xmlns:a16="http://schemas.microsoft.com/office/drawing/2014/main" id="{AD745CF9-2FCA-4620-BC38-9A057060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1344" y="685543"/>
            <a:ext cx="3600450" cy="27434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2DA02D-D164-4AE4-A8A0-4057C228C682}"/>
              </a:ext>
            </a:extLst>
          </p:cNvPr>
          <p:cNvSpPr txBox="1"/>
          <p:nvPr/>
        </p:nvSpPr>
        <p:spPr>
          <a:xfrm>
            <a:off x="1110936" y="3933056"/>
            <a:ext cx="7516178" cy="1865126"/>
          </a:xfrm>
          <a:prstGeom prst="rect">
            <a:avLst/>
          </a:prstGeom>
          <a:noFill/>
        </p:spPr>
        <p:txBody>
          <a:bodyPr wrap="square" rtlCol="0">
            <a:spAutoFit/>
          </a:bodyPr>
          <a:lstStyle/>
          <a:p>
            <a:pPr marL="342900" indent="-342900">
              <a:spcBef>
                <a:spcPct val="20000"/>
              </a:spcBef>
              <a:buFont typeface="Wingdings" pitchFamily="2" charset="2"/>
              <a:buChar char="Ø"/>
            </a:pPr>
            <a:r>
              <a:rPr lang="en-US" dirty="0">
                <a:solidFill>
                  <a:schemeClr val="accent1">
                    <a:lumMod val="75000"/>
                  </a:schemeClr>
                </a:solidFill>
              </a:rPr>
              <a:t>From the box-plot it is evident that the range of Non defaulters are higher than the range of defaulters for the feature LTV.</a:t>
            </a:r>
          </a:p>
          <a:p>
            <a:pPr marL="342900" indent="-342900">
              <a:spcBef>
                <a:spcPct val="20000"/>
              </a:spcBef>
              <a:buFont typeface="Wingdings" pitchFamily="2" charset="2"/>
              <a:buChar char="Ø"/>
            </a:pPr>
            <a:r>
              <a:rPr lang="en-US" dirty="0">
                <a:solidFill>
                  <a:schemeClr val="accent1">
                    <a:lumMod val="75000"/>
                  </a:schemeClr>
                </a:solidFill>
              </a:rPr>
              <a:t>From the distribution plot it is clear that as the LTV increases the persons probability of defaulting the loan also increases. </a:t>
            </a:r>
          </a:p>
          <a:p>
            <a:pPr marL="342900" indent="-342900">
              <a:spcBef>
                <a:spcPct val="20000"/>
              </a:spcBef>
              <a:buFont typeface="Wingdings" pitchFamily="2" charset="2"/>
              <a:buChar char="Ø"/>
            </a:pPr>
            <a:r>
              <a:rPr lang="en-US" dirty="0">
                <a:solidFill>
                  <a:schemeClr val="accent1">
                    <a:lumMod val="75000"/>
                  </a:schemeClr>
                </a:solidFill>
              </a:rPr>
              <a:t>Therefore higher the LTV higher are the chances of a person defaulting the loan.</a:t>
            </a:r>
          </a:p>
        </p:txBody>
      </p:sp>
    </p:spTree>
    <p:extLst>
      <p:ext uri="{BB962C8B-B14F-4D97-AF65-F5344CB8AC3E}">
        <p14:creationId xmlns:p14="http://schemas.microsoft.com/office/powerpoint/2010/main" val="2787535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8325</TotalTime>
  <Words>2003</Words>
  <Application>Microsoft Office PowerPoint</Application>
  <PresentationFormat>On-screen Show (4:3)</PresentationFormat>
  <Paragraphs>241</Paragraphs>
  <Slides>34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Wingdings</vt:lpstr>
      <vt:lpstr>Office Theme</vt:lpstr>
      <vt:lpstr>PowerPoint Presentation</vt:lpstr>
      <vt:lpstr>Introduction</vt:lpstr>
      <vt:lpstr>Data Description</vt:lpstr>
      <vt:lpstr>PowerPoint Presentation</vt:lpstr>
      <vt:lpstr>PowerPoint Presentation</vt:lpstr>
      <vt:lpstr>PowerPoint Presentation</vt:lpstr>
      <vt:lpstr>EXPLORATORY DATA ANALYSIS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DATA ANALYSIS</vt:lpstr>
      <vt:lpstr>PowerPoint Presentation</vt:lpstr>
      <vt:lpstr>PowerPoint Presentation</vt:lpstr>
      <vt:lpstr>STATISTICAL DATA ANALYSIS</vt:lpstr>
      <vt:lpstr>PowerPoint Presentation</vt:lpstr>
      <vt:lpstr>PowerPoint Presentation</vt:lpstr>
      <vt:lpstr>PowerPoint Presentation</vt:lpstr>
      <vt:lpstr>Base Model Scores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vaiko</cp:lastModifiedBy>
  <cp:revision>389</cp:revision>
  <dcterms:created xsi:type="dcterms:W3CDTF">2017-03-30T12:09:41Z</dcterms:created>
  <dcterms:modified xsi:type="dcterms:W3CDTF">2020-06-14T14:13:23Z</dcterms:modified>
</cp:coreProperties>
</file>