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sldIdLst>
    <p:sldId id="256" r:id="rId2"/>
    <p:sldId id="288" r:id="rId3"/>
    <p:sldId id="257" r:id="rId4"/>
    <p:sldId id="258" r:id="rId5"/>
    <p:sldId id="259" r:id="rId6"/>
    <p:sldId id="260" r:id="rId7"/>
    <p:sldId id="287" r:id="rId8"/>
    <p:sldId id="261" r:id="rId9"/>
    <p:sldId id="262" r:id="rId10"/>
    <p:sldId id="263" r:id="rId11"/>
    <p:sldId id="264" r:id="rId12"/>
    <p:sldId id="265" r:id="rId13"/>
    <p:sldId id="266" r:id="rId14"/>
    <p:sldId id="269" r:id="rId15"/>
    <p:sldId id="267" r:id="rId16"/>
    <p:sldId id="268" r:id="rId17"/>
    <p:sldId id="270" r:id="rId18"/>
    <p:sldId id="272" r:id="rId19"/>
    <p:sldId id="273" r:id="rId20"/>
    <p:sldId id="271" r:id="rId21"/>
    <p:sldId id="274" r:id="rId22"/>
    <p:sldId id="275" r:id="rId23"/>
    <p:sldId id="289" r:id="rId24"/>
    <p:sldId id="276" r:id="rId25"/>
    <p:sldId id="277" r:id="rId26"/>
    <p:sldId id="278" r:id="rId27"/>
    <p:sldId id="279" r:id="rId28"/>
    <p:sldId id="280" r:id="rId29"/>
    <p:sldId id="281" r:id="rId30"/>
    <p:sldId id="291" r:id="rId31"/>
    <p:sldId id="282" r:id="rId32"/>
    <p:sldId id="283" r:id="rId33"/>
    <p:sldId id="285" r:id="rId34"/>
    <p:sldId id="286" r:id="rId35"/>
    <p:sldId id="293" r:id="rId36"/>
    <p:sldId id="2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13" d="100"/>
          <a:sy n="113" d="100"/>
        </p:scale>
        <p:origin x="9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272304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55191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3B1E80-EC0B-4BCC-94BA-7D7180A0814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602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799204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3B1E80-EC0B-4BCC-94BA-7D7180A0814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366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276279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2372289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315408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101481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56EB8-A6CA-4D46-A9A5-8D8AC5C49CB3}" type="datetimeFigureOut">
              <a:rPr lang="en-IN" smtClean="0"/>
              <a:t>14-02-2024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73423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343411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56EB8-A6CA-4D46-A9A5-8D8AC5C49CB3}" type="datetimeFigureOut">
              <a:rPr lang="en-IN" smtClean="0"/>
              <a:t>14-02-2024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1667250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56EB8-A6CA-4D46-A9A5-8D8AC5C49CB3}" type="datetimeFigureOut">
              <a:rPr lang="en-IN" smtClean="0"/>
              <a:t>14-02-2024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25468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56EB8-A6CA-4D46-A9A5-8D8AC5C49CB3}" type="datetimeFigureOut">
              <a:rPr lang="en-IN" smtClean="0"/>
              <a:t>14-02-2024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233111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111560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56EB8-A6CA-4D46-A9A5-8D8AC5C49CB3}" type="datetimeFigureOut">
              <a:rPr lang="en-IN" smtClean="0"/>
              <a:t>14-02-2024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3B1E80-EC0B-4BCC-94BA-7D7180A0814B}" type="slidenum">
              <a:rPr lang="en-IN" smtClean="0"/>
              <a:t>‹#›</a:t>
            </a:fld>
            <a:endParaRPr lang="en-IN"/>
          </a:p>
        </p:txBody>
      </p:sp>
    </p:spTree>
    <p:extLst>
      <p:ext uri="{BB962C8B-B14F-4D97-AF65-F5344CB8AC3E}">
        <p14:creationId xmlns:p14="http://schemas.microsoft.com/office/powerpoint/2010/main" val="72725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B56EB8-A6CA-4D46-A9A5-8D8AC5C49CB3}" type="datetimeFigureOut">
              <a:rPr lang="en-IN" smtClean="0"/>
              <a:t>14-02-2024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3B1E80-EC0B-4BCC-94BA-7D7180A0814B}" type="slidenum">
              <a:rPr lang="en-IN" smtClean="0"/>
              <a:t>‹#›</a:t>
            </a:fld>
            <a:endParaRPr lang="en-IN"/>
          </a:p>
        </p:txBody>
      </p:sp>
    </p:spTree>
    <p:extLst>
      <p:ext uri="{BB962C8B-B14F-4D97-AF65-F5344CB8AC3E}">
        <p14:creationId xmlns:p14="http://schemas.microsoft.com/office/powerpoint/2010/main" val="909424508"/>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jzkrish/" TargetMode="External"/><Relationship Id="rId2" Type="http://schemas.openxmlformats.org/officeDocument/2006/relationships/hyperlink" Target="mailto:bsajaykrishnanat@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ajzkrish/" TargetMode="External"/><Relationship Id="rId2" Type="http://schemas.openxmlformats.org/officeDocument/2006/relationships/hyperlink" Target="mailto:bsajaykrishnanat@gmail.com" TargetMode="External"/><Relationship Id="rId1" Type="http://schemas.openxmlformats.org/officeDocument/2006/relationships/slideLayout" Target="../slideLayouts/slideLayout2.xml"/><Relationship Id="rId4" Type="http://schemas.openxmlformats.org/officeDocument/2006/relationships/hyperlink" Target="https://github.com/ajay-ajzkris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9B67-6F7A-1AD4-D317-9064BBA9FE4C}"/>
              </a:ext>
            </a:extLst>
          </p:cNvPr>
          <p:cNvSpPr>
            <a:spLocks noGrp="1"/>
          </p:cNvSpPr>
          <p:nvPr>
            <p:ph type="ctrTitle"/>
          </p:nvPr>
        </p:nvSpPr>
        <p:spPr/>
        <p:txBody>
          <a:bodyPr>
            <a:normAutofit/>
          </a:bodyPr>
          <a:lstStyle/>
          <a:p>
            <a:r>
              <a:rPr lang="en-IN" sz="4800" b="0" i="0" dirty="0" err="1">
                <a:effectLst/>
                <a:latin typeface="Times New Roman" panose="02020603050405020304" pitchFamily="18" charset="0"/>
                <a:cs typeface="Times New Roman" panose="02020603050405020304" pitchFamily="18" charset="0"/>
              </a:rPr>
              <a:t>Collegedunia</a:t>
            </a:r>
            <a:r>
              <a:rPr lang="en-IN" sz="4800" b="0" i="0" dirty="0">
                <a:effectLst/>
                <a:latin typeface="Times New Roman" panose="02020603050405020304" pitchFamily="18" charset="0"/>
                <a:cs typeface="Times New Roman" panose="02020603050405020304" pitchFamily="18" charset="0"/>
              </a:rPr>
              <a:t> -  Data Analysis Assessment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A7C74ED-A7ED-3CEB-3876-67832E20C6D9}"/>
              </a:ext>
            </a:extLst>
          </p:cNvPr>
          <p:cNvSpPr>
            <a:spLocks noGrp="1"/>
          </p:cNvSpPr>
          <p:nvPr>
            <p:ph type="subTitle" idx="1"/>
          </p:nvPr>
        </p:nvSpPr>
        <p:spPr>
          <a:xfrm>
            <a:off x="9249834" y="5735637"/>
            <a:ext cx="2836332" cy="1058333"/>
          </a:xfrm>
        </p:spPr>
        <p:txBody>
          <a:bodyPr>
            <a:normAutofit fontScale="62500" lnSpcReduction="20000"/>
          </a:bodyPr>
          <a:lstStyle/>
          <a:p>
            <a:pPr algn="l"/>
            <a:r>
              <a:rPr lang="en-US" sz="2900" b="1" dirty="0"/>
              <a:t>Ajay Krishnan</a:t>
            </a:r>
          </a:p>
          <a:p>
            <a:pPr algn="l"/>
            <a:r>
              <a:rPr lang="en-US" dirty="0">
                <a:hlinkClick r:id="rId2"/>
              </a:rPr>
              <a:t>bsajaykrishnanat@gmail.com</a:t>
            </a:r>
            <a:endParaRPr lang="en-US" dirty="0"/>
          </a:p>
          <a:p>
            <a:pPr algn="l"/>
            <a:r>
              <a:rPr lang="en-US" dirty="0"/>
              <a:t>LinkedIn : </a:t>
            </a:r>
            <a:r>
              <a:rPr lang="en-US" dirty="0">
                <a:hlinkClick r:id="rId3"/>
              </a:rPr>
              <a:t>https://www.linkedin.com/in/ajzkrish/</a:t>
            </a:r>
            <a:endParaRPr lang="en-US" dirty="0"/>
          </a:p>
          <a:p>
            <a:pPr algn="l"/>
            <a:endParaRPr lang="en-IN" dirty="0"/>
          </a:p>
        </p:txBody>
      </p:sp>
    </p:spTree>
    <p:extLst>
      <p:ext uri="{BB962C8B-B14F-4D97-AF65-F5344CB8AC3E}">
        <p14:creationId xmlns:p14="http://schemas.microsoft.com/office/powerpoint/2010/main" val="201044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20E8-F78B-871B-14A1-61F4D219550F}"/>
              </a:ext>
            </a:extLst>
          </p:cNvPr>
          <p:cNvSpPr>
            <a:spLocks noGrp="1"/>
          </p:cNvSpPr>
          <p:nvPr>
            <p:ph type="title"/>
          </p:nvPr>
        </p:nvSpPr>
        <p:spPr>
          <a:xfrm>
            <a:off x="2084925" y="657977"/>
            <a:ext cx="8911687" cy="1280890"/>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Event Type	</a:t>
            </a:r>
          </a:p>
        </p:txBody>
      </p:sp>
      <p:pic>
        <p:nvPicPr>
          <p:cNvPr id="5" name="Content Placeholder 4">
            <a:extLst>
              <a:ext uri="{FF2B5EF4-FFF2-40B4-BE49-F238E27FC236}">
                <a16:creationId xmlns:a16="http://schemas.microsoft.com/office/drawing/2014/main" id="{D27A111E-1797-CEAD-8FFA-9CC2EB84EE7B}"/>
              </a:ext>
            </a:extLst>
          </p:cNvPr>
          <p:cNvPicPr>
            <a:picLocks noGrp="1" noChangeAspect="1"/>
          </p:cNvPicPr>
          <p:nvPr>
            <p:ph idx="1"/>
          </p:nvPr>
        </p:nvPicPr>
        <p:blipFill>
          <a:blip r:embed="rId2"/>
          <a:stretch>
            <a:fillRect/>
          </a:stretch>
        </p:blipFill>
        <p:spPr>
          <a:xfrm>
            <a:off x="1936832" y="1735667"/>
            <a:ext cx="4929635" cy="4351338"/>
          </a:xfrm>
        </p:spPr>
      </p:pic>
      <p:sp>
        <p:nvSpPr>
          <p:cNvPr id="6" name="TextBox 5">
            <a:extLst>
              <a:ext uri="{FF2B5EF4-FFF2-40B4-BE49-F238E27FC236}">
                <a16:creationId xmlns:a16="http://schemas.microsoft.com/office/drawing/2014/main" id="{DCE5C504-8554-DAC7-A648-8D276B5F4349}"/>
              </a:ext>
            </a:extLst>
          </p:cNvPr>
          <p:cNvSpPr txBox="1"/>
          <p:nvPr/>
        </p:nvSpPr>
        <p:spPr>
          <a:xfrm>
            <a:off x="7658100" y="2493434"/>
            <a:ext cx="3568700" cy="2246769"/>
          </a:xfrm>
          <a:prstGeom prst="rect">
            <a:avLst/>
          </a:prstGeom>
          <a:noFill/>
        </p:spPr>
        <p:txBody>
          <a:bodyPr wrap="square" rtlCol="0">
            <a:spAutoFit/>
          </a:bodyPr>
          <a:lstStyle/>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 The purchase percentage is relatively low, suggesting that many individuals are browsing products, adding them to their carts, but not completing the purchase.</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558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624F-016F-05EF-B25A-3C468C348B10}"/>
              </a:ext>
            </a:extLst>
          </p:cNvPr>
          <p:cNvSpPr>
            <a:spLocks noGrp="1"/>
          </p:cNvSpPr>
          <p:nvPr>
            <p:ph type="title"/>
          </p:nvPr>
        </p:nvSpPr>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Traffic Source</a:t>
            </a:r>
          </a:p>
        </p:txBody>
      </p:sp>
      <p:pic>
        <p:nvPicPr>
          <p:cNvPr id="5" name="Content Placeholder 4">
            <a:extLst>
              <a:ext uri="{FF2B5EF4-FFF2-40B4-BE49-F238E27FC236}">
                <a16:creationId xmlns:a16="http://schemas.microsoft.com/office/drawing/2014/main" id="{BE89F0E4-FD24-A8B4-3688-D0F6883939FE}"/>
              </a:ext>
            </a:extLst>
          </p:cNvPr>
          <p:cNvPicPr>
            <a:picLocks noGrp="1" noChangeAspect="1"/>
          </p:cNvPicPr>
          <p:nvPr>
            <p:ph idx="1"/>
          </p:nvPr>
        </p:nvPicPr>
        <p:blipFill>
          <a:blip r:embed="rId2"/>
          <a:stretch>
            <a:fillRect/>
          </a:stretch>
        </p:blipFill>
        <p:spPr>
          <a:xfrm>
            <a:off x="1891615" y="1882552"/>
            <a:ext cx="5241044" cy="4351338"/>
          </a:xfrm>
        </p:spPr>
      </p:pic>
      <p:sp>
        <p:nvSpPr>
          <p:cNvPr id="6" name="TextBox 5">
            <a:extLst>
              <a:ext uri="{FF2B5EF4-FFF2-40B4-BE49-F238E27FC236}">
                <a16:creationId xmlns:a16="http://schemas.microsoft.com/office/drawing/2014/main" id="{2332A6DA-A643-16CE-FA49-56B86192F49E}"/>
              </a:ext>
            </a:extLst>
          </p:cNvPr>
          <p:cNvSpPr txBox="1"/>
          <p:nvPr/>
        </p:nvSpPr>
        <p:spPr>
          <a:xfrm>
            <a:off x="7773085" y="2151727"/>
            <a:ext cx="3551767" cy="2554545"/>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Inference </a:t>
            </a:r>
          </a:p>
          <a:p>
            <a:pPr marL="342900" indent="-342900">
              <a:buFont typeface="Arial" panose="020B0604020202020204" pitchFamily="34" charset="0"/>
              <a:buChar char="•"/>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 number of traffic is from emails and </a:t>
            </a:r>
            <a:r>
              <a:rPr lang="en-US" sz="200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adwords</a:t>
            </a:r>
            <a:endParaRPr lang="en-IN"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Pushing a little bit more on </a:t>
            </a:r>
            <a:r>
              <a:rPr lang="en-IN" sz="2000" dirty="0" err="1">
                <a:solidFill>
                  <a:srgbClr val="000000"/>
                </a:solidFill>
                <a:latin typeface="Calibri" panose="020F0502020204030204" pitchFamily="34" charset="0"/>
                <a:ea typeface="Calibri" panose="020F0502020204030204" pitchFamily="34" charset="0"/>
                <a:cs typeface="Calibri" panose="020F0502020204030204" pitchFamily="34" charset="0"/>
              </a:rPr>
              <a:t>facebook</a:t>
            </a: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 traffic would be beneficial considering that the number of people using </a:t>
            </a:r>
            <a:r>
              <a:rPr lang="en-IN" sz="2000" dirty="0" err="1">
                <a:solidFill>
                  <a:srgbClr val="000000"/>
                </a:solidFill>
                <a:latin typeface="Calibri" panose="020F0502020204030204" pitchFamily="34" charset="0"/>
                <a:ea typeface="Calibri" panose="020F0502020204030204" pitchFamily="34" charset="0"/>
                <a:cs typeface="Calibri" panose="020F0502020204030204" pitchFamily="34" charset="0"/>
              </a:rPr>
              <a:t>facebook</a:t>
            </a:r>
            <a:r>
              <a:rPr lang="en-IN" sz="2000" dirty="0">
                <a:solidFill>
                  <a:srgbClr val="000000"/>
                </a:solidFill>
                <a:latin typeface="Calibri" panose="020F0502020204030204" pitchFamily="34" charset="0"/>
                <a:ea typeface="Calibri" panose="020F0502020204030204" pitchFamily="34" charset="0"/>
                <a:cs typeface="Calibri" panose="020F0502020204030204" pitchFamily="34" charset="0"/>
              </a:rPr>
              <a:t> is high.</a:t>
            </a:r>
            <a:endPar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325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4863-F83A-C676-575B-C26744D2BF2C}"/>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Session Duration</a:t>
            </a:r>
          </a:p>
        </p:txBody>
      </p:sp>
      <p:sp>
        <p:nvSpPr>
          <p:cNvPr id="3" name="Content Placeholder 2">
            <a:extLst>
              <a:ext uri="{FF2B5EF4-FFF2-40B4-BE49-F238E27FC236}">
                <a16:creationId xmlns:a16="http://schemas.microsoft.com/office/drawing/2014/main" id="{281722C5-10F7-63F9-D66F-0137E63E82CF}"/>
              </a:ext>
            </a:extLst>
          </p:cNvPr>
          <p:cNvSpPr>
            <a:spLocks noGrp="1"/>
          </p:cNvSpPr>
          <p:nvPr>
            <p:ph idx="1"/>
          </p:nvPr>
        </p:nvSpPr>
        <p:spPr>
          <a:xfrm>
            <a:off x="7844367" y="1896533"/>
            <a:ext cx="3931412" cy="3314700"/>
          </a:xfrm>
        </p:spPr>
        <p:txBody>
          <a:bodyPr>
            <a:noAutofit/>
          </a:bodyPr>
          <a:lstStyle/>
          <a:p>
            <a:pPr marL="0" indent="0">
              <a:buNone/>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endParaRPr lang="en-IN"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Approximately 70% of whole sessions are only less than 25 hours</a:t>
            </a:r>
          </a:p>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Approximately 60% of whole sessions are only less than 0.5 hours</a:t>
            </a:r>
          </a:p>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Approximately 10% of whole sessions are only more than 10 hours</a:t>
            </a:r>
          </a:p>
        </p:txBody>
      </p:sp>
      <p:pic>
        <p:nvPicPr>
          <p:cNvPr id="5" name="Picture 4">
            <a:extLst>
              <a:ext uri="{FF2B5EF4-FFF2-40B4-BE49-F238E27FC236}">
                <a16:creationId xmlns:a16="http://schemas.microsoft.com/office/drawing/2014/main" id="{40EEE09E-1B9F-0299-37F7-4A399E7D4C97}"/>
              </a:ext>
            </a:extLst>
          </p:cNvPr>
          <p:cNvPicPr>
            <a:picLocks noChangeAspect="1"/>
          </p:cNvPicPr>
          <p:nvPr/>
        </p:nvPicPr>
        <p:blipFill>
          <a:blip r:embed="rId2"/>
          <a:stretch>
            <a:fillRect/>
          </a:stretch>
        </p:blipFill>
        <p:spPr>
          <a:xfrm>
            <a:off x="1464431" y="1779885"/>
            <a:ext cx="6108769" cy="4661555"/>
          </a:xfrm>
          <a:prstGeom prst="rect">
            <a:avLst/>
          </a:prstGeom>
        </p:spPr>
      </p:pic>
    </p:spTree>
    <p:extLst>
      <p:ext uri="{BB962C8B-B14F-4D97-AF65-F5344CB8AC3E}">
        <p14:creationId xmlns:p14="http://schemas.microsoft.com/office/powerpoint/2010/main" val="243949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A31A-3F6F-DA86-2839-A60B78F77B00}"/>
              </a:ext>
            </a:extLst>
          </p:cNvPr>
          <p:cNvSpPr>
            <a:spLocks noGrp="1"/>
          </p:cNvSpPr>
          <p:nvPr>
            <p:ph type="title"/>
          </p:nvPr>
        </p:nvSpPr>
        <p:spPr/>
        <p:txBody>
          <a:bodyPr>
            <a:normAutofit/>
          </a:bodyPr>
          <a:lstStyle/>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Session Frequency</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BEC3F43-7E34-C448-16D4-8AF75DE8D080}"/>
              </a:ext>
            </a:extLst>
          </p:cNvPr>
          <p:cNvPicPr>
            <a:picLocks noGrp="1" noChangeAspect="1"/>
          </p:cNvPicPr>
          <p:nvPr>
            <p:ph idx="1"/>
          </p:nvPr>
        </p:nvPicPr>
        <p:blipFill>
          <a:blip r:embed="rId2"/>
          <a:stretch>
            <a:fillRect/>
          </a:stretch>
        </p:blipFill>
        <p:spPr>
          <a:xfrm>
            <a:off x="1261872" y="1930400"/>
            <a:ext cx="5771173" cy="4351338"/>
          </a:xfrm>
        </p:spPr>
      </p:pic>
      <p:sp>
        <p:nvSpPr>
          <p:cNvPr id="6" name="TextBox 5">
            <a:extLst>
              <a:ext uri="{FF2B5EF4-FFF2-40B4-BE49-F238E27FC236}">
                <a16:creationId xmlns:a16="http://schemas.microsoft.com/office/drawing/2014/main" id="{AA3CCA23-E359-D945-4FC9-B900CB7628EF}"/>
              </a:ext>
            </a:extLst>
          </p:cNvPr>
          <p:cNvSpPr txBox="1"/>
          <p:nvPr/>
        </p:nvSpPr>
        <p:spPr>
          <a:xfrm>
            <a:off x="7492998" y="1551524"/>
            <a:ext cx="4411133" cy="2554545"/>
          </a:xfrm>
          <a:prstGeom prst="rect">
            <a:avLst/>
          </a:prstGeom>
          <a:noFill/>
        </p:spPr>
        <p:txBody>
          <a:bodyPr wrap="square" rtlCol="0">
            <a:spAutoFit/>
          </a:bodyPr>
          <a:lstStyle/>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inference from a high number of users having a session frequency of 1 is that a significant portion of users visit the platform or website only once. This suggests a low level of engagement or interaction beyond the initial visit.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7A311BF-46D1-DC96-AC14-B29A0AF52946}"/>
              </a:ext>
            </a:extLst>
          </p:cNvPr>
          <p:cNvSpPr txBox="1"/>
          <p:nvPr/>
        </p:nvSpPr>
        <p:spPr>
          <a:xfrm>
            <a:off x="7492998" y="4106069"/>
            <a:ext cx="4055533" cy="1938992"/>
          </a:xfrm>
          <a:prstGeom prst="rect">
            <a:avLst/>
          </a:prstGeom>
          <a:noFill/>
        </p:spPr>
        <p:txBody>
          <a:bodyPr wrap="square" rtlCol="0">
            <a:spAutoFit/>
          </a:bodyPr>
          <a:lstStyle/>
          <a:p>
            <a:pPr algn="l"/>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indicates :</a:t>
            </a:r>
          </a:p>
          <a:p>
            <a:pPr algn="l"/>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Lack of Retention Strategies</a:t>
            </a:r>
          </a:p>
          <a:p>
            <a:pPr algn="l"/>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Experience Issues</a:t>
            </a:r>
          </a:p>
          <a:p>
            <a:pPr algn="l"/>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may have visited the platform to make a one-time transaction</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69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3762-C1FD-1529-E2FB-9B881FA76A12}"/>
              </a:ext>
            </a:extLst>
          </p:cNvPr>
          <p:cNvSpPr>
            <a:spLocks noGrp="1"/>
          </p:cNvSpPr>
          <p:nvPr>
            <p:ph type="title"/>
          </p:nvPr>
        </p:nvSpPr>
        <p:spPr>
          <a:xfrm>
            <a:off x="2643726" y="2605310"/>
            <a:ext cx="8911687" cy="1280890"/>
          </a:xfrm>
        </p:spPr>
        <p:txBody>
          <a:bodyPr>
            <a:noAutofit/>
          </a:bodyPr>
          <a:lstStyle/>
          <a:p>
            <a: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Sales and Revenue Analysis</a:t>
            </a:r>
            <a:b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5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133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99BF-AA3D-D1E5-C5C4-2300F89FFFF3}"/>
              </a:ext>
            </a:extLst>
          </p:cNvPr>
          <p:cNvSpPr>
            <a:spLocks noGrp="1"/>
          </p:cNvSpPr>
          <p:nvPr>
            <p:ph type="title"/>
          </p:nvPr>
        </p:nvSpPr>
        <p:spPr/>
        <p:txBody>
          <a:bodyPr/>
          <a:lstStyle/>
          <a:p>
            <a:r>
              <a:rPr lang="en-IN" dirty="0">
                <a:solidFill>
                  <a:srgbClr val="000000"/>
                </a:solidFill>
                <a:latin typeface="Helvetica Neue"/>
              </a:rPr>
              <a:t>Order Status</a:t>
            </a:r>
            <a:endParaRPr lang="en-IN" dirty="0"/>
          </a:p>
        </p:txBody>
      </p:sp>
      <p:pic>
        <p:nvPicPr>
          <p:cNvPr id="5" name="Content Placeholder 4">
            <a:extLst>
              <a:ext uri="{FF2B5EF4-FFF2-40B4-BE49-F238E27FC236}">
                <a16:creationId xmlns:a16="http://schemas.microsoft.com/office/drawing/2014/main" id="{A80C88A8-36AB-A0E3-3FBE-D3A34DDA3728}"/>
              </a:ext>
            </a:extLst>
          </p:cNvPr>
          <p:cNvPicPr>
            <a:picLocks noGrp="1" noChangeAspect="1"/>
          </p:cNvPicPr>
          <p:nvPr>
            <p:ph idx="1"/>
          </p:nvPr>
        </p:nvPicPr>
        <p:blipFill>
          <a:blip r:embed="rId2"/>
          <a:stretch>
            <a:fillRect/>
          </a:stretch>
        </p:blipFill>
        <p:spPr>
          <a:xfrm>
            <a:off x="1303396" y="1792922"/>
            <a:ext cx="5168862" cy="4351338"/>
          </a:xfrm>
        </p:spPr>
      </p:pic>
      <p:sp>
        <p:nvSpPr>
          <p:cNvPr id="6" name="TextBox 5">
            <a:extLst>
              <a:ext uri="{FF2B5EF4-FFF2-40B4-BE49-F238E27FC236}">
                <a16:creationId xmlns:a16="http://schemas.microsoft.com/office/drawing/2014/main" id="{4FCD3122-34C6-B3CF-A034-CFC2BF143B31}"/>
              </a:ext>
            </a:extLst>
          </p:cNvPr>
          <p:cNvSpPr txBox="1"/>
          <p:nvPr/>
        </p:nvSpPr>
        <p:spPr>
          <a:xfrm>
            <a:off x="7048768" y="2090679"/>
            <a:ext cx="4045712" cy="2862322"/>
          </a:xfrm>
          <a:prstGeom prst="rect">
            <a:avLst/>
          </a:prstGeom>
          <a:noFill/>
        </p:spPr>
        <p:txBody>
          <a:bodyPr wrap="square" rtlCol="0">
            <a:spAutoFit/>
          </a:bodyPr>
          <a:lstStyle/>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 </a:t>
            </a:r>
          </a:p>
          <a:p>
            <a:pPr marL="285750" indent="-285750">
              <a:buFont typeface="Arial" panose="020B0604020202020204" pitchFamily="34" charset="0"/>
              <a:buChar char="•"/>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55% of orders are either shipped or completed and 10% returned</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10% return rate suggests a noteworthy proportion of orders experiencing dissatisfaction or issues significant enough for customers to initiate returns.</a:t>
            </a:r>
          </a:p>
          <a:p>
            <a:pPr marL="285750" indent="-285750">
              <a:buFont typeface="Arial" panose="020B0604020202020204" pitchFamily="34" charset="0"/>
              <a:buChar char="•"/>
            </a:pPr>
            <a:endParaRPr lang="en-IN"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791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B8A9-E913-B730-CB66-8DE8269857C5}"/>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Distribution of Sale Prices</a:t>
            </a:r>
          </a:p>
        </p:txBody>
      </p:sp>
      <p:pic>
        <p:nvPicPr>
          <p:cNvPr id="5" name="Content Placeholder 4">
            <a:extLst>
              <a:ext uri="{FF2B5EF4-FFF2-40B4-BE49-F238E27FC236}">
                <a16:creationId xmlns:a16="http://schemas.microsoft.com/office/drawing/2014/main" id="{0131A03B-D302-E75F-126F-D07C6F8A7E4C}"/>
              </a:ext>
            </a:extLst>
          </p:cNvPr>
          <p:cNvPicPr>
            <a:picLocks noGrp="1" noChangeAspect="1"/>
          </p:cNvPicPr>
          <p:nvPr>
            <p:ph idx="1"/>
          </p:nvPr>
        </p:nvPicPr>
        <p:blipFill>
          <a:blip r:embed="rId2"/>
          <a:stretch>
            <a:fillRect/>
          </a:stretch>
        </p:blipFill>
        <p:spPr>
          <a:xfrm>
            <a:off x="1261872" y="1981200"/>
            <a:ext cx="6324103" cy="3856038"/>
          </a:xfrm>
        </p:spPr>
      </p:pic>
      <p:sp>
        <p:nvSpPr>
          <p:cNvPr id="6" name="TextBox 5">
            <a:extLst>
              <a:ext uri="{FF2B5EF4-FFF2-40B4-BE49-F238E27FC236}">
                <a16:creationId xmlns:a16="http://schemas.microsoft.com/office/drawing/2014/main" id="{F85B966A-C7B0-635B-4C92-D301FAC07F7F}"/>
              </a:ext>
            </a:extLst>
          </p:cNvPr>
          <p:cNvSpPr txBox="1"/>
          <p:nvPr/>
        </p:nvSpPr>
        <p:spPr>
          <a:xfrm>
            <a:off x="8089899" y="1930400"/>
            <a:ext cx="3602567" cy="2862322"/>
          </a:xfrm>
          <a:prstGeom prst="rect">
            <a:avLst/>
          </a:prstGeom>
          <a:noFill/>
        </p:spPr>
        <p:txBody>
          <a:bodyPr wrap="square" rtlCol="0">
            <a:spAutoFit/>
          </a:bodyPr>
          <a:lstStyle/>
          <a:p>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Very high proportion of data is priced less than 200.</a:t>
            </a:r>
          </a:p>
          <a:p>
            <a:pPr marL="285750" indent="-285750">
              <a:buFont typeface="Arial" panose="020B0604020202020204" pitchFamily="34" charset="0"/>
              <a:buChar char="•"/>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may suggest a market segment or consumer preference for budget-friendly products within the business's product range.</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016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9067E-8747-80E4-A7F4-FC20941FB5AC}"/>
              </a:ext>
            </a:extLst>
          </p:cNvPr>
          <p:cNvSpPr>
            <a:spLocks noGrp="1"/>
          </p:cNvSpPr>
          <p:nvPr>
            <p:ph type="title"/>
          </p:nvPr>
        </p:nvSpPr>
        <p:spPr>
          <a:xfrm>
            <a:off x="1532467" y="526627"/>
            <a:ext cx="10421112" cy="13255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Distribution of Orders Created by Month</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0E20E84-1409-E168-7F68-8BDA5720ACB7}"/>
              </a:ext>
            </a:extLst>
          </p:cNvPr>
          <p:cNvPicPr>
            <a:picLocks noGrp="1" noChangeAspect="1"/>
          </p:cNvPicPr>
          <p:nvPr>
            <p:ph idx="1"/>
          </p:nvPr>
        </p:nvPicPr>
        <p:blipFill>
          <a:blip r:embed="rId2"/>
          <a:stretch>
            <a:fillRect/>
          </a:stretch>
        </p:blipFill>
        <p:spPr>
          <a:xfrm>
            <a:off x="1041400" y="1691322"/>
            <a:ext cx="6073329" cy="4351338"/>
          </a:xfrm>
        </p:spPr>
      </p:pic>
      <p:sp>
        <p:nvSpPr>
          <p:cNvPr id="6" name="TextBox 5">
            <a:extLst>
              <a:ext uri="{FF2B5EF4-FFF2-40B4-BE49-F238E27FC236}">
                <a16:creationId xmlns:a16="http://schemas.microsoft.com/office/drawing/2014/main" id="{7312AF10-6EE5-8689-A69D-DB529060EEB7}"/>
              </a:ext>
            </a:extLst>
          </p:cNvPr>
          <p:cNvSpPr txBox="1"/>
          <p:nvPr/>
        </p:nvSpPr>
        <p:spPr>
          <a:xfrm>
            <a:off x="7404100" y="1691322"/>
            <a:ext cx="3746500" cy="3416320"/>
          </a:xfrm>
          <a:prstGeom prst="rect">
            <a:avLst/>
          </a:prstGeom>
          <a:noFill/>
        </p:spPr>
        <p:txBody>
          <a:bodyPr wrap="square" rtlCol="0">
            <a:spAutoFit/>
          </a:bodyPr>
          <a:lstStyle/>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Highest number of order are Placed in the winter seasons (</a:t>
            </a:r>
            <a:r>
              <a:rPr lang="en-US"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nov-jan</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and anticipating seasonal fluctuations in demand can be valuable for businesses in planning inventory management, marketing campaigns, and resource allocation to effectively capitalize on peak periods and maximize sales opportunities.</a:t>
            </a:r>
          </a:p>
        </p:txBody>
      </p:sp>
    </p:spTree>
    <p:extLst>
      <p:ext uri="{BB962C8B-B14F-4D97-AF65-F5344CB8AC3E}">
        <p14:creationId xmlns:p14="http://schemas.microsoft.com/office/powerpoint/2010/main" val="206701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D2E7F-5050-3312-F28B-A4F671E38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E87AB-7BFA-B2CC-DF24-37916D5419A5}"/>
              </a:ext>
            </a:extLst>
          </p:cNvPr>
          <p:cNvSpPr>
            <a:spLocks noGrp="1"/>
          </p:cNvSpPr>
          <p:nvPr>
            <p:ph type="title"/>
          </p:nvPr>
        </p:nvSpPr>
        <p:spPr>
          <a:xfrm>
            <a:off x="1447801" y="365760"/>
            <a:ext cx="10421112" cy="13255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Distribution of Orders Created by Month (Partitioned by gender)</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6685125-D966-E438-869B-ED301F0D1F2B}"/>
              </a:ext>
            </a:extLst>
          </p:cNvPr>
          <p:cNvSpPr txBox="1"/>
          <p:nvPr/>
        </p:nvSpPr>
        <p:spPr>
          <a:xfrm>
            <a:off x="8500534" y="1691322"/>
            <a:ext cx="3149600" cy="3416320"/>
          </a:xfrm>
          <a:prstGeom prst="rect">
            <a:avLst/>
          </a:prstGeom>
          <a:noFill/>
        </p:spPr>
        <p:txBody>
          <a:bodyPr wrap="square" rtlCol="0">
            <a:spAutoFit/>
          </a:bodyPr>
          <a:lstStyle/>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all months, </a:t>
            </a:r>
            <a:r>
              <a:rPr lang="en-US"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product_department</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men have higher number of purchase.</a:t>
            </a: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Businesses can leverage this insight to optimize product offerings, tailor marketing strategies, and enhance customer engagement efforts.</a:t>
            </a:r>
          </a:p>
          <a:p>
            <a:endPar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30B1BD8-3619-F378-BD4D-C007E44279DB}"/>
              </a:ext>
            </a:extLst>
          </p:cNvPr>
          <p:cNvPicPr>
            <a:picLocks noChangeAspect="1"/>
          </p:cNvPicPr>
          <p:nvPr/>
        </p:nvPicPr>
        <p:blipFill>
          <a:blip r:embed="rId2"/>
          <a:stretch>
            <a:fillRect/>
          </a:stretch>
        </p:blipFill>
        <p:spPr>
          <a:xfrm>
            <a:off x="948267" y="1814816"/>
            <a:ext cx="7287330" cy="4247317"/>
          </a:xfrm>
          <a:prstGeom prst="rect">
            <a:avLst/>
          </a:prstGeom>
        </p:spPr>
      </p:pic>
    </p:spTree>
    <p:extLst>
      <p:ext uri="{BB962C8B-B14F-4D97-AF65-F5344CB8AC3E}">
        <p14:creationId xmlns:p14="http://schemas.microsoft.com/office/powerpoint/2010/main" val="44461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55099-A83B-6832-2BF8-C0100A062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E7FE3-85D5-FEED-1FC4-501C7996EDF1}"/>
              </a:ext>
            </a:extLst>
          </p:cNvPr>
          <p:cNvSpPr>
            <a:spLocks noGrp="1"/>
          </p:cNvSpPr>
          <p:nvPr>
            <p:ph type="title"/>
          </p:nvPr>
        </p:nvSpPr>
        <p:spPr>
          <a:xfrm>
            <a:off x="1770888" y="465138"/>
            <a:ext cx="8041979" cy="13255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Distribution of Product Categories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C664F1C-9048-496F-B248-F7780E3A76A3}"/>
              </a:ext>
            </a:extLst>
          </p:cNvPr>
          <p:cNvSpPr txBox="1"/>
          <p:nvPr/>
        </p:nvSpPr>
        <p:spPr>
          <a:xfrm>
            <a:off x="8499095" y="1720840"/>
            <a:ext cx="3149600" cy="3416320"/>
          </a:xfrm>
          <a:prstGeom prst="rect">
            <a:avLst/>
          </a:prstGeom>
          <a:noFill/>
        </p:spPr>
        <p:txBody>
          <a:bodyPr wrap="square" rtlCol="0">
            <a:spAutoFit/>
          </a:bodyPr>
          <a:lstStyle/>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is a notable number of products that are exclusive for women</a:t>
            </a: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presence of a notable number of products exclusively for women highlights a targeted approach to product segmentation and catering to specific consumer demographics.</a:t>
            </a:r>
          </a:p>
        </p:txBody>
      </p:sp>
      <p:pic>
        <p:nvPicPr>
          <p:cNvPr id="4" name="Picture 3">
            <a:extLst>
              <a:ext uri="{FF2B5EF4-FFF2-40B4-BE49-F238E27FC236}">
                <a16:creationId xmlns:a16="http://schemas.microsoft.com/office/drawing/2014/main" id="{F038EE7F-7BBD-B387-0F89-44C70FD74D63}"/>
              </a:ext>
            </a:extLst>
          </p:cNvPr>
          <p:cNvPicPr>
            <a:picLocks noChangeAspect="1"/>
          </p:cNvPicPr>
          <p:nvPr/>
        </p:nvPicPr>
        <p:blipFill>
          <a:blip r:embed="rId2"/>
          <a:stretch>
            <a:fillRect/>
          </a:stretch>
        </p:blipFill>
        <p:spPr>
          <a:xfrm>
            <a:off x="627254" y="1790700"/>
            <a:ext cx="7703226" cy="4508500"/>
          </a:xfrm>
          <a:prstGeom prst="rect">
            <a:avLst/>
          </a:prstGeom>
        </p:spPr>
      </p:pic>
    </p:spTree>
    <p:extLst>
      <p:ext uri="{BB962C8B-B14F-4D97-AF65-F5344CB8AC3E}">
        <p14:creationId xmlns:p14="http://schemas.microsoft.com/office/powerpoint/2010/main" val="23838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961E7C-EAE6-043A-AED1-0B289647E2ED}"/>
              </a:ext>
            </a:extLst>
          </p:cNvPr>
          <p:cNvSpPr>
            <a:spLocks noGrp="1"/>
          </p:cNvSpPr>
          <p:nvPr>
            <p:ph type="title"/>
          </p:nvPr>
        </p:nvSpPr>
        <p:spPr>
          <a:xfrm>
            <a:off x="3257022" y="2777066"/>
            <a:ext cx="5677956" cy="1303867"/>
          </a:xfrm>
        </p:spPr>
        <p:txBody>
          <a:bodyPr>
            <a:normAutofit/>
          </a:bodyPr>
          <a:lstStyle/>
          <a:p>
            <a:pPr algn="l"/>
            <a:r>
              <a:rPr lang="en-US" sz="5000" b="1" dirty="0">
                <a:latin typeface="Calibri" panose="020F0502020204030204" pitchFamily="34" charset="0"/>
                <a:ea typeface="Calibri" panose="020F0502020204030204" pitchFamily="34" charset="0"/>
                <a:cs typeface="Calibri" panose="020F0502020204030204" pitchFamily="34" charset="0"/>
              </a:rPr>
              <a:t>Geospatial Analysis</a:t>
            </a:r>
            <a:endParaRPr lang="en-IN"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3531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A2A1-7044-5FF8-9CA0-AE5F34190A9E}"/>
              </a:ext>
            </a:extLst>
          </p:cNvPr>
          <p:cNvSpPr>
            <a:spLocks noGrp="1"/>
          </p:cNvSpPr>
          <p:nvPr>
            <p:ph type="title"/>
          </p:nvPr>
        </p:nvSpPr>
        <p:spPr>
          <a:xfrm>
            <a:off x="1788499" y="1199727"/>
            <a:ext cx="9692640" cy="132556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Details of revenue from the orders</a:t>
            </a:r>
          </a:p>
        </p:txBody>
      </p:sp>
      <p:sp>
        <p:nvSpPr>
          <p:cNvPr id="3" name="Content Placeholder 2">
            <a:extLst>
              <a:ext uri="{FF2B5EF4-FFF2-40B4-BE49-F238E27FC236}">
                <a16:creationId xmlns:a16="http://schemas.microsoft.com/office/drawing/2014/main" id="{DB646AB5-4671-B85D-D624-F285739B8745}"/>
              </a:ext>
            </a:extLst>
          </p:cNvPr>
          <p:cNvSpPr>
            <a:spLocks noGrp="1"/>
          </p:cNvSpPr>
          <p:nvPr>
            <p:ph idx="1"/>
          </p:nvPr>
        </p:nvSpPr>
        <p:spPr>
          <a:xfrm>
            <a:off x="1788499" y="3227812"/>
            <a:ext cx="8595360" cy="1104900"/>
          </a:xfrm>
        </p:spPr>
        <p:txBody>
          <a:bodyPr/>
          <a:lstStyle/>
          <a:p>
            <a:r>
              <a:rPr lang="en-US" b="1" i="0" dirty="0">
                <a:solidFill>
                  <a:srgbClr val="000000"/>
                </a:solidFill>
                <a:effectLst/>
                <a:latin typeface="Helvetica Neue"/>
              </a:rPr>
              <a:t>Total Revenue made from all the orders is 111559298.7420401</a:t>
            </a:r>
          </a:p>
          <a:p>
            <a:r>
              <a:rPr lang="en-IN" b="1" i="0" dirty="0">
                <a:solidFill>
                  <a:srgbClr val="000000"/>
                </a:solidFill>
                <a:effectLst/>
                <a:latin typeface="Helvetica Neue"/>
              </a:rPr>
              <a:t>Average revenue per sale 31.109841000841918</a:t>
            </a:r>
          </a:p>
          <a:p>
            <a:endParaRPr lang="en-IN" dirty="0"/>
          </a:p>
        </p:txBody>
      </p:sp>
    </p:spTree>
    <p:extLst>
      <p:ext uri="{BB962C8B-B14F-4D97-AF65-F5344CB8AC3E}">
        <p14:creationId xmlns:p14="http://schemas.microsoft.com/office/powerpoint/2010/main" val="257592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3741A-80CE-8C0E-95D5-EBE665234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72375-68F3-5644-0659-1865AAD39587}"/>
              </a:ext>
            </a:extLst>
          </p:cNvPr>
          <p:cNvSpPr>
            <a:spLocks noGrp="1"/>
          </p:cNvSpPr>
          <p:nvPr>
            <p:ph type="title"/>
          </p:nvPr>
        </p:nvSpPr>
        <p:spPr>
          <a:xfrm>
            <a:off x="1634067" y="365760"/>
            <a:ext cx="10421112" cy="13255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Distribution of profit from each product Categories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CB3502A-335C-05B9-383C-7508B82C49B7}"/>
              </a:ext>
            </a:extLst>
          </p:cNvPr>
          <p:cNvSpPr txBox="1"/>
          <p:nvPr/>
        </p:nvSpPr>
        <p:spPr>
          <a:xfrm>
            <a:off x="8001000" y="1691322"/>
            <a:ext cx="3149600" cy="3693319"/>
          </a:xfrm>
          <a:prstGeom prst="rect">
            <a:avLst/>
          </a:prstGeom>
          <a:noFill/>
        </p:spPr>
        <p:txBody>
          <a:bodyPr wrap="square" rtlCol="0">
            <a:spAutoFit/>
          </a:bodyPr>
          <a:lstStyle/>
          <a:p>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Over coats jeans and sweaters has made highest profit and jumpsuit, clothing sets made lowest profit.</a:t>
            </a:r>
          </a:p>
          <a:p>
            <a:pPr marL="285750" indent="-285750">
              <a:buFont typeface="Arial" panose="020B0604020202020204" pitchFamily="34" charset="0"/>
              <a:buChar cha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Businesses can leverage this insight to optimize product offerings, adjust pricing strategies, and allocate resources effectively to maximize profitability and drive overall business performance.</a:t>
            </a:r>
          </a:p>
        </p:txBody>
      </p:sp>
      <p:pic>
        <p:nvPicPr>
          <p:cNvPr id="8" name="Picture 7">
            <a:extLst>
              <a:ext uri="{FF2B5EF4-FFF2-40B4-BE49-F238E27FC236}">
                <a16:creationId xmlns:a16="http://schemas.microsoft.com/office/drawing/2014/main" id="{3983A711-C8C8-0556-A898-5957ACE4212E}"/>
              </a:ext>
            </a:extLst>
          </p:cNvPr>
          <p:cNvPicPr>
            <a:picLocks noChangeAspect="1"/>
          </p:cNvPicPr>
          <p:nvPr/>
        </p:nvPicPr>
        <p:blipFill>
          <a:blip r:embed="rId2"/>
          <a:stretch>
            <a:fillRect/>
          </a:stretch>
        </p:blipFill>
        <p:spPr>
          <a:xfrm>
            <a:off x="533400" y="1691322"/>
            <a:ext cx="7541368" cy="3998278"/>
          </a:xfrm>
          <a:prstGeom prst="rect">
            <a:avLst/>
          </a:prstGeom>
        </p:spPr>
      </p:pic>
    </p:spTree>
    <p:extLst>
      <p:ext uri="{BB962C8B-B14F-4D97-AF65-F5344CB8AC3E}">
        <p14:creationId xmlns:p14="http://schemas.microsoft.com/office/powerpoint/2010/main" val="399562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7025E-038E-B2E7-1D3B-6EE255174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27BE3-14F2-4DB4-94C1-58F6E300F39F}"/>
              </a:ext>
            </a:extLst>
          </p:cNvPr>
          <p:cNvSpPr>
            <a:spLocks noGrp="1"/>
          </p:cNvSpPr>
          <p:nvPr>
            <p:ph type="title"/>
          </p:nvPr>
        </p:nvSpPr>
        <p:spPr>
          <a:xfrm>
            <a:off x="2523066" y="2448560"/>
            <a:ext cx="10421112" cy="1325562"/>
          </a:xfrm>
        </p:spPr>
        <p:txBody>
          <a:bodyPr>
            <a:normAutofit/>
          </a:bodyPr>
          <a:lstStyle/>
          <a:p>
            <a:pPr algn="l"/>
            <a: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 Performance Analysis</a:t>
            </a:r>
          </a:p>
        </p:txBody>
      </p:sp>
    </p:spTree>
    <p:extLst>
      <p:ext uri="{BB962C8B-B14F-4D97-AF65-F5344CB8AC3E}">
        <p14:creationId xmlns:p14="http://schemas.microsoft.com/office/powerpoint/2010/main" val="1761667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ED21-9957-064A-2898-3A55229ADC54}"/>
              </a:ext>
            </a:extLst>
          </p:cNvPr>
          <p:cNvSpPr>
            <a:spLocks noGrp="1"/>
          </p:cNvSpPr>
          <p:nvPr>
            <p:ph type="title"/>
          </p:nvPr>
        </p:nvSpPr>
        <p:spPr>
          <a:xfrm>
            <a:off x="1640156" y="742644"/>
            <a:ext cx="8911687" cy="89989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Distribution of Product price</a:t>
            </a:r>
          </a:p>
        </p:txBody>
      </p:sp>
      <p:pic>
        <p:nvPicPr>
          <p:cNvPr id="5" name="Content Placeholder 4">
            <a:extLst>
              <a:ext uri="{FF2B5EF4-FFF2-40B4-BE49-F238E27FC236}">
                <a16:creationId xmlns:a16="http://schemas.microsoft.com/office/drawing/2014/main" id="{960FDFB1-9D7B-7978-D0FD-BFB193C5B0ED}"/>
              </a:ext>
            </a:extLst>
          </p:cNvPr>
          <p:cNvPicPr>
            <a:picLocks noGrp="1" noChangeAspect="1"/>
          </p:cNvPicPr>
          <p:nvPr>
            <p:ph idx="1"/>
          </p:nvPr>
        </p:nvPicPr>
        <p:blipFill>
          <a:blip r:embed="rId2"/>
          <a:stretch>
            <a:fillRect/>
          </a:stretch>
        </p:blipFill>
        <p:spPr>
          <a:xfrm>
            <a:off x="1789418" y="2192867"/>
            <a:ext cx="5401123" cy="3778250"/>
          </a:xfrm>
        </p:spPr>
      </p:pic>
      <p:sp>
        <p:nvSpPr>
          <p:cNvPr id="6" name="TextBox 5">
            <a:extLst>
              <a:ext uri="{FF2B5EF4-FFF2-40B4-BE49-F238E27FC236}">
                <a16:creationId xmlns:a16="http://schemas.microsoft.com/office/drawing/2014/main" id="{3BA61B01-F96C-4C3B-09FE-BE3826DFFB5E}"/>
              </a:ext>
            </a:extLst>
          </p:cNvPr>
          <p:cNvSpPr txBox="1"/>
          <p:nvPr/>
        </p:nvSpPr>
        <p:spPr>
          <a:xfrm>
            <a:off x="7442200" y="2531534"/>
            <a:ext cx="4267200" cy="286232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heavily left-skewed distribution of selling prices in the dataset suggests that a majority of products are priced lower than the average or median price.</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could indicate a pricing strategy focused on affordability, potentially aiming to capture a larger market share by appealing to price-sensitive consumers.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9464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0C17-CF5C-A817-718D-A0AFEFA1F01F}"/>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Average Profit by Product Category</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1F9EF266-0F46-B317-800A-94FDBB4D65DD}"/>
              </a:ext>
            </a:extLst>
          </p:cNvPr>
          <p:cNvPicPr>
            <a:picLocks noGrp="1" noChangeAspect="1"/>
          </p:cNvPicPr>
          <p:nvPr>
            <p:ph idx="1"/>
          </p:nvPr>
        </p:nvPicPr>
        <p:blipFill>
          <a:blip r:embed="rId2"/>
          <a:stretch>
            <a:fillRect/>
          </a:stretch>
        </p:blipFill>
        <p:spPr>
          <a:xfrm>
            <a:off x="1261872" y="1790700"/>
            <a:ext cx="7005828" cy="4267200"/>
          </a:xfrm>
        </p:spPr>
      </p:pic>
    </p:spTree>
    <p:extLst>
      <p:ext uri="{BB962C8B-B14F-4D97-AF65-F5344CB8AC3E}">
        <p14:creationId xmlns:p14="http://schemas.microsoft.com/office/powerpoint/2010/main" val="3611652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808D9-8F27-D65E-701D-7FB404B7F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9A05E-C4E8-EC46-5E0F-B32E0EB20DF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Volume of products ordered by Product Category</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D35FED4-2EDD-5B8E-D90A-7F2B5106CB33}"/>
              </a:ext>
            </a:extLst>
          </p:cNvPr>
          <p:cNvPicPr>
            <a:picLocks noChangeAspect="1"/>
          </p:cNvPicPr>
          <p:nvPr/>
        </p:nvPicPr>
        <p:blipFill>
          <a:blip r:embed="rId2"/>
          <a:stretch>
            <a:fillRect/>
          </a:stretch>
        </p:blipFill>
        <p:spPr>
          <a:xfrm>
            <a:off x="1261872" y="2374900"/>
            <a:ext cx="7183674" cy="3699309"/>
          </a:xfrm>
          <a:prstGeom prst="rect">
            <a:avLst/>
          </a:prstGeom>
        </p:spPr>
      </p:pic>
      <p:sp>
        <p:nvSpPr>
          <p:cNvPr id="8" name="TextBox 7">
            <a:extLst>
              <a:ext uri="{FF2B5EF4-FFF2-40B4-BE49-F238E27FC236}">
                <a16:creationId xmlns:a16="http://schemas.microsoft.com/office/drawing/2014/main" id="{203B70C3-A001-0A6D-5DE5-6FF1B9527497}"/>
              </a:ext>
            </a:extLst>
          </p:cNvPr>
          <p:cNvSpPr txBox="1"/>
          <p:nvPr/>
        </p:nvSpPr>
        <p:spPr>
          <a:xfrm>
            <a:off x="8293100" y="2222500"/>
            <a:ext cx="3035300" cy="3416320"/>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Highest volume of products in inventory are from </a:t>
            </a:r>
            <a:r>
              <a:rPr lang="en-US"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intimate,jeans,tops</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tees category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focusing on these high-volume product categories, businesses can enhance customer satisfaction, increase repeat purchases, and ultimately, improve overall profitability.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66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7BE4-4FEC-9BFC-7696-B10C2490E96D}"/>
              </a:ext>
            </a:extLst>
          </p:cNvPr>
          <p:cNvSpPr>
            <a:spLocks noGrp="1"/>
          </p:cNvSpPr>
          <p:nvPr>
            <p:ph type="title"/>
          </p:nvPr>
        </p:nvSpPr>
        <p:spPr>
          <a:xfrm>
            <a:off x="2701206" y="2503593"/>
            <a:ext cx="8254661" cy="1325562"/>
          </a:xfrm>
        </p:spPr>
        <p:txBody>
          <a:bodyPr>
            <a:noAutofit/>
          </a:bodyPr>
          <a:lstStyle/>
          <a:p>
            <a: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Demographics Analysis</a:t>
            </a:r>
            <a:endParaRPr lang="en-IN" sz="5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164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B98D-8A4A-4463-8A94-387439E8823E}"/>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Distribution of users based on gender</a:t>
            </a:r>
          </a:p>
        </p:txBody>
      </p:sp>
      <p:pic>
        <p:nvPicPr>
          <p:cNvPr id="5" name="Content Placeholder 4">
            <a:extLst>
              <a:ext uri="{FF2B5EF4-FFF2-40B4-BE49-F238E27FC236}">
                <a16:creationId xmlns:a16="http://schemas.microsoft.com/office/drawing/2014/main" id="{8B822802-4298-7AC2-1891-1C0E908CEEAD}"/>
              </a:ext>
            </a:extLst>
          </p:cNvPr>
          <p:cNvPicPr>
            <a:picLocks noGrp="1" noChangeAspect="1"/>
          </p:cNvPicPr>
          <p:nvPr>
            <p:ph idx="1"/>
          </p:nvPr>
        </p:nvPicPr>
        <p:blipFill>
          <a:blip r:embed="rId2"/>
          <a:stretch>
            <a:fillRect/>
          </a:stretch>
        </p:blipFill>
        <p:spPr>
          <a:xfrm>
            <a:off x="1741202" y="1879600"/>
            <a:ext cx="4366990" cy="4351338"/>
          </a:xfrm>
        </p:spPr>
      </p:pic>
      <p:sp>
        <p:nvSpPr>
          <p:cNvPr id="6" name="TextBox 5">
            <a:extLst>
              <a:ext uri="{FF2B5EF4-FFF2-40B4-BE49-F238E27FC236}">
                <a16:creationId xmlns:a16="http://schemas.microsoft.com/office/drawing/2014/main" id="{49F6EC65-C830-B9C5-6E1A-8144BAE3E3AB}"/>
              </a:ext>
            </a:extLst>
          </p:cNvPr>
          <p:cNvSpPr txBox="1"/>
          <p:nvPr/>
        </p:nvSpPr>
        <p:spPr>
          <a:xfrm>
            <a:off x="7518400" y="2844800"/>
            <a:ext cx="2692400" cy="1754326"/>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male-female ration is approximately 50-50.</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This suggest the active engagement from both genders.</a:t>
            </a:r>
          </a:p>
        </p:txBody>
      </p:sp>
    </p:spTree>
    <p:extLst>
      <p:ext uri="{BB962C8B-B14F-4D97-AF65-F5344CB8AC3E}">
        <p14:creationId xmlns:p14="http://schemas.microsoft.com/office/powerpoint/2010/main" val="2477909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376A-E266-3BA7-1CB4-30FC978D2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6B586-C6AC-76C2-0FA6-E8FE19501B6B}"/>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Distribution of users based on country</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CD0892A-07C3-F1A7-CA1D-3A7AACD03449}"/>
              </a:ext>
            </a:extLst>
          </p:cNvPr>
          <p:cNvPicPr>
            <a:picLocks noChangeAspect="1"/>
          </p:cNvPicPr>
          <p:nvPr/>
        </p:nvPicPr>
        <p:blipFill>
          <a:blip r:embed="rId2"/>
          <a:stretch>
            <a:fillRect/>
          </a:stretch>
        </p:blipFill>
        <p:spPr>
          <a:xfrm>
            <a:off x="1035059" y="1653425"/>
            <a:ext cx="7455650" cy="4580465"/>
          </a:xfrm>
          <a:prstGeom prst="rect">
            <a:avLst/>
          </a:prstGeom>
        </p:spPr>
      </p:pic>
      <p:sp>
        <p:nvSpPr>
          <p:cNvPr id="3" name="TextBox 2">
            <a:extLst>
              <a:ext uri="{FF2B5EF4-FFF2-40B4-BE49-F238E27FC236}">
                <a16:creationId xmlns:a16="http://schemas.microsoft.com/office/drawing/2014/main" id="{5D0FAE25-DE92-E174-45CD-FB3B67D503BB}"/>
              </a:ext>
            </a:extLst>
          </p:cNvPr>
          <p:cNvSpPr txBox="1"/>
          <p:nvPr/>
        </p:nvSpPr>
        <p:spPr>
          <a:xfrm>
            <a:off x="8661400" y="1998133"/>
            <a:ext cx="3234267"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Inference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Low user numbers in Austria, Spain, Colombia, and Poland indicate potential for market expansion in these regions.</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4395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DDD62-6918-CA6F-BDAE-31EE264CDC29}"/>
              </a:ext>
            </a:extLst>
          </p:cNvPr>
          <p:cNvSpPr>
            <a:spLocks noGrp="1"/>
          </p:cNvSpPr>
          <p:nvPr>
            <p:ph type="title"/>
          </p:nvPr>
        </p:nvSpPr>
        <p:spPr>
          <a:xfrm>
            <a:off x="9152467" y="2185462"/>
            <a:ext cx="2582333" cy="3021537"/>
          </a:xfrm>
        </p:spPr>
        <p:txBody>
          <a:bodyPr>
            <a:normAutofit/>
          </a:bodyPr>
          <a:lstStyle/>
          <a:p>
            <a:pPr marL="342900" indent="-342900">
              <a:buFont typeface="Arial" panose="020B0604020202020204" pitchFamily="34" charset="0"/>
              <a:buChar char="•"/>
            </a:pP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most countries main contributor to </a:t>
            </a:r>
            <a:r>
              <a:rPr lang="en-US" sz="200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traffic_source</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'search'</a:t>
            </a:r>
            <a:b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8BADA066-9B9E-2739-B34C-92B986230FE8}"/>
              </a:ext>
            </a:extLst>
          </p:cNvPr>
          <p:cNvPicPr>
            <a:picLocks noGrp="1" noChangeAspect="1"/>
          </p:cNvPicPr>
          <p:nvPr>
            <p:ph idx="1"/>
          </p:nvPr>
        </p:nvPicPr>
        <p:blipFill>
          <a:blip r:embed="rId2"/>
          <a:stretch>
            <a:fillRect/>
          </a:stretch>
        </p:blipFill>
        <p:spPr>
          <a:xfrm>
            <a:off x="936979" y="2185462"/>
            <a:ext cx="7766402" cy="3778250"/>
          </a:xfrm>
        </p:spPr>
      </p:pic>
      <p:sp>
        <p:nvSpPr>
          <p:cNvPr id="6" name="TextBox 5">
            <a:extLst>
              <a:ext uri="{FF2B5EF4-FFF2-40B4-BE49-F238E27FC236}">
                <a16:creationId xmlns:a16="http://schemas.microsoft.com/office/drawing/2014/main" id="{34F8B345-59E4-2601-3458-99BD839BE0CF}"/>
              </a:ext>
            </a:extLst>
          </p:cNvPr>
          <p:cNvSpPr txBox="1"/>
          <p:nvPr/>
        </p:nvSpPr>
        <p:spPr>
          <a:xfrm>
            <a:off x="1737792" y="431800"/>
            <a:ext cx="8509000" cy="646331"/>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Distribution of traffic source in each country</a:t>
            </a:r>
          </a:p>
        </p:txBody>
      </p:sp>
      <p:sp>
        <p:nvSpPr>
          <p:cNvPr id="3" name="TextBox 2">
            <a:extLst>
              <a:ext uri="{FF2B5EF4-FFF2-40B4-BE49-F238E27FC236}">
                <a16:creationId xmlns:a16="http://schemas.microsoft.com/office/drawing/2014/main" id="{FE57C77C-8DCD-AEFF-49B9-B5E0FEB2A360}"/>
              </a:ext>
            </a:extLst>
          </p:cNvPr>
          <p:cNvSpPr txBox="1"/>
          <p:nvPr/>
        </p:nvSpPr>
        <p:spPr>
          <a:xfrm>
            <a:off x="9152467" y="1816130"/>
            <a:ext cx="1854200"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Inference</a:t>
            </a:r>
          </a:p>
        </p:txBody>
      </p:sp>
    </p:spTree>
    <p:extLst>
      <p:ext uri="{BB962C8B-B14F-4D97-AF65-F5344CB8AC3E}">
        <p14:creationId xmlns:p14="http://schemas.microsoft.com/office/powerpoint/2010/main" val="160542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12DF1C8E-9695-BB77-0109-6EDEFB5EE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915" y="1784847"/>
            <a:ext cx="6014169" cy="4450853"/>
          </a:xfrm>
        </p:spPr>
      </p:pic>
      <p:sp>
        <p:nvSpPr>
          <p:cNvPr id="12" name="TextBox 11">
            <a:extLst>
              <a:ext uri="{FF2B5EF4-FFF2-40B4-BE49-F238E27FC236}">
                <a16:creationId xmlns:a16="http://schemas.microsoft.com/office/drawing/2014/main" id="{92501230-3DEC-3030-ECD2-5BC3FE8995B3}"/>
              </a:ext>
            </a:extLst>
          </p:cNvPr>
          <p:cNvSpPr txBox="1"/>
          <p:nvPr/>
        </p:nvSpPr>
        <p:spPr>
          <a:xfrm>
            <a:off x="2434165" y="622300"/>
            <a:ext cx="7505702" cy="646331"/>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Distribution Centers located in the US</a:t>
            </a:r>
          </a:p>
        </p:txBody>
      </p:sp>
    </p:spTree>
    <p:extLst>
      <p:ext uri="{BB962C8B-B14F-4D97-AF65-F5344CB8AC3E}">
        <p14:creationId xmlns:p14="http://schemas.microsoft.com/office/powerpoint/2010/main" val="351845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C741-B1E5-F50D-EDF0-5262A98B62E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570D2F4-D3B7-B172-BC7B-D498BCE5018A}"/>
              </a:ext>
            </a:extLst>
          </p:cNvPr>
          <p:cNvSpPr txBox="1"/>
          <p:nvPr/>
        </p:nvSpPr>
        <p:spPr>
          <a:xfrm>
            <a:off x="1737792" y="431800"/>
            <a:ext cx="8509000" cy="646331"/>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Distribution of gender in each country</a:t>
            </a:r>
          </a:p>
        </p:txBody>
      </p:sp>
      <p:pic>
        <p:nvPicPr>
          <p:cNvPr id="8" name="Picture 7">
            <a:extLst>
              <a:ext uri="{FF2B5EF4-FFF2-40B4-BE49-F238E27FC236}">
                <a16:creationId xmlns:a16="http://schemas.microsoft.com/office/drawing/2014/main" id="{80BA3AF9-5FBE-377F-0CF6-455D935A60FD}"/>
              </a:ext>
            </a:extLst>
          </p:cNvPr>
          <p:cNvPicPr>
            <a:picLocks noChangeAspect="1"/>
          </p:cNvPicPr>
          <p:nvPr/>
        </p:nvPicPr>
        <p:blipFill>
          <a:blip r:embed="rId2"/>
          <a:stretch>
            <a:fillRect/>
          </a:stretch>
        </p:blipFill>
        <p:spPr>
          <a:xfrm>
            <a:off x="1737792" y="1284069"/>
            <a:ext cx="5049132" cy="4927600"/>
          </a:xfrm>
          <a:prstGeom prst="rect">
            <a:avLst/>
          </a:prstGeom>
        </p:spPr>
      </p:pic>
      <p:sp>
        <p:nvSpPr>
          <p:cNvPr id="9" name="TextBox 8">
            <a:extLst>
              <a:ext uri="{FF2B5EF4-FFF2-40B4-BE49-F238E27FC236}">
                <a16:creationId xmlns:a16="http://schemas.microsoft.com/office/drawing/2014/main" id="{2937E48E-1AF4-F4CE-4A1C-948E497A8D6B}"/>
              </a:ext>
            </a:extLst>
          </p:cNvPr>
          <p:cNvSpPr txBox="1"/>
          <p:nvPr/>
        </p:nvSpPr>
        <p:spPr>
          <a:xfrm>
            <a:off x="8051799" y="2108200"/>
            <a:ext cx="3894667" cy="313932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 the majority of countries, the male-female ratio is balanced, except in Germany, Spain, and Austria where it is entirely dominated by one gender (but the number of users is very low).</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could indicate varying cultural, social, or economic factors influencing gender participation or representation in different regions.</a:t>
            </a:r>
          </a:p>
        </p:txBody>
      </p:sp>
    </p:spTree>
    <p:extLst>
      <p:ext uri="{BB962C8B-B14F-4D97-AF65-F5344CB8AC3E}">
        <p14:creationId xmlns:p14="http://schemas.microsoft.com/office/powerpoint/2010/main" val="421687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46C9-6C7D-CEA2-1465-46EDB7032C49}"/>
              </a:ext>
            </a:extLst>
          </p:cNvPr>
          <p:cNvSpPr>
            <a:spLocks noGrp="1"/>
          </p:cNvSpPr>
          <p:nvPr>
            <p:ph type="title"/>
          </p:nvPr>
        </p:nvSpPr>
        <p:spPr>
          <a:xfrm>
            <a:off x="2895939" y="2444485"/>
            <a:ext cx="9692640" cy="1325562"/>
          </a:xfrm>
        </p:spPr>
        <p:txBody>
          <a:bodyPr>
            <a:normAutofit/>
          </a:bodyPr>
          <a:lstStyle/>
          <a:p>
            <a: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Order Fulfilment Analysis</a:t>
            </a:r>
            <a:endParaRPr lang="en-IN" sz="5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5668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35C4-075D-7250-35CC-8DF0719E8BC3}"/>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Order vs number of items</a:t>
            </a:r>
          </a:p>
        </p:txBody>
      </p:sp>
      <p:pic>
        <p:nvPicPr>
          <p:cNvPr id="5" name="Content Placeholder 4">
            <a:extLst>
              <a:ext uri="{FF2B5EF4-FFF2-40B4-BE49-F238E27FC236}">
                <a16:creationId xmlns:a16="http://schemas.microsoft.com/office/drawing/2014/main" id="{E7BF87A0-0D61-B1FF-CC5F-04E513494A25}"/>
              </a:ext>
            </a:extLst>
          </p:cNvPr>
          <p:cNvPicPr>
            <a:picLocks noGrp="1" noChangeAspect="1"/>
          </p:cNvPicPr>
          <p:nvPr>
            <p:ph idx="1"/>
          </p:nvPr>
        </p:nvPicPr>
        <p:blipFill>
          <a:blip r:embed="rId2"/>
          <a:stretch>
            <a:fillRect/>
          </a:stretch>
        </p:blipFill>
        <p:spPr>
          <a:xfrm>
            <a:off x="1665945" y="1998134"/>
            <a:ext cx="5224735" cy="3778250"/>
          </a:xfrm>
        </p:spPr>
      </p:pic>
      <p:sp>
        <p:nvSpPr>
          <p:cNvPr id="3" name="TextBox 2">
            <a:extLst>
              <a:ext uri="{FF2B5EF4-FFF2-40B4-BE49-F238E27FC236}">
                <a16:creationId xmlns:a16="http://schemas.microsoft.com/office/drawing/2014/main" id="{6E8F11EC-FF87-953F-E988-2CE541F4C5D2}"/>
              </a:ext>
            </a:extLst>
          </p:cNvPr>
          <p:cNvSpPr txBox="1"/>
          <p:nvPr/>
        </p:nvSpPr>
        <p:spPr>
          <a:xfrm>
            <a:off x="7391400" y="1998134"/>
            <a:ext cx="4470400" cy="317009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Inference</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majority of orders consisting of only one item may indicate a pattern of individual or single-item purchases rather than bulk orders or larger transactions.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insight suggests potential opportunities for strategies aimed at increasing order size or encouraging customers to purchase complementary products.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2695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669D-ACBB-970E-CF4F-D9F98EA74572}"/>
              </a:ext>
            </a:extLst>
          </p:cNvPr>
          <p:cNvSpPr>
            <a:spLocks noGrp="1"/>
          </p:cNvSpPr>
          <p:nvPr>
            <p:ph type="title"/>
          </p:nvPr>
        </p:nvSpPr>
        <p:spPr>
          <a:xfrm>
            <a:off x="1747116" y="583508"/>
            <a:ext cx="10117385" cy="1325562"/>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Shipping, Delivery and Return duration</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 </a:t>
            </a:r>
            <a:br>
              <a:rPr lang="en-IN" dirty="0">
                <a:latin typeface="Calibri" panose="020F0502020204030204" pitchFamily="34" charset="0"/>
                <a:ea typeface="Calibri" panose="020F0502020204030204" pitchFamily="34" charset="0"/>
                <a:cs typeface="Calibri" panose="020F0502020204030204" pitchFamily="34" charset="0"/>
              </a:rPr>
            </a:br>
            <a:r>
              <a:rPr lang="en-IN" sz="2200" dirty="0">
                <a:latin typeface="Calibri" panose="020F0502020204030204" pitchFamily="34" charset="0"/>
                <a:ea typeface="Calibri" panose="020F0502020204030204" pitchFamily="34" charset="0"/>
                <a:cs typeface="Calibri" panose="020F0502020204030204" pitchFamily="34" charset="0"/>
              </a:rPr>
              <a:t>Inference</a:t>
            </a:r>
          </a:p>
        </p:txBody>
      </p:sp>
      <p:sp>
        <p:nvSpPr>
          <p:cNvPr id="4" name="Content Placeholder 3">
            <a:extLst>
              <a:ext uri="{FF2B5EF4-FFF2-40B4-BE49-F238E27FC236}">
                <a16:creationId xmlns:a16="http://schemas.microsoft.com/office/drawing/2014/main" id="{13D0FA7A-919F-B555-5A83-ACA83C857DA9}"/>
              </a:ext>
            </a:extLst>
          </p:cNvPr>
          <p:cNvSpPr>
            <a:spLocks noGrp="1"/>
          </p:cNvSpPr>
          <p:nvPr>
            <p:ph idx="1"/>
          </p:nvPr>
        </p:nvSpPr>
        <p:spPr>
          <a:xfrm>
            <a:off x="1236133" y="2099733"/>
            <a:ext cx="10244667" cy="4030134"/>
          </a:xfrm>
        </p:spPr>
        <p:txBody>
          <a:bodyPr>
            <a:noAutofit/>
          </a:bodyPr>
          <a:lstStyle/>
          <a:p>
            <a:pPr algn="l"/>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Shipping Duration: 13 Hours</a:t>
            </a:r>
          </a:p>
          <a:p>
            <a:pPr lvl="1"/>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Orders are swiftly processed and dispatched within approximately 12 hours, reflecting efficient logistics. </a:t>
            </a:r>
            <a:endPar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Delivery Duration: 2.5 Days</a:t>
            </a:r>
          </a:p>
          <a:p>
            <a:pPr lvl="1"/>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Customers typically receive their orders in about 2 days and 12 hours, showcasing relatively prompt delivery times.</a:t>
            </a:r>
            <a:endPar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Average Return Duration: 1.5 Days</a:t>
            </a:r>
          </a:p>
          <a:p>
            <a:pPr lvl="1"/>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Returns are efficiently processed within approximately 1 day and 12 hours, ensuring a smooth customer experience.</a:t>
            </a:r>
            <a:endParaRPr lang="en-US" sz="20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9949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2170-43D5-B4B8-7DF2-491BAD7C2320}"/>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Top Product from ordered </a:t>
            </a:r>
            <a:r>
              <a:rPr lang="en-IN" sz="2600" dirty="0">
                <a:latin typeface="Calibri" panose="020F0502020204030204" pitchFamily="34" charset="0"/>
                <a:ea typeface="Calibri" panose="020F0502020204030204" pitchFamily="34" charset="0"/>
                <a:cs typeface="Calibri" panose="020F0502020204030204" pitchFamily="34" charset="0"/>
              </a:rPr>
              <a:t>(number of orders).</a:t>
            </a:r>
          </a:p>
        </p:txBody>
      </p:sp>
      <p:pic>
        <p:nvPicPr>
          <p:cNvPr id="7" name="Picture 6">
            <a:extLst>
              <a:ext uri="{FF2B5EF4-FFF2-40B4-BE49-F238E27FC236}">
                <a16:creationId xmlns:a16="http://schemas.microsoft.com/office/drawing/2014/main" id="{C6E07C63-358C-ECBE-796D-20CDC144071C}"/>
              </a:ext>
            </a:extLst>
          </p:cNvPr>
          <p:cNvPicPr>
            <a:picLocks noChangeAspect="1"/>
          </p:cNvPicPr>
          <p:nvPr/>
        </p:nvPicPr>
        <p:blipFill>
          <a:blip r:embed="rId2"/>
          <a:stretch>
            <a:fillRect/>
          </a:stretch>
        </p:blipFill>
        <p:spPr>
          <a:xfrm>
            <a:off x="2015067" y="2636577"/>
            <a:ext cx="4080933" cy="2762159"/>
          </a:xfrm>
          <a:prstGeom prst="rect">
            <a:avLst/>
          </a:prstGeom>
        </p:spPr>
      </p:pic>
      <p:sp>
        <p:nvSpPr>
          <p:cNvPr id="8" name="TextBox 7">
            <a:extLst>
              <a:ext uri="{FF2B5EF4-FFF2-40B4-BE49-F238E27FC236}">
                <a16:creationId xmlns:a16="http://schemas.microsoft.com/office/drawing/2014/main" id="{65F1DBC2-86E5-5482-06D9-6CB20A8D5B17}"/>
              </a:ext>
            </a:extLst>
          </p:cNvPr>
          <p:cNvSpPr txBox="1"/>
          <p:nvPr/>
        </p:nvSpPr>
        <p:spPr>
          <a:xfrm>
            <a:off x="7048768" y="5029404"/>
            <a:ext cx="4174068"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These are the top product ordered</a:t>
            </a:r>
          </a:p>
        </p:txBody>
      </p:sp>
    </p:spTree>
    <p:extLst>
      <p:ext uri="{BB962C8B-B14F-4D97-AF65-F5344CB8AC3E}">
        <p14:creationId xmlns:p14="http://schemas.microsoft.com/office/powerpoint/2010/main" val="2792972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FA8B-3BD1-369D-290F-43809B9DCE68}"/>
              </a:ext>
            </a:extLst>
          </p:cNvPr>
          <p:cNvSpPr>
            <a:spLocks noGrp="1"/>
          </p:cNvSpPr>
          <p:nvPr>
            <p:ph type="title"/>
          </p:nvPr>
        </p:nvSpPr>
        <p:spPr>
          <a:xfrm>
            <a:off x="2592925" y="624110"/>
            <a:ext cx="7313075" cy="722090"/>
          </a:xfrm>
        </p:spPr>
        <p:txBody>
          <a:bodyPr/>
          <a:lstStyle/>
          <a:p>
            <a:r>
              <a:rPr lang="en-IN" dirty="0"/>
              <a:t>Insights and suggestions</a:t>
            </a:r>
          </a:p>
        </p:txBody>
      </p:sp>
      <p:sp>
        <p:nvSpPr>
          <p:cNvPr id="3" name="Content Placeholder 2">
            <a:extLst>
              <a:ext uri="{FF2B5EF4-FFF2-40B4-BE49-F238E27FC236}">
                <a16:creationId xmlns:a16="http://schemas.microsoft.com/office/drawing/2014/main" id="{BF563A8D-1F6F-B2EB-7B05-039EDD40721A}"/>
              </a:ext>
            </a:extLst>
          </p:cNvPr>
          <p:cNvSpPr>
            <a:spLocks noGrp="1"/>
          </p:cNvSpPr>
          <p:nvPr>
            <p:ph idx="1"/>
          </p:nvPr>
        </p:nvSpPr>
        <p:spPr/>
        <p:txBody>
          <a:bodyPr/>
          <a:lstStyle/>
          <a:p>
            <a:r>
              <a:rPr lang="en-US" dirty="0"/>
              <a:t>Address the significant proportion of canceled and returned items through targeted sales strategies and consumer engagement.</a:t>
            </a:r>
          </a:p>
          <a:p>
            <a:r>
              <a:rPr lang="en-US" dirty="0"/>
              <a:t>Improve average delivery times to enhance overall customer satisfaction.</a:t>
            </a:r>
          </a:p>
          <a:p>
            <a:r>
              <a:rPr lang="en-US" dirty="0"/>
              <a:t>Encourage bulk ordering and promote complementary items to increase the number of items per order and maximize sales potential.</a:t>
            </a:r>
            <a:endParaRPr lang="en-IN" dirty="0"/>
          </a:p>
        </p:txBody>
      </p:sp>
    </p:spTree>
    <p:extLst>
      <p:ext uri="{BB962C8B-B14F-4D97-AF65-F5344CB8AC3E}">
        <p14:creationId xmlns:p14="http://schemas.microsoft.com/office/powerpoint/2010/main" val="3778928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0A8EA-6370-A2B8-22A2-CA03712ADC25}"/>
              </a:ext>
            </a:extLst>
          </p:cNvPr>
          <p:cNvSpPr>
            <a:spLocks noGrp="1"/>
          </p:cNvSpPr>
          <p:nvPr>
            <p:ph idx="1"/>
          </p:nvPr>
        </p:nvSpPr>
        <p:spPr>
          <a:xfrm>
            <a:off x="5334000" y="2506132"/>
            <a:ext cx="1669521" cy="524933"/>
          </a:xfrm>
        </p:spPr>
        <p:txBody>
          <a:bodyPr/>
          <a:lstStyle/>
          <a:p>
            <a:r>
              <a:rPr lang="en-IN" dirty="0"/>
              <a:t>END</a:t>
            </a:r>
          </a:p>
        </p:txBody>
      </p:sp>
      <p:sp>
        <p:nvSpPr>
          <p:cNvPr id="4" name="Subtitle 2">
            <a:extLst>
              <a:ext uri="{FF2B5EF4-FFF2-40B4-BE49-F238E27FC236}">
                <a16:creationId xmlns:a16="http://schemas.microsoft.com/office/drawing/2014/main" id="{587FA003-48CE-3056-6723-56041EEAA187}"/>
              </a:ext>
            </a:extLst>
          </p:cNvPr>
          <p:cNvSpPr txBox="1">
            <a:spLocks/>
          </p:cNvSpPr>
          <p:nvPr/>
        </p:nvSpPr>
        <p:spPr>
          <a:xfrm>
            <a:off x="8051801" y="4961467"/>
            <a:ext cx="4034366" cy="18325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500" b="1" dirty="0"/>
              <a:t>Ajay Krishnan</a:t>
            </a:r>
          </a:p>
          <a:p>
            <a:r>
              <a:rPr lang="en-US" sz="1500" dirty="0">
                <a:hlinkClick r:id="rId2"/>
              </a:rPr>
              <a:t>bsajaykrishnanat@gmail.com</a:t>
            </a:r>
            <a:endParaRPr lang="en-US" sz="1500" dirty="0"/>
          </a:p>
          <a:p>
            <a:r>
              <a:rPr lang="en-US" sz="1500" dirty="0"/>
              <a:t>LinkedIn : </a:t>
            </a:r>
            <a:r>
              <a:rPr lang="en-US" sz="1500" dirty="0">
                <a:hlinkClick r:id="rId3"/>
              </a:rPr>
              <a:t>https://www.linkedin.com/in/ajzkrish/</a:t>
            </a:r>
            <a:endParaRPr lang="en-US" sz="1500" dirty="0"/>
          </a:p>
          <a:p>
            <a:r>
              <a:rPr lang="en-US" sz="1500" dirty="0" err="1"/>
              <a:t>Github</a:t>
            </a:r>
            <a:r>
              <a:rPr lang="en-US" sz="1500" dirty="0"/>
              <a:t> : </a:t>
            </a:r>
            <a:r>
              <a:rPr lang="en-US" sz="1500" dirty="0">
                <a:hlinkClick r:id="rId4"/>
              </a:rPr>
              <a:t>https://github.com/ajay-ajzkrish</a:t>
            </a:r>
            <a:endParaRPr lang="en-US" sz="1500" dirty="0"/>
          </a:p>
          <a:p>
            <a:pPr marL="0" indent="0">
              <a:buNone/>
            </a:pPr>
            <a:endParaRPr lang="en-IN" sz="1500" dirty="0"/>
          </a:p>
        </p:txBody>
      </p:sp>
    </p:spTree>
    <p:extLst>
      <p:ext uri="{BB962C8B-B14F-4D97-AF65-F5344CB8AC3E}">
        <p14:creationId xmlns:p14="http://schemas.microsoft.com/office/powerpoint/2010/main" val="32244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0D37-6259-85FC-E658-B471A0C5170E}"/>
              </a:ext>
            </a:extLst>
          </p:cNvPr>
          <p:cNvSpPr>
            <a:spLocks noGrp="1"/>
          </p:cNvSpPr>
          <p:nvPr>
            <p:ph type="title"/>
          </p:nvPr>
        </p:nvSpPr>
        <p:spPr>
          <a:xfrm>
            <a:off x="1751543" y="636057"/>
            <a:ext cx="5407024" cy="889000"/>
          </a:xfrm>
        </p:spPr>
        <p:txBody>
          <a:bodyPr>
            <a:noAutofit/>
          </a:bodyPr>
          <a:lstStyle/>
          <a:p>
            <a:r>
              <a:rPr lang="en-IN" sz="2600" b="0" i="0" dirty="0">
                <a:effectLst/>
                <a:latin typeface="Calibri" panose="020F0502020204030204" pitchFamily="34" charset="0"/>
                <a:ea typeface="Calibri" panose="020F0502020204030204" pitchFamily="34" charset="0"/>
                <a:cs typeface="Calibri" panose="020F0502020204030204" pitchFamily="34" charset="0"/>
              </a:rPr>
              <a:t>Distribution of users worldwide</a:t>
            </a:r>
            <a:endParaRPr lang="en-IN" sz="2600" dirty="0">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A22450B3-DE5F-5884-80D3-719D7C4A1422}"/>
              </a:ext>
            </a:extLst>
          </p:cNvPr>
          <p:cNvPicPr>
            <a:picLocks noGrp="1" noChangeAspect="1"/>
          </p:cNvPicPr>
          <p:nvPr>
            <p:ph idx="1"/>
          </p:nvPr>
        </p:nvPicPr>
        <p:blipFill>
          <a:blip r:embed="rId2"/>
          <a:stretch>
            <a:fillRect/>
          </a:stretch>
        </p:blipFill>
        <p:spPr>
          <a:xfrm>
            <a:off x="6096000" y="2328333"/>
            <a:ext cx="5520584" cy="3778250"/>
          </a:xfrm>
        </p:spPr>
      </p:pic>
      <p:pic>
        <p:nvPicPr>
          <p:cNvPr id="9" name="Picture 8">
            <a:extLst>
              <a:ext uri="{FF2B5EF4-FFF2-40B4-BE49-F238E27FC236}">
                <a16:creationId xmlns:a16="http://schemas.microsoft.com/office/drawing/2014/main" id="{D1683B8B-B405-5819-189D-843716EEF860}"/>
              </a:ext>
            </a:extLst>
          </p:cNvPr>
          <p:cNvPicPr>
            <a:picLocks noChangeAspect="1"/>
          </p:cNvPicPr>
          <p:nvPr/>
        </p:nvPicPr>
        <p:blipFill>
          <a:blip r:embed="rId3"/>
          <a:stretch>
            <a:fillRect/>
          </a:stretch>
        </p:blipFill>
        <p:spPr>
          <a:xfrm>
            <a:off x="761683" y="1525057"/>
            <a:ext cx="5238498" cy="2979495"/>
          </a:xfrm>
          <a:prstGeom prst="rect">
            <a:avLst/>
          </a:prstGeom>
        </p:spPr>
      </p:pic>
      <p:sp>
        <p:nvSpPr>
          <p:cNvPr id="10" name="Title 1">
            <a:extLst>
              <a:ext uri="{FF2B5EF4-FFF2-40B4-BE49-F238E27FC236}">
                <a16:creationId xmlns:a16="http://schemas.microsoft.com/office/drawing/2014/main" id="{6FE71AE8-2245-7F16-5FDE-3EA8256228FF}"/>
              </a:ext>
            </a:extLst>
          </p:cNvPr>
          <p:cNvSpPr txBox="1">
            <a:spLocks/>
          </p:cNvSpPr>
          <p:nvPr/>
        </p:nvSpPr>
        <p:spPr>
          <a:xfrm>
            <a:off x="4431243" y="5998634"/>
            <a:ext cx="5191124" cy="5714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IN" sz="2600" dirty="0">
                <a:latin typeface="Calibri" panose="020F0502020204030204" pitchFamily="34" charset="0"/>
                <a:ea typeface="Calibri" panose="020F0502020204030204" pitchFamily="34" charset="0"/>
                <a:cs typeface="Calibri" panose="020F0502020204030204" pitchFamily="34" charset="0"/>
              </a:rPr>
              <a:t>Distribution of users in the US</a:t>
            </a:r>
          </a:p>
        </p:txBody>
      </p:sp>
    </p:spTree>
    <p:extLst>
      <p:ext uri="{BB962C8B-B14F-4D97-AF65-F5344CB8AC3E}">
        <p14:creationId xmlns:p14="http://schemas.microsoft.com/office/powerpoint/2010/main" val="15105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0C6-46ED-1F0B-24B1-62C8D861A81C}"/>
              </a:ext>
            </a:extLst>
          </p:cNvPr>
          <p:cNvSpPr>
            <a:spLocks noGrp="1"/>
          </p:cNvSpPr>
          <p:nvPr>
            <p:ph type="title"/>
          </p:nvPr>
        </p:nvSpPr>
        <p:spPr>
          <a:xfrm>
            <a:off x="1490133" y="543560"/>
            <a:ext cx="9795934" cy="1082040"/>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Inference : "Port Authority of New York/New Jersey NY/NJ" and "Philadelphia PA" has the highest user density among all distribution centers</a:t>
            </a:r>
            <a:br>
              <a:rPr lang="en-US" sz="2000" dirty="0">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814FB0AB-03A7-1B21-44AC-EDEB0EB52F20}"/>
              </a:ext>
            </a:extLst>
          </p:cNvPr>
          <p:cNvPicPr>
            <a:picLocks noChangeAspect="1"/>
          </p:cNvPicPr>
          <p:nvPr/>
        </p:nvPicPr>
        <p:blipFill>
          <a:blip r:embed="rId2"/>
          <a:stretch>
            <a:fillRect/>
          </a:stretch>
        </p:blipFill>
        <p:spPr>
          <a:xfrm>
            <a:off x="1822450" y="1625600"/>
            <a:ext cx="8547100" cy="4738133"/>
          </a:xfrm>
          <a:prstGeom prst="rect">
            <a:avLst/>
          </a:prstGeom>
        </p:spPr>
      </p:pic>
    </p:spTree>
    <p:extLst>
      <p:ext uri="{BB962C8B-B14F-4D97-AF65-F5344CB8AC3E}">
        <p14:creationId xmlns:p14="http://schemas.microsoft.com/office/powerpoint/2010/main" val="22351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4A42-9698-CD41-9A3E-71DBCB61C7FE}"/>
              </a:ext>
            </a:extLst>
          </p:cNvPr>
          <p:cNvSpPr>
            <a:spLocks noGrp="1"/>
          </p:cNvSpPr>
          <p:nvPr>
            <p:ph type="title"/>
          </p:nvPr>
        </p:nvSpPr>
        <p:spPr>
          <a:xfrm>
            <a:off x="1496060" y="550628"/>
            <a:ext cx="9692640" cy="75184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Users and Distribution centers</a:t>
            </a:r>
          </a:p>
        </p:txBody>
      </p:sp>
      <p:pic>
        <p:nvPicPr>
          <p:cNvPr id="5" name="Picture 4">
            <a:extLst>
              <a:ext uri="{FF2B5EF4-FFF2-40B4-BE49-F238E27FC236}">
                <a16:creationId xmlns:a16="http://schemas.microsoft.com/office/drawing/2014/main" id="{9A62D60E-4020-BC12-8A63-D9AFDCDA65C1}"/>
              </a:ext>
            </a:extLst>
          </p:cNvPr>
          <p:cNvPicPr>
            <a:picLocks noChangeAspect="1"/>
          </p:cNvPicPr>
          <p:nvPr/>
        </p:nvPicPr>
        <p:blipFill>
          <a:blip r:embed="rId2"/>
          <a:stretch>
            <a:fillRect/>
          </a:stretch>
        </p:blipFill>
        <p:spPr>
          <a:xfrm>
            <a:off x="1261872" y="1536414"/>
            <a:ext cx="6777228" cy="4026186"/>
          </a:xfrm>
          <a:prstGeom prst="rect">
            <a:avLst/>
          </a:prstGeom>
        </p:spPr>
      </p:pic>
      <p:sp>
        <p:nvSpPr>
          <p:cNvPr id="6" name="TextBox 5">
            <a:extLst>
              <a:ext uri="{FF2B5EF4-FFF2-40B4-BE49-F238E27FC236}">
                <a16:creationId xmlns:a16="http://schemas.microsoft.com/office/drawing/2014/main" id="{4ADC9FDB-2F83-78B9-2E56-E85003BAE6D9}"/>
              </a:ext>
            </a:extLst>
          </p:cNvPr>
          <p:cNvSpPr txBox="1"/>
          <p:nvPr/>
        </p:nvSpPr>
        <p:spPr>
          <a:xfrm>
            <a:off x="8039100" y="1536414"/>
            <a:ext cx="3149600" cy="4093428"/>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map clearly indicates that the distribution centers experience high population density in the Los Angeles area and across the eastern United States.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Implying the need of more distribution centers in remaining parts (north western parts, Hawaii)</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829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EE4AA7A-404C-43AB-3F2C-777D3A247A1C}"/>
              </a:ext>
            </a:extLst>
          </p:cNvPr>
          <p:cNvSpPr>
            <a:spLocks noGrp="1"/>
          </p:cNvSpPr>
          <p:nvPr>
            <p:ph type="title"/>
          </p:nvPr>
        </p:nvSpPr>
        <p:spPr>
          <a:xfrm>
            <a:off x="2640412" y="2788555"/>
            <a:ext cx="6911176" cy="1280890"/>
          </a:xfrm>
        </p:spPr>
        <p:txBody>
          <a:bodyPr>
            <a:noAutofit/>
          </a:bodyPr>
          <a:lstStyle/>
          <a:p>
            <a:r>
              <a:rPr lang="en-IN" sz="5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 Behaviour Analysis</a:t>
            </a:r>
            <a:endParaRPr lang="en-IN" sz="5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26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515503-9C2A-FDF2-94C4-2D43D5AA8AC3}"/>
              </a:ext>
            </a:extLst>
          </p:cNvPr>
          <p:cNvPicPr>
            <a:picLocks noChangeAspect="1"/>
          </p:cNvPicPr>
          <p:nvPr/>
        </p:nvPicPr>
        <p:blipFill>
          <a:blip r:embed="rId2"/>
          <a:stretch>
            <a:fillRect/>
          </a:stretch>
        </p:blipFill>
        <p:spPr>
          <a:xfrm>
            <a:off x="1220406" y="1891536"/>
            <a:ext cx="4096322" cy="3362794"/>
          </a:xfrm>
          <a:prstGeom prst="rect">
            <a:avLst/>
          </a:prstGeom>
        </p:spPr>
      </p:pic>
      <p:sp>
        <p:nvSpPr>
          <p:cNvPr id="6" name="TextBox 5">
            <a:extLst>
              <a:ext uri="{FF2B5EF4-FFF2-40B4-BE49-F238E27FC236}">
                <a16:creationId xmlns:a16="http://schemas.microsoft.com/office/drawing/2014/main" id="{6956E86D-1C36-B784-D501-7BF3E571ABED}"/>
              </a:ext>
            </a:extLst>
          </p:cNvPr>
          <p:cNvSpPr txBox="1"/>
          <p:nvPr/>
        </p:nvSpPr>
        <p:spPr>
          <a:xfrm>
            <a:off x="5358194" y="2540000"/>
            <a:ext cx="5613400" cy="1938992"/>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Inference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Due to 46% of '</a:t>
            </a:r>
            <a:r>
              <a:rPr lang="en-US" sz="2000" dirty="0" err="1">
                <a:latin typeface="Calibri" panose="020F0502020204030204" pitchFamily="34" charset="0"/>
                <a:ea typeface="Calibri" panose="020F0502020204030204" pitchFamily="34" charset="0"/>
                <a:cs typeface="Calibri" panose="020F0502020204030204" pitchFamily="34" charset="0"/>
              </a:rPr>
              <a:t>user_id</a:t>
            </a:r>
            <a:r>
              <a:rPr lang="en-US" sz="2000" dirty="0">
                <a:latin typeface="Calibri" panose="020F0502020204030204" pitchFamily="34" charset="0"/>
                <a:ea typeface="Calibri" panose="020F0502020204030204" pitchFamily="34" charset="0"/>
                <a:cs typeface="Calibri" panose="020F0502020204030204" pitchFamily="34" charset="0"/>
              </a:rPr>
              <a:t>' values being null, dropping them is advisable.</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For 'city' column imputation, opting for the mode is simpler and more practical considering computational constraints.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831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ACCF-3907-AC1F-A33A-86CE80B3FE39}"/>
              </a:ext>
            </a:extLst>
          </p:cNvPr>
          <p:cNvSpPr>
            <a:spLocks noGrp="1"/>
          </p:cNvSpPr>
          <p:nvPr>
            <p:ph type="title"/>
          </p:nvPr>
        </p:nvSpPr>
        <p:spPr>
          <a:xfrm>
            <a:off x="6956722" y="2410619"/>
            <a:ext cx="4858512" cy="1325562"/>
          </a:xfrm>
        </p:spPr>
        <p:txBody>
          <a:bodyPr>
            <a:norm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Inference : Chrome is the most used browser (followed by </a:t>
            </a:r>
            <a:r>
              <a:rPr lang="en-IN" sz="2000" dirty="0" err="1">
                <a:latin typeface="Calibri" panose="020F0502020204030204" pitchFamily="34" charset="0"/>
                <a:ea typeface="Calibri" panose="020F0502020204030204" pitchFamily="34" charset="0"/>
                <a:cs typeface="Calibri" panose="020F0502020204030204" pitchFamily="34" charset="0"/>
              </a:rPr>
              <a:t>firefox</a:t>
            </a:r>
            <a:r>
              <a:rPr lang="en-IN" sz="2000" dirty="0">
                <a:latin typeface="Calibri" panose="020F0502020204030204" pitchFamily="34" charset="0"/>
                <a:ea typeface="Calibri" panose="020F0502020204030204" pitchFamily="34" charset="0"/>
                <a:cs typeface="Calibri" panose="020F0502020204030204" pitchFamily="34" charset="0"/>
              </a:rPr>
              <a:t> and safari), hence optimising the site for the browser would be fruitful</a:t>
            </a:r>
          </a:p>
        </p:txBody>
      </p:sp>
      <p:pic>
        <p:nvPicPr>
          <p:cNvPr id="5" name="Content Placeholder 4">
            <a:extLst>
              <a:ext uri="{FF2B5EF4-FFF2-40B4-BE49-F238E27FC236}">
                <a16:creationId xmlns:a16="http://schemas.microsoft.com/office/drawing/2014/main" id="{FF52A7E9-A31F-51C2-2CF4-48DD4DA64076}"/>
              </a:ext>
            </a:extLst>
          </p:cNvPr>
          <p:cNvPicPr>
            <a:picLocks noGrp="1" noChangeAspect="1"/>
          </p:cNvPicPr>
          <p:nvPr>
            <p:ph idx="1"/>
          </p:nvPr>
        </p:nvPicPr>
        <p:blipFill>
          <a:blip r:embed="rId2"/>
          <a:stretch>
            <a:fillRect/>
          </a:stretch>
        </p:blipFill>
        <p:spPr>
          <a:xfrm>
            <a:off x="1342067" y="1816100"/>
            <a:ext cx="5123588" cy="4351338"/>
          </a:xfrm>
        </p:spPr>
      </p:pic>
      <p:sp>
        <p:nvSpPr>
          <p:cNvPr id="6" name="TextBox 5">
            <a:extLst>
              <a:ext uri="{FF2B5EF4-FFF2-40B4-BE49-F238E27FC236}">
                <a16:creationId xmlns:a16="http://schemas.microsoft.com/office/drawing/2014/main" id="{E1638F07-DD12-C6A6-6841-87D40EDF9EB8}"/>
              </a:ext>
            </a:extLst>
          </p:cNvPr>
          <p:cNvSpPr txBox="1"/>
          <p:nvPr/>
        </p:nvSpPr>
        <p:spPr>
          <a:xfrm>
            <a:off x="2808055" y="690562"/>
            <a:ext cx="3169412" cy="646331"/>
          </a:xfrm>
          <a:prstGeom prst="rect">
            <a:avLst/>
          </a:prstGeom>
          <a:noFill/>
        </p:spPr>
        <p:txBody>
          <a:bodyPr wrap="square" rtlCol="0">
            <a:sp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Browser  Usage</a:t>
            </a:r>
          </a:p>
        </p:txBody>
      </p:sp>
    </p:spTree>
    <p:extLst>
      <p:ext uri="{BB962C8B-B14F-4D97-AF65-F5344CB8AC3E}">
        <p14:creationId xmlns:p14="http://schemas.microsoft.com/office/powerpoint/2010/main" val="37095510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1068</TotalTime>
  <Words>1139</Words>
  <Application>Microsoft Office PowerPoint</Application>
  <PresentationFormat>Widescreen</PresentationFormat>
  <Paragraphs>115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Century Gothic</vt:lpstr>
      <vt:lpstr>Helvetica Neue</vt:lpstr>
      <vt:lpstr>Times New Roman</vt:lpstr>
      <vt:lpstr>Wingdings 3</vt:lpstr>
      <vt:lpstr>Wisp</vt:lpstr>
      <vt:lpstr>Collegedunia -  Data Analysis Assessment</vt:lpstr>
      <vt:lpstr>Geospatial Analysis</vt:lpstr>
      <vt:lpstr>PowerPoint Presentation</vt:lpstr>
      <vt:lpstr>Distribution of users worldwide</vt:lpstr>
      <vt:lpstr>Inference : "Port Authority of New York/New Jersey NY/NJ" and "Philadelphia PA" has the highest user density among all distribution centers </vt:lpstr>
      <vt:lpstr>Users and Distribution centers</vt:lpstr>
      <vt:lpstr>User Behaviour Analysis</vt:lpstr>
      <vt:lpstr>PowerPoint Presentation</vt:lpstr>
      <vt:lpstr>Inference : Chrome is the most used browser (followed by firefox and safari), hence optimising the site for the browser would be fruitful</vt:lpstr>
      <vt:lpstr>Event Type </vt:lpstr>
      <vt:lpstr>Traffic Source</vt:lpstr>
      <vt:lpstr>Session Duration</vt:lpstr>
      <vt:lpstr>Session Frequency</vt:lpstr>
      <vt:lpstr>Sales and Revenue Analysis </vt:lpstr>
      <vt:lpstr>Order Status</vt:lpstr>
      <vt:lpstr>Distribution of Sale Prices</vt:lpstr>
      <vt:lpstr>Distribution of Orders Created by Month</vt:lpstr>
      <vt:lpstr>Distribution of Orders Created by Month (Partitioned by gender)</vt:lpstr>
      <vt:lpstr>Distribution of Product Categories</vt:lpstr>
      <vt:lpstr>Details of revenue from the orders</vt:lpstr>
      <vt:lpstr>Distribution of profit from each product Categories</vt:lpstr>
      <vt:lpstr>Product Performance Analysis</vt:lpstr>
      <vt:lpstr>Distribution of Product price</vt:lpstr>
      <vt:lpstr>Average Profit by Product Category</vt:lpstr>
      <vt:lpstr>Volume of products ordered by Product Category</vt:lpstr>
      <vt:lpstr>User Demographics Analysis</vt:lpstr>
      <vt:lpstr>Distribution of users based on gender</vt:lpstr>
      <vt:lpstr>Distribution of users based on country</vt:lpstr>
      <vt:lpstr>In most countries main contributor to traffic_source is 'search' </vt:lpstr>
      <vt:lpstr>PowerPoint Presentation</vt:lpstr>
      <vt:lpstr>Order Fulfilment Analysis</vt:lpstr>
      <vt:lpstr>Order vs number of items</vt:lpstr>
      <vt:lpstr>Shipping, Delivery and Return duration   Inference</vt:lpstr>
      <vt:lpstr>Top Product from ordered (number of orders).</vt:lpstr>
      <vt:lpstr>Insights and suggestions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Collegedunia -  Data Analysis Assesment</dc:title>
  <dc:creator>AJAY KRISHNAN</dc:creator>
  <cp:lastModifiedBy>AJAY KRISHNAN</cp:lastModifiedBy>
  <cp:revision>71</cp:revision>
  <dcterms:created xsi:type="dcterms:W3CDTF">2024-02-13T06:01:44Z</dcterms:created>
  <dcterms:modified xsi:type="dcterms:W3CDTF">2024-02-14T10:47:40Z</dcterms:modified>
</cp:coreProperties>
</file>