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652" r:id="rId2"/>
    <p:sldId id="653" r:id="rId3"/>
    <p:sldId id="683" r:id="rId4"/>
    <p:sldId id="654" r:id="rId5"/>
    <p:sldId id="655" r:id="rId6"/>
    <p:sldId id="662" r:id="rId7"/>
    <p:sldId id="659" r:id="rId8"/>
    <p:sldId id="663" r:id="rId9"/>
    <p:sldId id="660" r:id="rId10"/>
    <p:sldId id="682" r:id="rId11"/>
    <p:sldId id="661" r:id="rId12"/>
    <p:sldId id="664" r:id="rId13"/>
    <p:sldId id="666" r:id="rId14"/>
    <p:sldId id="665" r:id="rId15"/>
    <p:sldId id="679" r:id="rId16"/>
    <p:sldId id="680" r:id="rId17"/>
    <p:sldId id="684" r:id="rId18"/>
    <p:sldId id="681" r:id="rId19"/>
    <p:sldId id="687" r:id="rId20"/>
    <p:sldId id="667" r:id="rId21"/>
    <p:sldId id="668" r:id="rId22"/>
    <p:sldId id="669" r:id="rId23"/>
    <p:sldId id="673" r:id="rId24"/>
    <p:sldId id="674" r:id="rId25"/>
    <p:sldId id="677" r:id="rId26"/>
    <p:sldId id="671" r:id="rId27"/>
    <p:sldId id="670" r:id="rId28"/>
    <p:sldId id="690" r:id="rId29"/>
    <p:sldId id="685" r:id="rId30"/>
    <p:sldId id="676" r:id="rId31"/>
    <p:sldId id="648" r:id="rId32"/>
    <p:sldId id="688" r:id="rId33"/>
    <p:sldId id="689" r:id="rId34"/>
    <p:sldId id="656" r:id="rId35"/>
    <p:sldId id="658" r:id="rId36"/>
    <p:sldId id="672" r:id="rId37"/>
    <p:sldId id="627" r:id="rId38"/>
  </p:sldIdLst>
  <p:sldSz cx="9144000" cy="6858000" type="screen4x3"/>
  <p:notesSz cx="7010400" cy="9236075"/>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1"/>
    <a:srgbClr val="009900"/>
    <a:srgbClr val="33CC33"/>
    <a:srgbClr val="99CCFF"/>
    <a:srgbClr val="2744A1"/>
    <a:srgbClr val="0073AE"/>
    <a:srgbClr val="00AEFF"/>
    <a:srgbClr val="FF505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3" autoAdjust="0"/>
    <p:restoredTop sz="90153" autoAdjust="0"/>
  </p:normalViewPr>
  <p:slideViewPr>
    <p:cSldViewPr snapToGrid="0" snapToObjects="1">
      <p:cViewPr>
        <p:scale>
          <a:sx n="90" d="100"/>
          <a:sy n="90" d="100"/>
        </p:scale>
        <p:origin x="-2244" y="-456"/>
      </p:cViewPr>
      <p:guideLst>
        <p:guide orient="horz" pos="2160"/>
        <p:guide pos="5759"/>
      </p:guideLst>
    </p:cSldViewPr>
  </p:slideViewPr>
  <p:notesTextViewPr>
    <p:cViewPr>
      <p:scale>
        <a:sx n="100" d="100"/>
        <a:sy n="100" d="100"/>
      </p:scale>
      <p:origin x="0" y="0"/>
    </p:cViewPr>
  </p:notesTextViewPr>
  <p:sorterViewPr>
    <p:cViewPr>
      <p:scale>
        <a:sx n="200" d="100"/>
        <a:sy n="200" d="100"/>
      </p:scale>
      <p:origin x="0" y="6480"/>
    </p:cViewPr>
  </p:sorterViewPr>
  <p:notesViewPr>
    <p:cSldViewPr snapToGrid="0" snapToObjects="1">
      <p:cViewPr varScale="1">
        <p:scale>
          <a:sx n="91" d="100"/>
          <a:sy n="91" d="100"/>
        </p:scale>
        <p:origin x="-3762" y="-126"/>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1193"/>
          </a:xfrm>
          <a:prstGeom prst="rect">
            <a:avLst/>
          </a:prstGeom>
        </p:spPr>
        <p:txBody>
          <a:bodyPr vert="horz" wrap="square" lIns="92797" tIns="46399" rIns="92797" bIns="46399" numCol="1" anchor="t"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970734" y="0"/>
            <a:ext cx="3038145" cy="461193"/>
          </a:xfrm>
          <a:prstGeom prst="rect">
            <a:avLst/>
          </a:prstGeom>
        </p:spPr>
        <p:txBody>
          <a:bodyPr vert="horz" wrap="square" lIns="92797" tIns="46399" rIns="92797" bIns="46399" numCol="1" anchor="t" anchorCtr="0" compatLnSpc="1">
            <a:prstTxWarp prst="textNoShape">
              <a:avLst/>
            </a:prstTxWarp>
          </a:bodyPr>
          <a:lstStyle>
            <a:lvl1pPr algn="r">
              <a:defRPr sz="1200">
                <a:latin typeface="Calibri" pitchFamily="34" charset="0"/>
                <a:cs typeface="Arial" pitchFamily="34" charset="0"/>
              </a:defRPr>
            </a:lvl1pPr>
          </a:lstStyle>
          <a:p>
            <a:pPr>
              <a:defRPr/>
            </a:pPr>
            <a:fld id="{A07294B0-4A9E-4C82-8F02-6B184871BBA4}" type="datetimeFigureOut">
              <a:rPr lang="en-US"/>
              <a:pPr>
                <a:defRPr/>
              </a:pPr>
              <a:t>1/8/2015</a:t>
            </a:fld>
            <a:endParaRPr lang="en-US" dirty="0"/>
          </a:p>
        </p:txBody>
      </p:sp>
      <p:sp>
        <p:nvSpPr>
          <p:cNvPr id="4" name="Footer Placeholder 3"/>
          <p:cNvSpPr>
            <a:spLocks noGrp="1"/>
          </p:cNvSpPr>
          <p:nvPr>
            <p:ph type="ftr" sz="quarter" idx="2"/>
          </p:nvPr>
        </p:nvSpPr>
        <p:spPr>
          <a:xfrm>
            <a:off x="0" y="8773356"/>
            <a:ext cx="3038145" cy="461193"/>
          </a:xfrm>
          <a:prstGeom prst="rect">
            <a:avLst/>
          </a:prstGeom>
        </p:spPr>
        <p:txBody>
          <a:bodyPr vert="horz" wrap="square" lIns="92797" tIns="46399" rIns="92797" bIns="46399" numCol="1" anchor="b"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5" name="Slide Number Placeholder 4"/>
          <p:cNvSpPr>
            <a:spLocks noGrp="1"/>
          </p:cNvSpPr>
          <p:nvPr>
            <p:ph type="sldNum" sz="quarter" idx="3"/>
          </p:nvPr>
        </p:nvSpPr>
        <p:spPr>
          <a:xfrm>
            <a:off x="3970734" y="8773356"/>
            <a:ext cx="3038145" cy="461193"/>
          </a:xfrm>
          <a:prstGeom prst="rect">
            <a:avLst/>
          </a:prstGeom>
        </p:spPr>
        <p:txBody>
          <a:bodyPr vert="horz" wrap="square" lIns="92797" tIns="46399" rIns="92797" bIns="46399" numCol="1" anchor="b" anchorCtr="0" compatLnSpc="1">
            <a:prstTxWarp prst="textNoShape">
              <a:avLst/>
            </a:prstTxWarp>
          </a:bodyPr>
          <a:lstStyle>
            <a:lvl1pPr algn="r">
              <a:defRPr sz="1200">
                <a:latin typeface="Calibri" pitchFamily="34" charset="0"/>
                <a:cs typeface="Arial" pitchFamily="34" charset="0"/>
              </a:defRPr>
            </a:lvl1pPr>
          </a:lstStyle>
          <a:p>
            <a:pPr>
              <a:defRPr/>
            </a:pPr>
            <a:fld id="{93251841-4740-4E43-8B8F-0E02D9D33F0A}" type="slidenum">
              <a:rPr lang="en-US"/>
              <a:pPr>
                <a:defRPr/>
              </a:pPr>
              <a:t>‹#›</a:t>
            </a:fld>
            <a:endParaRPr lang="en-US" dirty="0"/>
          </a:p>
        </p:txBody>
      </p:sp>
    </p:spTree>
    <p:extLst>
      <p:ext uri="{BB962C8B-B14F-4D97-AF65-F5344CB8AC3E}">
        <p14:creationId xmlns:p14="http://schemas.microsoft.com/office/powerpoint/2010/main" val="27879178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1193"/>
          </a:xfrm>
          <a:prstGeom prst="rect">
            <a:avLst/>
          </a:prstGeom>
        </p:spPr>
        <p:txBody>
          <a:bodyPr vert="horz" wrap="square" lIns="92797" tIns="46399" rIns="92797" bIns="46399" numCol="1" anchor="t"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970734" y="0"/>
            <a:ext cx="3038145" cy="461193"/>
          </a:xfrm>
          <a:prstGeom prst="rect">
            <a:avLst/>
          </a:prstGeom>
        </p:spPr>
        <p:txBody>
          <a:bodyPr vert="horz" wrap="square" lIns="92797" tIns="46399" rIns="92797" bIns="46399" numCol="1" anchor="t" anchorCtr="0" compatLnSpc="1">
            <a:prstTxWarp prst="textNoShape">
              <a:avLst/>
            </a:prstTxWarp>
          </a:bodyPr>
          <a:lstStyle>
            <a:lvl1pPr algn="r">
              <a:defRPr sz="1200">
                <a:latin typeface="Calibri" pitchFamily="34" charset="0"/>
                <a:cs typeface="Arial" pitchFamily="34" charset="0"/>
              </a:defRPr>
            </a:lvl1pPr>
          </a:lstStyle>
          <a:p>
            <a:pPr>
              <a:defRPr/>
            </a:pPr>
            <a:fld id="{506E49E5-B0C3-4DD5-B4CE-F0A974DFEDB8}" type="datetimeFigureOut">
              <a:rPr lang="en-US"/>
              <a:pPr>
                <a:defRPr/>
              </a:pPr>
              <a:t>1/8/2015</a:t>
            </a:fld>
            <a:endParaRPr lang="en-US" dirty="0"/>
          </a:p>
        </p:txBody>
      </p:sp>
      <p:sp>
        <p:nvSpPr>
          <p:cNvPr id="4" name="Slide Image Placeholder 3"/>
          <p:cNvSpPr>
            <a:spLocks noGrp="1" noRot="1" noChangeAspect="1"/>
          </p:cNvSpPr>
          <p:nvPr>
            <p:ph type="sldImg" idx="2"/>
          </p:nvPr>
        </p:nvSpPr>
        <p:spPr>
          <a:xfrm>
            <a:off x="1196975" y="693738"/>
            <a:ext cx="4616450" cy="3462337"/>
          </a:xfrm>
          <a:prstGeom prst="rect">
            <a:avLst/>
          </a:prstGeom>
          <a:noFill/>
          <a:ln w="12700">
            <a:solidFill>
              <a:prstClr val="black"/>
            </a:solidFill>
          </a:ln>
        </p:spPr>
        <p:txBody>
          <a:bodyPr vert="horz" lIns="92797" tIns="46399" rIns="92797" bIns="46399" rtlCol="0" anchor="ctr"/>
          <a:lstStyle/>
          <a:p>
            <a:pPr lvl="0"/>
            <a:endParaRPr lang="en-US" noProof="0" dirty="0"/>
          </a:p>
        </p:txBody>
      </p:sp>
      <p:sp>
        <p:nvSpPr>
          <p:cNvPr id="5" name="Notes Placeholder 4"/>
          <p:cNvSpPr>
            <a:spLocks noGrp="1"/>
          </p:cNvSpPr>
          <p:nvPr>
            <p:ph type="body" sz="quarter" idx="3"/>
          </p:nvPr>
        </p:nvSpPr>
        <p:spPr>
          <a:xfrm>
            <a:off x="701345" y="4387442"/>
            <a:ext cx="5607711" cy="4155317"/>
          </a:xfrm>
          <a:prstGeom prst="rect">
            <a:avLst/>
          </a:prstGeom>
        </p:spPr>
        <p:txBody>
          <a:bodyPr vert="horz" lIns="92797" tIns="46399" rIns="92797" bIns="4639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773356"/>
            <a:ext cx="3038145" cy="461193"/>
          </a:xfrm>
          <a:prstGeom prst="rect">
            <a:avLst/>
          </a:prstGeom>
        </p:spPr>
        <p:txBody>
          <a:bodyPr vert="horz" wrap="square" lIns="92797" tIns="46399" rIns="92797" bIns="46399" numCol="1" anchor="b"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7" name="Slide Number Placeholder 6"/>
          <p:cNvSpPr>
            <a:spLocks noGrp="1"/>
          </p:cNvSpPr>
          <p:nvPr>
            <p:ph type="sldNum" sz="quarter" idx="5"/>
          </p:nvPr>
        </p:nvSpPr>
        <p:spPr>
          <a:xfrm>
            <a:off x="3970734" y="8773356"/>
            <a:ext cx="3038145" cy="461193"/>
          </a:xfrm>
          <a:prstGeom prst="rect">
            <a:avLst/>
          </a:prstGeom>
        </p:spPr>
        <p:txBody>
          <a:bodyPr vert="horz" wrap="square" lIns="92797" tIns="46399" rIns="92797" bIns="46399" numCol="1" anchor="b" anchorCtr="0" compatLnSpc="1">
            <a:prstTxWarp prst="textNoShape">
              <a:avLst/>
            </a:prstTxWarp>
          </a:bodyPr>
          <a:lstStyle>
            <a:lvl1pPr algn="r">
              <a:defRPr sz="1200">
                <a:latin typeface="Calibri" pitchFamily="34" charset="0"/>
                <a:cs typeface="Arial" pitchFamily="34" charset="0"/>
              </a:defRPr>
            </a:lvl1pPr>
          </a:lstStyle>
          <a:p>
            <a:pPr>
              <a:defRPr/>
            </a:pPr>
            <a:fld id="{DE7CD33E-A54D-4D7A-8C33-A8B3DD0FF550}" type="slidenum">
              <a:rPr lang="en-US"/>
              <a:pPr>
                <a:defRPr/>
              </a:pPr>
              <a:t>‹#›</a:t>
            </a:fld>
            <a:endParaRPr lang="en-US" dirty="0"/>
          </a:p>
        </p:txBody>
      </p:sp>
    </p:spTree>
    <p:extLst>
      <p:ext uri="{BB962C8B-B14F-4D97-AF65-F5344CB8AC3E}">
        <p14:creationId xmlns:p14="http://schemas.microsoft.com/office/powerpoint/2010/main" val="169390381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Global_Positioning_Syste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en.wikipedia.org/wiki/Automotive_navigation_syste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t>ChartInfo.Set.Path:	{\\livpwfs04\common\FrankSchmid\WorkCompXS4PCE\model};</a:t>
            </a:r>
          </a:p>
          <a:p>
            <a:pPr eaLnBrk="1" hangingPunct="1"/>
            <a:r>
              <a:rPr lang="en-US" altLang="en-US" dirty="0" smtClean="0"/>
              <a:t>ChartInfo.Set.DefaultScaleFactor:	{0.60};</a:t>
            </a:r>
          </a:p>
          <a:p>
            <a:endParaRPr lang="en-US" altLang="en-US" dirty="0" smtClean="0"/>
          </a:p>
          <a:p>
            <a:r>
              <a:rPr lang="en-US" altLang="en-US" dirty="0" smtClean="0"/>
              <a:t>Macro, implemented by Frank Schmid, ERM, December 20, 2012</a:t>
            </a:r>
          </a:p>
          <a:p>
            <a:endParaRPr lang="en-US" altLang="en-US" dirty="0" smtClean="0"/>
          </a:p>
          <a:p>
            <a:endParaRPr lang="en-US" altLang="en-US" dirty="0" smtClean="0"/>
          </a:p>
          <a:p>
            <a:endParaRPr lang="en-US" altLang="en-US" dirty="0"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13455" indent="-274406" eaLnBrk="0" hangingPunct="0">
              <a:spcBef>
                <a:spcPct val="30000"/>
              </a:spcBef>
              <a:defRPr sz="1200">
                <a:solidFill>
                  <a:schemeClr val="tx1"/>
                </a:solidFill>
                <a:latin typeface="Calibri" pitchFamily="34" charset="0"/>
              </a:defRPr>
            </a:lvl2pPr>
            <a:lvl3pPr marL="1097623" indent="-219525" eaLnBrk="0" hangingPunct="0">
              <a:spcBef>
                <a:spcPct val="30000"/>
              </a:spcBef>
              <a:defRPr sz="1200">
                <a:solidFill>
                  <a:schemeClr val="tx1"/>
                </a:solidFill>
                <a:latin typeface="Calibri" pitchFamily="34" charset="0"/>
              </a:defRPr>
            </a:lvl3pPr>
            <a:lvl4pPr marL="1536672" indent="-219525" eaLnBrk="0" hangingPunct="0">
              <a:spcBef>
                <a:spcPct val="30000"/>
              </a:spcBef>
              <a:defRPr sz="1200">
                <a:solidFill>
                  <a:schemeClr val="tx1"/>
                </a:solidFill>
                <a:latin typeface="Calibri" pitchFamily="34" charset="0"/>
              </a:defRPr>
            </a:lvl4pPr>
            <a:lvl5pPr marL="1975721" indent="-219525" eaLnBrk="0" hangingPunct="0">
              <a:spcBef>
                <a:spcPct val="30000"/>
              </a:spcBef>
              <a:defRPr sz="1200">
                <a:solidFill>
                  <a:schemeClr val="tx1"/>
                </a:solidFill>
                <a:latin typeface="Calibri" pitchFamily="34" charset="0"/>
              </a:defRPr>
            </a:lvl5pPr>
            <a:lvl6pPr marL="2414770" indent="-219525" defTabSz="439049" eaLnBrk="0" fontAlgn="base" hangingPunct="0">
              <a:spcBef>
                <a:spcPct val="30000"/>
              </a:spcBef>
              <a:spcAft>
                <a:spcPct val="0"/>
              </a:spcAft>
              <a:defRPr sz="1200">
                <a:solidFill>
                  <a:schemeClr val="tx1"/>
                </a:solidFill>
                <a:latin typeface="Calibri" pitchFamily="34" charset="0"/>
              </a:defRPr>
            </a:lvl6pPr>
            <a:lvl7pPr marL="2853820" indent="-219525" defTabSz="439049" eaLnBrk="0" fontAlgn="base" hangingPunct="0">
              <a:spcBef>
                <a:spcPct val="30000"/>
              </a:spcBef>
              <a:spcAft>
                <a:spcPct val="0"/>
              </a:spcAft>
              <a:defRPr sz="1200">
                <a:solidFill>
                  <a:schemeClr val="tx1"/>
                </a:solidFill>
                <a:latin typeface="Calibri" pitchFamily="34" charset="0"/>
              </a:defRPr>
            </a:lvl7pPr>
            <a:lvl8pPr marL="3292869" indent="-219525" defTabSz="439049" eaLnBrk="0" fontAlgn="base" hangingPunct="0">
              <a:spcBef>
                <a:spcPct val="30000"/>
              </a:spcBef>
              <a:spcAft>
                <a:spcPct val="0"/>
              </a:spcAft>
              <a:defRPr sz="1200">
                <a:solidFill>
                  <a:schemeClr val="tx1"/>
                </a:solidFill>
                <a:latin typeface="Calibri" pitchFamily="34" charset="0"/>
              </a:defRPr>
            </a:lvl8pPr>
            <a:lvl9pPr marL="3731918" indent="-219525" defTabSz="439049"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E6B0EC6-7829-4257-8CCD-B50A9D62691B}" type="slidenum">
              <a:rPr lang="en-US" altLang="en-US"/>
              <a:pPr eaLnBrk="1" hangingPunct="1">
                <a:spcBef>
                  <a:spcPct val="0"/>
                </a:spcBef>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The frequency to which other drivers drive the main policy holder’s car</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648F426-250B-4CB8-B167-E2BD80BD9CFE}"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Time</a:t>
            </a:r>
            <a:r>
              <a:rPr lang="en-US" baseline="0" dirty="0" smtClean="0"/>
              <a:t> is measured relative to start of each trip</a:t>
            </a:r>
          </a:p>
          <a:p>
            <a:r>
              <a:rPr lang="en-US" baseline="0" dirty="0" smtClean="0"/>
              <a:t>Don’t know time of day</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Time of day would be a good indicator of who’s driving</a:t>
            </a:r>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Blue:loess</a:t>
            </a:r>
            <a:r>
              <a:rPr lang="en-US" baseline="0" dirty="0" smtClean="0"/>
              <a:t> span = .75</a:t>
            </a:r>
            <a:endParaRPr lang="en-US" dirty="0" smtClean="0"/>
          </a:p>
          <a:p>
            <a:r>
              <a:rPr lang="en-US" dirty="0" smtClean="0"/>
              <a:t>Red:loess</a:t>
            </a:r>
            <a:r>
              <a:rPr lang="en-US" baseline="0" dirty="0" smtClean="0"/>
              <a:t> span = .05</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Blue:loess</a:t>
            </a:r>
            <a:r>
              <a:rPr lang="en-US" baseline="0" dirty="0" smtClean="0"/>
              <a:t> span = .75</a:t>
            </a:r>
            <a:endParaRPr lang="en-US" dirty="0" smtClean="0"/>
          </a:p>
          <a:p>
            <a:r>
              <a:rPr lang="en-US" dirty="0" smtClean="0"/>
              <a:t>Red:loess</a:t>
            </a:r>
            <a:r>
              <a:rPr lang="en-US" baseline="0" dirty="0" smtClean="0"/>
              <a:t> span = .05</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How to count turns</a:t>
            </a:r>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How to count turns</a:t>
            </a:r>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7CEB1298-AB11-44F2-BBB1-F8D34FD5F65E}"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648F426-250B-4CB8-B167-E2BD80BD9CFE}"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See Appendix</a:t>
            </a:r>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Can</a:t>
            </a:r>
            <a:r>
              <a:rPr lang="en-US" baseline="0" dirty="0" smtClean="0"/>
              <a:t> choose to minimize any loss function</a:t>
            </a:r>
            <a:br>
              <a:rPr lang="en-US" baseline="0" dirty="0" smtClean="0"/>
            </a:br>
            <a:r>
              <a:rPr lang="en-US" baseline="0" dirty="0" smtClean="0"/>
              <a:t>Small learning rate leads to growing many more trees</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Drawbacks are Model doesn’t use all data to create</a:t>
            </a:r>
            <a:r>
              <a:rPr lang="en-US" baseline="0" dirty="0" smtClean="0"/>
              <a:t> model.</a:t>
            </a:r>
          </a:p>
          <a:p>
            <a:r>
              <a:rPr lang="en-US" baseline="0" dirty="0" smtClean="0"/>
              <a:t>Can re-sample and blend, i.e., Cross Validation to use all available data points</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See Appendix</a:t>
            </a:r>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648F426-250B-4CB8-B167-E2BD80BD9CFE}"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Crux</a:t>
            </a:r>
            <a:r>
              <a:rPr lang="en-US" baseline="0" dirty="0" smtClean="0"/>
              <a:t> of problem.</a:t>
            </a:r>
          </a:p>
          <a:p>
            <a:r>
              <a:rPr lang="en-US" baseline="0" dirty="0" smtClean="0"/>
              <a:t>Less path </a:t>
            </a:r>
            <a:r>
              <a:rPr lang="en-US" baseline="0" dirty="0" smtClean="0"/>
              <a:t>dependent</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Crux</a:t>
            </a:r>
            <a:r>
              <a:rPr lang="en-US" baseline="0" dirty="0" smtClean="0"/>
              <a:t> of problem.</a:t>
            </a:r>
          </a:p>
          <a:p>
            <a:r>
              <a:rPr lang="en-US" baseline="0" dirty="0" smtClean="0"/>
              <a:t>Less path </a:t>
            </a:r>
            <a:r>
              <a:rPr lang="en-US" baseline="0" dirty="0" smtClean="0"/>
              <a:t>dependent</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7CEB1298-AB11-44F2-BBB1-F8D34FD5F65E}"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13455" indent="-274406" eaLnBrk="0" hangingPunct="0">
              <a:spcBef>
                <a:spcPct val="30000"/>
              </a:spcBef>
              <a:defRPr sz="1200">
                <a:solidFill>
                  <a:schemeClr val="tx1"/>
                </a:solidFill>
                <a:latin typeface="Calibri" pitchFamily="34" charset="0"/>
              </a:defRPr>
            </a:lvl2pPr>
            <a:lvl3pPr marL="1097623" indent="-219525" eaLnBrk="0" hangingPunct="0">
              <a:spcBef>
                <a:spcPct val="30000"/>
              </a:spcBef>
              <a:defRPr sz="1200">
                <a:solidFill>
                  <a:schemeClr val="tx1"/>
                </a:solidFill>
                <a:latin typeface="Calibri" pitchFamily="34" charset="0"/>
              </a:defRPr>
            </a:lvl3pPr>
            <a:lvl4pPr marL="1536672" indent="-219525" eaLnBrk="0" hangingPunct="0">
              <a:spcBef>
                <a:spcPct val="30000"/>
              </a:spcBef>
              <a:defRPr sz="1200">
                <a:solidFill>
                  <a:schemeClr val="tx1"/>
                </a:solidFill>
                <a:latin typeface="Calibri" pitchFamily="34" charset="0"/>
              </a:defRPr>
            </a:lvl4pPr>
            <a:lvl5pPr marL="1975721" indent="-219525" eaLnBrk="0" hangingPunct="0">
              <a:spcBef>
                <a:spcPct val="30000"/>
              </a:spcBef>
              <a:defRPr sz="1200">
                <a:solidFill>
                  <a:schemeClr val="tx1"/>
                </a:solidFill>
                <a:latin typeface="Calibri" pitchFamily="34" charset="0"/>
              </a:defRPr>
            </a:lvl5pPr>
            <a:lvl6pPr marL="2414770" indent="-219525" defTabSz="439049" eaLnBrk="0" fontAlgn="base" hangingPunct="0">
              <a:spcBef>
                <a:spcPct val="30000"/>
              </a:spcBef>
              <a:spcAft>
                <a:spcPct val="0"/>
              </a:spcAft>
              <a:defRPr sz="1200">
                <a:solidFill>
                  <a:schemeClr val="tx1"/>
                </a:solidFill>
                <a:latin typeface="Calibri" pitchFamily="34" charset="0"/>
              </a:defRPr>
            </a:lvl6pPr>
            <a:lvl7pPr marL="2853820" indent="-219525" defTabSz="439049" eaLnBrk="0" fontAlgn="base" hangingPunct="0">
              <a:spcBef>
                <a:spcPct val="30000"/>
              </a:spcBef>
              <a:spcAft>
                <a:spcPct val="0"/>
              </a:spcAft>
              <a:defRPr sz="1200">
                <a:solidFill>
                  <a:schemeClr val="tx1"/>
                </a:solidFill>
                <a:latin typeface="Calibri" pitchFamily="34" charset="0"/>
              </a:defRPr>
            </a:lvl7pPr>
            <a:lvl8pPr marL="3292869" indent="-219525" defTabSz="439049" eaLnBrk="0" fontAlgn="base" hangingPunct="0">
              <a:spcBef>
                <a:spcPct val="30000"/>
              </a:spcBef>
              <a:spcAft>
                <a:spcPct val="0"/>
              </a:spcAft>
              <a:defRPr sz="1200">
                <a:solidFill>
                  <a:schemeClr val="tx1"/>
                </a:solidFill>
                <a:latin typeface="Calibri" pitchFamily="34" charset="0"/>
              </a:defRPr>
            </a:lvl8pPr>
            <a:lvl9pPr marL="3731918" indent="-219525" defTabSz="439049"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95CD802-8174-4396-9EA5-4BDA94B9D74D}" type="slidenum">
              <a:rPr lang="en-US" altLang="en-US"/>
              <a:pPr eaLnBrk="1" hangingPunct="1">
                <a:spcBef>
                  <a:spcPct val="0"/>
                </a:spcBef>
              </a:pPr>
              <a:t>31</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How to count turns</a:t>
            </a:r>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How to count turns</a:t>
            </a:r>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dirty="0" smtClean="0"/>
          </a:p>
        </p:txBody>
      </p:sp>
      <p:sp>
        <p:nvSpPr>
          <p:cNvPr id="54275" name="Slide Number Placeholder 3"/>
          <p:cNvSpPr>
            <a:spLocks noGrp="1"/>
          </p:cNvSpPr>
          <p:nvPr>
            <p:ph type="sldNum" sz="quarter" idx="5"/>
          </p:nvPr>
        </p:nvSpPr>
        <p:spPr bwMode="auto">
          <a:noFill/>
          <a:ln>
            <a:miter lim="800000"/>
            <a:headEnd/>
            <a:tailEnd/>
          </a:ln>
        </p:spPr>
        <p:txBody>
          <a:bodyPr/>
          <a:lstStyle/>
          <a:p>
            <a:fld id="{5262A504-2E51-4FEE-BED0-821A875FAB42}" type="slidenum">
              <a:rPr lang="en-US" altLang="en-US" smtClean="0">
                <a:cs typeface="Arial" charset="0"/>
              </a:rPr>
              <a:pPr/>
              <a:t>37</a:t>
            </a:fld>
            <a:endParaRPr lang="en-US" altLang="en-US" dirty="0"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648F426-250B-4CB8-B167-E2BD80BD9CFE}"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Speeding tickets, crashes, violations</a:t>
            </a:r>
          </a:p>
          <a:p>
            <a:pPr marL="0" marR="0" lvl="2" indent="0" algn="l" defTabSz="457200" rtl="0" eaLnBrk="0" fontAlgn="base" latinLnBrk="0" hangingPunct="0">
              <a:lnSpc>
                <a:spcPct val="100000"/>
              </a:lnSpc>
              <a:spcBef>
                <a:spcPct val="30000"/>
              </a:spcBef>
              <a:spcAft>
                <a:spcPct val="0"/>
              </a:spcAft>
              <a:buClrTx/>
              <a:buSzTx/>
              <a:buFontTx/>
              <a:buNone/>
              <a:tabLst/>
              <a:defRPr/>
            </a:pPr>
            <a:r>
              <a:rPr lang="en-US" sz="2000" dirty="0" smtClean="0"/>
              <a:t>Actuaries have correlated these factors with loss potential</a:t>
            </a:r>
          </a:p>
          <a:p>
            <a:pPr marL="0" marR="0" lvl="2" indent="0" algn="l" defTabSz="4572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Telematics includes but is not limited to </a:t>
            </a:r>
            <a:r>
              <a:rPr lang="en-US" sz="1200" b="0" i="0" u="none" strike="noStrike" kern="1200" dirty="0" smtClean="0">
                <a:solidFill>
                  <a:schemeClr val="tx1"/>
                </a:solidFill>
                <a:effectLst/>
                <a:latin typeface="+mn-lt"/>
                <a:ea typeface="+mn-ea"/>
                <a:cs typeface="+mn-cs"/>
                <a:hlinkClick r:id="rId3" tooltip="Global Positioning System"/>
              </a:rPr>
              <a:t>GPS</a:t>
            </a:r>
            <a:r>
              <a:rPr lang="en-US" sz="1200" b="0" i="0" kern="1200" dirty="0" smtClean="0">
                <a:solidFill>
                  <a:schemeClr val="tx1"/>
                </a:solidFill>
                <a:effectLst/>
                <a:latin typeface="+mn-lt"/>
                <a:ea typeface="+mn-ea"/>
                <a:cs typeface="+mn-cs"/>
              </a:rPr>
              <a:t> technology integrated with computers and mobile communications technology in </a:t>
            </a:r>
            <a:r>
              <a:rPr lang="en-US" sz="1200" b="0" i="0" u="none" strike="noStrike" kern="1200" dirty="0" smtClean="0">
                <a:solidFill>
                  <a:schemeClr val="tx1"/>
                </a:solidFill>
                <a:effectLst/>
                <a:latin typeface="+mn-lt"/>
                <a:ea typeface="+mn-ea"/>
                <a:cs typeface="+mn-cs"/>
                <a:hlinkClick r:id="rId4" tooltip="Automotive navigation system"/>
              </a:rPr>
              <a:t>automotive navigation systems</a:t>
            </a:r>
            <a:r>
              <a:rPr lang="en-US" sz="1200" b="0" i="0" kern="1200" dirty="0" smtClean="0">
                <a:solidFill>
                  <a:schemeClr val="tx1"/>
                </a:solidFill>
                <a:effectLst/>
                <a:latin typeface="+mn-lt"/>
                <a:ea typeface="+mn-ea"/>
                <a:cs typeface="+mn-cs"/>
              </a:rPr>
              <a:t>.</a:t>
            </a:r>
          </a:p>
          <a:p>
            <a:pPr marL="0" marR="0" lvl="2" indent="0" algn="l" defTabSz="457200" rtl="0" eaLnBrk="0" fontAlgn="base" latinLnBrk="0" hangingPunct="0">
              <a:lnSpc>
                <a:spcPct val="100000"/>
              </a:lnSpc>
              <a:spcBef>
                <a:spcPct val="30000"/>
              </a:spcBef>
              <a:spcAft>
                <a:spcPct val="0"/>
              </a:spcAft>
              <a:buClrTx/>
              <a:buSzTx/>
              <a:buFontTx/>
              <a:buNone/>
              <a:tabLst/>
              <a:defRPr/>
            </a:pPr>
            <a:endParaRPr lang="en-US" sz="2000"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Varying granularity by country / state</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Presumably</a:t>
            </a:r>
            <a:r>
              <a:rPr lang="en-US" baseline="0" dirty="0" smtClean="0"/>
              <a:t> the service will be expanded to other (European countries)</a:t>
            </a:r>
            <a:endParaRPr lang="en-US" dirty="0" smtClean="0"/>
          </a:p>
        </p:txBody>
      </p:sp>
      <p:sp>
        <p:nvSpPr>
          <p:cNvPr id="4" name="Slide Number Placeholder 3"/>
          <p:cNvSpPr>
            <a:spLocks noGrp="1"/>
          </p:cNvSpPr>
          <p:nvPr>
            <p:ph type="sldNum" sz="quarter" idx="5"/>
          </p:nvPr>
        </p:nvSpPr>
        <p:spPr/>
        <p:txBody>
          <a:bodyPr/>
          <a:lstStyle/>
          <a:p>
            <a:pPr>
              <a:defRPr/>
            </a:pPr>
            <a:fld id="{F03F43B8-4577-4D17-8A3D-C122C8A9E36E}"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B648F426-250B-4CB8-B167-E2BD80BD9CFE}"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2944813" y="6602413"/>
            <a:ext cx="3806825" cy="3698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n-US" altLang="en-US" dirty="0" smtClean="0"/>
          </a:p>
        </p:txBody>
      </p:sp>
      <p:pic>
        <p:nvPicPr>
          <p:cNvPr id="6" name="Picture 4" descr="AIG_PRI_pms2995.jpg"/>
          <p:cNvPicPr>
            <a:picLocks noChangeAspect="1"/>
          </p:cNvPicPr>
          <p:nvPr userDrawn="1"/>
        </p:nvPicPr>
        <p:blipFill>
          <a:blip r:embed="rId2"/>
          <a:srcRect/>
          <a:stretch>
            <a:fillRect/>
          </a:stretch>
        </p:blipFill>
        <p:spPr bwMode="auto">
          <a:xfrm>
            <a:off x="457200" y="533400"/>
            <a:ext cx="1387475" cy="749300"/>
          </a:xfrm>
          <a:prstGeom prst="rect">
            <a:avLst/>
          </a:prstGeom>
          <a:noFill/>
          <a:ln w="9525">
            <a:noFill/>
            <a:miter lim="800000"/>
            <a:headEnd/>
            <a:tailEnd/>
          </a:ln>
        </p:spPr>
      </p:pic>
      <p:sp>
        <p:nvSpPr>
          <p:cNvPr id="7" name="TextBox 6"/>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0095DC"/>
                </a:solidFill>
                <a:latin typeface="AIG Futura Book"/>
                <a:ea typeface="AIG Futura Book"/>
                <a:cs typeface="AIG Futura Book"/>
              </a:rPr>
              <a:t>Draft—For Internal Use Only</a:t>
            </a:r>
          </a:p>
        </p:txBody>
      </p:sp>
      <p:sp>
        <p:nvSpPr>
          <p:cNvPr id="14" name="Title 1"/>
          <p:cNvSpPr>
            <a:spLocks noGrp="1"/>
          </p:cNvSpPr>
          <p:nvPr>
            <p:ph type="ctrTitle"/>
          </p:nvPr>
        </p:nvSpPr>
        <p:spPr>
          <a:xfrm>
            <a:off x="457747" y="2119840"/>
            <a:ext cx="8248578" cy="613908"/>
          </a:xfrm>
        </p:spPr>
        <p:txBody>
          <a:bodyPr>
            <a:noAutofit/>
          </a:bodyPr>
          <a:lstStyle>
            <a:lvl1pPr>
              <a:defRPr sz="3600" b="0" i="0" baseline="0">
                <a:solidFill>
                  <a:srgbClr val="0095DC"/>
                </a:solidFill>
                <a:latin typeface="AIG Futura Medium"/>
                <a:cs typeface="AIG Futura Medium"/>
              </a:defRPr>
            </a:lvl1pPr>
          </a:lstStyle>
          <a:p>
            <a:r>
              <a:rPr lang="en-US" dirty="0" smtClean="0"/>
              <a:t>Click to edit Master title style</a:t>
            </a:r>
            <a:endParaRPr lang="en-US" dirty="0"/>
          </a:p>
        </p:txBody>
      </p:sp>
      <p:sp>
        <p:nvSpPr>
          <p:cNvPr id="15" name="Subtitle 2"/>
          <p:cNvSpPr>
            <a:spLocks noGrp="1"/>
          </p:cNvSpPr>
          <p:nvPr>
            <p:ph type="subTitle" idx="1"/>
          </p:nvPr>
        </p:nvSpPr>
        <p:spPr>
          <a:xfrm>
            <a:off x="457747" y="3276131"/>
            <a:ext cx="8248578" cy="1501488"/>
          </a:xfrm>
        </p:spPr>
        <p:txBody>
          <a:bodyPr>
            <a:normAutofit/>
          </a:bodyPr>
          <a:lstStyle>
            <a:lvl1pPr marL="0" marR="0" indent="0" algn="l" defTabSz="457200" rtl="0" eaLnBrk="1" fontAlgn="auto" latinLnBrk="0" hangingPunct="1">
              <a:lnSpc>
                <a:spcPct val="100000"/>
              </a:lnSpc>
              <a:spcBef>
                <a:spcPts val="0"/>
              </a:spcBef>
              <a:spcAft>
                <a:spcPts val="600"/>
              </a:spcAft>
              <a:buClrTx/>
              <a:buSzTx/>
              <a:buFont typeface="Arial"/>
              <a:buNone/>
              <a:tabLst/>
              <a:defRPr sz="1400" b="0" i="0" baseline="0">
                <a:solidFill>
                  <a:srgbClr val="0095DC"/>
                </a:solidFill>
                <a:latin typeface="AIG Futura Book"/>
                <a:cs typeface="AIG Futura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ext Placeholder 3"/>
          <p:cNvSpPr>
            <a:spLocks noGrp="1"/>
          </p:cNvSpPr>
          <p:nvPr>
            <p:ph type="body" sz="quarter" idx="10"/>
          </p:nvPr>
        </p:nvSpPr>
        <p:spPr>
          <a:xfrm>
            <a:off x="457200" y="2841625"/>
            <a:ext cx="8248650" cy="303213"/>
          </a:xfrm>
        </p:spPr>
        <p:txBody>
          <a:bodyPr>
            <a:normAutofit/>
          </a:bodyPr>
          <a:lstStyle>
            <a:lvl1pPr>
              <a:defRPr sz="1800">
                <a:solidFill>
                  <a:srgbClr val="0095DC"/>
                </a:solidFill>
              </a:defRPr>
            </a:lvl1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hart layou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AF4923A9-3404-4254-8439-BC4683349CD1}" type="slidenum">
              <a:rPr lang="en-US" altLang="en-US" sz="800" smtClean="0"/>
              <a:pPr algn="r" eaLnBrk="1" hangingPunct="1">
                <a:defRPr/>
              </a:pPr>
              <a:t>‹#›</a:t>
            </a:fld>
            <a:endParaRPr lang="en-US" altLang="en-US" sz="800" dirty="0" smtClean="0"/>
          </a:p>
        </p:txBody>
      </p:sp>
      <p:pic>
        <p:nvPicPr>
          <p:cNvPr id="6" name="Picture 4"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7" name="TextBox 6"/>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The views expressed in this document are solely those of the author and do not necessarily reflect those of AIG or its affiliates</a:t>
            </a:r>
          </a:p>
        </p:txBody>
      </p:sp>
      <p:sp>
        <p:nvSpPr>
          <p:cNvPr id="2" name="Title 1"/>
          <p:cNvSpPr>
            <a:spLocks noGrp="1"/>
          </p:cNvSpPr>
          <p:nvPr>
            <p:ph type="title"/>
          </p:nvPr>
        </p:nvSpPr>
        <p:spPr>
          <a:xfrm>
            <a:off x="457200" y="273050"/>
            <a:ext cx="3008313" cy="1162050"/>
          </a:xfrm>
        </p:spPr>
        <p:txBody>
          <a:bodyPr>
            <a:normAutofit/>
          </a:bodyPr>
          <a:lstStyle>
            <a:lvl1pPr algn="l">
              <a:defRPr sz="3000" b="0" i="0" baseline="0">
                <a:latin typeface="AIG Futura Medium"/>
                <a:cs typeface="AIG Futura Medium"/>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800" b="0" i="0">
                <a:latin typeface="AIG Futura Book"/>
                <a:cs typeface="AIG Futura Book"/>
              </a:defRPr>
            </a:lvl1pPr>
            <a:lvl2pPr>
              <a:defRPr sz="1500">
                <a:latin typeface="AIG Futura Book"/>
                <a:cs typeface="AIG Futura Book"/>
              </a:defRPr>
            </a:lvl2pPr>
            <a:lvl3pPr>
              <a:defRPr sz="1500"/>
            </a:lvl3pPr>
            <a:lvl4pPr>
              <a:defRPr sz="1500"/>
            </a:lvl4pPr>
            <a:lvl5pPr>
              <a:defRPr sz="15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1800" b="0" i="0">
                <a:latin typeface="AIG Futura Book"/>
                <a:cs typeface="AIG Futura Book"/>
              </a:defRPr>
            </a:lvl1pPr>
            <a:lvl2pPr marL="457200" indent="0">
              <a:buNone/>
              <a:defRPr sz="1500" b="0" i="0">
                <a:latin typeface="AIG Futura Book"/>
                <a:cs typeface="AIG Futura Book"/>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9DEB85FF-3961-4008-A253-12514BEACBBE}" type="slidenum">
              <a:rPr lang="en-US" altLang="en-US" sz="800" smtClean="0"/>
              <a:pPr algn="r" eaLnBrk="1" hangingPunct="1">
                <a:defRPr/>
              </a:pPr>
              <a:t>‹#›</a:t>
            </a:fld>
            <a:endParaRPr lang="en-US" altLang="en-US" sz="800" dirty="0" smtClean="0"/>
          </a:p>
        </p:txBody>
      </p:sp>
      <p:pic>
        <p:nvPicPr>
          <p:cNvPr id="5" name="Picture 4"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6" name="TextBox 5"/>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The views expressed in this document are solely those of the author and do not necessarily reflect those of AIG or its affiliates</a:t>
            </a:r>
          </a:p>
        </p:txBody>
      </p:sp>
      <p:sp>
        <p:nvSpPr>
          <p:cNvPr id="10" name="Table Placeholder 9"/>
          <p:cNvSpPr>
            <a:spLocks noGrp="1"/>
          </p:cNvSpPr>
          <p:nvPr>
            <p:ph type="tbl" sz="quarter" idx="15"/>
          </p:nvPr>
        </p:nvSpPr>
        <p:spPr>
          <a:xfrm>
            <a:off x="465516" y="1417638"/>
            <a:ext cx="8221284" cy="4708525"/>
          </a:xfrm>
        </p:spPr>
        <p:txBody>
          <a:bodyPr rtlCol="0">
            <a:normAutofit/>
          </a:bodyPr>
          <a:lstStyle/>
          <a:p>
            <a:pPr lvl="0"/>
            <a:endParaRPr lang="en-US" noProof="0" dirty="0"/>
          </a:p>
        </p:txBody>
      </p:sp>
      <p:sp>
        <p:nvSpPr>
          <p:cNvPr id="3" name="Title 1"/>
          <p:cNvSpPr>
            <a:spLocks noGrp="1"/>
          </p:cNvSpPr>
          <p:nvPr>
            <p:ph type="title"/>
          </p:nvPr>
        </p:nvSpPr>
        <p:spPr>
          <a:xfrm>
            <a:off x="457200" y="274638"/>
            <a:ext cx="8229600" cy="1143000"/>
          </a:xfrm>
        </p:spPr>
        <p:txBody>
          <a:bodyPr/>
          <a:lstStyle>
            <a:lvl1pPr>
              <a:defRPr b="0" i="0">
                <a:latin typeface="AIG Futura Medium"/>
                <a:cs typeface="AIG Futura Medium"/>
              </a:defRPr>
            </a:lvl1pPr>
          </a:lstStyle>
          <a:p>
            <a:r>
              <a:rPr lang="en-US"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hart and text layout">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BAF927E3-8353-4FFA-BD56-6E95EC5FC6B3}" type="slidenum">
              <a:rPr lang="en-US" altLang="en-US" sz="800" smtClean="0"/>
              <a:pPr algn="r" eaLnBrk="1" hangingPunct="1">
                <a:defRPr/>
              </a:pPr>
              <a:t>‹#›</a:t>
            </a:fld>
            <a:endParaRPr lang="en-US" altLang="en-US" sz="800" dirty="0" smtClean="0"/>
          </a:p>
        </p:txBody>
      </p:sp>
      <p:pic>
        <p:nvPicPr>
          <p:cNvPr id="9" name="Picture 5"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12" name="TextBox 11"/>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The views expressed in this document are solely those of the author and do not necessarily reflect those of AIG or its affiliates</a:t>
            </a:r>
          </a:p>
        </p:txBody>
      </p:sp>
      <p:sp>
        <p:nvSpPr>
          <p:cNvPr id="2" name="Title 1"/>
          <p:cNvSpPr>
            <a:spLocks noGrp="1"/>
          </p:cNvSpPr>
          <p:nvPr>
            <p:ph type="title"/>
          </p:nvPr>
        </p:nvSpPr>
        <p:spPr>
          <a:xfrm>
            <a:off x="457200" y="273050"/>
            <a:ext cx="8236860" cy="1162050"/>
          </a:xfrm>
        </p:spPr>
        <p:txBody>
          <a:bodyPr>
            <a:normAutofit/>
          </a:bodyPr>
          <a:lstStyle>
            <a:lvl1pPr algn="l">
              <a:defRPr sz="3000" b="0" i="0">
                <a:latin typeface="AIG Futura Medium"/>
                <a:cs typeface="AIG Futura Medium"/>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35101"/>
            <a:ext cx="5119010" cy="2341630"/>
          </a:xfrm>
        </p:spPr>
        <p:txBody>
          <a:bodyPr/>
          <a:lstStyle>
            <a:lvl1pPr>
              <a:defRPr sz="1800" b="0" i="0">
                <a:latin typeface="AIG Futura Book"/>
                <a:cs typeface="AIG Futura Book"/>
              </a:defRPr>
            </a:lvl1pPr>
            <a:lvl2pPr>
              <a:defRPr sz="1500">
                <a:latin typeface="AIG Futura Book"/>
                <a:cs typeface="AIG Futura Book"/>
              </a:defRPr>
            </a:lvl2pPr>
            <a:lvl3pPr>
              <a:defRPr sz="1500"/>
            </a:lvl3pPr>
            <a:lvl4pPr>
              <a:defRPr sz="1500"/>
            </a:lvl4pPr>
            <a:lvl5pPr>
              <a:defRPr sz="15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p:txBody>
      </p:sp>
      <p:sp>
        <p:nvSpPr>
          <p:cNvPr id="7" name="Content Placeholder 2"/>
          <p:cNvSpPr>
            <a:spLocks noGrp="1"/>
          </p:cNvSpPr>
          <p:nvPr>
            <p:ph idx="10"/>
          </p:nvPr>
        </p:nvSpPr>
        <p:spPr>
          <a:xfrm>
            <a:off x="464460" y="3776731"/>
            <a:ext cx="5111750" cy="2341629"/>
          </a:xfrm>
        </p:spPr>
        <p:txBody>
          <a:bodyPr/>
          <a:lstStyle>
            <a:lvl1pPr>
              <a:defRPr sz="1800" b="0" i="0">
                <a:latin typeface="AIG Futura Book"/>
                <a:cs typeface="AIG Futura Book"/>
              </a:defRPr>
            </a:lvl1pPr>
            <a:lvl2pPr>
              <a:defRPr sz="1500">
                <a:latin typeface="AIG Futura Book"/>
                <a:cs typeface="AIG Futura Book"/>
              </a:defRPr>
            </a:lvl2pPr>
            <a:lvl3pPr>
              <a:defRPr sz="1500"/>
            </a:lvl3pPr>
            <a:lvl4pPr>
              <a:defRPr sz="1500"/>
            </a:lvl4pPr>
            <a:lvl5pPr>
              <a:defRPr sz="15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p:txBody>
      </p:sp>
      <p:sp>
        <p:nvSpPr>
          <p:cNvPr id="10" name="Text Placeholder 3"/>
          <p:cNvSpPr>
            <a:spLocks noGrp="1"/>
          </p:cNvSpPr>
          <p:nvPr>
            <p:ph type="body" sz="half" idx="11"/>
          </p:nvPr>
        </p:nvSpPr>
        <p:spPr>
          <a:xfrm>
            <a:off x="5685747" y="1438126"/>
            <a:ext cx="3008313" cy="2338606"/>
          </a:xfrm>
        </p:spPr>
        <p:txBody>
          <a:bodyPr>
            <a:normAutofit/>
          </a:bodyPr>
          <a:lstStyle>
            <a:lvl1pPr marL="0" indent="0">
              <a:buNone/>
              <a:defRPr sz="1800" b="0" i="0">
                <a:latin typeface="AIG Futura Book"/>
                <a:cs typeface="AIG Futura Book"/>
              </a:defRPr>
            </a:lvl1pPr>
            <a:lvl2pPr marL="457200" indent="0">
              <a:buNone/>
              <a:defRPr sz="1500" b="0" i="0">
                <a:latin typeface="AIG Futura Book"/>
                <a:cs typeface="AIG Futura Book"/>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
        <p:nvSpPr>
          <p:cNvPr id="11" name="Text Placeholder 3"/>
          <p:cNvSpPr>
            <a:spLocks noGrp="1"/>
          </p:cNvSpPr>
          <p:nvPr>
            <p:ph type="body" sz="half" idx="12"/>
          </p:nvPr>
        </p:nvSpPr>
        <p:spPr>
          <a:xfrm>
            <a:off x="5685747" y="3779754"/>
            <a:ext cx="3008313" cy="2338606"/>
          </a:xfrm>
        </p:spPr>
        <p:txBody>
          <a:bodyPr>
            <a:normAutofit/>
          </a:bodyPr>
          <a:lstStyle>
            <a:lvl1pPr marL="0" indent="0">
              <a:buNone/>
              <a:defRPr sz="1800" b="0" i="0">
                <a:latin typeface="AIG Futura Book"/>
                <a:cs typeface="AIG Futura Book"/>
              </a:defRPr>
            </a:lvl1pPr>
            <a:lvl2pPr marL="457200" indent="0">
              <a:buNone/>
              <a:defRPr sz="1500" b="0" i="0">
                <a:latin typeface="AIG Futura Book"/>
                <a:cs typeface="AIG Futura Book"/>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ewfinder - White layout">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8311418-F545-4C1A-BCAB-801043FDC2BA}" type="slidenum">
              <a:rPr lang="en-US" altLang="en-US" sz="800" smtClean="0"/>
              <a:pPr algn="r" eaLnBrk="1" hangingPunct="1">
                <a:defRPr/>
              </a:pPr>
              <a:t>‹#›</a:t>
            </a:fld>
            <a:endParaRPr lang="en-US" altLang="en-US" sz="800" dirty="0" smtClean="0"/>
          </a:p>
        </p:txBody>
      </p:sp>
      <p:grpSp>
        <p:nvGrpSpPr>
          <p:cNvPr id="4" name="Group 2"/>
          <p:cNvGrpSpPr>
            <a:grpSpLocks/>
          </p:cNvGrpSpPr>
          <p:nvPr userDrawn="1"/>
        </p:nvGrpSpPr>
        <p:grpSpPr bwMode="auto">
          <a:xfrm>
            <a:off x="1439863" y="1417638"/>
            <a:ext cx="769937" cy="769937"/>
            <a:chOff x="1440543" y="1418168"/>
            <a:chExt cx="769056" cy="769056"/>
          </a:xfrm>
        </p:grpSpPr>
        <p:sp>
          <p:nvSpPr>
            <p:cNvPr id="5" name="Rectangle 4"/>
            <p:cNvSpPr/>
            <p:nvPr userDrawn="1"/>
          </p:nvSpPr>
          <p:spPr>
            <a:xfrm rot="5400000">
              <a:off x="1701388" y="1157323"/>
              <a:ext cx="247367"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6" name="Rectangle 5"/>
            <p:cNvSpPr/>
            <p:nvPr userDrawn="1"/>
          </p:nvSpPr>
          <p:spPr>
            <a:xfrm>
              <a:off x="1440543" y="1418168"/>
              <a:ext cx="247367"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grpSp>
      <p:grpSp>
        <p:nvGrpSpPr>
          <p:cNvPr id="7" name="Group 1"/>
          <p:cNvGrpSpPr>
            <a:grpSpLocks/>
          </p:cNvGrpSpPr>
          <p:nvPr userDrawn="1"/>
        </p:nvGrpSpPr>
        <p:grpSpPr bwMode="auto">
          <a:xfrm flipH="1">
            <a:off x="1427163" y="4027488"/>
            <a:ext cx="768350" cy="768350"/>
            <a:chOff x="1179486" y="2526678"/>
            <a:chExt cx="769056" cy="769056"/>
          </a:xfrm>
        </p:grpSpPr>
        <p:sp>
          <p:nvSpPr>
            <p:cNvPr id="9" name="Rectangle 8"/>
            <p:cNvSpPr/>
            <p:nvPr userDrawn="1"/>
          </p:nvSpPr>
          <p:spPr>
            <a:xfrm rot="10800000">
              <a:off x="1702254" y="2526678"/>
              <a:ext cx="246288"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0" name="Rectangle 9"/>
            <p:cNvSpPr/>
            <p:nvPr userDrawn="1"/>
          </p:nvSpPr>
          <p:spPr>
            <a:xfrm rot="5400000">
              <a:off x="1440870" y="2788062"/>
              <a:ext cx="246289"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grpSp>
      <p:grpSp>
        <p:nvGrpSpPr>
          <p:cNvPr id="11" name="Group 12"/>
          <p:cNvGrpSpPr>
            <a:grpSpLocks/>
          </p:cNvGrpSpPr>
          <p:nvPr userDrawn="1"/>
        </p:nvGrpSpPr>
        <p:grpSpPr bwMode="auto">
          <a:xfrm flipH="1">
            <a:off x="6894513" y="1417638"/>
            <a:ext cx="768350" cy="769937"/>
            <a:chOff x="1440543" y="1418168"/>
            <a:chExt cx="769056" cy="769056"/>
          </a:xfrm>
        </p:grpSpPr>
        <p:sp>
          <p:nvSpPr>
            <p:cNvPr id="12" name="Rectangle 11"/>
            <p:cNvSpPr/>
            <p:nvPr userDrawn="1"/>
          </p:nvSpPr>
          <p:spPr>
            <a:xfrm rot="5400000">
              <a:off x="1701388" y="1157323"/>
              <a:ext cx="247367"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3" name="Rectangle 12"/>
            <p:cNvSpPr/>
            <p:nvPr userDrawn="1"/>
          </p:nvSpPr>
          <p:spPr>
            <a:xfrm>
              <a:off x="1440543" y="1418168"/>
              <a:ext cx="246289"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grpSp>
      <p:grpSp>
        <p:nvGrpSpPr>
          <p:cNvPr id="14" name="Group 15"/>
          <p:cNvGrpSpPr>
            <a:grpSpLocks/>
          </p:cNvGrpSpPr>
          <p:nvPr userDrawn="1"/>
        </p:nvGrpSpPr>
        <p:grpSpPr bwMode="auto">
          <a:xfrm>
            <a:off x="6880225" y="4027488"/>
            <a:ext cx="768350" cy="768350"/>
            <a:chOff x="1179486" y="2526678"/>
            <a:chExt cx="769056" cy="769056"/>
          </a:xfrm>
        </p:grpSpPr>
        <p:sp>
          <p:nvSpPr>
            <p:cNvPr id="15" name="Rectangle 14"/>
            <p:cNvSpPr/>
            <p:nvPr userDrawn="1"/>
          </p:nvSpPr>
          <p:spPr>
            <a:xfrm rot="10800000">
              <a:off x="1702254" y="2526678"/>
              <a:ext cx="246288"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6" name="Rectangle 15"/>
            <p:cNvSpPr/>
            <p:nvPr userDrawn="1"/>
          </p:nvSpPr>
          <p:spPr>
            <a:xfrm rot="5400000">
              <a:off x="1440869" y="2788062"/>
              <a:ext cx="246289"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grpSp>
      <p:pic>
        <p:nvPicPr>
          <p:cNvPr id="17" name="Picture 5"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18" name="TextBox 17"/>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0095DC"/>
                </a:solidFill>
                <a:latin typeface="AIG Futura Book"/>
                <a:ea typeface="AIG Futura Book"/>
                <a:cs typeface="AIG Futura Book"/>
              </a:rPr>
              <a:t>The views expressed in this document are solely those of the author and do not necessarily reflect those of AIG or its affiliates</a:t>
            </a:r>
          </a:p>
        </p:txBody>
      </p:sp>
      <p:sp>
        <p:nvSpPr>
          <p:cNvPr id="8" name="Content Placeholder 2"/>
          <p:cNvSpPr>
            <a:spLocks noGrp="1"/>
          </p:cNvSpPr>
          <p:nvPr>
            <p:ph sz="half" idx="1"/>
          </p:nvPr>
        </p:nvSpPr>
        <p:spPr>
          <a:xfrm>
            <a:off x="2150533" y="2122273"/>
            <a:ext cx="4743752" cy="1956625"/>
          </a:xfrm>
        </p:spPr>
        <p:txBody>
          <a:bodyPr/>
          <a:lstStyle>
            <a:lvl1pPr marL="0" indent="0">
              <a:defRPr sz="1800" b="0" i="0">
                <a:latin typeface="AIG Futura Book"/>
                <a:cs typeface="AIG Futura Book"/>
              </a:defRPr>
            </a:lvl1pPr>
            <a:lvl2pPr>
              <a:defRPr sz="1500">
                <a:latin typeface="AIG Futura Book"/>
                <a:cs typeface="AIG Futura Book"/>
              </a:defRPr>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ewfinder - Blue layout">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40F54556-F9AB-4A3F-98F3-7B0AD5B85F55}" type="slidenum">
              <a:rPr lang="en-US" altLang="en-US" sz="800" smtClean="0">
                <a:solidFill>
                  <a:schemeClr val="bg1"/>
                </a:solidFill>
              </a:rPr>
              <a:pPr algn="r" eaLnBrk="1" hangingPunct="1">
                <a:defRPr/>
              </a:pPr>
              <a:t>‹#›</a:t>
            </a:fld>
            <a:endParaRPr lang="en-US" altLang="en-US" sz="800" dirty="0" smtClean="0">
              <a:solidFill>
                <a:schemeClr val="bg1"/>
              </a:solidFill>
            </a:endParaRPr>
          </a:p>
        </p:txBody>
      </p:sp>
      <p:grpSp>
        <p:nvGrpSpPr>
          <p:cNvPr id="4" name="Group 8"/>
          <p:cNvGrpSpPr>
            <a:grpSpLocks/>
          </p:cNvGrpSpPr>
          <p:nvPr userDrawn="1"/>
        </p:nvGrpSpPr>
        <p:grpSpPr bwMode="auto">
          <a:xfrm flipH="1">
            <a:off x="6894513" y="1417638"/>
            <a:ext cx="768350" cy="769937"/>
            <a:chOff x="3908775" y="1425224"/>
            <a:chExt cx="769056" cy="769056"/>
          </a:xfrm>
          <a:solidFill>
            <a:srgbClr val="0099D1"/>
          </a:solidFill>
        </p:grpSpPr>
        <p:sp>
          <p:nvSpPr>
            <p:cNvPr id="5" name="Rectangle 4"/>
            <p:cNvSpPr/>
            <p:nvPr/>
          </p:nvSpPr>
          <p:spPr>
            <a:xfrm rot="5400000">
              <a:off x="4169620" y="1164379"/>
              <a:ext cx="247367" cy="769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908775" y="1425224"/>
              <a:ext cx="246289" cy="769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8" name="Group 14"/>
          <p:cNvGrpSpPr>
            <a:grpSpLocks/>
          </p:cNvGrpSpPr>
          <p:nvPr userDrawn="1"/>
        </p:nvGrpSpPr>
        <p:grpSpPr bwMode="auto">
          <a:xfrm>
            <a:off x="1439863" y="1417638"/>
            <a:ext cx="769937" cy="769937"/>
            <a:chOff x="3908775" y="1425224"/>
            <a:chExt cx="769056" cy="769056"/>
          </a:xfrm>
          <a:solidFill>
            <a:srgbClr val="0099D1"/>
          </a:solidFill>
        </p:grpSpPr>
        <p:sp>
          <p:nvSpPr>
            <p:cNvPr id="9" name="Rectangle 8"/>
            <p:cNvSpPr/>
            <p:nvPr/>
          </p:nvSpPr>
          <p:spPr>
            <a:xfrm rot="5400000">
              <a:off x="4169620" y="1164379"/>
              <a:ext cx="247367" cy="769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908775" y="1425224"/>
              <a:ext cx="247367" cy="769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pic>
        <p:nvPicPr>
          <p:cNvPr id="11" name="Picture 5"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grpSp>
        <p:nvGrpSpPr>
          <p:cNvPr id="12" name="Group 1"/>
          <p:cNvGrpSpPr>
            <a:grpSpLocks/>
          </p:cNvGrpSpPr>
          <p:nvPr userDrawn="1"/>
        </p:nvGrpSpPr>
        <p:grpSpPr bwMode="auto">
          <a:xfrm flipH="1">
            <a:off x="1427163" y="4027488"/>
            <a:ext cx="768350" cy="768350"/>
            <a:chOff x="1179486" y="2526678"/>
            <a:chExt cx="769056" cy="769056"/>
          </a:xfrm>
        </p:grpSpPr>
        <p:sp>
          <p:nvSpPr>
            <p:cNvPr id="13" name="Rectangle 12"/>
            <p:cNvSpPr/>
            <p:nvPr userDrawn="1"/>
          </p:nvSpPr>
          <p:spPr>
            <a:xfrm rot="10800000">
              <a:off x="1702254" y="2526678"/>
              <a:ext cx="246288"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4" name="Rectangle 13"/>
            <p:cNvSpPr/>
            <p:nvPr userDrawn="1"/>
          </p:nvSpPr>
          <p:spPr>
            <a:xfrm rot="5400000">
              <a:off x="1440870" y="2788062"/>
              <a:ext cx="246289"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grpSp>
      <p:grpSp>
        <p:nvGrpSpPr>
          <p:cNvPr id="15" name="Group 15"/>
          <p:cNvGrpSpPr>
            <a:grpSpLocks/>
          </p:cNvGrpSpPr>
          <p:nvPr userDrawn="1"/>
        </p:nvGrpSpPr>
        <p:grpSpPr bwMode="auto">
          <a:xfrm>
            <a:off x="6880225" y="4027488"/>
            <a:ext cx="768350" cy="768350"/>
            <a:chOff x="1179486" y="2526678"/>
            <a:chExt cx="769056" cy="769056"/>
          </a:xfrm>
        </p:grpSpPr>
        <p:sp>
          <p:nvSpPr>
            <p:cNvPr id="16" name="Rectangle 15"/>
            <p:cNvSpPr/>
            <p:nvPr userDrawn="1"/>
          </p:nvSpPr>
          <p:spPr>
            <a:xfrm rot="10800000">
              <a:off x="1702254" y="2526678"/>
              <a:ext cx="246288"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7" name="Rectangle 16"/>
            <p:cNvSpPr/>
            <p:nvPr userDrawn="1"/>
          </p:nvSpPr>
          <p:spPr>
            <a:xfrm rot="5400000">
              <a:off x="1440869" y="2788062"/>
              <a:ext cx="246289"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grpSp>
      <p:sp>
        <p:nvSpPr>
          <p:cNvPr id="18" name="TextBox 17"/>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0095DC"/>
                </a:solidFill>
                <a:latin typeface="AIG Futura Book"/>
                <a:ea typeface="AIG Futura Book"/>
                <a:cs typeface="AIG Futura Book"/>
              </a:rPr>
              <a:t>The views expressed in this document are solely those of the author and do not necessarily reflect those of AIG or its affiliates</a:t>
            </a:r>
          </a:p>
        </p:txBody>
      </p:sp>
      <p:sp>
        <p:nvSpPr>
          <p:cNvPr id="6" name="Content Placeholder 2"/>
          <p:cNvSpPr>
            <a:spLocks noGrp="1"/>
          </p:cNvSpPr>
          <p:nvPr>
            <p:ph sz="half" idx="1"/>
          </p:nvPr>
        </p:nvSpPr>
        <p:spPr>
          <a:xfrm>
            <a:off x="2150533" y="2122273"/>
            <a:ext cx="4743752" cy="1956625"/>
          </a:xfrm>
        </p:spPr>
        <p:txBody>
          <a:bodyPr/>
          <a:lstStyle>
            <a:lvl1pPr marL="0" indent="0">
              <a:defRPr sz="1800" b="0" i="0">
                <a:solidFill>
                  <a:schemeClr val="bg1"/>
                </a:solidFill>
                <a:latin typeface="AIG Futura Book"/>
                <a:cs typeface="AIG Futura Book"/>
              </a:defRPr>
            </a:lvl1pPr>
            <a:lvl2pPr>
              <a:defRPr sz="1500">
                <a:latin typeface="AIG Futura Book"/>
                <a:cs typeface="AIG Futura Book"/>
              </a:defRPr>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 Cover Page">
    <p:spTree>
      <p:nvGrpSpPr>
        <p:cNvPr id="1" name=""/>
        <p:cNvGrpSpPr/>
        <p:nvPr/>
      </p:nvGrpSpPr>
      <p:grpSpPr>
        <a:xfrm>
          <a:off x="0" y="0"/>
          <a:ext cx="0" cy="0"/>
          <a:chOff x="0" y="0"/>
          <a:chExt cx="0" cy="0"/>
        </a:xfrm>
      </p:grpSpPr>
      <p:pic>
        <p:nvPicPr>
          <p:cNvPr id="2" name="Picture 5" descr="AIG_PRI_pms2995.jpg"/>
          <p:cNvPicPr>
            <a:picLocks noChangeAspect="1"/>
          </p:cNvPicPr>
          <p:nvPr userDrawn="1"/>
        </p:nvPicPr>
        <p:blipFill>
          <a:blip r:embed="rId2"/>
          <a:srcRect/>
          <a:stretch>
            <a:fillRect/>
          </a:stretch>
        </p:blipFill>
        <p:spPr bwMode="auto">
          <a:xfrm>
            <a:off x="3598863" y="2624138"/>
            <a:ext cx="2012950" cy="108585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Grey - Layout ">
    <p:bg>
      <p:bgPr>
        <a:solidFill>
          <a:schemeClr val="accent3"/>
        </a:solidFill>
        <a:effectLst/>
      </p:bgPr>
    </p:bg>
    <p:spTree>
      <p:nvGrpSpPr>
        <p:cNvPr id="1" name=""/>
        <p:cNvGrpSpPr/>
        <p:nvPr/>
      </p:nvGrpSpPr>
      <p:grpSpPr>
        <a:xfrm>
          <a:off x="0" y="0"/>
          <a:ext cx="0" cy="0"/>
          <a:chOff x="0" y="0"/>
          <a:chExt cx="0" cy="0"/>
        </a:xfrm>
      </p:grpSpPr>
      <p:pic>
        <p:nvPicPr>
          <p:cNvPr id="4" name="Picture 3" descr="logo_white_0-02.eps"/>
          <p:cNvPicPr>
            <a:picLocks noChangeAspect="1"/>
          </p:cNvPicPr>
          <p:nvPr userDrawn="1"/>
        </p:nvPicPr>
        <p:blipFill>
          <a:blip r:embed="rId2"/>
          <a:srcRect/>
          <a:stretch>
            <a:fillRect/>
          </a:stretch>
        </p:blipFill>
        <p:spPr bwMode="auto">
          <a:xfrm>
            <a:off x="446088" y="6230938"/>
            <a:ext cx="673100" cy="365125"/>
          </a:xfrm>
          <a:prstGeom prst="rect">
            <a:avLst/>
          </a:prstGeom>
          <a:noFill/>
          <a:ln w="9525">
            <a:noFill/>
            <a:miter lim="800000"/>
            <a:headEnd/>
            <a:tailEnd/>
          </a:ln>
        </p:spPr>
      </p:pic>
      <p:sp>
        <p:nvSpPr>
          <p:cNvPr id="5" name="TextBox 4"/>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93618C18-6A85-49B6-8060-CDB79624067F}" type="slidenum">
              <a:rPr lang="en-US" altLang="en-US" sz="800" smtClean="0">
                <a:solidFill>
                  <a:srgbClr val="FFFFFF"/>
                </a:solidFill>
              </a:rPr>
              <a:pPr algn="r" eaLnBrk="1" hangingPunct="1">
                <a:defRPr/>
              </a:pPr>
              <a:t>‹#›</a:t>
            </a:fld>
            <a:endParaRPr lang="en-US" altLang="en-US" sz="800" dirty="0" smtClean="0">
              <a:solidFill>
                <a:srgbClr val="FFFFFF"/>
              </a:solidFill>
            </a:endParaRPr>
          </a:p>
        </p:txBody>
      </p:sp>
      <p:sp>
        <p:nvSpPr>
          <p:cNvPr id="6" name="TextBox 5"/>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chemeClr val="bg1"/>
                </a:solidFill>
                <a:latin typeface="AIG Futura Medium"/>
              </a:rPr>
              <a:t>Draft—For Internal Use Only</a:t>
            </a:r>
          </a:p>
        </p:txBody>
      </p:sp>
      <p:sp>
        <p:nvSpPr>
          <p:cNvPr id="14" name="Title 1"/>
          <p:cNvSpPr>
            <a:spLocks noGrp="1"/>
          </p:cNvSpPr>
          <p:nvPr>
            <p:ph type="ctrTitle"/>
          </p:nvPr>
        </p:nvSpPr>
        <p:spPr>
          <a:xfrm>
            <a:off x="457200" y="2107745"/>
            <a:ext cx="8229600" cy="613908"/>
          </a:xfrm>
        </p:spPr>
        <p:txBody>
          <a:bodyPr>
            <a:noAutofit/>
          </a:bodyPr>
          <a:lstStyle>
            <a:lvl1pPr>
              <a:defRPr sz="3600" b="0" i="0" baseline="0">
                <a:solidFill>
                  <a:schemeClr val="bg1"/>
                </a:solidFill>
                <a:latin typeface="AIG Futura Medium"/>
                <a:cs typeface="AIG Futura Medium"/>
              </a:defRPr>
            </a:lvl1pPr>
          </a:lstStyle>
          <a:p>
            <a:r>
              <a:rPr lang="en-US" dirty="0" smtClean="0"/>
              <a:t>Click to edit Master title style</a:t>
            </a:r>
            <a:endParaRPr lang="en-US" dirty="0"/>
          </a:p>
        </p:txBody>
      </p:sp>
      <p:sp>
        <p:nvSpPr>
          <p:cNvPr id="15" name="Subtitle 2"/>
          <p:cNvSpPr>
            <a:spLocks noGrp="1"/>
          </p:cNvSpPr>
          <p:nvPr>
            <p:ph type="subTitle" idx="1"/>
          </p:nvPr>
        </p:nvSpPr>
        <p:spPr>
          <a:xfrm>
            <a:off x="457200" y="2964052"/>
            <a:ext cx="8229600" cy="1752600"/>
          </a:xfrm>
        </p:spPr>
        <p:txBody>
          <a:bodyPr/>
          <a:lstStyle>
            <a:lvl1pPr marL="0" marR="0" indent="0" algn="l" defTabSz="457200" rtl="0" eaLnBrk="1" fontAlgn="auto" latinLnBrk="0" hangingPunct="1">
              <a:lnSpc>
                <a:spcPct val="130000"/>
              </a:lnSpc>
              <a:spcBef>
                <a:spcPts val="0"/>
              </a:spcBef>
              <a:spcAft>
                <a:spcPts val="600"/>
              </a:spcAft>
              <a:buClrTx/>
              <a:buSzTx/>
              <a:buFont typeface="Arial"/>
              <a:buNone/>
              <a:tabLst/>
              <a:defRPr sz="1800" b="0" i="0">
                <a:solidFill>
                  <a:schemeClr val="bg1"/>
                </a:solidFill>
                <a:latin typeface="AIG Futura Medium"/>
                <a:cs typeface="AIG Futura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Dark Grey - Layout ">
    <p:bg>
      <p:bgPr>
        <a:solidFill>
          <a:schemeClr val="accent5"/>
        </a:solidFill>
        <a:effectLst/>
      </p:bgPr>
    </p:bg>
    <p:spTree>
      <p:nvGrpSpPr>
        <p:cNvPr id="1" name=""/>
        <p:cNvGrpSpPr/>
        <p:nvPr/>
      </p:nvGrpSpPr>
      <p:grpSpPr>
        <a:xfrm>
          <a:off x="0" y="0"/>
          <a:ext cx="0" cy="0"/>
          <a:chOff x="0" y="0"/>
          <a:chExt cx="0" cy="0"/>
        </a:xfrm>
      </p:grpSpPr>
      <p:pic>
        <p:nvPicPr>
          <p:cNvPr id="4" name="Picture 3" descr="logo_white_0-02.eps"/>
          <p:cNvPicPr>
            <a:picLocks noChangeAspect="1"/>
          </p:cNvPicPr>
          <p:nvPr userDrawn="1"/>
        </p:nvPicPr>
        <p:blipFill>
          <a:blip r:embed="rId2"/>
          <a:srcRect/>
          <a:stretch>
            <a:fillRect/>
          </a:stretch>
        </p:blipFill>
        <p:spPr bwMode="auto">
          <a:xfrm>
            <a:off x="446088" y="6230938"/>
            <a:ext cx="673100" cy="365125"/>
          </a:xfrm>
          <a:prstGeom prst="rect">
            <a:avLst/>
          </a:prstGeom>
          <a:noFill/>
          <a:ln w="9525">
            <a:noFill/>
            <a:miter lim="800000"/>
            <a:headEnd/>
            <a:tailEnd/>
          </a:ln>
        </p:spPr>
      </p:pic>
      <p:sp>
        <p:nvSpPr>
          <p:cNvPr id="5" name="TextBox 4"/>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6401537D-DAEB-47FA-9D1C-07664A26FF5C}" type="slidenum">
              <a:rPr lang="en-US" altLang="en-US" sz="800" smtClean="0">
                <a:solidFill>
                  <a:srgbClr val="FFFFFF"/>
                </a:solidFill>
              </a:rPr>
              <a:pPr algn="r" eaLnBrk="1" hangingPunct="1">
                <a:defRPr/>
              </a:pPr>
              <a:t>‹#›</a:t>
            </a:fld>
            <a:endParaRPr lang="en-US" altLang="en-US" sz="800" dirty="0" smtClean="0">
              <a:solidFill>
                <a:srgbClr val="FFFFFF"/>
              </a:solidFill>
            </a:endParaRPr>
          </a:p>
        </p:txBody>
      </p:sp>
      <p:sp>
        <p:nvSpPr>
          <p:cNvPr id="6" name="TextBox 5"/>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chemeClr val="bg1"/>
                </a:solidFill>
                <a:latin typeface="AIG Futura Book"/>
                <a:ea typeface="AIG Futura Book"/>
                <a:cs typeface="AIG Futura Book"/>
              </a:rPr>
              <a:t>Draft—For Internal Use Only</a:t>
            </a:r>
          </a:p>
        </p:txBody>
      </p:sp>
      <p:sp>
        <p:nvSpPr>
          <p:cNvPr id="9" name="Title 1"/>
          <p:cNvSpPr>
            <a:spLocks noGrp="1"/>
          </p:cNvSpPr>
          <p:nvPr>
            <p:ph type="ctrTitle"/>
          </p:nvPr>
        </p:nvSpPr>
        <p:spPr>
          <a:xfrm>
            <a:off x="457200" y="2107745"/>
            <a:ext cx="8229600" cy="613908"/>
          </a:xfrm>
        </p:spPr>
        <p:txBody>
          <a:bodyPr>
            <a:noAutofit/>
          </a:bodyPr>
          <a:lstStyle>
            <a:lvl1pPr>
              <a:defRPr sz="3600" b="0" i="0" baseline="0">
                <a:solidFill>
                  <a:schemeClr val="bg1"/>
                </a:solidFill>
                <a:latin typeface="AIG Futura Medium"/>
                <a:cs typeface="AIG Futura Medium"/>
              </a:defRPr>
            </a:lvl1pPr>
          </a:lstStyle>
          <a:p>
            <a:r>
              <a:rPr lang="en-US" smtClean="0"/>
              <a:t>Click to edit Master title style</a:t>
            </a:r>
            <a:endParaRPr lang="en-US" dirty="0"/>
          </a:p>
        </p:txBody>
      </p:sp>
      <p:sp>
        <p:nvSpPr>
          <p:cNvPr id="10" name="Subtitle 2"/>
          <p:cNvSpPr>
            <a:spLocks noGrp="1"/>
          </p:cNvSpPr>
          <p:nvPr>
            <p:ph type="subTitle" idx="1"/>
          </p:nvPr>
        </p:nvSpPr>
        <p:spPr>
          <a:xfrm>
            <a:off x="457200" y="2964052"/>
            <a:ext cx="8229600" cy="1752600"/>
          </a:xfrm>
        </p:spPr>
        <p:txBody>
          <a:bodyPr/>
          <a:lstStyle>
            <a:lvl1pPr marL="0" marR="0" indent="0" algn="l" defTabSz="457200" rtl="0" eaLnBrk="1" fontAlgn="auto" latinLnBrk="0" hangingPunct="1">
              <a:lnSpc>
                <a:spcPct val="130000"/>
              </a:lnSpc>
              <a:spcBef>
                <a:spcPts val="0"/>
              </a:spcBef>
              <a:spcAft>
                <a:spcPts val="600"/>
              </a:spcAft>
              <a:buClrTx/>
              <a:buSzTx/>
              <a:buFont typeface="Arial"/>
              <a:buNone/>
              <a:tabLst/>
              <a:defRPr sz="1800" b="0" i="0">
                <a:solidFill>
                  <a:schemeClr val="bg1"/>
                </a:solidFill>
                <a:latin typeface="AIG Futura Medium"/>
                <a:cs typeface="AIG Futura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asic - Title and Content with viewfinder arrow">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477250" y="6338888"/>
            <a:ext cx="307975" cy="214312"/>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135AAA3-B433-4636-900B-FFA32D9B8624}" type="slidenum">
              <a:rPr lang="en-US" altLang="en-US" sz="800" smtClean="0"/>
              <a:pPr algn="r" eaLnBrk="1" hangingPunct="1">
                <a:defRPr/>
              </a:pPr>
              <a:t>‹#›</a:t>
            </a:fld>
            <a:endParaRPr lang="en-US" altLang="en-US" sz="800" dirty="0" smtClean="0"/>
          </a:p>
        </p:txBody>
      </p:sp>
      <p:grpSp>
        <p:nvGrpSpPr>
          <p:cNvPr id="5" name="Group 8"/>
          <p:cNvGrpSpPr>
            <a:grpSpLocks/>
          </p:cNvGrpSpPr>
          <p:nvPr userDrawn="1"/>
        </p:nvGrpSpPr>
        <p:grpSpPr bwMode="auto">
          <a:xfrm flipH="1">
            <a:off x="7658100" y="0"/>
            <a:ext cx="1495425" cy="1514475"/>
            <a:chOff x="1440543" y="1418168"/>
            <a:chExt cx="769056" cy="769056"/>
          </a:xfrm>
        </p:grpSpPr>
        <p:sp>
          <p:nvSpPr>
            <p:cNvPr id="6" name="Rectangle 5"/>
            <p:cNvSpPr/>
            <p:nvPr userDrawn="1"/>
          </p:nvSpPr>
          <p:spPr>
            <a:xfrm rot="5400000">
              <a:off x="1701732" y="1156979"/>
              <a:ext cx="246678"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7" name="Rectangle 6"/>
            <p:cNvSpPr/>
            <p:nvPr userDrawn="1"/>
          </p:nvSpPr>
          <p:spPr>
            <a:xfrm>
              <a:off x="1440543" y="1418168"/>
              <a:ext cx="246555"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grpSp>
      <p:pic>
        <p:nvPicPr>
          <p:cNvPr id="8" name="Picture 5"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9" name="TextBox 8"/>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Draft—For Internal Use Only</a:t>
            </a:r>
          </a:p>
        </p:txBody>
      </p:sp>
      <p:sp>
        <p:nvSpPr>
          <p:cNvPr id="2" name="Title 1"/>
          <p:cNvSpPr>
            <a:spLocks noGrp="1"/>
          </p:cNvSpPr>
          <p:nvPr>
            <p:ph type="title"/>
          </p:nvPr>
        </p:nvSpPr>
        <p:spPr>
          <a:xfrm>
            <a:off x="457200" y="274638"/>
            <a:ext cx="7017657" cy="1143000"/>
          </a:xfrm>
        </p:spPr>
        <p:txBody>
          <a:bodyPr/>
          <a:lstStyle>
            <a:lvl1pPr>
              <a:defRPr b="0" i="0">
                <a:latin typeface="AIG Futura Medium"/>
                <a:cs typeface="AIG Futura Medium"/>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1800" b="0" i="0">
                <a:latin typeface="AIG Futura Book"/>
                <a:cs typeface="AIG Futura Book"/>
              </a:defRPr>
            </a:lvl1pPr>
            <a:lvl2pPr>
              <a:defRPr sz="1500">
                <a:latin typeface="AIG Futura Book"/>
                <a:cs typeface="AIG Futura Book"/>
              </a:defRPr>
            </a:lvl2pPr>
            <a:lvl3pPr>
              <a:buNone/>
              <a:defRPr/>
            </a:lvl3pPr>
          </a:lstStyle>
          <a:p>
            <a:pPr lvl="0"/>
            <a:r>
              <a:rPr lang="en-US" smtClean="0"/>
              <a:t>Click to edit Master text styles</a:t>
            </a:r>
          </a:p>
          <a:p>
            <a:pPr lvl="1"/>
            <a:r>
              <a:rPr lang="en-US" smtClean="0"/>
              <a:t>Second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 Image and Text with small viewfinder arrow">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E56E53AD-0B1D-462F-A35C-8540148BFDC0}" type="slidenum">
              <a:rPr lang="en-US" altLang="en-US" sz="800" smtClean="0"/>
              <a:pPr algn="r" eaLnBrk="1" hangingPunct="1">
                <a:defRPr/>
              </a:pPr>
              <a:t>‹#›</a:t>
            </a:fld>
            <a:endParaRPr lang="en-US" altLang="en-US" sz="800" dirty="0" smtClean="0"/>
          </a:p>
        </p:txBody>
      </p:sp>
      <p:grpSp>
        <p:nvGrpSpPr>
          <p:cNvPr id="7" name="Group 13"/>
          <p:cNvGrpSpPr>
            <a:grpSpLocks/>
          </p:cNvGrpSpPr>
          <p:nvPr userDrawn="1"/>
        </p:nvGrpSpPr>
        <p:grpSpPr bwMode="auto">
          <a:xfrm flipH="1">
            <a:off x="7945438" y="2854325"/>
            <a:ext cx="769937" cy="769938"/>
            <a:chOff x="1440543" y="1418168"/>
            <a:chExt cx="769056" cy="769056"/>
          </a:xfrm>
        </p:grpSpPr>
        <p:sp>
          <p:nvSpPr>
            <p:cNvPr id="8" name="Rectangle 7"/>
            <p:cNvSpPr/>
            <p:nvPr userDrawn="1"/>
          </p:nvSpPr>
          <p:spPr>
            <a:xfrm rot="5400000">
              <a:off x="1701387" y="1157323"/>
              <a:ext cx="247366"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0" name="Rectangle 9"/>
            <p:cNvSpPr/>
            <p:nvPr userDrawn="1"/>
          </p:nvSpPr>
          <p:spPr>
            <a:xfrm>
              <a:off x="1440543" y="1418168"/>
              <a:ext cx="247367" cy="769056"/>
            </a:xfrm>
            <a:prstGeom prst="rect">
              <a:avLst/>
            </a:prstGeom>
            <a:solidFill>
              <a:srgbClr val="0095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grpSp>
      <p:pic>
        <p:nvPicPr>
          <p:cNvPr id="11" name="Picture 5"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12" name="TextBox 11"/>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The views expressed in this document are solely those of the author and do not necessarily reflect those of AIG or its affiliates</a:t>
            </a:r>
          </a:p>
        </p:txBody>
      </p:sp>
      <p:sp>
        <p:nvSpPr>
          <p:cNvPr id="3" name="Title 1"/>
          <p:cNvSpPr>
            <a:spLocks noGrp="1"/>
          </p:cNvSpPr>
          <p:nvPr>
            <p:ph type="title"/>
          </p:nvPr>
        </p:nvSpPr>
        <p:spPr>
          <a:xfrm>
            <a:off x="457200" y="274638"/>
            <a:ext cx="8229600" cy="898451"/>
          </a:xfrm>
        </p:spPr>
        <p:txBody>
          <a:bodyPr/>
          <a:lstStyle>
            <a:lvl1pPr>
              <a:defRPr b="0" i="0">
                <a:latin typeface="AIG Futura Medium"/>
                <a:cs typeface="AIG Futura Medium"/>
              </a:defRPr>
            </a:lvl1pPr>
          </a:lstStyle>
          <a:p>
            <a:r>
              <a:rPr lang="en-US" smtClean="0"/>
              <a:t>Click to edit Master title style</a:t>
            </a:r>
            <a:endParaRPr lang="en-US" dirty="0"/>
          </a:p>
        </p:txBody>
      </p:sp>
      <p:sp>
        <p:nvSpPr>
          <p:cNvPr id="6" name="Content Placeholder 2"/>
          <p:cNvSpPr>
            <a:spLocks noGrp="1"/>
          </p:cNvSpPr>
          <p:nvPr>
            <p:ph idx="1"/>
          </p:nvPr>
        </p:nvSpPr>
        <p:spPr>
          <a:xfrm>
            <a:off x="457200" y="3234485"/>
            <a:ext cx="7828038" cy="2449211"/>
          </a:xfrm>
        </p:spPr>
        <p:txBody>
          <a:bodyPr/>
          <a:lstStyle>
            <a:lvl1pPr>
              <a:defRPr sz="1800" b="0" i="0">
                <a:latin typeface="AIG Futura Book"/>
                <a:cs typeface="AIG Futura Book"/>
              </a:defRPr>
            </a:lvl1pPr>
            <a:lvl2pPr>
              <a:defRPr sz="1500">
                <a:latin typeface="AIG Futura Book"/>
                <a:cs typeface="AIG Futura Book"/>
              </a:defRPr>
            </a:lvl2pPr>
            <a:lvl3pPr>
              <a:buNone/>
              <a:defRPr/>
            </a:lvl3pPr>
          </a:lstStyle>
          <a:p>
            <a:pPr lvl="0"/>
            <a:r>
              <a:rPr lang="en-US" smtClean="0"/>
              <a:t>Click to edit Master text styles</a:t>
            </a:r>
          </a:p>
          <a:p>
            <a:pPr lvl="1"/>
            <a:r>
              <a:rPr lang="en-US" smtClean="0"/>
              <a:t>Second level</a:t>
            </a:r>
          </a:p>
        </p:txBody>
      </p:sp>
      <p:sp>
        <p:nvSpPr>
          <p:cNvPr id="9" name="Picture Placeholder 8"/>
          <p:cNvSpPr>
            <a:spLocks noGrp="1"/>
          </p:cNvSpPr>
          <p:nvPr>
            <p:ph type="pic" sz="quarter" idx="14"/>
          </p:nvPr>
        </p:nvSpPr>
        <p:spPr>
          <a:xfrm>
            <a:off x="457199" y="1173089"/>
            <a:ext cx="8229601" cy="1436838"/>
          </a:xfrm>
        </p:spPr>
        <p:txBody>
          <a:bodyPr rtlCol="0">
            <a:normAutofit/>
          </a:bodyPr>
          <a:lstStyle/>
          <a:p>
            <a:pPr lvl="0"/>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column layou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36FDDBB9-12F6-480B-9786-9C8D35A042D6}" type="slidenum">
              <a:rPr lang="en-US" altLang="en-US" sz="800" smtClean="0"/>
              <a:pPr algn="r" eaLnBrk="1" hangingPunct="1">
                <a:defRPr/>
              </a:pPr>
              <a:t>‹#›</a:t>
            </a:fld>
            <a:endParaRPr lang="en-US" altLang="en-US" sz="800" dirty="0" smtClean="0"/>
          </a:p>
        </p:txBody>
      </p:sp>
      <p:pic>
        <p:nvPicPr>
          <p:cNvPr id="6" name="Picture 4"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7" name="TextBox 6"/>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The views expressed in this document are solely those of the author and do not necessarily reflect those of AIG or its affiliates</a:t>
            </a:r>
          </a:p>
        </p:txBody>
      </p:sp>
      <p:sp>
        <p:nvSpPr>
          <p:cNvPr id="2" name="Title 1"/>
          <p:cNvSpPr>
            <a:spLocks noGrp="1"/>
          </p:cNvSpPr>
          <p:nvPr>
            <p:ph type="title"/>
          </p:nvPr>
        </p:nvSpPr>
        <p:spPr/>
        <p:txBody>
          <a:bodyPr/>
          <a:lstStyle>
            <a:lvl1pPr>
              <a:defRPr b="0" i="0" baseline="0">
                <a:latin typeface="AIG Futura Medium"/>
                <a:cs typeface="AIG Futura Medium"/>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1800" b="0" i="0">
                <a:latin typeface="AIG Futura Book"/>
                <a:cs typeface="AIG Futura Book"/>
              </a:defRPr>
            </a:lvl1pPr>
            <a:lvl2pPr>
              <a:defRPr sz="1500" b="0" i="0">
                <a:latin typeface="AIG Futura Book"/>
                <a:cs typeface="AIG Futura Book"/>
              </a:defRPr>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4" name="Content Placeholder 3"/>
          <p:cNvSpPr>
            <a:spLocks noGrp="1"/>
          </p:cNvSpPr>
          <p:nvPr>
            <p:ph sz="half" idx="2"/>
          </p:nvPr>
        </p:nvSpPr>
        <p:spPr>
          <a:xfrm>
            <a:off x="4648200" y="1600200"/>
            <a:ext cx="4038600" cy="4525963"/>
          </a:xfrm>
        </p:spPr>
        <p:txBody>
          <a:bodyPr/>
          <a:lstStyle>
            <a:lvl1pPr>
              <a:defRPr sz="1800" b="0" i="0">
                <a:latin typeface="AIG Futura Book"/>
                <a:cs typeface="AIG Futura Book"/>
              </a:defRPr>
            </a:lvl1pPr>
            <a:lvl2pPr>
              <a:defRPr sz="1500">
                <a:latin typeface="AIG Futura Book"/>
                <a:cs typeface="AIG Futura Book"/>
              </a:defRPr>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layout with image">
    <p:spTree>
      <p:nvGrpSpPr>
        <p:cNvPr id="1" name=""/>
        <p:cNvGrpSpPr/>
        <p:nvPr/>
      </p:nvGrpSpPr>
      <p:grpSpPr>
        <a:xfrm>
          <a:off x="0" y="0"/>
          <a:ext cx="0" cy="0"/>
          <a:chOff x="0" y="0"/>
          <a:chExt cx="0" cy="0"/>
        </a:xfrm>
      </p:grpSpPr>
      <p:sp>
        <p:nvSpPr>
          <p:cNvPr id="6" name="TextBox 5"/>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1972E31E-3E5B-4EB3-8CCB-AD6B6EC87BAF}" type="slidenum">
              <a:rPr lang="en-US" altLang="en-US" sz="800" smtClean="0"/>
              <a:pPr algn="r" eaLnBrk="1" hangingPunct="1">
                <a:defRPr/>
              </a:pPr>
              <a:t>‹#›</a:t>
            </a:fld>
            <a:endParaRPr lang="en-US" altLang="en-US" sz="800" dirty="0" smtClean="0"/>
          </a:p>
        </p:txBody>
      </p:sp>
      <p:pic>
        <p:nvPicPr>
          <p:cNvPr id="8" name="Picture 5"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11" name="TextBox 10"/>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The views expressed in this document are solely those of the author and do not necessarily reflect those of AIG or its affiliates</a:t>
            </a:r>
          </a:p>
        </p:txBody>
      </p:sp>
      <p:sp>
        <p:nvSpPr>
          <p:cNvPr id="3" name="Title 1"/>
          <p:cNvSpPr>
            <a:spLocks noGrp="1"/>
          </p:cNvSpPr>
          <p:nvPr>
            <p:ph type="title"/>
          </p:nvPr>
        </p:nvSpPr>
        <p:spPr>
          <a:xfrm>
            <a:off x="457200" y="274638"/>
            <a:ext cx="8229600" cy="919716"/>
          </a:xfrm>
        </p:spPr>
        <p:txBody>
          <a:bodyPr/>
          <a:lstStyle>
            <a:lvl1pPr>
              <a:defRPr b="0" i="0">
                <a:latin typeface="AIG Futura Medium"/>
                <a:cs typeface="AIG Futura Medium"/>
              </a:defRPr>
            </a:lvl1pPr>
          </a:lstStyle>
          <a:p>
            <a:r>
              <a:rPr lang="en-US" smtClean="0"/>
              <a:t>Click to edit Master title style</a:t>
            </a:r>
            <a:endParaRPr lang="en-US" dirty="0"/>
          </a:p>
        </p:txBody>
      </p:sp>
      <p:sp>
        <p:nvSpPr>
          <p:cNvPr id="9" name="Content Placeholder 2"/>
          <p:cNvSpPr>
            <a:spLocks noGrp="1"/>
          </p:cNvSpPr>
          <p:nvPr>
            <p:ph sz="half" idx="14"/>
          </p:nvPr>
        </p:nvSpPr>
        <p:spPr>
          <a:xfrm>
            <a:off x="457200" y="3238204"/>
            <a:ext cx="4038600" cy="2449211"/>
          </a:xfrm>
        </p:spPr>
        <p:txBody>
          <a:bodyPr/>
          <a:lstStyle>
            <a:lvl1pPr>
              <a:defRPr sz="1800" b="0" i="0">
                <a:latin typeface="AIG Futura Book"/>
                <a:cs typeface="AIG Futura Book"/>
              </a:defRPr>
            </a:lvl1pPr>
            <a:lvl2pPr>
              <a:defRPr sz="1500" b="0" i="0">
                <a:latin typeface="AIG Futura Book"/>
                <a:cs typeface="AIG Futura Book"/>
              </a:defRPr>
            </a:lvl2pPr>
            <a:lvl3pPr>
              <a:defRPr sz="1500"/>
            </a:lvl3pPr>
            <a:lvl4pPr>
              <a:defRPr sz="1500"/>
            </a:lvl4pPr>
            <a:lvl5pPr>
              <a:defRPr sz="15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10" name="Content Placeholder 3"/>
          <p:cNvSpPr>
            <a:spLocks noGrp="1"/>
          </p:cNvSpPr>
          <p:nvPr>
            <p:ph sz="half" idx="2"/>
          </p:nvPr>
        </p:nvSpPr>
        <p:spPr>
          <a:xfrm>
            <a:off x="4648200" y="3238204"/>
            <a:ext cx="4038600" cy="2449211"/>
          </a:xfrm>
        </p:spPr>
        <p:txBody>
          <a:bodyPr/>
          <a:lstStyle>
            <a:lvl1pPr>
              <a:defRPr sz="1800" b="0" i="0">
                <a:latin typeface="AIG Futura Book"/>
                <a:cs typeface="AIG Futura Book"/>
              </a:defRPr>
            </a:lvl1pPr>
            <a:lvl2pPr>
              <a:defRPr sz="1500">
                <a:latin typeface="AIG Futura Book"/>
                <a:cs typeface="AIG Futura Book"/>
              </a:defRPr>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7" name="Picture Placeholder 8"/>
          <p:cNvSpPr>
            <a:spLocks noGrp="1"/>
          </p:cNvSpPr>
          <p:nvPr>
            <p:ph type="pic" sz="quarter" idx="15"/>
          </p:nvPr>
        </p:nvSpPr>
        <p:spPr>
          <a:xfrm>
            <a:off x="457199" y="1194354"/>
            <a:ext cx="8229601" cy="1884362"/>
          </a:xfrm>
        </p:spPr>
        <p:txBody>
          <a:bodyPr rtlCol="0">
            <a:normAutofit/>
          </a:bodyPr>
          <a:lstStyle/>
          <a:p>
            <a:pPr lvl="0"/>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6" name="TextBox 5"/>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997CB91-3716-4776-8133-FAB2D93CD993}" type="slidenum">
              <a:rPr lang="en-US" altLang="en-US" sz="800" smtClean="0"/>
              <a:pPr algn="r" eaLnBrk="1" hangingPunct="1">
                <a:defRPr/>
              </a:pPr>
              <a:t>‹#›</a:t>
            </a:fld>
            <a:endParaRPr lang="en-US" altLang="en-US" sz="800" dirty="0" smtClean="0"/>
          </a:p>
        </p:txBody>
      </p:sp>
      <p:pic>
        <p:nvPicPr>
          <p:cNvPr id="7" name="Picture 5"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8" name="TextBox 7"/>
          <p:cNvSpPr txBox="1">
            <a:spLocks noChangeArrowheads="1"/>
          </p:cNvSpPr>
          <p:nvPr userDrawn="1"/>
        </p:nvSpPr>
        <p:spPr bwMode="auto">
          <a:xfrm>
            <a:off x="0" y="6564313"/>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The views expressed in this document are solely those of the author and do not necessarily reflect those of AIG or its affiliates</a:t>
            </a:r>
          </a:p>
        </p:txBody>
      </p:sp>
      <p:sp>
        <p:nvSpPr>
          <p:cNvPr id="2" name="Title 1"/>
          <p:cNvSpPr>
            <a:spLocks noGrp="1"/>
          </p:cNvSpPr>
          <p:nvPr>
            <p:ph type="title"/>
          </p:nvPr>
        </p:nvSpPr>
        <p:spPr/>
        <p:txBody>
          <a:bodyPr/>
          <a:lstStyle>
            <a:lvl1pPr>
              <a:defRPr b="0" i="0">
                <a:latin typeface="AIG Futura Medium"/>
                <a:cs typeface="AIG Futura Medium"/>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2616200" cy="4525963"/>
          </a:xfrm>
        </p:spPr>
        <p:txBody>
          <a:bodyPr/>
          <a:lstStyle>
            <a:lvl1pPr>
              <a:defRPr sz="1800" b="0" i="0">
                <a:latin typeface="AIG Futura Book"/>
                <a:cs typeface="AIG Futura Book"/>
              </a:defRPr>
            </a:lvl1pPr>
            <a:lvl2pPr>
              <a:defRPr sz="1500">
                <a:latin typeface="AIG Futura Book"/>
                <a:cs typeface="AIG Futura Book"/>
              </a:defRPr>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11" name="Content Placeholder 2"/>
          <p:cNvSpPr>
            <a:spLocks noGrp="1"/>
          </p:cNvSpPr>
          <p:nvPr>
            <p:ph sz="half" idx="12"/>
          </p:nvPr>
        </p:nvSpPr>
        <p:spPr>
          <a:xfrm>
            <a:off x="3268133" y="1600200"/>
            <a:ext cx="2616200" cy="4525963"/>
          </a:xfrm>
        </p:spPr>
        <p:txBody>
          <a:bodyPr/>
          <a:lstStyle>
            <a:lvl1pPr>
              <a:defRPr sz="1800">
                <a:latin typeface="AIG Futura Book"/>
                <a:cs typeface="AIG Futura Book"/>
              </a:defRPr>
            </a:lvl1pPr>
            <a:lvl2pPr>
              <a:defRPr sz="1500">
                <a:latin typeface="AIG Futura Book"/>
                <a:cs typeface="AIG Futura Book"/>
              </a:defRPr>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12" name="Content Placeholder 2"/>
          <p:cNvSpPr>
            <a:spLocks noGrp="1"/>
          </p:cNvSpPr>
          <p:nvPr>
            <p:ph sz="half" idx="13"/>
          </p:nvPr>
        </p:nvSpPr>
        <p:spPr>
          <a:xfrm>
            <a:off x="6070600" y="1600200"/>
            <a:ext cx="2616200" cy="4525963"/>
          </a:xfrm>
        </p:spPr>
        <p:txBody>
          <a:bodyPr/>
          <a:lstStyle>
            <a:lvl1pPr>
              <a:defRPr sz="1800">
                <a:latin typeface="AIG Futura Book"/>
                <a:cs typeface="AIG Futura Book"/>
              </a:defRPr>
            </a:lvl1pPr>
            <a:lvl2pPr>
              <a:defRPr sz="1500">
                <a:latin typeface="AIG Futura Book"/>
                <a:cs typeface="AIG Futura Book"/>
              </a:defRPr>
            </a:lvl2pPr>
            <a:lvl3pPr>
              <a:defRPr sz="1500"/>
            </a:lvl3pPr>
            <a:lvl4pPr>
              <a:defRPr sz="15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layout with image">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8472488" y="6338888"/>
            <a:ext cx="312737" cy="215900"/>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fld id="{86D62A60-9E64-40FA-B677-B27BE055FC2F}" type="slidenum">
              <a:rPr lang="en-US" altLang="en-US" sz="800" smtClean="0"/>
              <a:pPr algn="r" eaLnBrk="1" hangingPunct="1">
                <a:defRPr/>
              </a:pPr>
              <a:t>‹#›</a:t>
            </a:fld>
            <a:endParaRPr lang="en-US" altLang="en-US" sz="800" dirty="0" smtClean="0"/>
          </a:p>
        </p:txBody>
      </p:sp>
      <p:pic>
        <p:nvPicPr>
          <p:cNvPr id="8" name="Picture 5" descr="AIG_PRI_pms2995.jpg"/>
          <p:cNvPicPr>
            <a:picLocks noChangeAspect="1"/>
          </p:cNvPicPr>
          <p:nvPr userDrawn="1"/>
        </p:nvPicPr>
        <p:blipFill>
          <a:blip r:embed="rId2"/>
          <a:srcRect/>
          <a:stretch>
            <a:fillRect/>
          </a:stretch>
        </p:blipFill>
        <p:spPr bwMode="auto">
          <a:xfrm>
            <a:off x="457200" y="6246813"/>
            <a:ext cx="674688" cy="365125"/>
          </a:xfrm>
          <a:prstGeom prst="rect">
            <a:avLst/>
          </a:prstGeom>
          <a:noFill/>
          <a:ln w="9525">
            <a:noFill/>
            <a:miter lim="800000"/>
            <a:headEnd/>
            <a:tailEnd/>
          </a:ln>
        </p:spPr>
      </p:pic>
      <p:sp>
        <p:nvSpPr>
          <p:cNvPr id="10" name="TextBox 9"/>
          <p:cNvSpPr txBox="1">
            <a:spLocks noChangeArrowheads="1"/>
          </p:cNvSpPr>
          <p:nvPr userDrawn="1"/>
        </p:nvSpPr>
        <p:spPr bwMode="auto">
          <a:xfrm>
            <a:off x="0" y="6554788"/>
            <a:ext cx="9144000" cy="23018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900" dirty="0" smtClean="0">
                <a:solidFill>
                  <a:srgbClr val="595959"/>
                </a:solidFill>
                <a:latin typeface="AIG Futura Medium"/>
              </a:rPr>
              <a:t>The views expressed in this document are solely those of the author and do not necessarily reflect those of AIG or its affiliates</a:t>
            </a:r>
          </a:p>
        </p:txBody>
      </p:sp>
      <p:sp>
        <p:nvSpPr>
          <p:cNvPr id="3" name="Title 1"/>
          <p:cNvSpPr>
            <a:spLocks noGrp="1"/>
          </p:cNvSpPr>
          <p:nvPr>
            <p:ph type="title"/>
          </p:nvPr>
        </p:nvSpPr>
        <p:spPr>
          <a:xfrm>
            <a:off x="457200" y="274638"/>
            <a:ext cx="8229600" cy="1143000"/>
          </a:xfrm>
        </p:spPr>
        <p:txBody>
          <a:bodyPr/>
          <a:lstStyle>
            <a:lvl1pPr>
              <a:defRPr b="0" i="0">
                <a:latin typeface="AIG Futura Medium"/>
                <a:cs typeface="AIG Futura Medium"/>
              </a:defRPr>
            </a:lvl1pPr>
          </a:lstStyle>
          <a:p>
            <a:r>
              <a:rPr lang="en-US" smtClean="0"/>
              <a:t>Click to edit Master title style</a:t>
            </a:r>
            <a:endParaRPr lang="en-US" dirty="0"/>
          </a:p>
        </p:txBody>
      </p:sp>
      <p:sp>
        <p:nvSpPr>
          <p:cNvPr id="4" name="Content Placeholder 2"/>
          <p:cNvSpPr>
            <a:spLocks noGrp="1"/>
          </p:cNvSpPr>
          <p:nvPr>
            <p:ph sz="half" idx="1"/>
          </p:nvPr>
        </p:nvSpPr>
        <p:spPr>
          <a:xfrm>
            <a:off x="457200" y="3676952"/>
            <a:ext cx="2616200" cy="2449211"/>
          </a:xfrm>
        </p:spPr>
        <p:txBody>
          <a:bodyPr/>
          <a:lstStyle>
            <a:lvl1pPr>
              <a:defRPr sz="1800" b="0" i="0">
                <a:latin typeface="AIG Futura Book"/>
                <a:cs typeface="AIG Futura Book"/>
              </a:defRPr>
            </a:lvl1pPr>
            <a:lvl2pPr>
              <a:defRPr sz="1500">
                <a:latin typeface="AIG Futura Book"/>
                <a:cs typeface="AIG Futura Book"/>
              </a:defRPr>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Content Placeholder 2"/>
          <p:cNvSpPr>
            <a:spLocks noGrp="1"/>
          </p:cNvSpPr>
          <p:nvPr>
            <p:ph sz="half" idx="12"/>
          </p:nvPr>
        </p:nvSpPr>
        <p:spPr>
          <a:xfrm>
            <a:off x="3268133" y="3676952"/>
            <a:ext cx="2616200" cy="2449211"/>
          </a:xfrm>
        </p:spPr>
        <p:txBody>
          <a:bodyPr/>
          <a:lstStyle>
            <a:lvl1pPr>
              <a:defRPr sz="1800">
                <a:latin typeface="AIG Futura Book"/>
                <a:cs typeface="AIG Futura Book"/>
              </a:defRPr>
            </a:lvl1pPr>
            <a:lvl2pPr>
              <a:defRPr sz="1500">
                <a:latin typeface="AIG Futura Book"/>
                <a:cs typeface="AIG Futura Book"/>
              </a:defRPr>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Content Placeholder 2"/>
          <p:cNvSpPr>
            <a:spLocks noGrp="1"/>
          </p:cNvSpPr>
          <p:nvPr>
            <p:ph sz="half" idx="13"/>
          </p:nvPr>
        </p:nvSpPr>
        <p:spPr>
          <a:xfrm>
            <a:off x="6070600" y="3676952"/>
            <a:ext cx="2616200" cy="2449211"/>
          </a:xfrm>
        </p:spPr>
        <p:txBody>
          <a:bodyPr/>
          <a:lstStyle>
            <a:lvl1pPr>
              <a:defRPr sz="1800">
                <a:latin typeface="AIG Futura Book"/>
                <a:cs typeface="AIG Futura Book"/>
              </a:defRPr>
            </a:lvl1pPr>
            <a:lvl2pPr>
              <a:defRPr sz="1500">
                <a:latin typeface="AIG Futura Book"/>
                <a:cs typeface="AIG Futura Book"/>
              </a:defRPr>
            </a:lvl2pPr>
            <a:lvl3pPr>
              <a:defRPr sz="1500"/>
            </a:lvl3pPr>
            <a:lvl4pPr>
              <a:defRPr sz="15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9" name="Picture Placeholder 8"/>
          <p:cNvSpPr>
            <a:spLocks noGrp="1"/>
          </p:cNvSpPr>
          <p:nvPr>
            <p:ph type="pic" sz="quarter" idx="14"/>
          </p:nvPr>
        </p:nvSpPr>
        <p:spPr>
          <a:xfrm>
            <a:off x="457199" y="1417638"/>
            <a:ext cx="8229601" cy="1884362"/>
          </a:xfrm>
        </p:spPr>
        <p:txBody>
          <a:bodyPr rtlCol="0">
            <a:normAutofit/>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p:txStyles>
    <p:titleStyle>
      <a:lvl1pPr algn="l" defTabSz="457200" rtl="0" eaLnBrk="0" fontAlgn="base" hangingPunct="0">
        <a:spcBef>
          <a:spcPct val="0"/>
        </a:spcBef>
        <a:spcAft>
          <a:spcPct val="0"/>
        </a:spcAft>
        <a:defRPr sz="3000" kern="1200">
          <a:solidFill>
            <a:srgbClr val="0099D1"/>
          </a:solidFill>
          <a:latin typeface="AIG Futura Medium"/>
          <a:ea typeface="AIG Futura Medium"/>
          <a:cs typeface="AIG Futura Medium"/>
        </a:defRPr>
      </a:lvl1pPr>
      <a:lvl2pPr algn="l" defTabSz="457200" rtl="0" eaLnBrk="0" fontAlgn="base" hangingPunct="0">
        <a:spcBef>
          <a:spcPct val="0"/>
        </a:spcBef>
        <a:spcAft>
          <a:spcPct val="0"/>
        </a:spcAft>
        <a:defRPr sz="3000">
          <a:solidFill>
            <a:srgbClr val="0099D1"/>
          </a:solidFill>
          <a:latin typeface="AIG Futura Medium"/>
          <a:ea typeface="AIG Futura Medium"/>
          <a:cs typeface="AIG Futura Medium"/>
        </a:defRPr>
      </a:lvl2pPr>
      <a:lvl3pPr algn="l" defTabSz="457200" rtl="0" eaLnBrk="0" fontAlgn="base" hangingPunct="0">
        <a:spcBef>
          <a:spcPct val="0"/>
        </a:spcBef>
        <a:spcAft>
          <a:spcPct val="0"/>
        </a:spcAft>
        <a:defRPr sz="3000">
          <a:solidFill>
            <a:srgbClr val="0099D1"/>
          </a:solidFill>
          <a:latin typeface="AIG Futura Medium"/>
          <a:ea typeface="AIG Futura Medium"/>
          <a:cs typeface="AIG Futura Medium"/>
        </a:defRPr>
      </a:lvl3pPr>
      <a:lvl4pPr algn="l" defTabSz="457200" rtl="0" eaLnBrk="0" fontAlgn="base" hangingPunct="0">
        <a:spcBef>
          <a:spcPct val="0"/>
        </a:spcBef>
        <a:spcAft>
          <a:spcPct val="0"/>
        </a:spcAft>
        <a:defRPr sz="3000">
          <a:solidFill>
            <a:srgbClr val="0099D1"/>
          </a:solidFill>
          <a:latin typeface="AIG Futura Medium"/>
          <a:ea typeface="AIG Futura Medium"/>
          <a:cs typeface="AIG Futura Medium"/>
        </a:defRPr>
      </a:lvl4pPr>
      <a:lvl5pPr algn="l" defTabSz="457200" rtl="0" eaLnBrk="0" fontAlgn="base" hangingPunct="0">
        <a:spcBef>
          <a:spcPct val="0"/>
        </a:spcBef>
        <a:spcAft>
          <a:spcPct val="0"/>
        </a:spcAft>
        <a:defRPr sz="3000">
          <a:solidFill>
            <a:srgbClr val="0099D1"/>
          </a:solidFill>
          <a:latin typeface="AIG Futura Medium"/>
          <a:ea typeface="AIG Futura Medium"/>
          <a:cs typeface="AIG Futura Medium"/>
        </a:defRPr>
      </a:lvl5pPr>
      <a:lvl6pPr marL="457200" algn="l" defTabSz="457200" rtl="0" fontAlgn="base">
        <a:spcBef>
          <a:spcPct val="0"/>
        </a:spcBef>
        <a:spcAft>
          <a:spcPct val="0"/>
        </a:spcAft>
        <a:defRPr sz="3000">
          <a:solidFill>
            <a:srgbClr val="0099D1"/>
          </a:solidFill>
          <a:latin typeface="AIG Futura Medium"/>
          <a:ea typeface="AIG Futura Medium"/>
          <a:cs typeface="AIG Futura Medium"/>
        </a:defRPr>
      </a:lvl6pPr>
      <a:lvl7pPr marL="914400" algn="l" defTabSz="457200" rtl="0" fontAlgn="base">
        <a:spcBef>
          <a:spcPct val="0"/>
        </a:spcBef>
        <a:spcAft>
          <a:spcPct val="0"/>
        </a:spcAft>
        <a:defRPr sz="3000">
          <a:solidFill>
            <a:srgbClr val="0099D1"/>
          </a:solidFill>
          <a:latin typeface="AIG Futura Medium"/>
          <a:ea typeface="AIG Futura Medium"/>
          <a:cs typeface="AIG Futura Medium"/>
        </a:defRPr>
      </a:lvl7pPr>
      <a:lvl8pPr marL="1371600" algn="l" defTabSz="457200" rtl="0" fontAlgn="base">
        <a:spcBef>
          <a:spcPct val="0"/>
        </a:spcBef>
        <a:spcAft>
          <a:spcPct val="0"/>
        </a:spcAft>
        <a:defRPr sz="3000">
          <a:solidFill>
            <a:srgbClr val="0099D1"/>
          </a:solidFill>
          <a:latin typeface="AIG Futura Medium"/>
          <a:ea typeface="AIG Futura Medium"/>
          <a:cs typeface="AIG Futura Medium"/>
        </a:defRPr>
      </a:lvl8pPr>
      <a:lvl9pPr marL="1828800" algn="l" defTabSz="457200" rtl="0" fontAlgn="base">
        <a:spcBef>
          <a:spcPct val="0"/>
        </a:spcBef>
        <a:spcAft>
          <a:spcPct val="0"/>
        </a:spcAft>
        <a:defRPr sz="3000">
          <a:solidFill>
            <a:srgbClr val="0099D1"/>
          </a:solidFill>
          <a:latin typeface="AIG Futura Medium"/>
          <a:ea typeface="AIG Futura Medium"/>
          <a:cs typeface="AIG Futura Medium"/>
        </a:defRPr>
      </a:lvl9pPr>
    </p:titleStyle>
    <p:bodyStyle>
      <a:lvl1pPr marL="457200" indent="-457200" algn="l" defTabSz="457200" rtl="0" eaLnBrk="0" fontAlgn="base" hangingPunct="0">
        <a:spcBef>
          <a:spcPct val="0"/>
        </a:spcBef>
        <a:spcAft>
          <a:spcPts val="600"/>
        </a:spcAft>
        <a:buFont typeface="Arial" charset="0"/>
        <a:defRPr sz="2200" kern="1200">
          <a:solidFill>
            <a:srgbClr val="636463"/>
          </a:solidFill>
          <a:latin typeface="AIG Futura Book"/>
          <a:ea typeface="AIG Futura Book"/>
          <a:cs typeface="AIG Futura Book"/>
        </a:defRPr>
      </a:lvl1pPr>
      <a:lvl2pPr marL="457200" indent="-182563" algn="l" defTabSz="457200" rtl="0" eaLnBrk="0" fontAlgn="base" hangingPunct="0">
        <a:spcBef>
          <a:spcPct val="0"/>
        </a:spcBef>
        <a:spcAft>
          <a:spcPts val="600"/>
        </a:spcAft>
        <a:buFont typeface="Arial" charset="0"/>
        <a:buChar char="•"/>
        <a:defRPr sz="2000" kern="1200">
          <a:solidFill>
            <a:srgbClr val="636463"/>
          </a:solidFill>
          <a:latin typeface="AIG Futura Book"/>
          <a:ea typeface="AIG Futura Book"/>
          <a:cs typeface="AIG Futura Book"/>
        </a:defRPr>
      </a:lvl2pPr>
      <a:lvl3pPr marL="803275" indent="-182563" algn="l" defTabSz="457200" rtl="0" eaLnBrk="0" fontAlgn="base" hangingPunct="0">
        <a:spcBef>
          <a:spcPct val="0"/>
        </a:spcBef>
        <a:spcAft>
          <a:spcPts val="600"/>
        </a:spcAft>
        <a:buFont typeface="Arial" charset="0"/>
        <a:buChar char="•"/>
        <a:defRPr kern="1200">
          <a:solidFill>
            <a:srgbClr val="636463"/>
          </a:solidFill>
          <a:latin typeface="AIG Futura Book"/>
          <a:ea typeface="AIG Futura Book"/>
          <a:cs typeface="AIG Futura Book"/>
        </a:defRPr>
      </a:lvl3pPr>
      <a:lvl4pPr marL="1169988" indent="-182563" algn="l" defTabSz="457200" rtl="0" eaLnBrk="0" fontAlgn="base" hangingPunct="0">
        <a:spcBef>
          <a:spcPct val="0"/>
        </a:spcBef>
        <a:spcAft>
          <a:spcPts val="600"/>
        </a:spcAft>
        <a:buFont typeface="Arial" charset="0"/>
        <a:buChar char="•"/>
        <a:defRPr sz="1600" kern="1200">
          <a:solidFill>
            <a:srgbClr val="636463"/>
          </a:solidFill>
          <a:latin typeface="AIG Futura Book"/>
          <a:ea typeface="AIG Futura Book"/>
          <a:cs typeface="AIG Futura Book"/>
        </a:defRPr>
      </a:lvl4pPr>
      <a:lvl5pPr marL="1535113" indent="-182563" algn="l" defTabSz="457200" rtl="0" eaLnBrk="0" fontAlgn="base" hangingPunct="0">
        <a:spcBef>
          <a:spcPct val="0"/>
        </a:spcBef>
        <a:spcAft>
          <a:spcPts val="600"/>
        </a:spcAft>
        <a:buFont typeface="Arial" charset="0"/>
        <a:buChar char="•"/>
        <a:defRPr sz="1600" kern="1200">
          <a:solidFill>
            <a:srgbClr val="636463"/>
          </a:solidFill>
          <a:latin typeface="AIG Futura Book"/>
          <a:ea typeface="AIG Futura Book"/>
          <a:cs typeface="AIG Futura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drivology.co.uk/howitworks"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hyperlink" Target="https://www.statefarm.com/insurance/auto/discounts/drive-safe-save" TargetMode="External"/><Relationship Id="rId5" Type="http://schemas.openxmlformats.org/officeDocument/2006/relationships/hyperlink" Target="http://www.wsj.com/articles/SB10001424127887323420604578647950497541958" TargetMode="External"/><Relationship Id="rId4" Type="http://schemas.openxmlformats.org/officeDocument/2006/relationships/hyperlink" Target="http://www.transportation.ce.gatech.edu/sites/default/files/files/smoothing_methods_designed_to_minimize_the_impact_of_gps_random_error_on_travel_distance_speed_and_acceleration_profile_estimates-trr.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progressive.com/auto/snapshot/"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hyperlink" Target="http://www.allstate.com/auto-insurance/auto-insurance-discounts.aspx"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7"/>
          <p:cNvSpPr txBox="1">
            <a:spLocks noChangeArrowheads="1"/>
          </p:cNvSpPr>
          <p:nvPr/>
        </p:nvSpPr>
        <p:spPr bwMode="auto">
          <a:xfrm>
            <a:off x="1144588" y="2789238"/>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Aft>
                <a:spcPts val="600"/>
              </a:spcAft>
              <a:buFont typeface="Arial" pitchFamily="34" charset="0"/>
              <a:defRPr sz="2200">
                <a:solidFill>
                  <a:srgbClr val="636463"/>
                </a:solidFill>
                <a:latin typeface="AIG Futura Book"/>
                <a:ea typeface="AIG Futura Book"/>
                <a:cs typeface="AIG Futura Book"/>
              </a:defRPr>
            </a:lvl1pPr>
            <a:lvl2pPr marL="742950" indent="-285750" eaLnBrk="0" hangingPunct="0">
              <a:spcAft>
                <a:spcPts val="600"/>
              </a:spcAft>
              <a:buFont typeface="Arial" pitchFamily="34" charset="0"/>
              <a:buChar char="•"/>
              <a:defRPr sz="2000">
                <a:solidFill>
                  <a:srgbClr val="636463"/>
                </a:solidFill>
                <a:latin typeface="AIG Futura Book"/>
                <a:ea typeface="AIG Futura Book"/>
                <a:cs typeface="AIG Futura Book"/>
              </a:defRPr>
            </a:lvl2pPr>
            <a:lvl3pPr marL="1143000" indent="-228600" eaLnBrk="0" hangingPunct="0">
              <a:spcAft>
                <a:spcPts val="600"/>
              </a:spcAft>
              <a:buFont typeface="Arial" pitchFamily="34" charset="0"/>
              <a:buChar char="•"/>
              <a:defRPr>
                <a:solidFill>
                  <a:srgbClr val="636463"/>
                </a:solidFill>
                <a:latin typeface="AIG Futura Book"/>
                <a:ea typeface="AIG Futura Book"/>
                <a:cs typeface="AIG Futura Book"/>
              </a:defRPr>
            </a:lvl3pPr>
            <a:lvl4pPr marL="1600200" indent="-228600" eaLnBrk="0" hangingPunct="0">
              <a:spcAft>
                <a:spcPts val="600"/>
              </a:spcAft>
              <a:buFont typeface="Arial" pitchFamily="34" charset="0"/>
              <a:buChar char="•"/>
              <a:defRPr sz="1600">
                <a:solidFill>
                  <a:srgbClr val="636463"/>
                </a:solidFill>
                <a:latin typeface="AIG Futura Book"/>
                <a:ea typeface="AIG Futura Book"/>
                <a:cs typeface="AIG Futura Book"/>
              </a:defRPr>
            </a:lvl4pPr>
            <a:lvl5pPr marL="2057400" indent="-228600" eaLnBrk="0" hangingPunct="0">
              <a:spcAft>
                <a:spcPts val="600"/>
              </a:spcAft>
              <a:buFont typeface="Arial" pitchFamily="34" charset="0"/>
              <a:buChar char="•"/>
              <a:defRPr sz="1600">
                <a:solidFill>
                  <a:srgbClr val="636463"/>
                </a:solidFill>
                <a:latin typeface="AIG Futura Book"/>
                <a:ea typeface="AIG Futura Book"/>
                <a:cs typeface="AIG Futura Book"/>
              </a:defRPr>
            </a:lvl5pPr>
            <a:lvl6pPr marL="25146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6pPr>
            <a:lvl7pPr marL="29718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7pPr>
            <a:lvl8pPr marL="34290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8pPr>
            <a:lvl9pPr marL="38862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9pPr>
          </a:lstStyle>
          <a:p>
            <a:pPr eaLnBrk="1" hangingPunct="1">
              <a:spcAft>
                <a:spcPct val="0"/>
              </a:spcAft>
              <a:buFontTx/>
              <a:buNone/>
            </a:pPr>
            <a:endParaRPr lang="en-US" altLang="en-US" sz="1800" dirty="0">
              <a:solidFill>
                <a:schemeClr val="tx1"/>
              </a:solidFill>
              <a:latin typeface="Calibri" pitchFamily="34" charset="0"/>
              <a:cs typeface="Arial" pitchFamily="34" charset="0"/>
            </a:endParaRPr>
          </a:p>
        </p:txBody>
      </p:sp>
      <p:pic>
        <p:nvPicPr>
          <p:cNvPr id="18435" name="Picture 5" descr="AIG_PRI_pms299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
            <a:ext cx="13874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Subtitle 5"/>
          <p:cNvSpPr txBox="1">
            <a:spLocks/>
          </p:cNvSpPr>
          <p:nvPr/>
        </p:nvSpPr>
        <p:spPr bwMode="auto">
          <a:xfrm>
            <a:off x="958850" y="3602038"/>
            <a:ext cx="787717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Aft>
                <a:spcPts val="600"/>
              </a:spcAft>
              <a:buFont typeface="Arial" pitchFamily="34" charset="0"/>
              <a:defRPr sz="2200">
                <a:solidFill>
                  <a:srgbClr val="636463"/>
                </a:solidFill>
                <a:latin typeface="AIG Futura Book"/>
                <a:ea typeface="AIG Futura Book"/>
                <a:cs typeface="AIG Futura Book"/>
              </a:defRPr>
            </a:lvl1pPr>
            <a:lvl2pPr marL="742950" indent="-285750" eaLnBrk="0" hangingPunct="0">
              <a:spcAft>
                <a:spcPts val="600"/>
              </a:spcAft>
              <a:buFont typeface="Arial" pitchFamily="34" charset="0"/>
              <a:buChar char="•"/>
              <a:defRPr sz="2000">
                <a:solidFill>
                  <a:srgbClr val="636463"/>
                </a:solidFill>
                <a:latin typeface="AIG Futura Book"/>
                <a:ea typeface="AIG Futura Book"/>
                <a:cs typeface="AIG Futura Book"/>
              </a:defRPr>
            </a:lvl2pPr>
            <a:lvl3pPr marL="1143000" indent="-228600" eaLnBrk="0" hangingPunct="0">
              <a:spcAft>
                <a:spcPts val="600"/>
              </a:spcAft>
              <a:buFont typeface="Arial" pitchFamily="34" charset="0"/>
              <a:buChar char="•"/>
              <a:defRPr>
                <a:solidFill>
                  <a:srgbClr val="636463"/>
                </a:solidFill>
                <a:latin typeface="AIG Futura Book"/>
                <a:ea typeface="AIG Futura Book"/>
                <a:cs typeface="AIG Futura Book"/>
              </a:defRPr>
            </a:lvl3pPr>
            <a:lvl4pPr marL="1600200" indent="-228600" eaLnBrk="0" hangingPunct="0">
              <a:spcAft>
                <a:spcPts val="600"/>
              </a:spcAft>
              <a:buFont typeface="Arial" pitchFamily="34" charset="0"/>
              <a:buChar char="•"/>
              <a:defRPr sz="1600">
                <a:solidFill>
                  <a:srgbClr val="636463"/>
                </a:solidFill>
                <a:latin typeface="AIG Futura Book"/>
                <a:ea typeface="AIG Futura Book"/>
                <a:cs typeface="AIG Futura Book"/>
              </a:defRPr>
            </a:lvl4pPr>
            <a:lvl5pPr marL="2057400" indent="-228600" eaLnBrk="0" hangingPunct="0">
              <a:spcAft>
                <a:spcPts val="600"/>
              </a:spcAft>
              <a:buFont typeface="Arial" pitchFamily="34" charset="0"/>
              <a:buChar char="•"/>
              <a:defRPr sz="1600">
                <a:solidFill>
                  <a:srgbClr val="636463"/>
                </a:solidFill>
                <a:latin typeface="AIG Futura Book"/>
                <a:ea typeface="AIG Futura Book"/>
                <a:cs typeface="AIG Futura Book"/>
              </a:defRPr>
            </a:lvl5pPr>
            <a:lvl6pPr marL="25146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6pPr>
            <a:lvl7pPr marL="29718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7pPr>
            <a:lvl8pPr marL="34290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8pPr>
            <a:lvl9pPr marL="38862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9pPr>
          </a:lstStyle>
          <a:p>
            <a:pPr eaLnBrk="1" hangingPunct="1">
              <a:spcAft>
                <a:spcPct val="0"/>
              </a:spcAft>
            </a:pPr>
            <a:r>
              <a:rPr lang="en-US" altLang="en-US" sz="2400" dirty="0" smtClean="0">
                <a:solidFill>
                  <a:srgbClr val="0095DC"/>
                </a:solidFill>
                <a:latin typeface="AIG Futura Medium" charset="0"/>
                <a:cs typeface="Arial" pitchFamily="34" charset="0"/>
              </a:rPr>
              <a:t>Ajay Deonarine</a:t>
            </a:r>
            <a:r>
              <a:rPr lang="en-US" altLang="en-US" sz="2400" dirty="0">
                <a:solidFill>
                  <a:srgbClr val="0095DC"/>
                </a:solidFill>
                <a:latin typeface="AIG Futura Medium" charset="0"/>
                <a:cs typeface="Arial" pitchFamily="34" charset="0"/>
              </a:rPr>
              <a:t>					</a:t>
            </a:r>
            <a:r>
              <a:rPr lang="en-US" altLang="en-US" sz="2400" dirty="0" smtClean="0">
                <a:solidFill>
                  <a:srgbClr val="0095DC"/>
                </a:solidFill>
                <a:latin typeface="AIG Futura Medium" charset="0"/>
                <a:cs typeface="Arial" pitchFamily="34" charset="0"/>
              </a:rPr>
              <a:t>	</a:t>
            </a:r>
          </a:p>
          <a:p>
            <a:pPr eaLnBrk="1" hangingPunct="1">
              <a:spcAft>
                <a:spcPct val="0"/>
              </a:spcAft>
            </a:pPr>
            <a:r>
              <a:rPr lang="en-US" altLang="en-US" sz="1900" dirty="0">
                <a:solidFill>
                  <a:srgbClr val="0095DC"/>
                </a:solidFill>
              </a:rPr>
              <a:t>a</a:t>
            </a:r>
            <a:r>
              <a:rPr lang="en-US" altLang="en-US" sz="1900" dirty="0" smtClean="0">
                <a:solidFill>
                  <a:srgbClr val="0095DC"/>
                </a:solidFill>
              </a:rPr>
              <a:t>jay.deonarine@aig.com				</a:t>
            </a:r>
          </a:p>
          <a:p>
            <a:r>
              <a:rPr lang="en-US" sz="2000" dirty="0">
                <a:solidFill>
                  <a:srgbClr val="0095DC"/>
                </a:solidFill>
              </a:rPr>
              <a:t>		 		</a:t>
            </a:r>
          </a:p>
          <a:p>
            <a:endParaRPr lang="en-US" sz="2000" dirty="0">
              <a:solidFill>
                <a:srgbClr val="0095DC"/>
              </a:solidFill>
            </a:endParaRPr>
          </a:p>
          <a:p>
            <a:r>
              <a:rPr lang="en-US" sz="1400" dirty="0">
                <a:solidFill>
                  <a:srgbClr val="0095DC"/>
                </a:solidFill>
                <a:latin typeface="AIG Futura Medium"/>
                <a:ea typeface="AIG Futura Medium"/>
                <a:cs typeface="AIG Futura Medium"/>
              </a:rPr>
              <a:t>This version: </a:t>
            </a:r>
            <a:r>
              <a:rPr lang="en-US" sz="1400" dirty="0" smtClean="0">
                <a:solidFill>
                  <a:srgbClr val="0095DC"/>
                </a:solidFill>
                <a:latin typeface="AIG Futura Medium"/>
                <a:ea typeface="AIG Futura Medium"/>
                <a:cs typeface="AIG Futura Medium"/>
              </a:rPr>
              <a:t>January 5</a:t>
            </a:r>
            <a:r>
              <a:rPr lang="en-US" sz="1400" baseline="30000" dirty="0" smtClean="0">
                <a:solidFill>
                  <a:srgbClr val="0095DC"/>
                </a:solidFill>
                <a:latin typeface="AIG Futura Medium"/>
                <a:ea typeface="AIG Futura Medium"/>
                <a:cs typeface="AIG Futura Medium"/>
              </a:rPr>
              <a:t>th</a:t>
            </a:r>
            <a:r>
              <a:rPr lang="en-US" sz="1400" dirty="0" smtClean="0">
                <a:solidFill>
                  <a:srgbClr val="0095DC"/>
                </a:solidFill>
                <a:latin typeface="AIG Futura Medium"/>
                <a:ea typeface="AIG Futura Medium"/>
                <a:cs typeface="AIG Futura Medium"/>
              </a:rPr>
              <a:t>, 2015 </a:t>
            </a:r>
            <a:r>
              <a:rPr lang="en-US" sz="1400" dirty="0">
                <a:solidFill>
                  <a:srgbClr val="0095DC"/>
                </a:solidFill>
                <a:latin typeface="AIG Futura Medium"/>
                <a:ea typeface="AIG Futura Medium"/>
                <a:cs typeface="AIG Futura Medium"/>
              </a:rPr>
              <a:t>(first version: January 5</a:t>
            </a:r>
            <a:r>
              <a:rPr lang="en-US" sz="1400" baseline="30000" dirty="0">
                <a:solidFill>
                  <a:srgbClr val="0095DC"/>
                </a:solidFill>
                <a:latin typeface="AIG Futura Medium"/>
                <a:ea typeface="AIG Futura Medium"/>
                <a:cs typeface="AIG Futura Medium"/>
              </a:rPr>
              <a:t>th</a:t>
            </a:r>
            <a:r>
              <a:rPr lang="en-US" sz="1400" dirty="0">
                <a:solidFill>
                  <a:srgbClr val="0095DC"/>
                </a:solidFill>
                <a:latin typeface="AIG Futura Medium"/>
                <a:ea typeface="AIG Futura Medium"/>
                <a:cs typeface="AIG Futura Medium"/>
              </a:rPr>
              <a:t>, 2015</a:t>
            </a:r>
            <a:r>
              <a:rPr lang="en-US" sz="2000" dirty="0" smtClean="0">
                <a:solidFill>
                  <a:srgbClr val="0095DC"/>
                </a:solidFill>
                <a:latin typeface="AIG Futura Medium"/>
                <a:ea typeface="AIG Futura Medium"/>
                <a:cs typeface="AIG Futura Medium"/>
              </a:rPr>
              <a:t>)</a:t>
            </a:r>
            <a:endParaRPr lang="en-US" sz="2000" dirty="0">
              <a:solidFill>
                <a:srgbClr val="0095DC"/>
              </a:solidFill>
            </a:endParaRPr>
          </a:p>
        </p:txBody>
      </p:sp>
      <p:sp>
        <p:nvSpPr>
          <p:cNvPr id="18437" name="Title 4"/>
          <p:cNvSpPr>
            <a:spLocks noGrp="1"/>
          </p:cNvSpPr>
          <p:nvPr>
            <p:ph type="ctrTitle"/>
          </p:nvPr>
        </p:nvSpPr>
        <p:spPr>
          <a:xfrm>
            <a:off x="131763" y="1966913"/>
            <a:ext cx="8867775" cy="1454150"/>
          </a:xfrm>
        </p:spPr>
        <p:txBody>
          <a:bodyPr/>
          <a:lstStyle/>
          <a:p>
            <a:pPr algn="ctr" eaLnBrk="1" hangingPunct="1"/>
            <a:r>
              <a:rPr lang="en-US" altLang="en-US" sz="4000" dirty="0" smtClean="0">
                <a:latin typeface="Arial" charset="0"/>
              </a:rPr>
              <a:t>AXA Driver Telematics Analysis</a:t>
            </a:r>
            <a:r>
              <a:rPr lang="en-US" sz="3200" b="1" dirty="0"/>
              <a:t/>
            </a:r>
            <a:br>
              <a:rPr lang="en-US" sz="3200" b="1" dirty="0"/>
            </a:br>
            <a:endParaRPr lang="en-US" altLang="en-US" sz="3200" dirty="0" smtClean="0">
              <a:latin typeface="AIG Futura Medium" charset="0"/>
              <a:ea typeface="AIG Futura Medium" charset="0"/>
              <a:cs typeface="AIG Futura Medium" charset="0"/>
            </a:endParaRPr>
          </a:p>
        </p:txBody>
      </p:sp>
      <p:sp>
        <p:nvSpPr>
          <p:cNvPr id="6" name="Rectangle 5"/>
          <p:cNvSpPr>
            <a:spLocks noChangeArrowheads="1"/>
          </p:cNvSpPr>
          <p:nvPr/>
        </p:nvSpPr>
        <p:spPr bwMode="auto">
          <a:xfrm>
            <a:off x="457200" y="5693341"/>
            <a:ext cx="8229600" cy="769441"/>
          </a:xfrm>
          <a:prstGeom prst="rect">
            <a:avLst/>
          </a:prstGeom>
          <a:noFill/>
          <a:ln w="9525">
            <a:noFill/>
            <a:miter lim="800000"/>
            <a:headEnd/>
            <a:tailEnd/>
          </a:ln>
        </p:spPr>
        <p:txBody>
          <a:bodyPr lIns="91216" tIns="45609" rIns="91216" bIns="45609">
            <a:spAutoFit/>
          </a:bodyPr>
          <a:lstStyle/>
          <a:p>
            <a:r>
              <a:rPr lang="en-US" sz="1100" dirty="0">
                <a:solidFill>
                  <a:srgbClr val="0095DC"/>
                </a:solidFill>
              </a:rPr>
              <a:t>AIG is requesting confidential treatment and the information is being submitted pursuant to 12 U.S.C. §1828(x). AIG further requests that it be notified pursuant to FRBNY policy if the FRBNY is requested to disclose any information that AIG has shared with the FRBNY in its capacity as banking regulator and requests that it be afforded an opportunity to object to disclosure. This applies to all documents submitted in this and other related materials.</a:t>
            </a:r>
          </a:p>
        </p:txBody>
      </p:sp>
    </p:spTree>
    <p:extLst>
      <p:ext uri="{BB962C8B-B14F-4D97-AF65-F5344CB8AC3E}">
        <p14:creationId xmlns:p14="http://schemas.microsoft.com/office/powerpoint/2010/main" val="1804850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Autofit/>
          </a:bodyPr>
          <a:lstStyle/>
          <a:p>
            <a:pPr marL="350838" indent="-341313" eaLnBrk="1" hangingPunct="1">
              <a:lnSpc>
                <a:spcPct val="150000"/>
              </a:lnSpc>
              <a:buFont typeface="Arial" pitchFamily="34" charset="0"/>
              <a:buChar char="•"/>
            </a:pPr>
            <a:r>
              <a:rPr lang="en-US" dirty="0"/>
              <a:t>How often does a non policy holder drive the policy </a:t>
            </a:r>
            <a:r>
              <a:rPr lang="en-US" dirty="0" smtClean="0"/>
              <a:t>holder’s automobile?</a:t>
            </a:r>
          </a:p>
          <a:p>
            <a:pPr marL="350838" lvl="1" indent="-341313" eaLnBrk="1" hangingPunct="1">
              <a:lnSpc>
                <a:spcPct val="150000"/>
              </a:lnSpc>
              <a:buFont typeface="Arial" pitchFamily="34" charset="0"/>
              <a:buChar char="•"/>
            </a:pPr>
            <a:r>
              <a:rPr lang="en-US" sz="1800" dirty="0" smtClean="0"/>
              <a:t>If </a:t>
            </a:r>
            <a:r>
              <a:rPr lang="en-US" sz="1800" dirty="0"/>
              <a:t>a policy is initially priced for one individual, can you tell if someone </a:t>
            </a:r>
            <a:r>
              <a:rPr lang="en-US" sz="1800" dirty="0" smtClean="0"/>
              <a:t>else drove?</a:t>
            </a:r>
          </a:p>
          <a:p>
            <a:pPr marL="696913" lvl="2" indent="-341313" eaLnBrk="1" hangingPunct="1">
              <a:lnSpc>
                <a:spcPct val="150000"/>
              </a:lnSpc>
              <a:buFont typeface="Arial" pitchFamily="34" charset="0"/>
              <a:buChar char="•"/>
            </a:pPr>
            <a:r>
              <a:rPr lang="en-US" dirty="0" smtClean="0"/>
              <a:t>Was </a:t>
            </a:r>
            <a:r>
              <a:rPr lang="en-US" dirty="0"/>
              <a:t>someone else was driving while involved in an accident</a:t>
            </a:r>
            <a:r>
              <a:rPr lang="en-US" dirty="0" smtClean="0"/>
              <a:t>?</a:t>
            </a:r>
            <a:endParaRPr lang="en-US" dirty="0" smtClean="0"/>
          </a:p>
          <a:p>
            <a:pPr marL="696913" lvl="2" indent="-341313" eaLnBrk="1" hangingPunct="1">
              <a:lnSpc>
                <a:spcPct val="150000"/>
              </a:lnSpc>
              <a:buFont typeface="Arial" pitchFamily="34" charset="0"/>
              <a:buChar char="•"/>
            </a:pPr>
            <a:r>
              <a:rPr lang="en-US" dirty="0" smtClean="0"/>
              <a:t>A </a:t>
            </a:r>
            <a:r>
              <a:rPr lang="en-US" dirty="0" smtClean="0"/>
              <a:t>policy issued for me, how often does my wife drive?</a:t>
            </a:r>
          </a:p>
          <a:p>
            <a:pPr marL="696913" lvl="2" indent="-341313" eaLnBrk="1" hangingPunct="1">
              <a:lnSpc>
                <a:spcPct val="150000"/>
              </a:lnSpc>
              <a:buFont typeface="Arial" pitchFamily="34" charset="0"/>
              <a:buChar char="•"/>
            </a:pPr>
            <a:r>
              <a:rPr lang="en-US" dirty="0" smtClean="0"/>
              <a:t>How often does my </a:t>
            </a:r>
            <a:r>
              <a:rPr lang="en-US" dirty="0" smtClean="0"/>
              <a:t>reckless teenage child drive</a:t>
            </a:r>
            <a:r>
              <a:rPr lang="en-US" dirty="0" smtClean="0"/>
              <a:t>?</a:t>
            </a:r>
          </a:p>
          <a:p>
            <a:pPr marL="350838" indent="-341313" eaLnBrk="1" hangingPunct="1">
              <a:lnSpc>
                <a:spcPct val="150000"/>
              </a:lnSpc>
              <a:buFont typeface="Arial" pitchFamily="34" charset="0"/>
              <a:buChar char="•"/>
            </a:pPr>
            <a:r>
              <a:rPr lang="en-US" dirty="0" smtClean="0"/>
              <a:t>By </a:t>
            </a:r>
            <a:r>
              <a:rPr lang="en-US" dirty="0"/>
              <a:t>identifying periods of time where the </a:t>
            </a:r>
            <a:r>
              <a:rPr lang="en-US" dirty="0" smtClean="0"/>
              <a:t>“driver finger print” </a:t>
            </a:r>
            <a:r>
              <a:rPr lang="en-US" dirty="0"/>
              <a:t>does not match that of the policyholder, we seek to identify different </a:t>
            </a:r>
            <a:r>
              <a:rPr lang="en-US" dirty="0" smtClean="0"/>
              <a:t>drivers</a:t>
            </a:r>
          </a:p>
          <a:p>
            <a:pPr marL="696913" lvl="2" indent="-341313" eaLnBrk="1" hangingPunct="1">
              <a:lnSpc>
                <a:spcPct val="150000"/>
              </a:lnSpc>
              <a:buFont typeface="Arial" pitchFamily="34" charset="0"/>
              <a:buChar char="•"/>
            </a:pPr>
            <a:r>
              <a:rPr lang="en-US" dirty="0" smtClean="0"/>
              <a:t>And subsequently price accordingly</a:t>
            </a:r>
            <a:endParaRPr lang="en-US" dirty="0"/>
          </a:p>
          <a:p>
            <a:pPr marL="696913" lvl="2" indent="-341313" eaLnBrk="1" hangingPunct="1">
              <a:lnSpc>
                <a:spcPct val="150000"/>
              </a:lnSpc>
              <a:buFont typeface="Arial" pitchFamily="34" charset="0"/>
              <a:buChar char="•"/>
            </a:pPr>
            <a:endParaRPr lang="en-US" dirty="0"/>
          </a:p>
          <a:p>
            <a:pPr marL="696913" lvl="2" indent="-341313" eaLnBrk="1" hangingPunct="1">
              <a:lnSpc>
                <a:spcPct val="150000"/>
              </a:lnSpc>
              <a:buFont typeface="Arial" pitchFamily="34" charset="0"/>
              <a:buChar char="•"/>
            </a:pPr>
            <a:endParaRPr lang="en-US" sz="1250"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Relevance</a:t>
            </a:r>
            <a:br>
              <a:rPr lang="en-US" sz="4400" dirty="0" smtClean="0"/>
            </a:br>
            <a:r>
              <a:rPr lang="en-US" sz="2400" dirty="0" smtClean="0"/>
              <a:t>Research Question</a:t>
            </a:r>
          </a:p>
        </p:txBody>
      </p:sp>
    </p:spTree>
    <p:extLst>
      <p:ext uri="{BB962C8B-B14F-4D97-AF65-F5344CB8AC3E}">
        <p14:creationId xmlns:p14="http://schemas.microsoft.com/office/powerpoint/2010/main" val="1818144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fontScale="92500" lnSpcReduction="10000"/>
          </a:bodyPr>
          <a:lstStyle/>
          <a:p>
            <a:pPr marL="350838" indent="-341313" eaLnBrk="1" hangingPunct="1">
              <a:lnSpc>
                <a:spcPct val="150000"/>
              </a:lnSpc>
              <a:buFont typeface="Arial" pitchFamily="34" charset="0"/>
              <a:buChar char="•"/>
            </a:pPr>
            <a:r>
              <a:rPr lang="en-US" dirty="0" smtClean="0"/>
              <a:t>“For </a:t>
            </a:r>
            <a:r>
              <a:rPr lang="en-US" dirty="0"/>
              <a:t>this competition, Kaggle participants must come up with a </a:t>
            </a:r>
            <a:r>
              <a:rPr lang="en-US" dirty="0" smtClean="0"/>
              <a:t>‘telematic fingerprint’ </a:t>
            </a:r>
            <a:r>
              <a:rPr lang="en-US" dirty="0"/>
              <a:t>capable of distinguishing when a trip was driven by a given driver. The features of this driver fingerprint could help assess risk and form a crucial piece of a larger telematics puzzle</a:t>
            </a:r>
            <a:r>
              <a:rPr lang="en-US" dirty="0" smtClean="0"/>
              <a:t>.”</a:t>
            </a:r>
          </a:p>
          <a:p>
            <a:pPr marL="350838" indent="-341313" eaLnBrk="1" hangingPunct="1">
              <a:lnSpc>
                <a:spcPct val="150000"/>
              </a:lnSpc>
              <a:buFont typeface="Arial" pitchFamily="34" charset="0"/>
              <a:buChar char="•"/>
            </a:pPr>
            <a:r>
              <a:rPr lang="en-US" dirty="0" smtClean="0"/>
              <a:t>The dataset contains 547,000 </a:t>
            </a:r>
            <a:r>
              <a:rPr lang="en-US" dirty="0"/>
              <a:t>anonymized driver </a:t>
            </a:r>
            <a:r>
              <a:rPr lang="en-US" dirty="0" smtClean="0"/>
              <a:t>trips </a:t>
            </a:r>
          </a:p>
          <a:p>
            <a:pPr marL="696913" lvl="2" indent="-341313" eaLnBrk="1" hangingPunct="1">
              <a:lnSpc>
                <a:spcPct val="150000"/>
              </a:lnSpc>
              <a:buFont typeface="Arial" pitchFamily="34" charset="0"/>
              <a:buChar char="•"/>
            </a:pPr>
            <a:r>
              <a:rPr lang="en-US" dirty="0" smtClean="0"/>
              <a:t>2736 drivers each with 200 trips</a:t>
            </a:r>
          </a:p>
          <a:p>
            <a:pPr marL="696913" lvl="2" indent="-341313" eaLnBrk="1" hangingPunct="1">
              <a:lnSpc>
                <a:spcPct val="150000"/>
              </a:lnSpc>
              <a:buFont typeface="Arial" pitchFamily="34" charset="0"/>
              <a:buChar char="•"/>
            </a:pPr>
            <a:r>
              <a:rPr lang="en-US" dirty="0"/>
              <a:t>A </a:t>
            </a:r>
            <a:r>
              <a:rPr lang="en-US" dirty="0" smtClean="0"/>
              <a:t>“small </a:t>
            </a:r>
            <a:r>
              <a:rPr lang="en-US" dirty="0"/>
              <a:t>and random </a:t>
            </a:r>
            <a:r>
              <a:rPr lang="en-US" dirty="0" smtClean="0"/>
              <a:t>number” </a:t>
            </a:r>
            <a:r>
              <a:rPr lang="en-US" dirty="0"/>
              <a:t>of false trips (trips that were not driven by the driver of interest) are planted in each </a:t>
            </a:r>
            <a:r>
              <a:rPr lang="en-US" dirty="0" smtClean="0"/>
              <a:t>driver's trip inventory</a:t>
            </a:r>
          </a:p>
          <a:p>
            <a:pPr marL="696913" lvl="2" indent="-341313" eaLnBrk="1" hangingPunct="1">
              <a:lnSpc>
                <a:spcPct val="150000"/>
              </a:lnSpc>
              <a:buFont typeface="Arial" pitchFamily="34" charset="0"/>
              <a:buChar char="•"/>
            </a:pPr>
            <a:r>
              <a:rPr lang="en-US" dirty="0" smtClean="0"/>
              <a:t>These </a:t>
            </a:r>
            <a:r>
              <a:rPr lang="en-US" dirty="0"/>
              <a:t>false trips are sourced from drivers not included in the </a:t>
            </a:r>
            <a:r>
              <a:rPr lang="en-US" dirty="0" smtClean="0"/>
              <a:t>competition</a:t>
            </a:r>
          </a:p>
          <a:p>
            <a:pPr marL="696913" lvl="2" indent="-341313" eaLnBrk="1" hangingPunct="1">
              <a:lnSpc>
                <a:spcPct val="150000"/>
              </a:lnSpc>
              <a:buFont typeface="Arial" pitchFamily="34" charset="0"/>
              <a:buChar char="•"/>
            </a:pPr>
            <a:r>
              <a:rPr lang="en-US" dirty="0"/>
              <a:t>You are not given the number of false trips (it varies), nor a labeled training </a:t>
            </a:r>
            <a:r>
              <a:rPr lang="en-US" dirty="0" smtClean="0"/>
              <a:t>set of </a:t>
            </a:r>
            <a:r>
              <a:rPr lang="en-US" dirty="0"/>
              <a:t>true positive </a:t>
            </a:r>
            <a:r>
              <a:rPr lang="en-US" dirty="0" smtClean="0"/>
              <a:t>trips</a:t>
            </a:r>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Problem Description</a:t>
            </a:r>
            <a:br>
              <a:rPr lang="en-US" sz="4400" dirty="0" smtClean="0"/>
            </a:br>
            <a:r>
              <a:rPr lang="en-US" sz="2400" dirty="0" smtClean="0"/>
              <a:t>Using telematic data to identify a driver signature</a:t>
            </a:r>
            <a:endParaRPr lang="en-US" sz="4800" dirty="0" smtClean="0"/>
          </a:p>
        </p:txBody>
      </p:sp>
    </p:spTree>
    <p:extLst>
      <p:ext uri="{BB962C8B-B14F-4D97-AF65-F5344CB8AC3E}">
        <p14:creationId xmlns:p14="http://schemas.microsoft.com/office/powerpoint/2010/main" val="142365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txBox="1">
            <a:spLocks/>
          </p:cNvSpPr>
          <p:nvPr/>
        </p:nvSpPr>
        <p:spPr bwMode="auto">
          <a:xfrm>
            <a:off x="457200" y="274638"/>
            <a:ext cx="8229600" cy="5719762"/>
          </a:xfrm>
          <a:prstGeom prst="rect">
            <a:avLst/>
          </a:prstGeom>
          <a:noFill/>
          <a:ln w="9525">
            <a:noFill/>
            <a:miter lim="800000"/>
            <a:headEnd/>
            <a:tailEnd/>
          </a:ln>
        </p:spPr>
        <p:txBody>
          <a:bodyPr lIns="0" tIns="0" rIns="0" bIns="0" anchor="ctr"/>
          <a:lstStyle/>
          <a:p>
            <a:pPr algn="ctr"/>
            <a:r>
              <a:rPr lang="en-US" sz="4800" dirty="0">
                <a:solidFill>
                  <a:schemeClr val="bg1"/>
                </a:solidFill>
                <a:latin typeface="AIG Futura Medium"/>
                <a:ea typeface="AIG Futura Medium"/>
                <a:cs typeface="AIG Futura Medium"/>
              </a:rPr>
              <a:t>Exploring A New </a:t>
            </a:r>
          </a:p>
          <a:p>
            <a:pPr algn="ctr"/>
            <a:r>
              <a:rPr lang="en-US" sz="4800" dirty="0">
                <a:solidFill>
                  <a:schemeClr val="bg1"/>
                </a:solidFill>
                <a:latin typeface="AIG Futura Medium"/>
                <a:ea typeface="AIG Futura Medium"/>
                <a:cs typeface="AIG Futura Medium"/>
              </a:rPr>
              <a:t>Telematic </a:t>
            </a:r>
            <a:r>
              <a:rPr lang="en-US" sz="4800" dirty="0" smtClean="0">
                <a:solidFill>
                  <a:schemeClr val="bg1"/>
                </a:solidFill>
                <a:latin typeface="AIG Futura Medium"/>
                <a:ea typeface="AIG Futura Medium"/>
                <a:cs typeface="AIG Futura Medium"/>
              </a:rPr>
              <a:t>Application:</a:t>
            </a:r>
            <a:endParaRPr lang="en-US" sz="4800" dirty="0">
              <a:solidFill>
                <a:schemeClr val="bg1"/>
              </a:solidFill>
              <a:latin typeface="AIG Futura Medium"/>
              <a:ea typeface="AIG Futura Medium"/>
              <a:cs typeface="AIG Futura Medium"/>
            </a:endParaRPr>
          </a:p>
          <a:p>
            <a:pPr algn="ctr"/>
            <a:r>
              <a:rPr lang="en-US" sz="4800" dirty="0" smtClean="0">
                <a:solidFill>
                  <a:schemeClr val="bg1"/>
                </a:solidFill>
                <a:latin typeface="AIG Futura Medium"/>
                <a:ea typeface="AIG Futura Medium"/>
                <a:cs typeface="AIG Futura Medium"/>
              </a:rPr>
              <a:t>Data</a:t>
            </a:r>
            <a:endParaRPr lang="en-US" dirty="0" smtClean="0">
              <a:solidFill>
                <a:schemeClr val="bg1"/>
              </a:solidFill>
              <a:latin typeface="AIG Futura Medium"/>
              <a:ea typeface="AIG Futura Medium"/>
              <a:cs typeface="AIG Futura Medium"/>
            </a:endParaRPr>
          </a:p>
        </p:txBody>
      </p:sp>
    </p:spTree>
    <p:extLst>
      <p:ext uri="{BB962C8B-B14F-4D97-AF65-F5344CB8AC3E}">
        <p14:creationId xmlns:p14="http://schemas.microsoft.com/office/powerpoint/2010/main" val="725312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a:bodyPr>
          <a:lstStyle/>
          <a:p>
            <a:pPr marL="350838" indent="-341313" eaLnBrk="1" hangingPunct="1">
              <a:lnSpc>
                <a:spcPct val="150000"/>
              </a:lnSpc>
              <a:buFont typeface="Arial" pitchFamily="34" charset="0"/>
              <a:buChar char="•"/>
            </a:pPr>
            <a:r>
              <a:rPr lang="en-US" sz="2000" dirty="0" smtClean="0"/>
              <a:t>Unit of observation is the trip of an individual car</a:t>
            </a:r>
          </a:p>
          <a:p>
            <a:pPr marL="350838" indent="-341313" eaLnBrk="1" hangingPunct="1">
              <a:lnSpc>
                <a:spcPct val="150000"/>
              </a:lnSpc>
              <a:buFont typeface="Arial" pitchFamily="34" charset="0"/>
              <a:buChar char="•"/>
            </a:pPr>
            <a:r>
              <a:rPr lang="en-US" sz="2000" dirty="0" smtClean="0"/>
              <a:t>For each trip the car’s location is captured once per second</a:t>
            </a:r>
            <a:endParaRPr lang="en-US" sz="2000" dirty="0"/>
          </a:p>
          <a:p>
            <a:pPr marL="350838" indent="-341313" eaLnBrk="1" hangingPunct="1">
              <a:lnSpc>
                <a:spcPct val="150000"/>
              </a:lnSpc>
              <a:buFont typeface="Arial" pitchFamily="34" charset="0"/>
              <a:buChar char="•"/>
            </a:pPr>
            <a:r>
              <a:rPr lang="en-US" sz="2000" dirty="0"/>
              <a:t>Data is strictly </a:t>
            </a:r>
            <a:r>
              <a:rPr lang="en-US" sz="2000" dirty="0" smtClean="0"/>
              <a:t>position relative to starting location</a:t>
            </a:r>
            <a:endParaRPr lang="en-US" sz="2000" dirty="0"/>
          </a:p>
          <a:p>
            <a:pPr marL="350838" indent="-341313" eaLnBrk="1" hangingPunct="1">
              <a:lnSpc>
                <a:spcPct val="150000"/>
              </a:lnSpc>
              <a:buFont typeface="Arial" pitchFamily="34" charset="0"/>
              <a:buChar char="•"/>
            </a:pPr>
            <a:r>
              <a:rPr lang="en-US" sz="2000" dirty="0" smtClean="0"/>
              <a:t>Time is measured as seconds from trip start</a:t>
            </a:r>
            <a:endParaRPr lang="en-US" sz="2000" dirty="0"/>
          </a:p>
          <a:p>
            <a:pPr marL="350838" indent="-341313" eaLnBrk="1" hangingPunct="1">
              <a:lnSpc>
                <a:spcPct val="150000"/>
              </a:lnSpc>
              <a:buFont typeface="Arial" pitchFamily="34" charset="0"/>
              <a:buChar char="•"/>
            </a:pPr>
            <a:r>
              <a:rPr lang="en-US" sz="2000" dirty="0" smtClean="0"/>
              <a:t>The </a:t>
            </a:r>
            <a:r>
              <a:rPr lang="en-US" sz="2000" dirty="0"/>
              <a:t>challenge of this competition is to </a:t>
            </a:r>
            <a:r>
              <a:rPr lang="en-US" sz="2000" b="1" dirty="0"/>
              <a:t>identify trips which are not from the driver of interest</a:t>
            </a:r>
            <a:r>
              <a:rPr lang="en-US" sz="2000" dirty="0"/>
              <a:t>, based on their telematic </a:t>
            </a:r>
            <a:r>
              <a:rPr lang="en-US" sz="2000" dirty="0" smtClean="0"/>
              <a:t>features</a:t>
            </a:r>
          </a:p>
          <a:p>
            <a:pPr marL="696913" lvl="2" indent="-341313" eaLnBrk="1" hangingPunct="1">
              <a:lnSpc>
                <a:spcPct val="150000"/>
              </a:lnSpc>
              <a:buFont typeface="Arial" pitchFamily="34" charset="0"/>
              <a:buChar char="•"/>
            </a:pPr>
            <a:r>
              <a:rPr lang="en-US" sz="2000" dirty="0"/>
              <a:t>You must predict a probability that each trip was taken by the driver of </a:t>
            </a:r>
            <a:r>
              <a:rPr lang="en-US" sz="2000" dirty="0" smtClean="0"/>
              <a:t>interest</a:t>
            </a:r>
            <a:endParaRPr lang="en-US" sz="2000" dirty="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Data Description</a:t>
            </a:r>
            <a:br>
              <a:rPr lang="en-US" sz="4400" dirty="0" smtClean="0"/>
            </a:br>
            <a:r>
              <a:rPr lang="en-US" sz="2400" dirty="0" smtClean="0"/>
              <a:t>Using telematic data to identify a driver signature</a:t>
            </a:r>
            <a:endParaRPr lang="en-US" sz="4800" dirty="0" smtClean="0"/>
          </a:p>
        </p:txBody>
      </p:sp>
    </p:spTree>
    <p:extLst>
      <p:ext uri="{BB962C8B-B14F-4D97-AF65-F5344CB8AC3E}">
        <p14:creationId xmlns:p14="http://schemas.microsoft.com/office/powerpoint/2010/main" val="3828015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fontScale="92500" lnSpcReduction="20000"/>
          </a:bodyPr>
          <a:lstStyle/>
          <a:p>
            <a:pPr marL="350838" indent="-341313" eaLnBrk="1" hangingPunct="1">
              <a:lnSpc>
                <a:spcPct val="150000"/>
              </a:lnSpc>
              <a:buFont typeface="Arial" pitchFamily="34" charset="0"/>
              <a:buChar char="•"/>
            </a:pPr>
            <a:r>
              <a:rPr lang="en-US" dirty="0" smtClean="0"/>
              <a:t>For privacy reasons, data is highly anonymized</a:t>
            </a:r>
          </a:p>
          <a:p>
            <a:pPr marL="696913" lvl="2" indent="-341313" eaLnBrk="1" hangingPunct="1">
              <a:lnSpc>
                <a:spcPct val="150000"/>
              </a:lnSpc>
              <a:buFont typeface="Arial" pitchFamily="34" charset="0"/>
              <a:buChar char="•"/>
            </a:pPr>
            <a:r>
              <a:rPr lang="en-US" dirty="0" smtClean="0"/>
              <a:t>Trips are re-centered to (0,0)</a:t>
            </a:r>
          </a:p>
          <a:p>
            <a:pPr marL="696913" lvl="2" indent="-341313" eaLnBrk="1" hangingPunct="1">
              <a:lnSpc>
                <a:spcPct val="150000"/>
              </a:lnSpc>
              <a:buFont typeface="Arial" pitchFamily="34" charset="0"/>
              <a:buChar char="•"/>
            </a:pPr>
            <a:r>
              <a:rPr lang="en-US" dirty="0"/>
              <a:t>Trips are randomly </a:t>
            </a:r>
            <a:r>
              <a:rPr lang="en-US" dirty="0" smtClean="0"/>
              <a:t>rotated</a:t>
            </a:r>
          </a:p>
          <a:p>
            <a:pPr marL="696913" lvl="2" indent="-341313" eaLnBrk="1" hangingPunct="1">
              <a:lnSpc>
                <a:spcPct val="150000"/>
              </a:lnSpc>
              <a:buFont typeface="Arial" pitchFamily="34" charset="0"/>
              <a:buChar char="•"/>
            </a:pPr>
            <a:r>
              <a:rPr lang="en-US" dirty="0" smtClean="0"/>
              <a:t>No true time stamps – all time is relative to start of trip</a:t>
            </a:r>
          </a:p>
          <a:p>
            <a:pPr marL="696913" lvl="2" indent="-341313" eaLnBrk="1" hangingPunct="1">
              <a:lnSpc>
                <a:spcPct val="150000"/>
              </a:lnSpc>
              <a:buFont typeface="Arial" pitchFamily="34" charset="0"/>
              <a:buChar char="•"/>
            </a:pPr>
            <a:r>
              <a:rPr lang="en-US" dirty="0" smtClean="0"/>
              <a:t>No </a:t>
            </a:r>
            <a:r>
              <a:rPr lang="en-US" dirty="0"/>
              <a:t>diver demographics</a:t>
            </a:r>
          </a:p>
          <a:p>
            <a:pPr marL="350838" indent="-341313" eaLnBrk="1" hangingPunct="1">
              <a:lnSpc>
                <a:spcPct val="150000"/>
              </a:lnSpc>
              <a:buFont typeface="Arial" pitchFamily="34" charset="0"/>
              <a:buChar char="•"/>
            </a:pPr>
            <a:r>
              <a:rPr lang="en-US" dirty="0"/>
              <a:t>Use of external data is not allowed (though probably not useful</a:t>
            </a:r>
            <a:r>
              <a:rPr lang="en-US" dirty="0" smtClean="0"/>
              <a:t>)</a:t>
            </a:r>
          </a:p>
          <a:p>
            <a:pPr marL="350838" indent="-341313" eaLnBrk="1" hangingPunct="1">
              <a:lnSpc>
                <a:spcPct val="150000"/>
              </a:lnSpc>
              <a:buFont typeface="Arial" pitchFamily="34" charset="0"/>
              <a:buChar char="•"/>
            </a:pPr>
            <a:r>
              <a:rPr lang="en-US" dirty="0" smtClean="0"/>
              <a:t>Actual anonymization description is vague, most likely on purpose</a:t>
            </a:r>
          </a:p>
          <a:p>
            <a:pPr marL="350838" indent="-341313" eaLnBrk="1" hangingPunct="1">
              <a:lnSpc>
                <a:spcPct val="150000"/>
              </a:lnSpc>
              <a:buFont typeface="Arial" pitchFamily="34" charset="0"/>
              <a:buChar char="•"/>
            </a:pPr>
            <a:r>
              <a:rPr lang="en-US" dirty="0" smtClean="0"/>
              <a:t>GPS data is quite volatile due to:</a:t>
            </a:r>
          </a:p>
          <a:p>
            <a:pPr marL="696913" lvl="2" indent="-341313" eaLnBrk="1" hangingPunct="1">
              <a:lnSpc>
                <a:spcPct val="150000"/>
              </a:lnSpc>
              <a:buFont typeface="Arial" pitchFamily="34" charset="0"/>
              <a:buChar char="•"/>
            </a:pPr>
            <a:r>
              <a:rPr lang="en-US" dirty="0" smtClean="0"/>
              <a:t>Coverage area</a:t>
            </a:r>
          </a:p>
          <a:p>
            <a:pPr marL="696913" lvl="2" indent="-341313" eaLnBrk="1" hangingPunct="1">
              <a:lnSpc>
                <a:spcPct val="150000"/>
              </a:lnSpc>
              <a:buFont typeface="Arial" pitchFamily="34" charset="0"/>
              <a:buChar char="•"/>
            </a:pPr>
            <a:r>
              <a:rPr lang="en-US" dirty="0" smtClean="0"/>
              <a:t>Tunnels</a:t>
            </a:r>
          </a:p>
          <a:p>
            <a:pPr marL="696913" lvl="2" indent="-341313" eaLnBrk="1" hangingPunct="1">
              <a:lnSpc>
                <a:spcPct val="150000"/>
              </a:lnSpc>
              <a:buFont typeface="Arial" pitchFamily="34" charset="0"/>
              <a:buChar char="•"/>
            </a:pPr>
            <a:r>
              <a:rPr lang="en-US" dirty="0" smtClean="0"/>
              <a:t>Inclement weather</a:t>
            </a:r>
          </a:p>
          <a:p>
            <a:pPr marL="696913" lvl="2" indent="-341313" eaLnBrk="1" hangingPunct="1">
              <a:lnSpc>
                <a:spcPct val="150000"/>
              </a:lnSpc>
              <a:buFont typeface="Arial" pitchFamily="34" charset="0"/>
              <a:buChar char="•"/>
            </a:pPr>
            <a:endParaRPr lang="en-US"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Data Challenges</a:t>
            </a:r>
            <a:br>
              <a:rPr lang="en-US" sz="4400" dirty="0" smtClean="0"/>
            </a:br>
            <a:r>
              <a:rPr lang="en-US" sz="2400" dirty="0" smtClean="0"/>
              <a:t>Not true GPS coordinates</a:t>
            </a:r>
            <a:endParaRPr lang="en-US" sz="4800" dirty="0" smtClean="0"/>
          </a:p>
        </p:txBody>
      </p:sp>
    </p:spTree>
    <p:extLst>
      <p:ext uri="{BB962C8B-B14F-4D97-AF65-F5344CB8AC3E}">
        <p14:creationId xmlns:p14="http://schemas.microsoft.com/office/powerpoint/2010/main" val="3970387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Example: </a:t>
            </a:r>
            <a:r>
              <a:rPr lang="en-US" sz="4400" dirty="0"/>
              <a:t>Driver 1 / Trip 200</a:t>
            </a:r>
            <a:r>
              <a:rPr lang="en-US" sz="4400" dirty="0" smtClean="0"/>
              <a:t/>
            </a:r>
            <a:br>
              <a:rPr lang="en-US" sz="4400" dirty="0" smtClean="0"/>
            </a:br>
            <a:r>
              <a:rPr lang="en-US" sz="2400" dirty="0" smtClean="0"/>
              <a:t>Raw Speed</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23" y="1417638"/>
            <a:ext cx="7597471" cy="4735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6233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3"/>
          <p:cNvSpPr>
            <a:spLocks noGrp="1"/>
          </p:cNvSpPr>
          <p:nvPr>
            <p:ph type="title"/>
          </p:nvPr>
        </p:nvSpPr>
        <p:spPr>
          <a:xfrm>
            <a:off x="457200" y="274638"/>
            <a:ext cx="7539038" cy="1143000"/>
          </a:xfrm>
        </p:spPr>
        <p:txBody>
          <a:bodyPr/>
          <a:lstStyle/>
          <a:p>
            <a:pPr algn="ctr" eaLnBrk="1" hangingPunct="1"/>
            <a:r>
              <a:rPr lang="en-US" sz="4400" dirty="0"/>
              <a:t>Example: Driver 1 / Trip </a:t>
            </a:r>
            <a:r>
              <a:rPr lang="en-US" sz="4400" dirty="0" smtClean="0"/>
              <a:t>1</a:t>
            </a:r>
            <a:br>
              <a:rPr lang="en-US" sz="4400" dirty="0" smtClean="0"/>
            </a:br>
            <a:r>
              <a:rPr lang="en-US" sz="2400" dirty="0" smtClean="0"/>
              <a:t>Loess Smoothing Speed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417638"/>
            <a:ext cx="7666038" cy="4778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66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3"/>
          <p:cNvSpPr>
            <a:spLocks noGrp="1"/>
          </p:cNvSpPr>
          <p:nvPr>
            <p:ph type="title"/>
          </p:nvPr>
        </p:nvSpPr>
        <p:spPr>
          <a:xfrm>
            <a:off x="457200" y="274638"/>
            <a:ext cx="7539038" cy="1143000"/>
          </a:xfrm>
        </p:spPr>
        <p:txBody>
          <a:bodyPr/>
          <a:lstStyle/>
          <a:p>
            <a:pPr algn="ctr" eaLnBrk="1" hangingPunct="1"/>
            <a:r>
              <a:rPr lang="en-US" sz="4400" dirty="0"/>
              <a:t>Example: Driver 1 / Trip </a:t>
            </a:r>
            <a:r>
              <a:rPr lang="en-US" sz="4400" dirty="0" smtClean="0"/>
              <a:t>1</a:t>
            </a:r>
            <a:br>
              <a:rPr lang="en-US" sz="4400" dirty="0" smtClean="0"/>
            </a:br>
            <a:r>
              <a:rPr lang="en-US" sz="2400" dirty="0" smtClean="0"/>
              <a:t>Raw Location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79" y="1541463"/>
            <a:ext cx="8479959"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52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a:bodyPr>
          <a:lstStyle/>
          <a:p>
            <a:pPr marL="350838" indent="-341313" eaLnBrk="1" hangingPunct="1">
              <a:lnSpc>
                <a:spcPct val="150000"/>
              </a:lnSpc>
              <a:buFont typeface="Arial" pitchFamily="34" charset="0"/>
              <a:buChar char="•"/>
            </a:pPr>
            <a:r>
              <a:rPr lang="en-US" dirty="0" smtClean="0"/>
              <a:t>How to handle outliers?</a:t>
            </a:r>
          </a:p>
          <a:p>
            <a:pPr marL="350838" indent="-341313" eaLnBrk="1" hangingPunct="1">
              <a:lnSpc>
                <a:spcPct val="150000"/>
              </a:lnSpc>
              <a:buFont typeface="Arial" pitchFamily="34" charset="0"/>
              <a:buChar char="•"/>
            </a:pPr>
            <a:r>
              <a:rPr lang="en-US" dirty="0" smtClean="0"/>
              <a:t>Remove or smooth</a:t>
            </a:r>
          </a:p>
          <a:p>
            <a:pPr marL="696913" lvl="2" indent="-341313" eaLnBrk="1" hangingPunct="1">
              <a:lnSpc>
                <a:spcPct val="150000"/>
              </a:lnSpc>
              <a:buFont typeface="Arial" pitchFamily="34" charset="0"/>
              <a:buChar char="•"/>
            </a:pPr>
            <a:r>
              <a:rPr lang="en-US" dirty="0" smtClean="0"/>
              <a:t>Automatic removal is hard and risks eliminating pertinent information</a:t>
            </a:r>
          </a:p>
          <a:p>
            <a:pPr marL="696913" lvl="2" indent="-341313" eaLnBrk="1" hangingPunct="1">
              <a:lnSpc>
                <a:spcPct val="150000"/>
              </a:lnSpc>
              <a:buFont typeface="Arial" pitchFamily="34" charset="0"/>
              <a:buChar char="•"/>
            </a:pPr>
            <a:r>
              <a:rPr lang="en-US" dirty="0" smtClean="0"/>
              <a:t>Loess or kernel smoothing involves setting parameters to control degree of smoothing</a:t>
            </a:r>
          </a:p>
          <a:p>
            <a:pPr marL="350838" lvl="1" indent="-341313" eaLnBrk="1" hangingPunct="1">
              <a:lnSpc>
                <a:spcPct val="150000"/>
              </a:lnSpc>
              <a:buFont typeface="Arial" pitchFamily="34" charset="0"/>
              <a:buChar char="•"/>
            </a:pPr>
            <a:r>
              <a:rPr lang="en-US" sz="1800" dirty="0" smtClean="0"/>
              <a:t>How to count turns in presence of choppy GPS readings?</a:t>
            </a:r>
          </a:p>
          <a:p>
            <a:pPr marL="696913" lvl="2" indent="-341313" eaLnBrk="1" hangingPunct="1">
              <a:lnSpc>
                <a:spcPct val="150000"/>
              </a:lnSpc>
              <a:buFont typeface="Arial" pitchFamily="34" charset="0"/>
              <a:buChar char="•"/>
            </a:pPr>
            <a:r>
              <a:rPr lang="en-US" dirty="0"/>
              <a:t>Left turns, right turns, </a:t>
            </a:r>
            <a:r>
              <a:rPr lang="en-US" dirty="0" smtClean="0"/>
              <a:t>U-turns</a:t>
            </a:r>
          </a:p>
          <a:p>
            <a:pPr marL="696913" lvl="2" indent="-341313" eaLnBrk="1" hangingPunct="1">
              <a:lnSpc>
                <a:spcPct val="150000"/>
              </a:lnSpc>
              <a:buFont typeface="Arial" pitchFamily="34" charset="0"/>
              <a:buChar char="•"/>
            </a:pPr>
            <a:r>
              <a:rPr lang="en-US" dirty="0" smtClean="0"/>
              <a:t>Smooth in polar coordinates</a:t>
            </a:r>
          </a:p>
          <a:p>
            <a:pPr marL="696913" lvl="2" indent="-341313" eaLnBrk="1" hangingPunct="1">
              <a:lnSpc>
                <a:spcPct val="150000"/>
              </a:lnSpc>
              <a:buFont typeface="Arial" pitchFamily="34" charset="0"/>
              <a:buChar char="•"/>
            </a:pPr>
            <a:r>
              <a:rPr lang="en-US" dirty="0" smtClean="0"/>
              <a:t>Sample position every 10/30 seconds</a:t>
            </a:r>
            <a:endParaRPr lang="en-US" dirty="0"/>
          </a:p>
          <a:p>
            <a:pPr marL="696913" lvl="2" indent="-341313" eaLnBrk="1" hangingPunct="1">
              <a:lnSpc>
                <a:spcPct val="150000"/>
              </a:lnSpc>
              <a:buFont typeface="Arial" pitchFamily="34" charset="0"/>
              <a:buChar char="•"/>
            </a:pPr>
            <a:endParaRPr lang="en-US" dirty="0" smtClean="0"/>
          </a:p>
          <a:p>
            <a:pPr marL="696913" lvl="2" indent="-341313" eaLnBrk="1" hangingPunct="1">
              <a:lnSpc>
                <a:spcPct val="150000"/>
              </a:lnSpc>
              <a:buFont typeface="Arial" pitchFamily="34" charset="0"/>
              <a:buChar char="•"/>
            </a:pPr>
            <a:endParaRPr lang="en-US"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a:t>Data Challenges</a:t>
            </a:r>
            <a:r>
              <a:rPr lang="en-US" sz="4400" dirty="0" smtClean="0"/>
              <a:t/>
            </a:r>
            <a:br>
              <a:rPr lang="en-US" sz="4400" dirty="0" smtClean="0"/>
            </a:br>
            <a:endParaRPr lang="en-US" sz="4800" dirty="0" smtClean="0"/>
          </a:p>
        </p:txBody>
      </p:sp>
    </p:spTree>
    <p:extLst>
      <p:ext uri="{BB962C8B-B14F-4D97-AF65-F5344CB8AC3E}">
        <p14:creationId xmlns:p14="http://schemas.microsoft.com/office/powerpoint/2010/main" val="1037184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3"/>
          <p:cNvSpPr>
            <a:spLocks noGrp="1"/>
          </p:cNvSpPr>
          <p:nvPr>
            <p:ph type="title"/>
          </p:nvPr>
        </p:nvSpPr>
        <p:spPr>
          <a:xfrm>
            <a:off x="457200" y="274638"/>
            <a:ext cx="7539038" cy="1143000"/>
          </a:xfrm>
        </p:spPr>
        <p:txBody>
          <a:bodyPr/>
          <a:lstStyle/>
          <a:p>
            <a:pPr algn="ctr" eaLnBrk="1" hangingPunct="1"/>
            <a:r>
              <a:rPr lang="en-US" sz="4400" dirty="0"/>
              <a:t>Example: Driver </a:t>
            </a:r>
            <a:r>
              <a:rPr lang="en-US" sz="4400" dirty="0" smtClean="0"/>
              <a:t>1</a:t>
            </a:r>
            <a:br>
              <a:rPr lang="en-US" sz="4400" dirty="0" smtClean="0"/>
            </a:br>
            <a:r>
              <a:rPr lang="en-US" sz="2400" dirty="0" smtClean="0"/>
              <a:t>Raw Location</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90" y="1265276"/>
            <a:ext cx="7864201" cy="4901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9511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1635125"/>
            <a:ext cx="8229600" cy="3868738"/>
          </a:xfrm>
        </p:spPr>
        <p:txBody>
          <a:bodyPr>
            <a:normAutofit fontScale="70000" lnSpcReduction="20000"/>
          </a:bodyPr>
          <a:lstStyle/>
          <a:p>
            <a:pPr eaLnBrk="1" hangingPunct="1">
              <a:lnSpc>
                <a:spcPct val="150000"/>
              </a:lnSpc>
              <a:buFont typeface="Arial" pitchFamily="34" charset="0"/>
              <a:buChar char="•"/>
              <a:defRPr/>
            </a:pPr>
            <a:r>
              <a:rPr lang="en-US" sz="3600" dirty="0">
                <a:cs typeface="Arial" pitchFamily="34" charset="0"/>
              </a:rPr>
              <a:t>Recent advances in data collection have created an opportunity to better price auto </a:t>
            </a:r>
            <a:r>
              <a:rPr lang="en-US" sz="3600" dirty="0" smtClean="0">
                <a:cs typeface="Arial" pitchFamily="34" charset="0"/>
              </a:rPr>
              <a:t>insurance</a:t>
            </a:r>
          </a:p>
          <a:p>
            <a:pPr lvl="2" eaLnBrk="1" hangingPunct="1">
              <a:lnSpc>
                <a:spcPct val="150000"/>
              </a:lnSpc>
              <a:buFont typeface="Arial" pitchFamily="34" charset="0"/>
              <a:buChar char="•"/>
              <a:defRPr/>
            </a:pPr>
            <a:r>
              <a:rPr lang="en-US" sz="3600" dirty="0">
                <a:cs typeface="Arial" pitchFamily="34" charset="0"/>
              </a:rPr>
              <a:t>AXA (a major European insurance company) is hosting a competition on how to make best use of this </a:t>
            </a:r>
            <a:r>
              <a:rPr lang="en-US" sz="3600" dirty="0" smtClean="0">
                <a:cs typeface="Arial" pitchFamily="34" charset="0"/>
              </a:rPr>
              <a:t>data</a:t>
            </a:r>
          </a:p>
          <a:p>
            <a:pPr eaLnBrk="1" hangingPunct="1">
              <a:lnSpc>
                <a:spcPct val="150000"/>
              </a:lnSpc>
              <a:buFont typeface="Arial" pitchFamily="34" charset="0"/>
              <a:buChar char="•"/>
              <a:defRPr/>
            </a:pPr>
            <a:r>
              <a:rPr lang="en-US" sz="3600" dirty="0" smtClean="0">
                <a:cs typeface="Arial" pitchFamily="34" charset="0"/>
              </a:rPr>
              <a:t>Presented are </a:t>
            </a:r>
            <a:r>
              <a:rPr lang="en-US" sz="3600" dirty="0">
                <a:cs typeface="Arial" pitchFamily="34" charset="0"/>
              </a:rPr>
              <a:t>the </a:t>
            </a:r>
            <a:r>
              <a:rPr lang="en-US" sz="3600" dirty="0" smtClean="0">
                <a:cs typeface="Arial" pitchFamily="34" charset="0"/>
              </a:rPr>
              <a:t>data and modeling techniques </a:t>
            </a:r>
            <a:r>
              <a:rPr lang="en-US" sz="3600" dirty="0">
                <a:cs typeface="Arial" pitchFamily="34" charset="0"/>
              </a:rPr>
              <a:t>used </a:t>
            </a:r>
            <a:r>
              <a:rPr lang="en-US" sz="3600" dirty="0" smtClean="0">
                <a:cs typeface="Arial" pitchFamily="34" charset="0"/>
              </a:rPr>
              <a:t>to answer the their research question</a:t>
            </a:r>
            <a:endParaRPr lang="en-US" sz="3600" dirty="0">
              <a:cs typeface="Arial" pitchFamily="34" charset="0"/>
            </a:endParaRPr>
          </a:p>
          <a:p>
            <a:pPr lvl="2" eaLnBrk="1" hangingPunct="1">
              <a:lnSpc>
                <a:spcPct val="150000"/>
              </a:lnSpc>
              <a:buFont typeface="Arial" pitchFamily="34" charset="0"/>
              <a:buChar char="•"/>
              <a:defRPr/>
            </a:pPr>
            <a:endParaRPr lang="en-US" sz="3600" dirty="0">
              <a:cs typeface="Arial" pitchFamily="34" charset="0"/>
            </a:endParaRPr>
          </a:p>
          <a:p>
            <a:pPr lvl="1" eaLnBrk="1" hangingPunct="1">
              <a:lnSpc>
                <a:spcPct val="150000"/>
              </a:lnSpc>
              <a:buFont typeface="Arial" pitchFamily="34" charset="0"/>
              <a:buChar char="•"/>
              <a:defRPr/>
            </a:pPr>
            <a:endParaRPr lang="en-US" sz="3300" dirty="0">
              <a:cs typeface="Arial" pitchFamily="34" charset="0"/>
            </a:endParaRPr>
          </a:p>
        </p:txBody>
      </p:sp>
      <p:sp>
        <p:nvSpPr>
          <p:cNvPr id="19459" name="Title 3"/>
          <p:cNvSpPr>
            <a:spLocks noGrp="1"/>
          </p:cNvSpPr>
          <p:nvPr>
            <p:ph type="title"/>
          </p:nvPr>
        </p:nvSpPr>
        <p:spPr>
          <a:xfrm>
            <a:off x="457200" y="274638"/>
            <a:ext cx="7539038" cy="1143000"/>
          </a:xfrm>
        </p:spPr>
        <p:txBody>
          <a:bodyPr/>
          <a:lstStyle/>
          <a:p>
            <a:pPr algn="ctr" eaLnBrk="1" hangingPunct="1"/>
            <a:r>
              <a:rPr lang="en-US" sz="4400" dirty="0"/>
              <a:t>Executive Summary</a:t>
            </a:r>
            <a:endParaRPr lang="en-US" sz="4400" dirty="0" smtClean="0"/>
          </a:p>
        </p:txBody>
      </p:sp>
    </p:spTree>
    <p:extLst>
      <p:ext uri="{BB962C8B-B14F-4D97-AF65-F5344CB8AC3E}">
        <p14:creationId xmlns:p14="http://schemas.microsoft.com/office/powerpoint/2010/main" val="911828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txBox="1">
            <a:spLocks/>
          </p:cNvSpPr>
          <p:nvPr/>
        </p:nvSpPr>
        <p:spPr bwMode="auto">
          <a:xfrm>
            <a:off x="457200" y="274638"/>
            <a:ext cx="8229600" cy="5719762"/>
          </a:xfrm>
          <a:prstGeom prst="rect">
            <a:avLst/>
          </a:prstGeom>
          <a:noFill/>
          <a:ln w="9525">
            <a:noFill/>
            <a:miter lim="800000"/>
            <a:headEnd/>
            <a:tailEnd/>
          </a:ln>
        </p:spPr>
        <p:txBody>
          <a:bodyPr lIns="0" tIns="0" rIns="0" bIns="0" anchor="ctr"/>
          <a:lstStyle/>
          <a:p>
            <a:pPr algn="ctr"/>
            <a:r>
              <a:rPr lang="en-US" sz="4800" dirty="0">
                <a:solidFill>
                  <a:schemeClr val="bg1"/>
                </a:solidFill>
                <a:latin typeface="AIG Futura Medium"/>
                <a:ea typeface="AIG Futura Medium"/>
                <a:cs typeface="AIG Futura Medium"/>
              </a:rPr>
              <a:t>Exploring A New </a:t>
            </a:r>
          </a:p>
          <a:p>
            <a:pPr algn="ctr"/>
            <a:r>
              <a:rPr lang="en-US" sz="4800" dirty="0">
                <a:solidFill>
                  <a:schemeClr val="bg1"/>
                </a:solidFill>
                <a:latin typeface="AIG Futura Medium"/>
                <a:ea typeface="AIG Futura Medium"/>
                <a:cs typeface="AIG Futura Medium"/>
              </a:rPr>
              <a:t>Telematic </a:t>
            </a:r>
            <a:r>
              <a:rPr lang="en-US" sz="4800" dirty="0" smtClean="0">
                <a:solidFill>
                  <a:schemeClr val="bg1"/>
                </a:solidFill>
                <a:latin typeface="AIG Futura Medium"/>
                <a:ea typeface="AIG Futura Medium"/>
                <a:cs typeface="AIG Futura Medium"/>
              </a:rPr>
              <a:t>Application:</a:t>
            </a:r>
            <a:endParaRPr lang="en-US" sz="4800" dirty="0">
              <a:solidFill>
                <a:schemeClr val="bg1"/>
              </a:solidFill>
              <a:latin typeface="AIG Futura Medium"/>
              <a:ea typeface="AIG Futura Medium"/>
              <a:cs typeface="AIG Futura Medium"/>
            </a:endParaRPr>
          </a:p>
          <a:p>
            <a:pPr algn="ctr"/>
            <a:r>
              <a:rPr lang="en-US" sz="4800" dirty="0" smtClean="0">
                <a:solidFill>
                  <a:schemeClr val="bg1"/>
                </a:solidFill>
                <a:latin typeface="AIG Futura Medium"/>
                <a:ea typeface="AIG Futura Medium"/>
                <a:cs typeface="AIG Futura Medium"/>
              </a:rPr>
              <a:t>Methodology</a:t>
            </a:r>
            <a:endParaRPr lang="en-US" dirty="0" smtClean="0">
              <a:solidFill>
                <a:schemeClr val="bg1"/>
              </a:solidFill>
              <a:latin typeface="AIG Futura Medium"/>
              <a:ea typeface="AIG Futura Medium"/>
              <a:cs typeface="AIG Futura Medium"/>
            </a:endParaRPr>
          </a:p>
        </p:txBody>
      </p:sp>
    </p:spTree>
    <p:extLst>
      <p:ext uri="{BB962C8B-B14F-4D97-AF65-F5344CB8AC3E}">
        <p14:creationId xmlns:p14="http://schemas.microsoft.com/office/powerpoint/2010/main" val="3449709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a:bodyPr>
          <a:lstStyle/>
          <a:p>
            <a:pPr marL="350838" indent="-341313" eaLnBrk="1" hangingPunct="1">
              <a:lnSpc>
                <a:spcPct val="150000"/>
              </a:lnSpc>
              <a:buFont typeface="Arial" pitchFamily="34" charset="0"/>
              <a:buChar char="•"/>
            </a:pPr>
            <a:r>
              <a:rPr lang="en-US" dirty="0" smtClean="0"/>
              <a:t>Handle large datasets</a:t>
            </a:r>
          </a:p>
          <a:p>
            <a:pPr marL="350838" indent="-341313" eaLnBrk="1" hangingPunct="1">
              <a:lnSpc>
                <a:spcPct val="150000"/>
              </a:lnSpc>
              <a:buFont typeface="Arial" pitchFamily="34" charset="0"/>
              <a:buChar char="•"/>
            </a:pPr>
            <a:r>
              <a:rPr lang="en-US" dirty="0" smtClean="0"/>
              <a:t>Handle mixed predictors – quantitative and categorical</a:t>
            </a:r>
          </a:p>
          <a:p>
            <a:pPr marL="696913" lvl="2" indent="-341313" eaLnBrk="1" hangingPunct="1">
              <a:lnSpc>
                <a:spcPct val="150000"/>
              </a:lnSpc>
              <a:buFont typeface="Arial" pitchFamily="34" charset="0"/>
              <a:buChar char="•"/>
            </a:pPr>
            <a:r>
              <a:rPr lang="en-US" dirty="0" smtClean="0"/>
              <a:t>No need to create dummy variables</a:t>
            </a:r>
          </a:p>
          <a:p>
            <a:pPr marL="350838" indent="-341313" eaLnBrk="1" hangingPunct="1">
              <a:lnSpc>
                <a:spcPct val="150000"/>
              </a:lnSpc>
              <a:buFont typeface="Arial" pitchFamily="34" charset="0"/>
              <a:buChar char="•"/>
            </a:pPr>
            <a:r>
              <a:rPr lang="en-US" dirty="0" smtClean="0"/>
              <a:t>Ignore redundant variables</a:t>
            </a:r>
          </a:p>
          <a:p>
            <a:pPr marL="350838" indent="-341313" eaLnBrk="1" hangingPunct="1">
              <a:lnSpc>
                <a:spcPct val="150000"/>
              </a:lnSpc>
              <a:buFont typeface="Arial" pitchFamily="34" charset="0"/>
              <a:buChar char="•"/>
            </a:pPr>
            <a:r>
              <a:rPr lang="en-US" dirty="0" smtClean="0"/>
              <a:t>Handle missing data</a:t>
            </a:r>
          </a:p>
          <a:p>
            <a:pPr marL="350838" indent="-341313" eaLnBrk="1" hangingPunct="1">
              <a:lnSpc>
                <a:spcPct val="150000"/>
              </a:lnSpc>
              <a:buFont typeface="Arial" pitchFamily="34" charset="0"/>
              <a:buChar char="•"/>
            </a:pPr>
            <a:r>
              <a:rPr lang="en-US" dirty="0" smtClean="0"/>
              <a:t>Usually poor performance on their own – high variance</a:t>
            </a:r>
          </a:p>
          <a:p>
            <a:pPr marL="696913" lvl="2" indent="-341313" eaLnBrk="1" hangingPunct="1">
              <a:lnSpc>
                <a:spcPct val="150000"/>
              </a:lnSpc>
              <a:buFont typeface="Arial" pitchFamily="34" charset="0"/>
              <a:buChar char="•"/>
            </a:pPr>
            <a:r>
              <a:rPr lang="en-US" dirty="0" smtClean="0"/>
              <a:t>Tendency to overfit</a:t>
            </a:r>
          </a:p>
          <a:p>
            <a:pPr marL="696913" lvl="2" indent="-341313" eaLnBrk="1" hangingPunct="1">
              <a:lnSpc>
                <a:spcPct val="150000"/>
              </a:lnSpc>
              <a:buFont typeface="Arial" pitchFamily="34" charset="0"/>
              <a:buChar char="•"/>
            </a:pPr>
            <a:r>
              <a:rPr lang="en-US" dirty="0" smtClean="0"/>
              <a:t>Not the best prediction performance</a:t>
            </a:r>
          </a:p>
          <a:p>
            <a:pPr marL="696913" lvl="2" indent="-341313" eaLnBrk="1" hangingPunct="1">
              <a:lnSpc>
                <a:spcPct val="150000"/>
              </a:lnSpc>
              <a:buFont typeface="Arial" pitchFamily="34" charset="0"/>
              <a:buChar char="•"/>
            </a:pPr>
            <a:r>
              <a:rPr lang="en-US" dirty="0" smtClean="0"/>
              <a:t>A deep enough tree can fit data perfectly</a:t>
            </a:r>
          </a:p>
          <a:p>
            <a:pPr marL="696913" lvl="2" indent="-341313" eaLnBrk="1" hangingPunct="1">
              <a:lnSpc>
                <a:spcPct val="150000"/>
              </a:lnSpc>
              <a:buFont typeface="Arial" pitchFamily="34" charset="0"/>
              <a:buChar char="•"/>
            </a:pPr>
            <a:endParaRPr lang="en-US" dirty="0" smtClean="0"/>
          </a:p>
          <a:p>
            <a:pPr marL="696913" lvl="2" indent="-341313" eaLnBrk="1" hangingPunct="1">
              <a:lnSpc>
                <a:spcPct val="150000"/>
              </a:lnSpc>
              <a:buFont typeface="Arial" pitchFamily="34" charset="0"/>
              <a:buChar char="•"/>
            </a:pPr>
            <a:endParaRPr lang="en-US"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Decision Trees</a:t>
            </a:r>
            <a:br>
              <a:rPr lang="en-US" sz="4400" dirty="0" smtClean="0"/>
            </a:br>
            <a:endParaRPr lang="en-US" sz="4800" dirty="0" smtClean="0"/>
          </a:p>
        </p:txBody>
      </p:sp>
    </p:spTree>
    <p:extLst>
      <p:ext uri="{BB962C8B-B14F-4D97-AF65-F5344CB8AC3E}">
        <p14:creationId xmlns:p14="http://schemas.microsoft.com/office/powerpoint/2010/main" val="1261226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a:bodyPr>
          <a:lstStyle/>
          <a:p>
            <a:pPr marL="350838" indent="-341313" eaLnBrk="1" hangingPunct="1">
              <a:lnSpc>
                <a:spcPct val="150000"/>
              </a:lnSpc>
              <a:buFont typeface="Arial" pitchFamily="34" charset="0"/>
              <a:buChar char="•"/>
            </a:pPr>
            <a:r>
              <a:rPr lang="en-US" dirty="0" smtClean="0"/>
              <a:t>Bagging</a:t>
            </a:r>
          </a:p>
          <a:p>
            <a:pPr marL="696913" lvl="2" indent="-341313" eaLnBrk="1" hangingPunct="1">
              <a:lnSpc>
                <a:spcPct val="150000"/>
              </a:lnSpc>
              <a:buFont typeface="Arial" pitchFamily="34" charset="0"/>
              <a:buChar char="•"/>
            </a:pPr>
            <a:r>
              <a:rPr lang="en-US" dirty="0" smtClean="0"/>
              <a:t>Reduce variance through average many trees (if uncorrelated)</a:t>
            </a:r>
          </a:p>
          <a:p>
            <a:pPr marL="350838" indent="-341313" eaLnBrk="1" hangingPunct="1">
              <a:lnSpc>
                <a:spcPct val="150000"/>
              </a:lnSpc>
              <a:buFont typeface="Arial" pitchFamily="34" charset="0"/>
              <a:buChar char="•"/>
            </a:pPr>
            <a:r>
              <a:rPr lang="en-US" dirty="0" smtClean="0"/>
              <a:t>Boosting</a:t>
            </a:r>
          </a:p>
          <a:p>
            <a:pPr marL="696913" lvl="2" indent="-341313" eaLnBrk="1" hangingPunct="1">
              <a:lnSpc>
                <a:spcPct val="150000"/>
              </a:lnSpc>
              <a:buFont typeface="Arial" pitchFamily="34" charset="0"/>
              <a:buChar char="•"/>
            </a:pPr>
            <a:r>
              <a:rPr lang="en-US" dirty="0" smtClean="0"/>
              <a:t>Learn from the errors of previous classifier</a:t>
            </a:r>
          </a:p>
          <a:p>
            <a:pPr marL="696913" lvl="2" indent="-341313" eaLnBrk="1" hangingPunct="1">
              <a:lnSpc>
                <a:spcPct val="150000"/>
              </a:lnSpc>
              <a:buFont typeface="Arial" pitchFamily="34" charset="0"/>
              <a:buChar char="•"/>
            </a:pPr>
            <a:r>
              <a:rPr lang="en-US" dirty="0"/>
              <a:t>GBM </a:t>
            </a:r>
            <a:r>
              <a:rPr lang="en-US" dirty="0" smtClean="0"/>
              <a:t>is Boosting in the context of trees</a:t>
            </a:r>
          </a:p>
          <a:p>
            <a:pPr marL="1063626" lvl="3" indent="-341313" eaLnBrk="1" hangingPunct="1">
              <a:lnSpc>
                <a:spcPct val="150000"/>
              </a:lnSpc>
              <a:buFont typeface="Arial" pitchFamily="34" charset="0"/>
              <a:buChar char="•"/>
            </a:pPr>
            <a:r>
              <a:rPr lang="en-US" dirty="0" smtClean="0"/>
              <a:t>Trees are grow sequentially building on the residuals of the previous </a:t>
            </a:r>
            <a:r>
              <a:rPr lang="en-US" dirty="0" smtClean="0"/>
              <a:t>tree</a:t>
            </a:r>
          </a:p>
          <a:p>
            <a:pPr marL="1063626" lvl="3" indent="-341313" eaLnBrk="1" hangingPunct="1">
              <a:lnSpc>
                <a:spcPct val="150000"/>
              </a:lnSpc>
              <a:buFont typeface="Arial" pitchFamily="34" charset="0"/>
              <a:buChar char="•"/>
            </a:pPr>
            <a:r>
              <a:rPr lang="en-US" dirty="0" smtClean="0"/>
              <a:t>Final model is the sum all tree predictions</a:t>
            </a:r>
            <a:endParaRPr lang="en-US" dirty="0" smtClean="0"/>
          </a:p>
          <a:p>
            <a:pPr marL="696913" lvl="2" indent="-341313" eaLnBrk="1" hangingPunct="1">
              <a:lnSpc>
                <a:spcPct val="150000"/>
              </a:lnSpc>
              <a:buFont typeface="Arial" pitchFamily="34" charset="0"/>
              <a:buChar char="•"/>
            </a:pPr>
            <a:endParaRPr lang="en-US" dirty="0" smtClean="0"/>
          </a:p>
          <a:p>
            <a:pPr marL="696913" lvl="2" indent="-341313" eaLnBrk="1" hangingPunct="1">
              <a:lnSpc>
                <a:spcPct val="150000"/>
              </a:lnSpc>
              <a:buFont typeface="Arial" pitchFamily="34" charset="0"/>
              <a:buChar char="•"/>
            </a:pPr>
            <a:endParaRPr lang="en-US"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Leveraging Trees</a:t>
            </a:r>
            <a:br>
              <a:rPr lang="en-US" sz="4400" dirty="0" smtClean="0"/>
            </a:br>
            <a:r>
              <a:rPr lang="en-US" sz="2400" dirty="0" smtClean="0"/>
              <a:t>To improve performance</a:t>
            </a:r>
          </a:p>
        </p:txBody>
      </p:sp>
    </p:spTree>
    <p:extLst>
      <p:ext uri="{BB962C8B-B14F-4D97-AF65-F5344CB8AC3E}">
        <p14:creationId xmlns:p14="http://schemas.microsoft.com/office/powerpoint/2010/main" val="120064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482" name="Content Placeholder 2"/>
              <p:cNvSpPr>
                <a:spLocks noGrp="1"/>
              </p:cNvSpPr>
              <p:nvPr>
                <p:ph idx="1"/>
              </p:nvPr>
            </p:nvSpPr>
            <p:spPr>
              <a:xfrm>
                <a:off x="457200" y="1514475"/>
                <a:ext cx="8229600" cy="4648200"/>
              </a:xfrm>
            </p:spPr>
            <p:txBody>
              <a:bodyPr>
                <a:normAutofit fontScale="92500" lnSpcReduction="20000"/>
              </a:bodyPr>
              <a:lstStyle/>
              <a:p>
                <a:pPr marL="350838" indent="-341313" eaLnBrk="1" hangingPunct="1">
                  <a:lnSpc>
                    <a:spcPct val="150000"/>
                  </a:lnSpc>
                  <a:buFont typeface="Arial" pitchFamily="34" charset="0"/>
                  <a:buChar char="•"/>
                </a:pPr>
                <a:r>
                  <a:rPr lang="en-US" dirty="0" smtClean="0"/>
                  <a:t>Start simple weak model </a:t>
                </a:r>
                <a:r>
                  <a:rPr lang="en-US" dirty="0" smtClean="0"/>
                  <a:t>(1 tree</a:t>
                </a:r>
                <a:r>
                  <a:rPr lang="en-US" dirty="0" smtClean="0"/>
                  <a:t>):</a:t>
                </a:r>
              </a:p>
              <a:p>
                <a:pPr marL="696913" lvl="2" indent="-341313" eaLnBrk="1" hangingPunct="1">
                  <a:lnSpc>
                    <a:spcPct val="150000"/>
                  </a:lnSpc>
                  <a:buFont typeface="Arial" pitchFamily="34" charset="0"/>
                  <a:buChar char="•"/>
                </a:pPr>
                <a14:m>
                  <m:oMath xmlns:m="http://schemas.openxmlformats.org/officeDocument/2006/math">
                    <m:acc>
                      <m:accPr>
                        <m:chr m:val="̂"/>
                        <m:ctrlPr>
                          <a:rPr lang="en-US" i="1" smtClean="0">
                            <a:latin typeface="Cambria Math"/>
                          </a:rPr>
                        </m:ctrlPr>
                      </m:accPr>
                      <m:e>
                        <m:r>
                          <a:rPr lang="en-US" i="1">
                            <a:latin typeface="Cambria Math"/>
                          </a:rPr>
                          <m:t>𝑦</m:t>
                        </m:r>
                      </m:e>
                    </m:acc>
                    <m:r>
                      <a:rPr lang="en-US">
                        <a:latin typeface="Cambria Math"/>
                      </a:rPr>
                      <m:t>=</m:t>
                    </m:r>
                    <m:sSub>
                      <m:sSubPr>
                        <m:ctrlPr>
                          <a:rPr lang="en-US" i="1" smtClean="0">
                            <a:latin typeface="Cambria Math"/>
                          </a:rPr>
                        </m:ctrlPr>
                      </m:sSubPr>
                      <m:e>
                        <m:r>
                          <a:rPr lang="en-US" b="0" i="1" smtClean="0">
                            <a:latin typeface="Cambria Math"/>
                          </a:rPr>
                          <m:t>𝐹</m:t>
                        </m:r>
                      </m:e>
                      <m:sub>
                        <m:r>
                          <a:rPr lang="en-US" b="0" i="1" smtClean="0">
                            <a:latin typeface="Cambria Math"/>
                          </a:rPr>
                          <m:t>𝑚</m:t>
                        </m:r>
                      </m:sub>
                    </m:sSub>
                    <m:r>
                      <a:rPr lang="en-US" b="0" i="1" smtClean="0">
                        <a:latin typeface="Cambria Math"/>
                      </a:rPr>
                      <m:t>(</m:t>
                    </m:r>
                    <m:r>
                      <a:rPr lang="en-US" b="0" i="1" smtClean="0">
                        <a:latin typeface="Cambria Math"/>
                      </a:rPr>
                      <m:t>𝑥</m:t>
                    </m:r>
                    <m:r>
                      <a:rPr lang="en-US" b="0" i="1" smtClean="0">
                        <a:latin typeface="Cambria Math"/>
                      </a:rPr>
                      <m:t>)</m:t>
                    </m:r>
                  </m:oMath>
                </a14:m>
                <a:endParaRPr lang="en-US" dirty="0" smtClean="0"/>
              </a:p>
              <a:p>
                <a:pPr marL="350838" indent="-341313" eaLnBrk="1" hangingPunct="1">
                  <a:lnSpc>
                    <a:spcPct val="150000"/>
                  </a:lnSpc>
                  <a:buFont typeface="Arial" pitchFamily="34" charset="0"/>
                  <a:buChar char="•"/>
                </a:pPr>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𝑚</m:t>
                        </m:r>
                        <m:r>
                          <a:rPr lang="en-US" b="0" i="1" smtClean="0">
                            <a:latin typeface="Cambria Math"/>
                          </a:rPr>
                          <m:t>+1</m:t>
                        </m:r>
                      </m:sub>
                    </m:sSub>
                    <m:d>
                      <m:dPr>
                        <m:ctrlPr>
                          <a:rPr lang="en-US" b="0" i="1" smtClean="0">
                            <a:latin typeface="Cambria Math"/>
                          </a:rPr>
                        </m:ctrlPr>
                      </m:dPr>
                      <m:e>
                        <m:r>
                          <a:rPr lang="en-US" b="0" i="1" smtClean="0">
                            <a:latin typeface="Cambria Math"/>
                          </a:rPr>
                          <m:t>𝑥</m:t>
                        </m:r>
                      </m:e>
                    </m:d>
                    <m:r>
                      <a:rPr lang="en-US" b="0" i="1" smtClean="0">
                        <a:latin typeface="Cambria Math"/>
                      </a:rPr>
                      <m:t>=</m:t>
                    </m:r>
                    <m:sSub>
                      <m:sSubPr>
                        <m:ctrlPr>
                          <a:rPr lang="en-US" i="1">
                            <a:latin typeface="Cambria Math"/>
                          </a:rPr>
                        </m:ctrlPr>
                      </m:sSubPr>
                      <m:e>
                        <m:r>
                          <a:rPr lang="en-US" i="1">
                            <a:latin typeface="Cambria Math"/>
                          </a:rPr>
                          <m:t>𝐹</m:t>
                        </m:r>
                      </m:e>
                      <m:sub>
                        <m:r>
                          <a:rPr lang="en-US" i="1">
                            <a:latin typeface="Cambria Math"/>
                          </a:rPr>
                          <m:t>𝑚</m:t>
                        </m:r>
                      </m:sub>
                    </m:sSub>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h</m:t>
                    </m:r>
                    <m:r>
                      <a:rPr lang="en-US" b="0" i="1" smtClean="0">
                        <a:latin typeface="Cambria Math"/>
                      </a:rPr>
                      <m:t>(</m:t>
                    </m:r>
                    <m:r>
                      <a:rPr lang="en-US" b="0" i="1" smtClean="0">
                        <a:latin typeface="Cambria Math"/>
                      </a:rPr>
                      <m:t>𝑥</m:t>
                    </m:r>
                    <m:r>
                      <a:rPr lang="en-US" b="0" i="1" smtClean="0">
                        <a:latin typeface="Cambria Math"/>
                      </a:rPr>
                      <m:t>)</m:t>
                    </m:r>
                  </m:oMath>
                </a14:m>
                <a:endParaRPr lang="en-US" dirty="0" smtClean="0"/>
              </a:p>
              <a:p>
                <a:pPr marL="696913" lvl="2" indent="-341313" eaLnBrk="1" hangingPunct="1">
                  <a:lnSpc>
                    <a:spcPct val="150000"/>
                  </a:lnSpc>
                  <a:buFont typeface="Arial" pitchFamily="34" charset="0"/>
                  <a:buChar char="•"/>
                </a:pPr>
                <a14:m>
                  <m:oMath xmlns:m="http://schemas.openxmlformats.org/officeDocument/2006/math">
                    <m:r>
                      <a:rPr lang="en-US" b="0" i="1" smtClean="0">
                        <a:latin typeface="Cambria Math"/>
                      </a:rPr>
                      <m:t>h</m:t>
                    </m:r>
                    <m:d>
                      <m:dPr>
                        <m:ctrlPr>
                          <a:rPr lang="en-US" b="0" i="1" smtClean="0">
                            <a:latin typeface="Cambria Math"/>
                          </a:rPr>
                        </m:ctrlPr>
                      </m:dPr>
                      <m:e>
                        <m:r>
                          <a:rPr lang="en-US" b="0" i="1" smtClean="0">
                            <a:latin typeface="Cambria Math"/>
                          </a:rPr>
                          <m:t>𝑥</m:t>
                        </m:r>
                      </m:e>
                    </m:d>
                    <m:r>
                      <a:rPr lang="en-US" b="0" i="1" smtClean="0">
                        <a:latin typeface="Cambria Math"/>
                      </a:rPr>
                      <m:t>=</m:t>
                    </m:r>
                    <m:r>
                      <a:rPr lang="en-US" b="0" i="1" smtClean="0">
                        <a:latin typeface="Cambria Math"/>
                      </a:rPr>
                      <m:t>𝑦</m:t>
                    </m:r>
                    <m:r>
                      <a:rPr lang="en-US" b="0" i="1" smtClean="0">
                        <a:latin typeface="Cambria Math"/>
                      </a:rPr>
                      <m:t> −</m:t>
                    </m:r>
                    <m:sSub>
                      <m:sSubPr>
                        <m:ctrlPr>
                          <a:rPr lang="en-US" b="0" i="1" smtClean="0">
                            <a:latin typeface="Cambria Math"/>
                          </a:rPr>
                        </m:ctrlPr>
                      </m:sSubPr>
                      <m:e>
                        <m:r>
                          <a:rPr lang="en-US" b="0" i="1" smtClean="0">
                            <a:latin typeface="Cambria Math"/>
                          </a:rPr>
                          <m:t>𝐹</m:t>
                        </m:r>
                      </m:e>
                      <m:sub>
                        <m:r>
                          <a:rPr lang="en-US" b="0" i="1" smtClean="0">
                            <a:latin typeface="Cambria Math"/>
                          </a:rPr>
                          <m:t>𝑚</m:t>
                        </m:r>
                      </m:sub>
                    </m:sSub>
                    <m:r>
                      <a:rPr lang="en-US" b="0" i="1" smtClean="0">
                        <a:latin typeface="Cambria Math"/>
                      </a:rPr>
                      <m:t>(</m:t>
                    </m:r>
                    <m:r>
                      <a:rPr lang="en-US" b="0" i="1" smtClean="0">
                        <a:latin typeface="Cambria Math"/>
                      </a:rPr>
                      <m:t>𝑥</m:t>
                    </m:r>
                    <m:r>
                      <a:rPr lang="en-US" b="0" i="1" smtClean="0">
                        <a:latin typeface="Cambria Math"/>
                      </a:rPr>
                      <m:t>)</m:t>
                    </m:r>
                  </m:oMath>
                </a14:m>
                <a:r>
                  <a:rPr lang="en-US" dirty="0" smtClean="0"/>
                  <a:t>    Fit </a:t>
                </a:r>
                <a14:m>
                  <m:oMath xmlns:m="http://schemas.openxmlformats.org/officeDocument/2006/math">
                    <m:r>
                      <a:rPr lang="en-US" i="1">
                        <a:latin typeface="Cambria Math"/>
                      </a:rPr>
                      <m:t>h</m:t>
                    </m:r>
                    <m:d>
                      <m:dPr>
                        <m:ctrlPr>
                          <a:rPr lang="en-US" i="1">
                            <a:latin typeface="Cambria Math"/>
                          </a:rPr>
                        </m:ctrlPr>
                      </m:dPr>
                      <m:e>
                        <m:r>
                          <a:rPr lang="en-US" i="1">
                            <a:latin typeface="Cambria Math"/>
                          </a:rPr>
                          <m:t>𝑥</m:t>
                        </m:r>
                      </m:e>
                    </m:d>
                  </m:oMath>
                </a14:m>
                <a:r>
                  <a:rPr lang="en-US" dirty="0" smtClean="0"/>
                  <a:t> on the residual of the first model</a:t>
                </a:r>
              </a:p>
              <a:p>
                <a:pPr marL="350838" indent="-341313" eaLnBrk="1" hangingPunct="1">
                  <a:lnSpc>
                    <a:spcPct val="150000"/>
                  </a:lnSpc>
                  <a:buFont typeface="Arial" pitchFamily="34" charset="0"/>
                  <a:buChar char="•"/>
                </a:pPr>
                <a:r>
                  <a:rPr lang="en-US" dirty="0" smtClean="0"/>
                  <a:t>Update model and find new residual</a:t>
                </a:r>
              </a:p>
              <a:p>
                <a:pPr marL="696913" lvl="2" indent="-341313" eaLnBrk="1" hangingPunct="1">
                  <a:lnSpc>
                    <a:spcPct val="150000"/>
                  </a:lnSpc>
                  <a:buFont typeface="Arial" pitchFamily="34" charset="0"/>
                  <a:buChar char="•"/>
                </a:pPr>
                <a14:m>
                  <m:oMath xmlns:m="http://schemas.openxmlformats.org/officeDocument/2006/math">
                    <m:sSub>
                      <m:sSubPr>
                        <m:ctrlPr>
                          <a:rPr lang="en-US" b="0" i="1" smtClean="0">
                            <a:latin typeface="Cambria Math"/>
                          </a:rPr>
                        </m:ctrlPr>
                      </m:sSubPr>
                      <m:e>
                        <m:r>
                          <a:rPr lang="en-US" b="0" i="1" smtClean="0">
                            <a:latin typeface="Cambria Math"/>
                          </a:rPr>
                          <m:t>𝑟</m:t>
                        </m:r>
                      </m:e>
                      <m:sub>
                        <m:r>
                          <a:rPr lang="en-US" b="0" i="1" smtClean="0">
                            <a:latin typeface="Cambria Math"/>
                          </a:rPr>
                          <m:t>𝑖</m:t>
                        </m:r>
                      </m:sub>
                    </m:sSub>
                    <m:r>
                      <a:rPr lang="en-US" b="0" i="1" smtClean="0">
                        <a:latin typeface="Cambria Math"/>
                      </a:rPr>
                      <m:t>= </m:t>
                    </m:r>
                    <m:sSub>
                      <m:sSubPr>
                        <m:ctrlPr>
                          <a:rPr lang="en-US" b="0" i="1" smtClean="0">
                            <a:latin typeface="Cambria Math"/>
                          </a:rPr>
                        </m:ctrlPr>
                      </m:sSubPr>
                      <m:e>
                        <m:r>
                          <a:rPr lang="en-US" b="0" i="1" smtClean="0">
                            <a:latin typeface="Cambria Math"/>
                          </a:rPr>
                          <m:t>𝑟</m:t>
                        </m:r>
                      </m:e>
                      <m:sub>
                        <m:r>
                          <a:rPr lang="en-US" b="0" i="1" smtClean="0">
                            <a:latin typeface="Cambria Math"/>
                          </a:rPr>
                          <m:t>𝑖</m:t>
                        </m:r>
                        <m:r>
                          <a:rPr lang="en-US" b="0" i="1" smtClean="0">
                            <a:latin typeface="Cambria Math"/>
                          </a:rPr>
                          <m:t>−1</m:t>
                        </m:r>
                      </m:sub>
                    </m:sSub>
                    <m:r>
                      <a:rPr lang="en-US" b="0" i="1" smtClean="0">
                        <a:latin typeface="Cambria Math"/>
                      </a:rPr>
                      <m:t> −</m:t>
                    </m:r>
                    <m:r>
                      <a:rPr lang="en-US" b="0" i="1" smtClean="0">
                        <a:latin typeface="Cambria Math"/>
                      </a:rPr>
                      <m:t>h</m:t>
                    </m:r>
                    <m:r>
                      <a:rPr lang="en-US" b="0" i="1" smtClean="0">
                        <a:latin typeface="Cambria Math"/>
                      </a:rPr>
                      <m:t>(</m:t>
                    </m:r>
                    <m:r>
                      <a:rPr lang="en-US" b="0" i="1" smtClean="0">
                        <a:latin typeface="Cambria Math"/>
                      </a:rPr>
                      <m:t>𝑥</m:t>
                    </m:r>
                    <m:r>
                      <a:rPr lang="en-US" b="0" i="1" smtClean="0">
                        <a:latin typeface="Cambria Math"/>
                      </a:rPr>
                      <m:t>)</m:t>
                    </m:r>
                  </m:oMath>
                </a14:m>
                <a:endParaRPr lang="en-US" dirty="0" smtClean="0"/>
              </a:p>
              <a:p>
                <a:pPr marL="696913" lvl="2" indent="-341313" eaLnBrk="1" hangingPunct="1">
                  <a:lnSpc>
                    <a:spcPct val="150000"/>
                  </a:lnSpc>
                  <a:buFont typeface="Arial" pitchFamily="34" charset="0"/>
                  <a:buChar char="•"/>
                </a:pPr>
                <a:r>
                  <a:rPr lang="en-US" dirty="0" smtClean="0"/>
                  <a:t>Final model is sum of all trees</a:t>
                </a:r>
              </a:p>
              <a:p>
                <a:pPr marL="350838" indent="-341313" eaLnBrk="1" hangingPunct="1">
                  <a:lnSpc>
                    <a:spcPct val="150000"/>
                  </a:lnSpc>
                  <a:buFont typeface="Arial" pitchFamily="34" charset="0"/>
                  <a:buChar char="•"/>
                </a:pPr>
                <a:r>
                  <a:rPr lang="en-US" dirty="0" smtClean="0"/>
                  <a:t>Performance considerations</a:t>
                </a:r>
              </a:p>
              <a:p>
                <a:pPr marL="696913" lvl="2" indent="-341313" eaLnBrk="1" hangingPunct="1">
                  <a:lnSpc>
                    <a:spcPct val="150000"/>
                  </a:lnSpc>
                  <a:buFont typeface="Arial" pitchFamily="34" charset="0"/>
                  <a:buChar char="•"/>
                </a:pPr>
                <a:r>
                  <a:rPr lang="en-US" dirty="0" smtClean="0"/>
                  <a:t>GBMs perform better with a slow learning rate</a:t>
                </a:r>
              </a:p>
              <a:p>
                <a:pPr marL="696913" lvl="2" indent="-341313" eaLnBrk="1" hangingPunct="1">
                  <a:lnSpc>
                    <a:spcPct val="150000"/>
                  </a:lnSpc>
                  <a:buFont typeface="Arial" pitchFamily="34" charset="0"/>
                  <a:buChar char="•"/>
                </a:pPr>
                <a14:m>
                  <m:oMath xmlns:m="http://schemas.openxmlformats.org/officeDocument/2006/math">
                    <m:sSub>
                      <m:sSubPr>
                        <m:ctrlPr>
                          <a:rPr lang="en-US" i="1">
                            <a:latin typeface="Cambria Math"/>
                          </a:rPr>
                        </m:ctrlPr>
                      </m:sSubPr>
                      <m:e>
                        <m:r>
                          <a:rPr lang="en-US" i="1">
                            <a:latin typeface="Cambria Math"/>
                          </a:rPr>
                          <m:t>𝐹</m:t>
                        </m:r>
                      </m:e>
                      <m:sub>
                        <m:r>
                          <a:rPr lang="en-US" b="0" i="1" smtClean="0">
                            <a:latin typeface="Cambria Math"/>
                          </a:rPr>
                          <m:t>𝑚</m:t>
                        </m:r>
                      </m:sub>
                    </m:sSub>
                    <m:d>
                      <m:dPr>
                        <m:ctrlPr>
                          <a:rPr lang="en-US" i="1">
                            <a:latin typeface="Cambria Math"/>
                          </a:rPr>
                        </m:ctrlPr>
                      </m:dPr>
                      <m:e>
                        <m:r>
                          <a:rPr lang="en-US" i="1">
                            <a:latin typeface="Cambria Math"/>
                          </a:rPr>
                          <m:t>𝑥</m:t>
                        </m:r>
                      </m:e>
                    </m:d>
                    <m:r>
                      <a:rPr lang="en-US" i="1">
                        <a:latin typeface="Cambria Math"/>
                      </a:rPr>
                      <m:t>=</m:t>
                    </m:r>
                    <m:sSub>
                      <m:sSubPr>
                        <m:ctrlPr>
                          <a:rPr lang="en-US" i="1">
                            <a:latin typeface="Cambria Math"/>
                          </a:rPr>
                        </m:ctrlPr>
                      </m:sSubPr>
                      <m:e>
                        <m:r>
                          <a:rPr lang="en-US" i="1">
                            <a:latin typeface="Cambria Math"/>
                          </a:rPr>
                          <m:t>𝐹</m:t>
                        </m:r>
                      </m:e>
                      <m:sub>
                        <m:r>
                          <a:rPr lang="en-US" i="1">
                            <a:latin typeface="Cambria Math"/>
                          </a:rPr>
                          <m:t>𝑚</m:t>
                        </m:r>
                        <m:r>
                          <a:rPr lang="en-US" b="0" i="1" smtClean="0">
                            <a:latin typeface="Cambria Math"/>
                          </a:rPr>
                          <m:t>−1</m:t>
                        </m:r>
                      </m:sub>
                    </m:sSub>
                    <m:r>
                      <a:rPr lang="en-US" i="1">
                        <a:latin typeface="Cambria Math"/>
                      </a:rPr>
                      <m:t>(</m:t>
                    </m:r>
                    <m:r>
                      <a:rPr lang="en-US" i="1">
                        <a:latin typeface="Cambria Math"/>
                      </a:rPr>
                      <m:t>𝑥</m:t>
                    </m:r>
                    <m:r>
                      <a:rPr lang="en-US" i="1">
                        <a:latin typeface="Cambria Math"/>
                      </a:rPr>
                      <m:t>)+</m:t>
                    </m:r>
                    <m:r>
                      <a:rPr lang="en-US" i="1" smtClean="0">
                        <a:latin typeface="Cambria Math"/>
                        <a:ea typeface="Cambria Math"/>
                      </a:rPr>
                      <m:t>𝜆</m:t>
                    </m:r>
                    <m:r>
                      <a:rPr lang="en-US" i="1">
                        <a:latin typeface="Cambria Math"/>
                      </a:rPr>
                      <m:t>h</m:t>
                    </m:r>
                    <m:r>
                      <a:rPr lang="en-US" i="1">
                        <a:latin typeface="Cambria Math"/>
                      </a:rPr>
                      <m:t>(</m:t>
                    </m:r>
                    <m:r>
                      <a:rPr lang="en-US" i="1">
                        <a:latin typeface="Cambria Math"/>
                      </a:rPr>
                      <m:t>𝑥</m:t>
                    </m:r>
                    <m:r>
                      <a:rPr lang="en-US" i="1">
                        <a:latin typeface="Cambria Math"/>
                      </a:rPr>
                      <m:t>)</m:t>
                    </m:r>
                  </m:oMath>
                </a14:m>
                <a:endParaRPr lang="en-US" dirty="0" smtClean="0"/>
              </a:p>
              <a:p>
                <a:pPr marL="696913" lvl="2" indent="-341313" eaLnBrk="1" hangingPunct="1">
                  <a:lnSpc>
                    <a:spcPct val="150000"/>
                  </a:lnSpc>
                  <a:buFont typeface="Arial" pitchFamily="34" charset="0"/>
                  <a:buChar char="•"/>
                </a:pPr>
                <a14:m>
                  <m:oMath xmlns:m="http://schemas.openxmlformats.org/officeDocument/2006/math">
                    <m:r>
                      <a:rPr lang="en-US" i="1">
                        <a:latin typeface="Cambria Math"/>
                        <a:ea typeface="Cambria Math"/>
                      </a:rPr>
                      <m:t>𝜆</m:t>
                    </m:r>
                  </m:oMath>
                </a14:m>
                <a:r>
                  <a:rPr lang="en-US" dirty="0" smtClean="0"/>
                  <a:t> is regularization rate, learning rate or shrinkage parameter </a:t>
                </a:r>
                <a14:m>
                  <m:oMath xmlns:m="http://schemas.openxmlformats.org/officeDocument/2006/math">
                    <m:r>
                      <a:rPr lang="en-US" i="1" smtClean="0">
                        <a:latin typeface="Cambria Math"/>
                        <a:ea typeface="Cambria Math"/>
                      </a:rPr>
                      <m:t>≈</m:t>
                    </m:r>
                    <m:r>
                      <a:rPr lang="en-US" b="0" i="1" smtClean="0">
                        <a:latin typeface="Cambria Math"/>
                        <a:ea typeface="Cambria Math"/>
                      </a:rPr>
                      <m:t>.001</m:t>
                    </m:r>
                  </m:oMath>
                </a14:m>
                <a:endParaRPr lang="en-US" dirty="0"/>
              </a:p>
              <a:p>
                <a:pPr marL="696913" lvl="2" indent="-341313" eaLnBrk="1" hangingPunct="1">
                  <a:lnSpc>
                    <a:spcPct val="150000"/>
                  </a:lnSpc>
                  <a:buFont typeface="Arial" pitchFamily="34" charset="0"/>
                  <a:buChar char="•"/>
                </a:pPr>
                <a:endParaRPr lang="en-US" dirty="0" smtClean="0"/>
              </a:p>
              <a:p>
                <a:pPr marL="696913" lvl="2" indent="-341313" eaLnBrk="1" hangingPunct="1">
                  <a:lnSpc>
                    <a:spcPct val="150000"/>
                  </a:lnSpc>
                  <a:buFont typeface="Arial" pitchFamily="34" charset="0"/>
                  <a:buChar char="•"/>
                </a:pPr>
                <a:endParaRPr lang="en-US" dirty="0" smtClean="0"/>
              </a:p>
            </p:txBody>
          </p:sp>
        </mc:Choice>
        <mc:Fallback>
          <p:sp>
            <p:nvSpPr>
              <p:cNvPr id="20482" name="Content Placeholder 2"/>
              <p:cNvSpPr>
                <a:spLocks noGrp="1" noRot="1" noChangeAspect="1" noMove="1" noResize="1" noEditPoints="1" noAdjustHandles="1" noChangeArrowheads="1" noChangeShapeType="1" noTextEdit="1"/>
              </p:cNvSpPr>
              <p:nvPr>
                <p:ph idx="1"/>
              </p:nvPr>
            </p:nvSpPr>
            <p:spPr>
              <a:xfrm>
                <a:off x="457200" y="1514475"/>
                <a:ext cx="8229600" cy="4648200"/>
              </a:xfrm>
              <a:blipFill rotWithShape="1">
                <a:blip r:embed="rId3"/>
                <a:stretch>
                  <a:fillRect l="-1259" t="-393"/>
                </a:stretch>
              </a:blipFill>
            </p:spPr>
            <p:txBody>
              <a:bodyPr/>
              <a:lstStyle/>
              <a:p>
                <a:r>
                  <a:rPr lang="en-US">
                    <a:noFill/>
                  </a:rPr>
                  <a:t> </a:t>
                </a:r>
              </a:p>
            </p:txBody>
          </p:sp>
        </mc:Fallback>
      </mc:AlternateContent>
      <p:sp>
        <p:nvSpPr>
          <p:cNvPr id="20483" name="Title 3"/>
          <p:cNvSpPr>
            <a:spLocks noGrp="1"/>
          </p:cNvSpPr>
          <p:nvPr>
            <p:ph type="title"/>
          </p:nvPr>
        </p:nvSpPr>
        <p:spPr>
          <a:xfrm>
            <a:off x="457200" y="274638"/>
            <a:ext cx="7539038" cy="1143000"/>
          </a:xfrm>
        </p:spPr>
        <p:txBody>
          <a:bodyPr/>
          <a:lstStyle/>
          <a:p>
            <a:pPr algn="ctr" eaLnBrk="1" hangingPunct="1"/>
            <a:r>
              <a:rPr lang="en-US" sz="4400" dirty="0"/>
              <a:t>GBM</a:t>
            </a:r>
            <a:br>
              <a:rPr lang="en-US" sz="4400" dirty="0"/>
            </a:br>
            <a:r>
              <a:rPr lang="en-US" sz="2400" dirty="0" smtClean="0"/>
              <a:t>Overview</a:t>
            </a:r>
            <a:r>
              <a:rPr lang="en-US" sz="4400" dirty="0" smtClean="0"/>
              <a:t/>
            </a:r>
            <a:br>
              <a:rPr lang="en-US" sz="4400" dirty="0" smtClean="0"/>
            </a:br>
            <a:endParaRPr lang="en-US" sz="2400" dirty="0" smtClean="0"/>
          </a:p>
        </p:txBody>
      </p:sp>
    </p:spTree>
    <p:extLst>
      <p:ext uri="{BB962C8B-B14F-4D97-AF65-F5344CB8AC3E}">
        <p14:creationId xmlns:p14="http://schemas.microsoft.com/office/powerpoint/2010/main" val="1814107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693" y="1857827"/>
            <a:ext cx="6796028" cy="4235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2" name="Content Placeholder 2"/>
          <p:cNvSpPr>
            <a:spLocks noGrp="1"/>
          </p:cNvSpPr>
          <p:nvPr>
            <p:ph idx="1"/>
          </p:nvPr>
        </p:nvSpPr>
        <p:spPr>
          <a:xfrm>
            <a:off x="457200" y="1447837"/>
            <a:ext cx="8229600" cy="4648200"/>
          </a:xfrm>
        </p:spPr>
        <p:txBody>
          <a:bodyPr>
            <a:normAutofit/>
          </a:bodyPr>
          <a:lstStyle/>
          <a:p>
            <a:pPr marL="350838" indent="-341313" eaLnBrk="1" hangingPunct="1">
              <a:lnSpc>
                <a:spcPct val="150000"/>
              </a:lnSpc>
              <a:buFont typeface="Arial" pitchFamily="34" charset="0"/>
              <a:buChar char="•"/>
            </a:pPr>
            <a:r>
              <a:rPr lang="en-US" dirty="0" smtClean="0"/>
              <a:t>Must set number of trees to grow at onset</a:t>
            </a:r>
          </a:p>
          <a:p>
            <a:pPr marL="696913" lvl="2" indent="-341313" eaLnBrk="1" hangingPunct="1">
              <a:lnSpc>
                <a:spcPct val="150000"/>
              </a:lnSpc>
              <a:buFont typeface="Arial" pitchFamily="34" charset="0"/>
              <a:buChar char="•"/>
            </a:pPr>
            <a:r>
              <a:rPr lang="en-US" sz="1200" dirty="0" smtClean="0"/>
              <a:t>Optimal number of small trees in final classifier GBM is set via a validation hold out ~25% of data</a:t>
            </a:r>
            <a:endParaRPr lang="en-US" sz="1200" dirty="0"/>
          </a:p>
          <a:p>
            <a:pPr marL="696913" lvl="2" indent="-341313" eaLnBrk="1" hangingPunct="1">
              <a:lnSpc>
                <a:spcPct val="150000"/>
              </a:lnSpc>
              <a:buFont typeface="Arial" pitchFamily="34" charset="0"/>
              <a:buChar char="•"/>
            </a:pPr>
            <a:endParaRPr lang="en-US" dirty="0" smtClean="0"/>
          </a:p>
          <a:p>
            <a:pPr marL="696913" lvl="2" indent="-341313" eaLnBrk="1" hangingPunct="1">
              <a:lnSpc>
                <a:spcPct val="150000"/>
              </a:lnSpc>
              <a:buFont typeface="Arial" pitchFamily="34" charset="0"/>
              <a:buChar char="•"/>
            </a:pPr>
            <a:endParaRPr lang="en-US"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GBM</a:t>
            </a:r>
            <a:br>
              <a:rPr lang="en-US" sz="4400" dirty="0" smtClean="0"/>
            </a:br>
            <a:r>
              <a:rPr lang="en-US" sz="2400" dirty="0" smtClean="0"/>
              <a:t>Tuning</a:t>
            </a:r>
            <a:r>
              <a:rPr lang="en-US" sz="4400" dirty="0" smtClean="0"/>
              <a:t/>
            </a:r>
            <a:br>
              <a:rPr lang="en-US" sz="4400" dirty="0" smtClean="0"/>
            </a:br>
            <a:endParaRPr lang="en-US" sz="2400" dirty="0" smtClean="0"/>
          </a:p>
        </p:txBody>
      </p:sp>
      <p:sp>
        <p:nvSpPr>
          <p:cNvPr id="2" name="TextBox 1"/>
          <p:cNvSpPr txBox="1"/>
          <p:nvPr/>
        </p:nvSpPr>
        <p:spPr>
          <a:xfrm>
            <a:off x="5124091" y="2605177"/>
            <a:ext cx="1604513" cy="461665"/>
          </a:xfrm>
          <a:prstGeom prst="rect">
            <a:avLst/>
          </a:prstGeom>
          <a:noFill/>
        </p:spPr>
        <p:txBody>
          <a:bodyPr wrap="square" rtlCol="0">
            <a:spAutoFit/>
          </a:bodyPr>
          <a:lstStyle/>
          <a:p>
            <a:r>
              <a:rPr lang="en-US" sz="1200" dirty="0">
                <a:solidFill>
                  <a:srgbClr val="636463"/>
                </a:solidFill>
                <a:latin typeface="AIG Futura Book"/>
                <a:ea typeface="AIG Futura Book"/>
                <a:cs typeface="AIG Futura Book"/>
              </a:rPr>
              <a:t>Training </a:t>
            </a:r>
            <a:r>
              <a:rPr lang="en-US" sz="1200" dirty="0" smtClean="0">
                <a:solidFill>
                  <a:srgbClr val="636463"/>
                </a:solidFill>
                <a:latin typeface="AIG Futura Book"/>
                <a:ea typeface="AIG Futura Book"/>
                <a:cs typeface="AIG Futura Book"/>
              </a:rPr>
              <a:t>Set</a:t>
            </a:r>
          </a:p>
          <a:p>
            <a:r>
              <a:rPr lang="en-US" sz="1200" dirty="0" smtClean="0">
                <a:solidFill>
                  <a:srgbClr val="636463"/>
                </a:solidFill>
                <a:latin typeface="AIG Futura Book"/>
                <a:ea typeface="AIG Futura Book"/>
                <a:cs typeface="AIG Futura Book"/>
              </a:rPr>
              <a:t>Test Set</a:t>
            </a:r>
            <a:endParaRPr lang="en-US" sz="1200" dirty="0">
              <a:solidFill>
                <a:srgbClr val="636463"/>
              </a:solidFill>
              <a:latin typeface="AIG Futura Book"/>
              <a:ea typeface="AIG Futura Book"/>
              <a:cs typeface="AIG Futura Book"/>
            </a:endParaRPr>
          </a:p>
        </p:txBody>
      </p:sp>
      <p:cxnSp>
        <p:nvCxnSpPr>
          <p:cNvPr id="11" name="Straight Connector 10"/>
          <p:cNvCxnSpPr/>
          <p:nvPr/>
        </p:nvCxnSpPr>
        <p:spPr>
          <a:xfrm>
            <a:off x="4139865" y="2950047"/>
            <a:ext cx="900752" cy="0"/>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139865" y="2752759"/>
            <a:ext cx="900752"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513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fontScale="85000" lnSpcReduction="10000"/>
          </a:bodyPr>
          <a:lstStyle/>
          <a:p>
            <a:pPr marL="350838" indent="-341313" eaLnBrk="1" hangingPunct="1">
              <a:lnSpc>
                <a:spcPct val="150000"/>
              </a:lnSpc>
              <a:buFont typeface="Arial" pitchFamily="34" charset="0"/>
              <a:buChar char="•"/>
            </a:pPr>
            <a:r>
              <a:rPr lang="en-US" sz="1900" dirty="0" smtClean="0"/>
              <a:t>Overfitting</a:t>
            </a:r>
          </a:p>
          <a:p>
            <a:pPr marL="696913" lvl="2" indent="-341313" eaLnBrk="1" hangingPunct="1">
              <a:lnSpc>
                <a:spcPct val="150000"/>
              </a:lnSpc>
              <a:buFont typeface="Arial" pitchFamily="34" charset="0"/>
              <a:buChar char="•"/>
            </a:pPr>
            <a:r>
              <a:rPr lang="en-US" sz="1900" dirty="0" smtClean="0"/>
              <a:t>Not a huge concern</a:t>
            </a:r>
          </a:p>
          <a:p>
            <a:pPr marL="696913" lvl="2" indent="-341313" eaLnBrk="1" hangingPunct="1">
              <a:lnSpc>
                <a:spcPct val="150000"/>
              </a:lnSpc>
              <a:buFont typeface="Arial" pitchFamily="34" charset="0"/>
              <a:buChar char="•"/>
            </a:pPr>
            <a:r>
              <a:rPr lang="en-US" sz="1900" dirty="0" smtClean="0"/>
              <a:t>Very hard to overfit such a large </a:t>
            </a:r>
            <a:r>
              <a:rPr lang="en-US" sz="1900" dirty="0" smtClean="0"/>
              <a:t>dataset</a:t>
            </a:r>
          </a:p>
          <a:p>
            <a:pPr marL="350838" lvl="1" indent="-341313" eaLnBrk="1" hangingPunct="1">
              <a:lnSpc>
                <a:spcPct val="150000"/>
              </a:lnSpc>
              <a:buFont typeface="Arial" pitchFamily="34" charset="0"/>
              <a:buChar char="•"/>
            </a:pPr>
            <a:r>
              <a:rPr lang="en-US" sz="1900" dirty="0" smtClean="0"/>
              <a:t>Feature generation</a:t>
            </a:r>
          </a:p>
          <a:p>
            <a:pPr marL="696913" lvl="2" indent="-341313" eaLnBrk="1" hangingPunct="1">
              <a:lnSpc>
                <a:spcPct val="150000"/>
              </a:lnSpc>
              <a:buFont typeface="Arial" pitchFamily="34" charset="0"/>
              <a:buChar char="•"/>
            </a:pPr>
            <a:r>
              <a:rPr lang="en-US" sz="1900" dirty="0" smtClean="0"/>
              <a:t>Embarrassingly parallel task</a:t>
            </a:r>
          </a:p>
          <a:p>
            <a:pPr marL="696913" lvl="2" indent="-341313" eaLnBrk="1" hangingPunct="1">
              <a:lnSpc>
                <a:spcPct val="150000"/>
              </a:lnSpc>
              <a:buFont typeface="Arial" pitchFamily="34" charset="0"/>
              <a:buChar char="•"/>
            </a:pPr>
            <a:r>
              <a:rPr lang="en-US" sz="1900" dirty="0" smtClean="0"/>
              <a:t>Process ~500 Million trips in &lt; 2 hours</a:t>
            </a:r>
          </a:p>
          <a:p>
            <a:pPr marL="350838" lvl="1" indent="-341313" eaLnBrk="1" hangingPunct="1">
              <a:lnSpc>
                <a:spcPct val="150000"/>
              </a:lnSpc>
              <a:buFont typeface="Arial" pitchFamily="34" charset="0"/>
              <a:buChar char="•"/>
            </a:pPr>
            <a:r>
              <a:rPr lang="en-US" sz="1900" dirty="0" smtClean="0"/>
              <a:t>Modeling driver </a:t>
            </a:r>
            <a:r>
              <a:rPr lang="en-US" sz="1900" dirty="0"/>
              <a:t>trip probabilities parallelizes </a:t>
            </a:r>
            <a:r>
              <a:rPr lang="en-US" sz="1900" dirty="0" smtClean="0"/>
              <a:t>as well</a:t>
            </a:r>
          </a:p>
          <a:p>
            <a:pPr marL="350838" lvl="1" indent="-341313" eaLnBrk="1" hangingPunct="1">
              <a:lnSpc>
                <a:spcPct val="150000"/>
              </a:lnSpc>
              <a:buFont typeface="Arial" pitchFamily="34" charset="0"/>
              <a:buChar char="•"/>
            </a:pPr>
            <a:r>
              <a:rPr lang="en-US" sz="1900" dirty="0"/>
              <a:t>A top </a:t>
            </a:r>
            <a:r>
              <a:rPr lang="en-US" sz="1900" dirty="0" smtClean="0"/>
              <a:t>25% model </a:t>
            </a:r>
            <a:r>
              <a:rPr lang="en-US" sz="1900" dirty="0"/>
              <a:t>score all the data in </a:t>
            </a:r>
            <a:r>
              <a:rPr lang="en-US" sz="1900" dirty="0" smtClean="0"/>
              <a:t>~2 hours</a:t>
            </a:r>
          </a:p>
          <a:p>
            <a:pPr marL="350838" lvl="1" indent="-341313" eaLnBrk="1" hangingPunct="1">
              <a:lnSpc>
                <a:spcPct val="150000"/>
              </a:lnSpc>
              <a:buFont typeface="Arial" pitchFamily="34" charset="0"/>
              <a:buChar char="•"/>
            </a:pPr>
            <a:r>
              <a:rPr lang="en-US" sz="1900" dirty="0"/>
              <a:t>A top 10% model can score all the data in ~5 </a:t>
            </a:r>
            <a:r>
              <a:rPr lang="en-US" sz="1900" dirty="0" smtClean="0"/>
              <a:t>hours</a:t>
            </a:r>
          </a:p>
          <a:p>
            <a:pPr marL="696913" lvl="2" indent="-341313" eaLnBrk="1" hangingPunct="1">
              <a:lnSpc>
                <a:spcPct val="150000"/>
              </a:lnSpc>
              <a:buFont typeface="Arial" pitchFamily="34" charset="0"/>
              <a:buChar char="•"/>
            </a:pPr>
            <a:r>
              <a:rPr lang="en-US" sz="1900" dirty="0" smtClean="0"/>
              <a:t>Incremental improvements involve an exponential increase in processing time</a:t>
            </a:r>
          </a:p>
          <a:p>
            <a:pPr marL="1063626" lvl="3" indent="-341313" eaLnBrk="1" hangingPunct="1">
              <a:lnSpc>
                <a:spcPct val="150000"/>
              </a:lnSpc>
              <a:buFont typeface="Arial" pitchFamily="34" charset="0"/>
              <a:buChar char="•"/>
            </a:pPr>
            <a:r>
              <a:rPr lang="en-US" sz="1900" dirty="0" smtClean="0"/>
              <a:t>Running and blending multiple GBMs</a:t>
            </a:r>
            <a:endParaRPr lang="en-US" dirty="0" smtClean="0"/>
          </a:p>
          <a:p>
            <a:pPr marL="696913" lvl="2" indent="-341313" eaLnBrk="1" hangingPunct="1">
              <a:lnSpc>
                <a:spcPct val="150000"/>
              </a:lnSpc>
              <a:buFont typeface="Arial" pitchFamily="34" charset="0"/>
              <a:buChar char="•"/>
            </a:pPr>
            <a:endParaRPr lang="en-US" dirty="0" smtClean="0"/>
          </a:p>
          <a:p>
            <a:pPr marL="696913" lvl="2" indent="-341313" eaLnBrk="1" hangingPunct="1">
              <a:lnSpc>
                <a:spcPct val="150000"/>
              </a:lnSpc>
              <a:buFont typeface="Arial" pitchFamily="34" charset="0"/>
              <a:buChar char="•"/>
            </a:pPr>
            <a:endParaRPr lang="en-US"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Model </a:t>
            </a:r>
            <a:r>
              <a:rPr lang="en-US" sz="4400" dirty="0" smtClean="0"/>
              <a:t>Considerations</a:t>
            </a:r>
            <a:r>
              <a:rPr lang="en-US" sz="4400" dirty="0" smtClean="0"/>
              <a:t/>
            </a:r>
            <a:br>
              <a:rPr lang="en-US" sz="4400" dirty="0" smtClean="0"/>
            </a:br>
            <a:endParaRPr lang="en-US" sz="2400" dirty="0" smtClean="0"/>
          </a:p>
        </p:txBody>
      </p:sp>
    </p:spTree>
    <p:extLst>
      <p:ext uri="{BB962C8B-B14F-4D97-AF65-F5344CB8AC3E}">
        <p14:creationId xmlns:p14="http://schemas.microsoft.com/office/powerpoint/2010/main" val="2520053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txBox="1">
            <a:spLocks/>
          </p:cNvSpPr>
          <p:nvPr/>
        </p:nvSpPr>
        <p:spPr bwMode="auto">
          <a:xfrm>
            <a:off x="457200" y="274638"/>
            <a:ext cx="8229600" cy="5719762"/>
          </a:xfrm>
          <a:prstGeom prst="rect">
            <a:avLst/>
          </a:prstGeom>
          <a:noFill/>
          <a:ln w="9525">
            <a:noFill/>
            <a:miter lim="800000"/>
            <a:headEnd/>
            <a:tailEnd/>
          </a:ln>
        </p:spPr>
        <p:txBody>
          <a:bodyPr lIns="0" tIns="0" rIns="0" bIns="0" anchor="ctr"/>
          <a:lstStyle/>
          <a:p>
            <a:pPr algn="ctr"/>
            <a:r>
              <a:rPr lang="en-US" sz="4800" dirty="0" smtClean="0">
                <a:solidFill>
                  <a:schemeClr val="bg1"/>
                </a:solidFill>
                <a:latin typeface="AIG Futura Medium"/>
                <a:ea typeface="AIG Futura Medium"/>
                <a:cs typeface="AIG Futura Medium"/>
              </a:rPr>
              <a:t>Findings / Next Steps</a:t>
            </a:r>
          </a:p>
          <a:p>
            <a:pPr algn="ctr"/>
            <a:r>
              <a:rPr lang="en-US" sz="4800" dirty="0" smtClean="0">
                <a:solidFill>
                  <a:schemeClr val="bg1"/>
                </a:solidFill>
                <a:latin typeface="AIG Futura Medium"/>
                <a:ea typeface="AIG Futura Medium"/>
                <a:cs typeface="AIG Futura Medium"/>
              </a:rPr>
              <a:t>Discussion Points</a:t>
            </a:r>
            <a:endParaRPr lang="en-US" dirty="0" smtClean="0">
              <a:solidFill>
                <a:schemeClr val="bg1"/>
              </a:solidFill>
              <a:latin typeface="AIG Futura Medium"/>
              <a:ea typeface="AIG Futura Medium"/>
              <a:cs typeface="AIG Futura Medium"/>
            </a:endParaRPr>
          </a:p>
        </p:txBody>
      </p:sp>
    </p:spTree>
    <p:extLst>
      <p:ext uri="{BB962C8B-B14F-4D97-AF65-F5344CB8AC3E}">
        <p14:creationId xmlns:p14="http://schemas.microsoft.com/office/powerpoint/2010/main" val="1726382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482" name="Content Placeholder 2"/>
              <p:cNvSpPr>
                <a:spLocks noGrp="1"/>
              </p:cNvSpPr>
              <p:nvPr>
                <p:ph idx="1"/>
              </p:nvPr>
            </p:nvSpPr>
            <p:spPr>
              <a:xfrm>
                <a:off x="457200" y="1514475"/>
                <a:ext cx="8229600" cy="4648200"/>
              </a:xfrm>
            </p:spPr>
            <p:txBody>
              <a:bodyPr>
                <a:normAutofit lnSpcReduction="10000"/>
              </a:bodyPr>
              <a:lstStyle/>
              <a:p>
                <a:pPr marL="350838" indent="-341313" eaLnBrk="1" hangingPunct="1">
                  <a:lnSpc>
                    <a:spcPct val="150000"/>
                  </a:lnSpc>
                  <a:buFont typeface="Arial" pitchFamily="34" charset="0"/>
                  <a:buChar char="•"/>
                </a:pPr>
                <a:r>
                  <a:rPr lang="en-US" dirty="0" smtClean="0"/>
                  <a:t>Number of turns is more a function of the destination</a:t>
                </a:r>
              </a:p>
              <a:p>
                <a:pPr marL="696913" lvl="2" indent="-341313" eaLnBrk="1" hangingPunct="1">
                  <a:lnSpc>
                    <a:spcPct val="150000"/>
                  </a:lnSpc>
                  <a:buFont typeface="Arial" pitchFamily="34" charset="0"/>
                  <a:buChar char="•"/>
                </a:pPr>
                <a:r>
                  <a:rPr lang="en-US" dirty="0" smtClean="0"/>
                  <a:t>Shouldn’t negate one-off trips</a:t>
                </a:r>
              </a:p>
              <a:p>
                <a:pPr marL="350838" lvl="1" indent="-341313" eaLnBrk="1" hangingPunct="1">
                  <a:lnSpc>
                    <a:spcPct val="150000"/>
                  </a:lnSpc>
                  <a:buFont typeface="Arial" pitchFamily="34" charset="0"/>
                  <a:buChar char="•"/>
                </a:pPr>
                <a:r>
                  <a:rPr lang="en-US" sz="1800" dirty="0" smtClean="0"/>
                  <a:t>Likewise speed is determined by posted speed limits (more or less)</a:t>
                </a:r>
              </a:p>
              <a:p>
                <a:pPr marL="350838" lvl="1" indent="-341313" eaLnBrk="1" hangingPunct="1">
                  <a:lnSpc>
                    <a:spcPct val="150000"/>
                  </a:lnSpc>
                  <a:buFont typeface="Arial" pitchFamily="34" charset="0"/>
                  <a:buChar char="•"/>
                </a:pPr>
                <a:r>
                  <a:rPr lang="en-US" sz="1800" dirty="0" smtClean="0"/>
                  <a:t>A “Driver Fingerprint” should be able to profile a driver regardless of destination</a:t>
                </a:r>
              </a:p>
              <a:p>
                <a:pPr marL="696913" lvl="2" indent="-341313" eaLnBrk="1" hangingPunct="1">
                  <a:lnSpc>
                    <a:spcPct val="150000"/>
                  </a:lnSpc>
                  <a:buFont typeface="Arial" pitchFamily="34" charset="0"/>
                  <a:buChar char="•"/>
                </a:pPr>
                <a:r>
                  <a:rPr lang="en-US" dirty="0" smtClean="0"/>
                  <a:t>More driver based metrics are:</a:t>
                </a:r>
              </a:p>
              <a:p>
                <a:pPr marL="696913" lvl="2" indent="-341313" eaLnBrk="1" hangingPunct="1">
                  <a:lnSpc>
                    <a:spcPct val="150000"/>
                  </a:lnSpc>
                  <a:buFont typeface="Arial" pitchFamily="34" charset="0"/>
                  <a:buChar char="•"/>
                </a:pPr>
                <a:r>
                  <a:rPr lang="en-US" dirty="0" smtClean="0"/>
                  <a:t>Acceleration </a:t>
                </a:r>
                <a14:m>
                  <m:oMath xmlns:m="http://schemas.openxmlformats.org/officeDocument/2006/math">
                    <m:r>
                      <m:rPr>
                        <m:sty m:val="p"/>
                      </m:rPr>
                      <a:rPr lang="en-US" b="0" i="0" smtClean="0">
                        <a:latin typeface="Cambria Math"/>
                        <a:ea typeface="Cambria Math"/>
                      </a:rPr>
                      <m:t>a</m:t>
                    </m:r>
                    <m:r>
                      <a:rPr lang="en-US" i="1">
                        <a:latin typeface="Cambria Math"/>
                        <a:ea typeface="Cambria Math"/>
                      </a:rPr>
                      <m:t>=</m:t>
                    </m:r>
                    <m:r>
                      <a:rPr lang="en-US" i="1">
                        <a:latin typeface="Cambria Math"/>
                        <a:ea typeface="Cambria Math"/>
                      </a:rPr>
                      <m:t>𝜕</m:t>
                    </m:r>
                    <m:r>
                      <m:rPr>
                        <m:sty m:val="p"/>
                      </m:rPr>
                      <a:rPr lang="en-US" b="0" i="0" smtClean="0">
                        <a:latin typeface="Cambria Math"/>
                        <a:ea typeface="Cambria Math"/>
                      </a:rPr>
                      <m:t>v</m:t>
                    </m:r>
                    <m:r>
                      <a:rPr lang="en-US">
                        <a:latin typeface="Cambria Math"/>
                        <a:ea typeface="Cambria Math"/>
                      </a:rPr>
                      <m:t>/</m:t>
                    </m:r>
                    <m:r>
                      <a:rPr lang="en-US">
                        <a:latin typeface="Cambria Math"/>
                        <a:ea typeface="Cambria Math"/>
                      </a:rPr>
                      <m:t>𝜕</m:t>
                    </m:r>
                    <m:r>
                      <m:rPr>
                        <m:sty m:val="p"/>
                      </m:rPr>
                      <a:rPr lang="en-US">
                        <a:latin typeface="Cambria Math"/>
                        <a:ea typeface="Cambria Math"/>
                      </a:rPr>
                      <m:t>t</m:t>
                    </m:r>
                  </m:oMath>
                </a14:m>
                <a:endParaRPr lang="en-US" dirty="0" smtClean="0"/>
              </a:p>
              <a:p>
                <a:pPr marL="696913" lvl="2" indent="-341313" eaLnBrk="1" hangingPunct="1">
                  <a:lnSpc>
                    <a:spcPct val="150000"/>
                  </a:lnSpc>
                  <a:buFont typeface="Arial" pitchFamily="34" charset="0"/>
                  <a:buChar char="•"/>
                </a:pPr>
                <a:r>
                  <a:rPr lang="en-US" dirty="0" smtClean="0"/>
                  <a:t>Angular velocity </a:t>
                </a:r>
                <a14:m>
                  <m:oMath xmlns:m="http://schemas.openxmlformats.org/officeDocument/2006/math">
                    <m:r>
                      <m:rPr>
                        <m:sty m:val="p"/>
                      </m:rPr>
                      <a:rPr lang="el-GR" b="0" i="1" smtClean="0">
                        <a:latin typeface="Cambria Math"/>
                        <a:ea typeface="Cambria Math"/>
                      </a:rPr>
                      <m:t>ω</m:t>
                    </m:r>
                    <m:r>
                      <a:rPr lang="en-US" b="0" i="1" smtClean="0">
                        <a:latin typeface="Cambria Math"/>
                        <a:ea typeface="Cambria Math"/>
                      </a:rPr>
                      <m:t>=</m:t>
                    </m:r>
                    <m:r>
                      <a:rPr lang="en-US" b="0" i="1" smtClean="0">
                        <a:latin typeface="Cambria Math"/>
                        <a:ea typeface="Cambria Math"/>
                      </a:rPr>
                      <m:t>𝜕𝜃</m:t>
                    </m:r>
                    <m:r>
                      <a:rPr lang="en-US" b="0" i="0" smtClean="0">
                        <a:latin typeface="Cambria Math"/>
                        <a:ea typeface="Cambria Math"/>
                      </a:rPr>
                      <m:t>/</m:t>
                    </m:r>
                    <m:r>
                      <a:rPr lang="en-US" b="0" i="0" smtClean="0">
                        <a:latin typeface="Cambria Math"/>
                        <a:ea typeface="Cambria Math"/>
                      </a:rPr>
                      <m:t>𝜕</m:t>
                    </m:r>
                    <m:r>
                      <m:rPr>
                        <m:sty m:val="p"/>
                      </m:rPr>
                      <a:rPr lang="en-US" b="0" i="0" smtClean="0">
                        <a:latin typeface="Cambria Math"/>
                        <a:ea typeface="Cambria Math"/>
                      </a:rPr>
                      <m:t>t</m:t>
                    </m:r>
                  </m:oMath>
                </a14:m>
                <a:endParaRPr lang="en-US" dirty="0" smtClean="0"/>
              </a:p>
              <a:p>
                <a:pPr marL="696913" lvl="2" indent="-341313" eaLnBrk="1" hangingPunct="1">
                  <a:lnSpc>
                    <a:spcPct val="150000"/>
                  </a:lnSpc>
                  <a:buFont typeface="Arial" pitchFamily="34" charset="0"/>
                  <a:buChar char="•"/>
                </a:pPr>
                <a:r>
                  <a:rPr lang="en-US" dirty="0" smtClean="0"/>
                  <a:t>Angular acceleration </a:t>
                </a:r>
                <a14:m>
                  <m:oMath xmlns:m="http://schemas.openxmlformats.org/officeDocument/2006/math">
                    <m:r>
                      <a:rPr lang="el-GR" i="1" smtClean="0">
                        <a:latin typeface="Cambria Math"/>
                        <a:ea typeface="Cambria Math"/>
                      </a:rPr>
                      <m:t>𝛼</m:t>
                    </m:r>
                    <m:r>
                      <a:rPr lang="en-US" i="1">
                        <a:latin typeface="Cambria Math"/>
                        <a:ea typeface="Cambria Math"/>
                      </a:rPr>
                      <m:t>=</m:t>
                    </m:r>
                    <m:r>
                      <a:rPr lang="en-US" i="1">
                        <a:latin typeface="Cambria Math"/>
                        <a:ea typeface="Cambria Math"/>
                      </a:rPr>
                      <m:t>𝜕</m:t>
                    </m:r>
                    <m:r>
                      <m:rPr>
                        <m:sty m:val="p"/>
                      </m:rPr>
                      <a:rPr lang="el-GR" i="1" smtClean="0">
                        <a:latin typeface="Cambria Math"/>
                        <a:ea typeface="Cambria Math"/>
                      </a:rPr>
                      <m:t>ω</m:t>
                    </m:r>
                    <m:r>
                      <a:rPr lang="en-US">
                        <a:latin typeface="Cambria Math"/>
                        <a:ea typeface="Cambria Math"/>
                      </a:rPr>
                      <m:t>/</m:t>
                    </m:r>
                    <m:r>
                      <a:rPr lang="en-US">
                        <a:latin typeface="Cambria Math"/>
                        <a:ea typeface="Cambria Math"/>
                      </a:rPr>
                      <m:t>𝜕</m:t>
                    </m:r>
                    <m:r>
                      <m:rPr>
                        <m:sty m:val="p"/>
                      </m:rPr>
                      <a:rPr lang="en-US">
                        <a:latin typeface="Cambria Math"/>
                        <a:ea typeface="Cambria Math"/>
                      </a:rPr>
                      <m:t>t</m:t>
                    </m:r>
                  </m:oMath>
                </a14:m>
                <a:endParaRPr lang="en-US" dirty="0" smtClean="0"/>
              </a:p>
              <a:p>
                <a:pPr marL="696913" lvl="2" indent="-341313" eaLnBrk="1" hangingPunct="1">
                  <a:lnSpc>
                    <a:spcPct val="150000"/>
                  </a:lnSpc>
                  <a:buFont typeface="Arial" pitchFamily="34" charset="0"/>
                  <a:buChar char="•"/>
                </a:pPr>
                <a:r>
                  <a:rPr lang="en-US" dirty="0" smtClean="0"/>
                  <a:t>Jerk </a:t>
                </a:r>
                <a14:m>
                  <m:oMath xmlns:m="http://schemas.openxmlformats.org/officeDocument/2006/math">
                    <m:r>
                      <m:rPr>
                        <m:sty m:val="p"/>
                      </m:rPr>
                      <a:rPr lang="en-US" b="0" i="0" smtClean="0">
                        <a:latin typeface="Cambria Math"/>
                        <a:ea typeface="Cambria Math"/>
                      </a:rPr>
                      <m:t>j</m:t>
                    </m:r>
                    <m:r>
                      <a:rPr lang="en-US" i="1">
                        <a:latin typeface="Cambria Math"/>
                        <a:ea typeface="Cambria Math"/>
                      </a:rPr>
                      <m:t>=</m:t>
                    </m:r>
                    <m:r>
                      <a:rPr lang="en-US" i="1">
                        <a:latin typeface="Cambria Math"/>
                        <a:ea typeface="Cambria Math"/>
                      </a:rPr>
                      <m:t>𝜕</m:t>
                    </m:r>
                    <m:r>
                      <m:rPr>
                        <m:sty m:val="p"/>
                      </m:rPr>
                      <a:rPr lang="en-US" b="0" i="0" smtClean="0">
                        <a:latin typeface="Cambria Math"/>
                        <a:ea typeface="Cambria Math"/>
                      </a:rPr>
                      <m:t>a</m:t>
                    </m:r>
                    <m:r>
                      <a:rPr lang="en-US">
                        <a:latin typeface="Cambria Math"/>
                        <a:ea typeface="Cambria Math"/>
                      </a:rPr>
                      <m:t>/</m:t>
                    </m:r>
                    <m:r>
                      <a:rPr lang="en-US">
                        <a:latin typeface="Cambria Math"/>
                        <a:ea typeface="Cambria Math"/>
                      </a:rPr>
                      <m:t>𝜕</m:t>
                    </m:r>
                    <m:r>
                      <m:rPr>
                        <m:sty m:val="p"/>
                      </m:rPr>
                      <a:rPr lang="en-US">
                        <a:latin typeface="Cambria Math"/>
                        <a:ea typeface="Cambria Math"/>
                      </a:rPr>
                      <m:t>t</m:t>
                    </m:r>
                  </m:oMath>
                </a14:m>
                <a:endParaRPr lang="en-US" dirty="0" smtClean="0"/>
              </a:p>
              <a:p>
                <a:pPr marL="696913" lvl="2" indent="-341313" eaLnBrk="1" hangingPunct="1">
                  <a:lnSpc>
                    <a:spcPct val="150000"/>
                  </a:lnSpc>
                  <a:buFont typeface="Arial" pitchFamily="34" charset="0"/>
                  <a:buChar char="•"/>
                </a:pPr>
                <a:endParaRPr lang="en-US" dirty="0" smtClean="0"/>
              </a:p>
            </p:txBody>
          </p:sp>
        </mc:Choice>
        <mc:Fallback xmlns="">
          <p:sp>
            <p:nvSpPr>
              <p:cNvPr id="20482" name="Content Placeholder 2"/>
              <p:cNvSpPr>
                <a:spLocks noGrp="1" noRot="1" noChangeAspect="1" noMove="1" noResize="1" noEditPoints="1" noAdjustHandles="1" noChangeArrowheads="1" noChangeShapeType="1" noTextEdit="1"/>
              </p:cNvSpPr>
              <p:nvPr>
                <p:ph idx="1"/>
              </p:nvPr>
            </p:nvSpPr>
            <p:spPr>
              <a:xfrm>
                <a:off x="457200" y="1514475"/>
                <a:ext cx="8229600" cy="4648200"/>
              </a:xfrm>
              <a:blipFill rotWithShape="1">
                <a:blip r:embed="rId3"/>
                <a:stretch>
                  <a:fillRect l="-1407" t="-131"/>
                </a:stretch>
              </a:blipFill>
            </p:spPr>
            <p:txBody>
              <a:bodyPr/>
              <a:lstStyle/>
              <a:p>
                <a:r>
                  <a:rPr lang="en-US">
                    <a:noFill/>
                  </a:rPr>
                  <a:t> </a:t>
                </a:r>
              </a:p>
            </p:txBody>
          </p:sp>
        </mc:Fallback>
      </mc:AlternateContent>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Findings</a:t>
            </a:r>
            <a:br>
              <a:rPr lang="en-US" sz="4400" dirty="0" smtClean="0"/>
            </a:br>
            <a:r>
              <a:rPr lang="en-US" sz="2400" dirty="0" smtClean="0"/>
              <a:t>Predictors </a:t>
            </a:r>
            <a:r>
              <a:rPr lang="en-US" sz="2400" dirty="0" smtClean="0"/>
              <a:t>of “Driver Fingerprint”</a:t>
            </a:r>
          </a:p>
        </p:txBody>
      </p:sp>
    </p:spTree>
    <p:extLst>
      <p:ext uri="{BB962C8B-B14F-4D97-AF65-F5344CB8AC3E}">
        <p14:creationId xmlns:p14="http://schemas.microsoft.com/office/powerpoint/2010/main" val="2074448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fontScale="92500" lnSpcReduction="10000"/>
          </a:bodyPr>
          <a:lstStyle/>
          <a:p>
            <a:pPr marL="350838" indent="-341313" eaLnBrk="1" hangingPunct="1">
              <a:lnSpc>
                <a:spcPct val="150000"/>
              </a:lnSpc>
              <a:buFont typeface="Arial" pitchFamily="34" charset="0"/>
              <a:buChar char="•"/>
            </a:pPr>
            <a:r>
              <a:rPr lang="en-US" dirty="0" smtClean="0"/>
              <a:t>Where you go matters less</a:t>
            </a:r>
          </a:p>
          <a:p>
            <a:pPr marL="696913" lvl="2" indent="-341313" eaLnBrk="1" hangingPunct="1">
              <a:lnSpc>
                <a:spcPct val="150000"/>
              </a:lnSpc>
              <a:buFont typeface="Arial" pitchFamily="34" charset="0"/>
              <a:buChar char="•"/>
            </a:pPr>
            <a:r>
              <a:rPr lang="en-US" dirty="0" smtClean="0"/>
              <a:t>Back roads, highways are more a function of where a driver is going</a:t>
            </a:r>
          </a:p>
          <a:p>
            <a:pPr marL="696913" lvl="2" indent="-341313" eaLnBrk="1" hangingPunct="1">
              <a:lnSpc>
                <a:spcPct val="150000"/>
              </a:lnSpc>
              <a:buFont typeface="Arial" pitchFamily="34" charset="0"/>
              <a:buChar char="•"/>
            </a:pPr>
            <a:r>
              <a:rPr lang="en-US" dirty="0" smtClean="0"/>
              <a:t>Commuting patterns may be useful</a:t>
            </a:r>
          </a:p>
          <a:p>
            <a:pPr marL="696913" lvl="2" indent="-341313" eaLnBrk="1" hangingPunct="1">
              <a:lnSpc>
                <a:spcPct val="150000"/>
              </a:lnSpc>
              <a:buFont typeface="Arial" pitchFamily="34" charset="0"/>
              <a:buChar char="•"/>
            </a:pPr>
            <a:r>
              <a:rPr lang="en-US" dirty="0" smtClean="0"/>
              <a:t>Turns are distorted due to anonymization</a:t>
            </a:r>
            <a:endParaRPr lang="en-US" dirty="0" smtClean="0"/>
          </a:p>
          <a:p>
            <a:pPr marL="350838" indent="-341313" eaLnBrk="1" hangingPunct="1">
              <a:lnSpc>
                <a:spcPct val="150000"/>
              </a:lnSpc>
              <a:buFont typeface="Arial" pitchFamily="34" charset="0"/>
              <a:buChar char="•"/>
            </a:pPr>
            <a:r>
              <a:rPr lang="en-US" dirty="0" smtClean="0"/>
              <a:t>How you get there is the key indicator</a:t>
            </a:r>
          </a:p>
          <a:p>
            <a:pPr marL="696913" lvl="2" indent="-341313" eaLnBrk="1" hangingPunct="1">
              <a:lnSpc>
                <a:spcPct val="150000"/>
              </a:lnSpc>
              <a:buFont typeface="Arial" pitchFamily="34" charset="0"/>
              <a:buChar char="•"/>
            </a:pPr>
            <a:r>
              <a:rPr lang="en-US" dirty="0" smtClean="0"/>
              <a:t>Turning velocity and acceleration are more indicative of how someone drives, regardless of the destination</a:t>
            </a:r>
          </a:p>
          <a:p>
            <a:pPr marL="350838" lvl="1" indent="-341313" eaLnBrk="1" hangingPunct="1">
              <a:lnSpc>
                <a:spcPct val="150000"/>
              </a:lnSpc>
              <a:buFont typeface="Arial" pitchFamily="34" charset="0"/>
              <a:buChar char="•"/>
            </a:pPr>
            <a:r>
              <a:rPr lang="en-US" sz="1800" dirty="0" smtClean="0"/>
              <a:t>Driving style coupled with real GPS coordinates is the ideal dataset</a:t>
            </a:r>
          </a:p>
          <a:p>
            <a:pPr marL="696913" lvl="2" indent="-341313" eaLnBrk="1" hangingPunct="1">
              <a:lnSpc>
                <a:spcPct val="150000"/>
              </a:lnSpc>
              <a:buFont typeface="Arial" pitchFamily="34" charset="0"/>
              <a:buChar char="•"/>
            </a:pPr>
            <a:r>
              <a:rPr lang="en-US" dirty="0" smtClean="0"/>
              <a:t>Can compare and contrast drivers on the same road</a:t>
            </a:r>
          </a:p>
          <a:p>
            <a:pPr marL="1063626" lvl="3" indent="-341313" eaLnBrk="1" hangingPunct="1">
              <a:lnSpc>
                <a:spcPct val="150000"/>
              </a:lnSpc>
              <a:buFont typeface="Arial" pitchFamily="34" charset="0"/>
              <a:buChar char="•"/>
            </a:pPr>
            <a:r>
              <a:rPr lang="en-US" dirty="0" smtClean="0"/>
              <a:t>Or on same day / time</a:t>
            </a:r>
          </a:p>
          <a:p>
            <a:pPr marL="696913" lvl="2" indent="-341313" eaLnBrk="1" hangingPunct="1">
              <a:lnSpc>
                <a:spcPct val="150000"/>
              </a:lnSpc>
              <a:buFont typeface="Arial" pitchFamily="34" charset="0"/>
              <a:buChar char="•"/>
            </a:pPr>
            <a:r>
              <a:rPr lang="en-US" dirty="0" smtClean="0"/>
              <a:t>Can merge in speed limits and weather considerations</a:t>
            </a:r>
            <a:endParaRPr lang="en-US"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Results</a:t>
            </a:r>
            <a:r>
              <a:rPr lang="en-US" sz="4400" dirty="0" smtClean="0"/>
              <a:t/>
            </a:r>
            <a:br>
              <a:rPr lang="en-US" sz="4400" dirty="0" smtClean="0"/>
            </a:br>
            <a:r>
              <a:rPr lang="en-US" sz="2400" dirty="0" smtClean="0"/>
              <a:t>Predictors </a:t>
            </a:r>
            <a:r>
              <a:rPr lang="en-US" sz="2400" dirty="0" smtClean="0"/>
              <a:t>of “Driver Fingerprint”</a:t>
            </a:r>
          </a:p>
        </p:txBody>
      </p:sp>
    </p:spTree>
    <p:extLst>
      <p:ext uri="{BB962C8B-B14F-4D97-AF65-F5344CB8AC3E}">
        <p14:creationId xmlns:p14="http://schemas.microsoft.com/office/powerpoint/2010/main" val="418867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683" y="0"/>
            <a:ext cx="6892333" cy="6592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711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1635125"/>
            <a:ext cx="8229600" cy="3868738"/>
          </a:xfrm>
        </p:spPr>
        <p:txBody>
          <a:bodyPr>
            <a:normAutofit fontScale="77500" lnSpcReduction="20000"/>
          </a:bodyPr>
          <a:lstStyle/>
          <a:p>
            <a:pPr eaLnBrk="1" hangingPunct="1">
              <a:lnSpc>
                <a:spcPct val="150000"/>
              </a:lnSpc>
              <a:buFont typeface="Arial" pitchFamily="34" charset="0"/>
              <a:buChar char="•"/>
              <a:defRPr/>
            </a:pPr>
            <a:r>
              <a:rPr lang="en-US" sz="3600" dirty="0" smtClean="0">
                <a:cs typeface="Arial" pitchFamily="34" charset="0"/>
              </a:rPr>
              <a:t>Primer on </a:t>
            </a:r>
            <a:r>
              <a:rPr lang="en-US" sz="3600" dirty="0" smtClean="0">
                <a:cs typeface="Arial" pitchFamily="34" charset="0"/>
              </a:rPr>
              <a:t>Telematics</a:t>
            </a:r>
            <a:endParaRPr lang="en-US" sz="3600" dirty="0" smtClean="0">
              <a:cs typeface="Arial" pitchFamily="34" charset="0"/>
            </a:endParaRPr>
          </a:p>
          <a:p>
            <a:pPr eaLnBrk="1" hangingPunct="1">
              <a:lnSpc>
                <a:spcPct val="150000"/>
              </a:lnSpc>
              <a:buFont typeface="Arial" pitchFamily="34" charset="0"/>
              <a:buChar char="•"/>
              <a:defRPr/>
            </a:pPr>
            <a:r>
              <a:rPr lang="en-US" sz="3600" dirty="0" smtClean="0">
                <a:cs typeface="Arial" pitchFamily="34" charset="0"/>
              </a:rPr>
              <a:t>Exploring a New </a:t>
            </a:r>
            <a:r>
              <a:rPr lang="en-US" sz="3600" dirty="0" smtClean="0">
                <a:cs typeface="Arial" pitchFamily="34" charset="0"/>
              </a:rPr>
              <a:t>Telematic </a:t>
            </a:r>
            <a:r>
              <a:rPr lang="en-US" sz="3600" dirty="0">
                <a:cs typeface="Arial" pitchFamily="34" charset="0"/>
              </a:rPr>
              <a:t>Application</a:t>
            </a:r>
            <a:endParaRPr lang="en-US" sz="3600" dirty="0" smtClean="0">
              <a:cs typeface="Arial" pitchFamily="34" charset="0"/>
            </a:endParaRPr>
          </a:p>
          <a:p>
            <a:pPr eaLnBrk="1" hangingPunct="1">
              <a:lnSpc>
                <a:spcPct val="150000"/>
              </a:lnSpc>
              <a:buFont typeface="Arial" pitchFamily="34" charset="0"/>
              <a:buChar char="•"/>
              <a:defRPr/>
            </a:pPr>
            <a:r>
              <a:rPr lang="en-US" sz="3600" dirty="0" smtClean="0">
                <a:cs typeface="Arial" pitchFamily="34" charset="0"/>
              </a:rPr>
              <a:t>Data</a:t>
            </a:r>
          </a:p>
          <a:p>
            <a:pPr eaLnBrk="1" hangingPunct="1">
              <a:lnSpc>
                <a:spcPct val="150000"/>
              </a:lnSpc>
              <a:buFont typeface="Arial" pitchFamily="34" charset="0"/>
              <a:buChar char="•"/>
              <a:defRPr/>
            </a:pPr>
            <a:r>
              <a:rPr lang="en-US" sz="3600" dirty="0" smtClean="0">
                <a:cs typeface="Arial" pitchFamily="34" charset="0"/>
              </a:rPr>
              <a:t>Modeling </a:t>
            </a:r>
            <a:r>
              <a:rPr lang="en-US" sz="3600" dirty="0">
                <a:cs typeface="Arial" pitchFamily="34" charset="0"/>
              </a:rPr>
              <a:t>Methodology</a:t>
            </a:r>
          </a:p>
          <a:p>
            <a:pPr eaLnBrk="1" hangingPunct="1">
              <a:lnSpc>
                <a:spcPct val="150000"/>
              </a:lnSpc>
              <a:buFont typeface="Arial" pitchFamily="34" charset="0"/>
              <a:buChar char="•"/>
              <a:defRPr/>
            </a:pPr>
            <a:r>
              <a:rPr lang="en-US" sz="3600" dirty="0" smtClean="0">
                <a:cs typeface="Arial" pitchFamily="34" charset="0"/>
              </a:rPr>
              <a:t>Findings / Next steps</a:t>
            </a:r>
          </a:p>
          <a:p>
            <a:pPr eaLnBrk="1" hangingPunct="1">
              <a:lnSpc>
                <a:spcPct val="150000"/>
              </a:lnSpc>
              <a:buFont typeface="Arial" pitchFamily="34" charset="0"/>
              <a:buChar char="•"/>
              <a:defRPr/>
            </a:pPr>
            <a:r>
              <a:rPr lang="en-US" sz="3600" dirty="0" smtClean="0">
                <a:cs typeface="Arial" pitchFamily="34" charset="0"/>
              </a:rPr>
              <a:t>Appendix</a:t>
            </a:r>
            <a:endParaRPr lang="en-US" sz="3600" dirty="0">
              <a:cs typeface="Arial" pitchFamily="34" charset="0"/>
            </a:endParaRPr>
          </a:p>
        </p:txBody>
      </p:sp>
      <p:sp>
        <p:nvSpPr>
          <p:cNvPr id="19459" name="Title 3"/>
          <p:cNvSpPr>
            <a:spLocks noGrp="1"/>
          </p:cNvSpPr>
          <p:nvPr>
            <p:ph type="title"/>
          </p:nvPr>
        </p:nvSpPr>
        <p:spPr>
          <a:xfrm>
            <a:off x="457200" y="274638"/>
            <a:ext cx="7539038" cy="1143000"/>
          </a:xfrm>
        </p:spPr>
        <p:txBody>
          <a:bodyPr/>
          <a:lstStyle/>
          <a:p>
            <a:pPr algn="ctr" eaLnBrk="1" hangingPunct="1"/>
            <a:r>
              <a:rPr lang="en-US" sz="4400" dirty="0" smtClean="0"/>
              <a:t>Overview</a:t>
            </a:r>
          </a:p>
        </p:txBody>
      </p:sp>
    </p:spTree>
    <p:extLst>
      <p:ext uri="{BB962C8B-B14F-4D97-AF65-F5344CB8AC3E}">
        <p14:creationId xmlns:p14="http://schemas.microsoft.com/office/powerpoint/2010/main" val="601569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lnSpcReduction="10000"/>
          </a:bodyPr>
          <a:lstStyle/>
          <a:p>
            <a:pPr marL="350838" indent="-341313" eaLnBrk="1" hangingPunct="1">
              <a:lnSpc>
                <a:spcPct val="150000"/>
              </a:lnSpc>
              <a:buFont typeface="Arial" pitchFamily="34" charset="0"/>
              <a:buChar char="•"/>
            </a:pPr>
            <a:r>
              <a:rPr lang="en-US" dirty="0" smtClean="0"/>
              <a:t>Auto telematics is </a:t>
            </a:r>
            <a:r>
              <a:rPr lang="en-US" dirty="0"/>
              <a:t>n</a:t>
            </a:r>
            <a:r>
              <a:rPr lang="en-US" dirty="0" smtClean="0"/>
              <a:t>ascent field (few) insurers are exploring.</a:t>
            </a:r>
          </a:p>
          <a:p>
            <a:pPr marL="350838" indent="-341313" eaLnBrk="1" hangingPunct="1">
              <a:lnSpc>
                <a:spcPct val="150000"/>
              </a:lnSpc>
              <a:buFont typeface="Arial" pitchFamily="34" charset="0"/>
              <a:buChar char="•"/>
            </a:pPr>
            <a:r>
              <a:rPr lang="en-US" dirty="0" smtClean="0"/>
              <a:t>What are the cost effective uses?</a:t>
            </a:r>
          </a:p>
          <a:p>
            <a:pPr marL="696913" lvl="2" indent="-341313" eaLnBrk="1" hangingPunct="1">
              <a:lnSpc>
                <a:spcPct val="150000"/>
              </a:lnSpc>
              <a:buFont typeface="Arial" pitchFamily="34" charset="0"/>
              <a:buChar char="•"/>
            </a:pPr>
            <a:r>
              <a:rPr lang="en-US" dirty="0" smtClean="0"/>
              <a:t>Can we predict loss / loss size on driving characteristics?</a:t>
            </a:r>
          </a:p>
          <a:p>
            <a:pPr marL="1063626" lvl="3" indent="-341313" eaLnBrk="1" hangingPunct="1">
              <a:lnSpc>
                <a:spcPct val="150000"/>
              </a:lnSpc>
              <a:buFont typeface="Arial" pitchFamily="34" charset="0"/>
              <a:buChar char="•"/>
            </a:pPr>
            <a:r>
              <a:rPr lang="en-US" dirty="0" smtClean="0"/>
              <a:t>What driving habits are most loss prone?</a:t>
            </a:r>
          </a:p>
          <a:p>
            <a:pPr marL="696913" lvl="2" indent="-341313" eaLnBrk="1" hangingPunct="1">
              <a:lnSpc>
                <a:spcPct val="150000"/>
              </a:lnSpc>
              <a:buFont typeface="Arial" pitchFamily="34" charset="0"/>
              <a:buChar char="•"/>
            </a:pPr>
            <a:r>
              <a:rPr lang="en-US" dirty="0" smtClean="0"/>
              <a:t>Automatically charge premium (monthly / quarterly) based on usage</a:t>
            </a:r>
          </a:p>
          <a:p>
            <a:pPr marL="1063626" lvl="3" indent="-341313" eaLnBrk="1" hangingPunct="1">
              <a:lnSpc>
                <a:spcPct val="150000"/>
              </a:lnSpc>
              <a:buFont typeface="Arial" pitchFamily="34" charset="0"/>
              <a:buChar char="•"/>
            </a:pPr>
            <a:r>
              <a:rPr lang="en-US" dirty="0" smtClean="0"/>
              <a:t>Miles driven</a:t>
            </a:r>
            <a:endParaRPr lang="en-US" dirty="0" smtClean="0"/>
          </a:p>
          <a:p>
            <a:pPr marL="1063626" lvl="3" indent="-341313" eaLnBrk="1" hangingPunct="1">
              <a:lnSpc>
                <a:spcPct val="150000"/>
              </a:lnSpc>
              <a:buFont typeface="Arial" pitchFamily="34" charset="0"/>
              <a:buChar char="•"/>
            </a:pPr>
            <a:r>
              <a:rPr lang="en-US" dirty="0"/>
              <a:t>A</a:t>
            </a:r>
            <a:r>
              <a:rPr lang="en-US" dirty="0" smtClean="0"/>
              <a:t>utomatically </a:t>
            </a:r>
            <a:r>
              <a:rPr lang="en-US" dirty="0" smtClean="0"/>
              <a:t>detect family member driving and charge </a:t>
            </a:r>
            <a:r>
              <a:rPr lang="en-US" dirty="0" smtClean="0"/>
              <a:t>accordingly</a:t>
            </a:r>
            <a:endParaRPr lang="en-US" dirty="0" smtClean="0"/>
          </a:p>
          <a:p>
            <a:pPr marL="350838" indent="-341313" eaLnBrk="1" hangingPunct="1">
              <a:lnSpc>
                <a:spcPct val="150000"/>
              </a:lnSpc>
              <a:buFont typeface="Arial" pitchFamily="34" charset="0"/>
              <a:buChar char="•"/>
            </a:pPr>
            <a:r>
              <a:rPr lang="en-US" dirty="0" smtClean="0"/>
              <a:t>Are you subsidizing bad drivers?</a:t>
            </a:r>
          </a:p>
          <a:p>
            <a:pPr marL="696913" lvl="2" indent="-341313" eaLnBrk="1" hangingPunct="1">
              <a:lnSpc>
                <a:spcPct val="150000"/>
              </a:lnSpc>
              <a:buFont typeface="Arial" pitchFamily="34" charset="0"/>
              <a:buChar char="•"/>
            </a:pPr>
            <a:r>
              <a:rPr lang="en-US" dirty="0" smtClean="0"/>
              <a:t>Premium based on driving habits is more </a:t>
            </a:r>
            <a:r>
              <a:rPr lang="en-US" dirty="0" smtClean="0"/>
              <a:t>fair</a:t>
            </a:r>
            <a:endParaRPr lang="en-US" dirty="0" smtClean="0"/>
          </a:p>
          <a:p>
            <a:pPr marL="696913" lvl="2" indent="-341313" eaLnBrk="1" hangingPunct="1">
              <a:lnSpc>
                <a:spcPct val="150000"/>
              </a:lnSpc>
              <a:buFont typeface="Arial" pitchFamily="34" charset="0"/>
              <a:buChar char="•"/>
            </a:pPr>
            <a:r>
              <a:rPr lang="en-US" dirty="0" smtClean="0"/>
              <a:t>Some young drivers are good drivers and shouldn’t be </a:t>
            </a:r>
            <a:r>
              <a:rPr lang="en-US" dirty="0" smtClean="0"/>
              <a:t>penalized</a:t>
            </a:r>
            <a:endParaRPr lang="en-US" dirty="0" smtClean="0"/>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Future</a:t>
            </a:r>
            <a:br>
              <a:rPr lang="en-US" sz="4400" dirty="0" smtClean="0"/>
            </a:br>
            <a:r>
              <a:rPr lang="en-US" sz="2400" dirty="0" smtClean="0"/>
              <a:t>Possible Usage</a:t>
            </a:r>
          </a:p>
        </p:txBody>
      </p:sp>
    </p:spTree>
    <p:extLst>
      <p:ext uri="{BB962C8B-B14F-4D97-AF65-F5344CB8AC3E}">
        <p14:creationId xmlns:p14="http://schemas.microsoft.com/office/powerpoint/2010/main" val="813688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txBox="1">
            <a:spLocks/>
          </p:cNvSpPr>
          <p:nvPr/>
        </p:nvSpPr>
        <p:spPr bwMode="auto">
          <a:xfrm>
            <a:off x="457200" y="274638"/>
            <a:ext cx="8229600"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spcAft>
                <a:spcPts val="600"/>
              </a:spcAft>
              <a:buFont typeface="Arial" pitchFamily="34" charset="0"/>
              <a:defRPr sz="2200">
                <a:solidFill>
                  <a:srgbClr val="636463"/>
                </a:solidFill>
                <a:latin typeface="AIG Futura Book"/>
                <a:ea typeface="AIG Futura Book"/>
                <a:cs typeface="AIG Futura Book"/>
              </a:defRPr>
            </a:lvl1pPr>
            <a:lvl2pPr marL="742950" indent="-285750" eaLnBrk="0" hangingPunct="0">
              <a:spcAft>
                <a:spcPts val="600"/>
              </a:spcAft>
              <a:buFont typeface="Arial" pitchFamily="34" charset="0"/>
              <a:buChar char="•"/>
              <a:defRPr sz="2000">
                <a:solidFill>
                  <a:srgbClr val="636463"/>
                </a:solidFill>
                <a:latin typeface="AIG Futura Book"/>
                <a:ea typeface="AIG Futura Book"/>
                <a:cs typeface="AIG Futura Book"/>
              </a:defRPr>
            </a:lvl2pPr>
            <a:lvl3pPr marL="1143000" indent="-228600" eaLnBrk="0" hangingPunct="0">
              <a:spcAft>
                <a:spcPts val="600"/>
              </a:spcAft>
              <a:buFont typeface="Arial" pitchFamily="34" charset="0"/>
              <a:buChar char="•"/>
              <a:defRPr>
                <a:solidFill>
                  <a:srgbClr val="636463"/>
                </a:solidFill>
                <a:latin typeface="AIG Futura Book"/>
                <a:ea typeface="AIG Futura Book"/>
                <a:cs typeface="AIG Futura Book"/>
              </a:defRPr>
            </a:lvl3pPr>
            <a:lvl4pPr marL="1600200" indent="-228600" eaLnBrk="0" hangingPunct="0">
              <a:spcAft>
                <a:spcPts val="600"/>
              </a:spcAft>
              <a:buFont typeface="Arial" pitchFamily="34" charset="0"/>
              <a:buChar char="•"/>
              <a:defRPr sz="1600">
                <a:solidFill>
                  <a:srgbClr val="636463"/>
                </a:solidFill>
                <a:latin typeface="AIG Futura Book"/>
                <a:ea typeface="AIG Futura Book"/>
                <a:cs typeface="AIG Futura Book"/>
              </a:defRPr>
            </a:lvl4pPr>
            <a:lvl5pPr marL="2057400" indent="-228600" eaLnBrk="0" hangingPunct="0">
              <a:spcAft>
                <a:spcPts val="600"/>
              </a:spcAft>
              <a:buFont typeface="Arial" pitchFamily="34" charset="0"/>
              <a:buChar char="•"/>
              <a:defRPr sz="1600">
                <a:solidFill>
                  <a:srgbClr val="636463"/>
                </a:solidFill>
                <a:latin typeface="AIG Futura Book"/>
                <a:ea typeface="AIG Futura Book"/>
                <a:cs typeface="AIG Futura Book"/>
              </a:defRPr>
            </a:lvl5pPr>
            <a:lvl6pPr marL="25146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6pPr>
            <a:lvl7pPr marL="29718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7pPr>
            <a:lvl8pPr marL="34290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8pPr>
            <a:lvl9pPr marL="3886200" indent="-228600" defTabSz="457200" eaLnBrk="0" fontAlgn="base" hangingPunct="0">
              <a:spcBef>
                <a:spcPct val="0"/>
              </a:spcBef>
              <a:spcAft>
                <a:spcPts val="600"/>
              </a:spcAft>
              <a:buFont typeface="Arial" pitchFamily="34" charset="0"/>
              <a:buChar char="•"/>
              <a:defRPr sz="1600">
                <a:solidFill>
                  <a:srgbClr val="636463"/>
                </a:solidFill>
                <a:latin typeface="AIG Futura Book"/>
                <a:ea typeface="AIG Futura Book"/>
                <a:cs typeface="AIG Futura Book"/>
              </a:defRPr>
            </a:lvl9pPr>
          </a:lstStyle>
          <a:p>
            <a:pPr algn="ctr" eaLnBrk="1" hangingPunct="1">
              <a:spcAft>
                <a:spcPct val="0"/>
              </a:spcAft>
              <a:buFontTx/>
              <a:buNone/>
            </a:pPr>
            <a:r>
              <a:rPr lang="en-US" altLang="en-US" sz="4800" dirty="0" smtClean="0">
                <a:solidFill>
                  <a:schemeClr val="bg1"/>
                </a:solidFill>
                <a:latin typeface="AIG Futura Medium" charset="0"/>
                <a:cs typeface="Arial" pitchFamily="34" charset="0"/>
              </a:rPr>
              <a:t>Resources</a:t>
            </a:r>
            <a:endParaRPr lang="en-US" altLang="en-US" sz="4000" dirty="0">
              <a:solidFill>
                <a:schemeClr val="bg1"/>
              </a:solidFill>
              <a:latin typeface="AIG Futura Medium" charset="0"/>
              <a:cs typeface="Arial" pitchFamily="34" charset="0"/>
            </a:endParaRPr>
          </a:p>
        </p:txBody>
      </p:sp>
    </p:spTree>
    <p:extLst>
      <p:ext uri="{BB962C8B-B14F-4D97-AF65-F5344CB8AC3E}">
        <p14:creationId xmlns:p14="http://schemas.microsoft.com/office/powerpoint/2010/main" val="4087358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3"/>
          <p:cNvSpPr>
            <a:spLocks noGrp="1"/>
          </p:cNvSpPr>
          <p:nvPr>
            <p:ph type="title"/>
          </p:nvPr>
        </p:nvSpPr>
        <p:spPr>
          <a:xfrm>
            <a:off x="457200" y="274638"/>
            <a:ext cx="7539038" cy="1143000"/>
          </a:xfrm>
        </p:spPr>
        <p:txBody>
          <a:bodyPr/>
          <a:lstStyle/>
          <a:p>
            <a:pPr algn="ctr" eaLnBrk="1" hangingPunct="1"/>
            <a:r>
              <a:rPr lang="en-US" sz="4400" dirty="0"/>
              <a:t>Example: Driver 1 / Trip </a:t>
            </a:r>
            <a:r>
              <a:rPr lang="en-US" sz="4400" dirty="0" smtClean="0"/>
              <a:t>1</a:t>
            </a:r>
            <a:br>
              <a:rPr lang="en-US" sz="4400" dirty="0" smtClean="0"/>
            </a:br>
            <a:r>
              <a:rPr lang="en-US" sz="2400" dirty="0" smtClean="0"/>
              <a:t>Raw </a:t>
            </a:r>
            <a:r>
              <a:rPr lang="en-US" sz="2400" dirty="0" smtClean="0"/>
              <a:t>Location – Polar Transformation</a:t>
            </a:r>
            <a:endParaRPr lang="en-US" sz="24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17638"/>
            <a:ext cx="7781026" cy="475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350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3"/>
          <p:cNvSpPr>
            <a:spLocks noGrp="1"/>
          </p:cNvSpPr>
          <p:nvPr>
            <p:ph type="title"/>
          </p:nvPr>
        </p:nvSpPr>
        <p:spPr>
          <a:xfrm>
            <a:off x="457200" y="274638"/>
            <a:ext cx="7539038" cy="1143000"/>
          </a:xfrm>
        </p:spPr>
        <p:txBody>
          <a:bodyPr/>
          <a:lstStyle/>
          <a:p>
            <a:pPr algn="ctr" eaLnBrk="1" hangingPunct="1"/>
            <a:r>
              <a:rPr lang="en-US" sz="4400" dirty="0"/>
              <a:t>Example: Driver </a:t>
            </a:r>
            <a:r>
              <a:rPr lang="en-US" sz="4400" dirty="0" smtClean="0"/>
              <a:t>1</a:t>
            </a:r>
            <a:br>
              <a:rPr lang="en-US" sz="4400" dirty="0" smtClean="0"/>
            </a:br>
            <a:r>
              <a:rPr lang="en-US" sz="2400" dirty="0" smtClean="0"/>
              <a:t>Raw Location</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390" y="1318438"/>
            <a:ext cx="7795967" cy="4859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119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fontScale="92500" lnSpcReduction="10000"/>
          </a:bodyPr>
          <a:lstStyle/>
          <a:p>
            <a:pPr marL="350838" indent="-341313" eaLnBrk="1" hangingPunct="1">
              <a:lnSpc>
                <a:spcPct val="150000"/>
              </a:lnSpc>
              <a:buFont typeface="Arial" pitchFamily="34" charset="0"/>
              <a:buChar char="•"/>
            </a:pPr>
            <a:r>
              <a:rPr lang="en-US" sz="2000" dirty="0" smtClean="0"/>
              <a:t>AXA drivology</a:t>
            </a:r>
          </a:p>
          <a:p>
            <a:pPr marL="696913" lvl="2" indent="-341313" eaLnBrk="1" hangingPunct="1">
              <a:lnSpc>
                <a:spcPct val="150000"/>
              </a:lnSpc>
              <a:buFont typeface="Arial" pitchFamily="34" charset="0"/>
              <a:buChar char="•"/>
            </a:pPr>
            <a:r>
              <a:rPr lang="en-US" i="1" dirty="0" smtClean="0">
                <a:hlinkClick r:id="rId3"/>
              </a:rPr>
              <a:t>http://www.drivology.co.uk/howitworks</a:t>
            </a:r>
            <a:endParaRPr lang="en-US" i="1" dirty="0" smtClean="0"/>
          </a:p>
          <a:p>
            <a:pPr marL="350838" indent="-341313" eaLnBrk="1" hangingPunct="1">
              <a:lnSpc>
                <a:spcPct val="150000"/>
              </a:lnSpc>
              <a:buFont typeface="Arial" pitchFamily="34" charset="0"/>
              <a:buChar char="•"/>
            </a:pPr>
            <a:r>
              <a:rPr lang="en-US" dirty="0"/>
              <a:t>Smoothing Methods to Minimize </a:t>
            </a:r>
            <a:r>
              <a:rPr lang="en-US" dirty="0" smtClean="0"/>
              <a:t>Impact of </a:t>
            </a:r>
            <a:r>
              <a:rPr lang="en-US" dirty="0"/>
              <a:t>Global Positioning System </a:t>
            </a:r>
            <a:r>
              <a:rPr lang="en-US" dirty="0" smtClean="0"/>
              <a:t>Random Error </a:t>
            </a:r>
            <a:r>
              <a:rPr lang="en-US" dirty="0"/>
              <a:t>on Travel Distance, </a:t>
            </a:r>
            <a:r>
              <a:rPr lang="en-US" dirty="0" smtClean="0"/>
              <a:t>Speed, and </a:t>
            </a:r>
            <a:r>
              <a:rPr lang="en-US" dirty="0"/>
              <a:t>Acceleration Profile </a:t>
            </a:r>
            <a:r>
              <a:rPr lang="en-US" dirty="0" smtClean="0"/>
              <a:t>Estimates</a:t>
            </a:r>
          </a:p>
          <a:p>
            <a:pPr marL="696913" lvl="2" indent="-341313" eaLnBrk="1" hangingPunct="1">
              <a:lnSpc>
                <a:spcPct val="150000"/>
              </a:lnSpc>
              <a:buFont typeface="Arial" pitchFamily="34" charset="0"/>
              <a:buChar char="•"/>
            </a:pPr>
            <a:r>
              <a:rPr lang="en-US" i="1" dirty="0">
                <a:hlinkClick r:id="rId4"/>
              </a:rPr>
              <a:t>http://</a:t>
            </a:r>
            <a:r>
              <a:rPr lang="en-US" i="1" dirty="0" smtClean="0">
                <a:hlinkClick r:id="rId4"/>
              </a:rPr>
              <a:t>www.transportation.ce.gatech.edu/sites/default/files/files/smoothing_methods_designed_to_minimize_the_impact_of_gps_random_error_on_travel_distance_speed_and_acceleration_profile_estimates-trr.pdf</a:t>
            </a:r>
            <a:endParaRPr lang="en-US" i="1" dirty="0" smtClean="0"/>
          </a:p>
          <a:p>
            <a:pPr marL="350838" indent="-341313" eaLnBrk="1" hangingPunct="1">
              <a:lnSpc>
                <a:spcPct val="150000"/>
              </a:lnSpc>
              <a:buFont typeface="Arial" pitchFamily="34" charset="0"/>
              <a:buChar char="•"/>
            </a:pPr>
            <a:r>
              <a:rPr lang="en-US" dirty="0"/>
              <a:t>State Farm Is There: As You Drive</a:t>
            </a:r>
          </a:p>
          <a:p>
            <a:pPr marL="696913" lvl="2" indent="-341313" eaLnBrk="1" hangingPunct="1">
              <a:lnSpc>
                <a:spcPct val="150000"/>
              </a:lnSpc>
              <a:buFont typeface="Arial" pitchFamily="34" charset="0"/>
              <a:buChar char="•"/>
            </a:pPr>
            <a:r>
              <a:rPr lang="en-US" i="1" dirty="0">
                <a:hlinkClick r:id="rId5"/>
              </a:rPr>
              <a:t>http://</a:t>
            </a:r>
            <a:r>
              <a:rPr lang="en-US" i="1" dirty="0" smtClean="0">
                <a:hlinkClick r:id="rId5"/>
              </a:rPr>
              <a:t>www.wsj.com/articles/SB10001424127887323420604578647950497541958</a:t>
            </a:r>
          </a:p>
          <a:p>
            <a:pPr marL="696913" lvl="2" indent="-341313" eaLnBrk="1" hangingPunct="1">
              <a:lnSpc>
                <a:spcPct val="150000"/>
              </a:lnSpc>
              <a:buFont typeface="Arial" pitchFamily="34" charset="0"/>
              <a:buChar char="•"/>
            </a:pPr>
            <a:r>
              <a:rPr lang="en-US" dirty="0">
                <a:hlinkClick r:id="rId6"/>
              </a:rPr>
              <a:t>https://www.statefarm.com/insurance/auto/discounts/drive-safe-save</a:t>
            </a:r>
            <a:endParaRPr lang="en-US" dirty="0"/>
          </a:p>
          <a:p>
            <a:pPr marL="696913" lvl="2" indent="-341313" eaLnBrk="1" hangingPunct="1">
              <a:lnSpc>
                <a:spcPct val="150000"/>
              </a:lnSpc>
              <a:buFont typeface="Arial" pitchFamily="34" charset="0"/>
              <a:buChar char="•"/>
            </a:pPr>
            <a:endParaRPr lang="en-US" i="1" dirty="0" smtClean="0">
              <a:hlinkClick r:id="rId5"/>
            </a:endParaRPr>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Resources</a:t>
            </a:r>
            <a:endParaRPr lang="en-US" sz="4800" dirty="0" smtClean="0"/>
          </a:p>
        </p:txBody>
      </p:sp>
    </p:spTree>
    <p:extLst>
      <p:ext uri="{BB962C8B-B14F-4D97-AF65-F5344CB8AC3E}">
        <p14:creationId xmlns:p14="http://schemas.microsoft.com/office/powerpoint/2010/main" val="3356265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a:bodyPr>
          <a:lstStyle/>
          <a:p>
            <a:pPr marL="350838" indent="-341313" eaLnBrk="1" hangingPunct="1">
              <a:lnSpc>
                <a:spcPct val="150000"/>
              </a:lnSpc>
              <a:buFont typeface="Arial" pitchFamily="34" charset="0"/>
              <a:buChar char="•"/>
            </a:pPr>
            <a:r>
              <a:rPr lang="en-US" sz="2000" dirty="0" smtClean="0"/>
              <a:t>Progressive “Snapshot”</a:t>
            </a:r>
          </a:p>
          <a:p>
            <a:pPr marL="696913" lvl="2" indent="-341313" eaLnBrk="1" hangingPunct="1">
              <a:lnSpc>
                <a:spcPct val="150000"/>
              </a:lnSpc>
              <a:buFont typeface="Arial" pitchFamily="34" charset="0"/>
              <a:buChar char="•"/>
            </a:pPr>
            <a:r>
              <a:rPr lang="en-US" dirty="0">
                <a:hlinkClick r:id="rId3"/>
              </a:rPr>
              <a:t>http://www.progressive.com/auto/snapshot</a:t>
            </a:r>
            <a:r>
              <a:rPr lang="en-US" dirty="0" smtClean="0">
                <a:hlinkClick r:id="rId3"/>
              </a:rPr>
              <a:t>/</a:t>
            </a:r>
            <a:endParaRPr lang="en-US" dirty="0" smtClean="0"/>
          </a:p>
          <a:p>
            <a:pPr marL="350838" indent="-341313" eaLnBrk="1" hangingPunct="1">
              <a:lnSpc>
                <a:spcPct val="150000"/>
              </a:lnSpc>
              <a:buFont typeface="Arial" pitchFamily="34" charset="0"/>
              <a:buChar char="•"/>
            </a:pPr>
            <a:r>
              <a:rPr lang="en-US" dirty="0" smtClean="0"/>
              <a:t>Allstate “Drivewise”</a:t>
            </a:r>
          </a:p>
          <a:p>
            <a:pPr marL="696913" lvl="2" indent="-341313" eaLnBrk="1" hangingPunct="1">
              <a:lnSpc>
                <a:spcPct val="150000"/>
              </a:lnSpc>
              <a:buFont typeface="Arial" pitchFamily="34" charset="0"/>
              <a:buChar char="•"/>
            </a:pPr>
            <a:r>
              <a:rPr lang="en-US" i="1" dirty="0"/>
              <a:t>http://www.allstate.com/tools-and-resources/car-insurance/telematics-device.aspx</a:t>
            </a:r>
          </a:p>
          <a:p>
            <a:pPr marL="696913" lvl="2" indent="-341313" eaLnBrk="1" hangingPunct="1">
              <a:lnSpc>
                <a:spcPct val="150000"/>
              </a:lnSpc>
              <a:buFont typeface="Arial" pitchFamily="34" charset="0"/>
              <a:buChar char="•"/>
            </a:pPr>
            <a:r>
              <a:rPr lang="en-US" dirty="0">
                <a:hlinkClick r:id="rId4"/>
              </a:rPr>
              <a:t>http://</a:t>
            </a:r>
            <a:r>
              <a:rPr lang="en-US" dirty="0" smtClean="0">
                <a:hlinkClick r:id="rId4"/>
              </a:rPr>
              <a:t>www.allstate.com/auto-insurance/auto-insurance-discounts.aspx</a:t>
            </a:r>
            <a:endParaRPr lang="en-US" dirty="0" smtClean="0"/>
          </a:p>
          <a:p>
            <a:pPr marL="696913" lvl="2" indent="-341313" eaLnBrk="1" hangingPunct="1">
              <a:lnSpc>
                <a:spcPct val="150000"/>
              </a:lnSpc>
              <a:buFont typeface="Arial" pitchFamily="34" charset="0"/>
              <a:buChar char="•"/>
            </a:pPr>
            <a:r>
              <a:rPr lang="en-US" dirty="0"/>
              <a:t>http://www.allstate.com/drive-wise.aspx</a:t>
            </a:r>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Resources</a:t>
            </a:r>
            <a:endParaRPr lang="en-US" sz="4800" dirty="0" smtClean="0"/>
          </a:p>
        </p:txBody>
      </p:sp>
    </p:spTree>
    <p:extLst>
      <p:ext uri="{BB962C8B-B14F-4D97-AF65-F5344CB8AC3E}">
        <p14:creationId xmlns:p14="http://schemas.microsoft.com/office/powerpoint/2010/main" val="23598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Appendix</a:t>
            </a:r>
            <a:br>
              <a:rPr lang="en-US" sz="4400" dirty="0" smtClean="0"/>
            </a:br>
            <a:r>
              <a:rPr lang="en-US" sz="2400" dirty="0" smtClean="0"/>
              <a:t>Reduce variance through averaging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014" y="1613678"/>
            <a:ext cx="40481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988" y="2228850"/>
            <a:ext cx="52101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808" y="3429000"/>
            <a:ext cx="59340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9314" y="4637596"/>
            <a:ext cx="546735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866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Box 2"/>
          <p:cNvSpPr txBox="1">
            <a:spLocks noChangeArrowheads="1"/>
          </p:cNvSpPr>
          <p:nvPr/>
        </p:nvSpPr>
        <p:spPr bwMode="auto">
          <a:xfrm>
            <a:off x="484188" y="5721350"/>
            <a:ext cx="8308975" cy="1077913"/>
          </a:xfrm>
          <a:prstGeom prst="rect">
            <a:avLst/>
          </a:prstGeom>
          <a:noFill/>
          <a:ln w="9525">
            <a:noFill/>
            <a:miter lim="800000"/>
            <a:headEnd/>
            <a:tailEnd/>
          </a:ln>
        </p:spPr>
        <p:txBody>
          <a:bodyPr>
            <a:spAutoFit/>
          </a:bodyPr>
          <a:lstStyle/>
          <a:p>
            <a:r>
              <a:rPr lang="en-US" altLang="en-US" sz="800" dirty="0">
                <a:solidFill>
                  <a:schemeClr val="bg1"/>
                </a:solidFill>
                <a:latin typeface="Calibri" pitchFamily="34" charset="0"/>
                <a:ea typeface="AIG Futura Book"/>
                <a:cs typeface="AIG Futura Book"/>
              </a:rPr>
              <a:t>American International Group, Inc. (AIG) is a leading international insurance organization serving customers in more than 130 countries and jurisdictions. AIG companies serve commercial, institutional, and individual customers through one of the most extensive worldwide property-casualty networks of any insurer. In addition, AIG companies are leading providers of life insurance and retirement services in the United States. AIG common stock is listed on the New York Stock Exchange and the Tokyo Stock Exchange.</a:t>
            </a:r>
          </a:p>
          <a:p>
            <a:endParaRPr lang="en-US" altLang="en-US" sz="800" dirty="0">
              <a:solidFill>
                <a:schemeClr val="bg1"/>
              </a:solidFill>
              <a:ea typeface="AIG Futura Book"/>
              <a:cs typeface="AIG Futura Book"/>
            </a:endParaRPr>
          </a:p>
          <a:p>
            <a:r>
              <a:rPr lang="en-US" altLang="en-US" sz="800" dirty="0">
                <a:solidFill>
                  <a:schemeClr val="bg1"/>
                </a:solidFill>
                <a:latin typeface="Calibri" pitchFamily="34" charset="0"/>
                <a:ea typeface="AIG Futura Book"/>
                <a:cs typeface="AIG Futura Book"/>
              </a:rPr>
              <a:t>AIG is the marketing name for the worldwide property-casualty, life and retirement, and general insurance operations of American International Group, Inc. Products and services are written or provided by subsidiaries or affiliates of American International Group, Inc. Not all products and services are available in every jurisdiction, and insurance coverage is governed by actual policy language. Certain products and services may be provided by independent third parties. Insurance products may be distributed through affiliated or unaffiliated entities. Certain property-casualty coverages may be provided by a surplus lines insurer. Surplus lines insurers do not generally participate in state guaranty funds and insureds are therefore not protected by such funds.</a:t>
            </a:r>
          </a:p>
        </p:txBody>
      </p:sp>
      <p:sp>
        <p:nvSpPr>
          <p:cNvPr id="53250" name="TextBox 2"/>
          <p:cNvSpPr txBox="1">
            <a:spLocks noChangeArrowheads="1"/>
          </p:cNvSpPr>
          <p:nvPr/>
        </p:nvSpPr>
        <p:spPr bwMode="auto">
          <a:xfrm>
            <a:off x="484188" y="5721350"/>
            <a:ext cx="8308975" cy="1092200"/>
          </a:xfrm>
          <a:prstGeom prst="rect">
            <a:avLst/>
          </a:prstGeom>
          <a:noFill/>
          <a:ln w="9525">
            <a:noFill/>
            <a:miter lim="800000"/>
            <a:headEnd/>
            <a:tailEnd/>
          </a:ln>
        </p:spPr>
        <p:txBody>
          <a:bodyPr lIns="91216" tIns="45609" rIns="91216" bIns="45609">
            <a:spAutoFit/>
          </a:bodyPr>
          <a:lstStyle/>
          <a:p>
            <a:r>
              <a:rPr lang="en-US" altLang="en-US" sz="800" dirty="0">
                <a:solidFill>
                  <a:srgbClr val="0095DC"/>
                </a:solidFill>
                <a:latin typeface="Calibri" pitchFamily="34" charset="0"/>
                <a:ea typeface="AIG Futura Book"/>
                <a:cs typeface="AIG Futura Book"/>
              </a:rPr>
              <a:t>American International Group, Inc. (AIG) is a leading international insurance organization serving customers in more than 130 countries and jurisdictions. AIG companies serve commercial, institutional, and individual customers through one of the most extensive worldwide property-casualty networks of any insurer. In addition, AIG companies are leading providers of life insurance and retirement services in the United States. AIG common stock is listed on the New York Stock Exchange and the Tokyo Stock Exchange.</a:t>
            </a:r>
          </a:p>
          <a:p>
            <a:endParaRPr lang="en-US" altLang="en-US" sz="800" dirty="0">
              <a:solidFill>
                <a:srgbClr val="0095DC"/>
              </a:solidFill>
              <a:ea typeface="AIG Futura Book"/>
              <a:cs typeface="AIG Futura Book"/>
            </a:endParaRPr>
          </a:p>
          <a:p>
            <a:r>
              <a:rPr lang="en-US" altLang="en-US" sz="800" dirty="0">
                <a:solidFill>
                  <a:srgbClr val="0095DC"/>
                </a:solidFill>
                <a:latin typeface="Calibri" pitchFamily="34" charset="0"/>
                <a:ea typeface="AIG Futura Book"/>
                <a:cs typeface="AIG Futura Book"/>
              </a:rPr>
              <a:t>AIG is the marketing name for the worldwide property-casualty, life and retirement, and general insurance operations of American International Group, Inc. Products and services are written or provided by subsidiaries or affiliates of American International Group, Inc. Not all products and services are available in every jurisdiction, and insurance coverage is governed by actual policy language. Certain products and services may be provided by independent third parties. Insurance products may be distributed through affiliated or unaffiliated entities. Certain property-casualty coverages may be provided by a surplus lines insurer. Surplus lines insurers do not generally participate in state guaranty funds and insureds are therefore not protected by such funds.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txBox="1">
            <a:spLocks/>
          </p:cNvSpPr>
          <p:nvPr/>
        </p:nvSpPr>
        <p:spPr bwMode="auto">
          <a:xfrm>
            <a:off x="457200" y="274638"/>
            <a:ext cx="8229600" cy="5719762"/>
          </a:xfrm>
          <a:prstGeom prst="rect">
            <a:avLst/>
          </a:prstGeom>
          <a:noFill/>
          <a:ln w="9525">
            <a:noFill/>
            <a:miter lim="800000"/>
            <a:headEnd/>
            <a:tailEnd/>
          </a:ln>
        </p:spPr>
        <p:txBody>
          <a:bodyPr lIns="0" tIns="0" rIns="0" bIns="0" anchor="ctr"/>
          <a:lstStyle/>
          <a:p>
            <a:pPr algn="ctr"/>
            <a:r>
              <a:rPr lang="en-US" sz="4800" dirty="0" smtClean="0">
                <a:solidFill>
                  <a:schemeClr val="bg1"/>
                </a:solidFill>
                <a:latin typeface="AIG Futura Medium"/>
                <a:ea typeface="AIG Futura Medium"/>
                <a:cs typeface="AIG Futura Medium"/>
              </a:rPr>
              <a:t>Primer on Telematics </a:t>
            </a:r>
            <a:endParaRPr lang="en-US" dirty="0" smtClean="0">
              <a:solidFill>
                <a:schemeClr val="bg1"/>
              </a:solidFill>
              <a:latin typeface="AIG Futura Medium"/>
              <a:ea typeface="AIG Futura Medium"/>
              <a:cs typeface="AIG Futura Medium"/>
            </a:endParaRPr>
          </a:p>
        </p:txBody>
      </p:sp>
    </p:spTree>
    <p:extLst>
      <p:ext uri="{BB962C8B-B14F-4D97-AF65-F5344CB8AC3E}">
        <p14:creationId xmlns:p14="http://schemas.microsoft.com/office/powerpoint/2010/main" val="1397955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a:bodyPr>
          <a:lstStyle/>
          <a:p>
            <a:pPr marL="350838" indent="-341313" eaLnBrk="1" hangingPunct="1">
              <a:lnSpc>
                <a:spcPct val="150000"/>
              </a:lnSpc>
              <a:buFont typeface="Arial" pitchFamily="34" charset="0"/>
              <a:buChar char="•"/>
            </a:pPr>
            <a:r>
              <a:rPr lang="en-US" sz="2000" dirty="0" smtClean="0"/>
              <a:t>Conventional </a:t>
            </a:r>
            <a:r>
              <a:rPr lang="en-US" sz="2000" dirty="0"/>
              <a:t>methods for pricing car </a:t>
            </a:r>
            <a:r>
              <a:rPr lang="en-US" sz="2000" dirty="0" smtClean="0"/>
              <a:t>insurance</a:t>
            </a:r>
          </a:p>
          <a:p>
            <a:pPr marL="696913" lvl="2" indent="-341313" eaLnBrk="1" hangingPunct="1">
              <a:lnSpc>
                <a:spcPct val="150000"/>
              </a:lnSpc>
              <a:buFont typeface="Arial" pitchFamily="34" charset="0"/>
              <a:buChar char="•"/>
            </a:pPr>
            <a:r>
              <a:rPr lang="en-US" sz="2000" dirty="0" smtClean="0"/>
              <a:t>Pooling customers by age</a:t>
            </a:r>
            <a:r>
              <a:rPr lang="en-US" sz="2000" dirty="0"/>
              <a:t>, </a:t>
            </a:r>
            <a:r>
              <a:rPr lang="en-US" sz="2000" dirty="0" smtClean="0"/>
              <a:t>gender, driving history</a:t>
            </a:r>
          </a:p>
          <a:p>
            <a:pPr marL="696913" lvl="2" indent="-341313" eaLnBrk="1" hangingPunct="1">
              <a:lnSpc>
                <a:spcPct val="150000"/>
              </a:lnSpc>
              <a:buFont typeface="Arial" pitchFamily="34" charset="0"/>
              <a:buChar char="•"/>
            </a:pPr>
            <a:r>
              <a:rPr lang="en-US" sz="2000" dirty="0" smtClean="0"/>
              <a:t>These factors are identified with variation in loss potential</a:t>
            </a:r>
          </a:p>
          <a:p>
            <a:pPr marL="350838" indent="-341313" eaLnBrk="1" hangingPunct="1">
              <a:lnSpc>
                <a:spcPct val="150000"/>
              </a:lnSpc>
              <a:buFont typeface="Arial" pitchFamily="34" charset="0"/>
              <a:buChar char="•"/>
            </a:pPr>
            <a:r>
              <a:rPr lang="en-US" sz="2000" dirty="0" smtClean="0"/>
              <a:t>Insurers now install telematics devices on the insured’s automobiles </a:t>
            </a:r>
          </a:p>
          <a:p>
            <a:pPr marL="696913" lvl="2" indent="-341313" eaLnBrk="1" hangingPunct="1">
              <a:lnSpc>
                <a:spcPct val="150000"/>
              </a:lnSpc>
              <a:buFont typeface="Arial" pitchFamily="34" charset="0"/>
              <a:buChar char="•"/>
            </a:pPr>
            <a:r>
              <a:rPr lang="en-US" sz="2000" dirty="0" smtClean="0"/>
              <a:t>These devices can record data such as: time of day, miles driven, speed, braking, etc.</a:t>
            </a:r>
          </a:p>
          <a:p>
            <a:pPr marL="696913" lvl="2" indent="-341313" eaLnBrk="1" hangingPunct="1">
              <a:lnSpc>
                <a:spcPct val="150000"/>
              </a:lnSpc>
              <a:buFont typeface="Arial" pitchFamily="34" charset="0"/>
              <a:buChar char="•"/>
            </a:pPr>
            <a:r>
              <a:rPr lang="en-US" sz="2000" dirty="0" smtClean="0"/>
              <a:t>More data can price risk more effectively</a:t>
            </a:r>
          </a:p>
          <a:p>
            <a:pPr marL="350838" indent="-341313" eaLnBrk="1" hangingPunct="1">
              <a:lnSpc>
                <a:spcPct val="150000"/>
              </a:lnSpc>
              <a:buFont typeface="Arial" pitchFamily="34" charset="0"/>
              <a:buChar char="•"/>
            </a:pPr>
            <a:r>
              <a:rPr lang="en-US" sz="2000" dirty="0" smtClean="0"/>
              <a:t>Responsible drivers are rewarded for safe driving habits</a:t>
            </a:r>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Relevance to Insurance</a:t>
            </a:r>
            <a:br>
              <a:rPr lang="en-US" sz="4400" dirty="0" smtClean="0"/>
            </a:br>
            <a:r>
              <a:rPr lang="en-US" sz="2400" dirty="0" smtClean="0"/>
              <a:t>More data to price risk</a:t>
            </a:r>
            <a:endParaRPr lang="en-US" sz="4800" dirty="0" smtClean="0"/>
          </a:p>
        </p:txBody>
      </p:sp>
      <p:sp>
        <p:nvSpPr>
          <p:cNvPr id="2" name="TextBox 1"/>
          <p:cNvSpPr txBox="1"/>
          <p:nvPr/>
        </p:nvSpPr>
        <p:spPr>
          <a:xfrm>
            <a:off x="1398494" y="5747176"/>
            <a:ext cx="6911788" cy="830997"/>
          </a:xfrm>
          <a:prstGeom prst="rect">
            <a:avLst/>
          </a:prstGeom>
          <a:noFill/>
        </p:spPr>
        <p:txBody>
          <a:bodyPr wrap="square" rtlCol="0">
            <a:spAutoFit/>
          </a:bodyPr>
          <a:lstStyle/>
          <a:p>
            <a:r>
              <a:rPr lang="en-US" sz="1200" dirty="0">
                <a:solidFill>
                  <a:srgbClr val="636463"/>
                </a:solidFill>
                <a:latin typeface="AIG Futura Book"/>
                <a:ea typeface="AIG Futura Book"/>
                <a:cs typeface="AIG Futura Book"/>
              </a:rPr>
              <a:t>Telemetrics is a technology that involves the automatic measurement and transmission of data from remote sources</a:t>
            </a:r>
            <a:r>
              <a:rPr lang="en-US" sz="1200" dirty="0" smtClean="0">
                <a:solidFill>
                  <a:srgbClr val="636463"/>
                </a:solidFill>
                <a:latin typeface="AIG Futura Book"/>
                <a:ea typeface="AIG Futura Book"/>
                <a:cs typeface="AIG Futura Book"/>
              </a:rPr>
              <a:t>.</a:t>
            </a:r>
          </a:p>
          <a:p>
            <a:r>
              <a:rPr lang="en-US" sz="1200" dirty="0">
                <a:solidFill>
                  <a:srgbClr val="636463"/>
                </a:solidFill>
                <a:latin typeface="AIG Futura Book"/>
                <a:ea typeface="AIG Futura Book"/>
                <a:cs typeface="AIG Futura Book"/>
              </a:rPr>
              <a:t>Telematics are an interdisciplinary field encompassing </a:t>
            </a:r>
            <a:r>
              <a:rPr lang="en-US" sz="1200" dirty="0" smtClean="0">
                <a:solidFill>
                  <a:srgbClr val="636463"/>
                </a:solidFill>
                <a:latin typeface="AIG Futura Book"/>
                <a:ea typeface="AIG Futura Book"/>
                <a:cs typeface="AIG Futura Book"/>
              </a:rPr>
              <a:t>telecommunications, </a:t>
            </a:r>
            <a:r>
              <a:rPr lang="en-US" sz="1200" dirty="0">
                <a:solidFill>
                  <a:srgbClr val="636463"/>
                </a:solidFill>
                <a:latin typeface="AIG Futura Book"/>
                <a:ea typeface="AIG Futura Book"/>
                <a:cs typeface="AIG Futura Book"/>
              </a:rPr>
              <a:t>vehicular technologies, road transportation, road safety, electrical </a:t>
            </a:r>
            <a:r>
              <a:rPr lang="en-US" sz="1200" dirty="0" smtClean="0">
                <a:solidFill>
                  <a:srgbClr val="636463"/>
                </a:solidFill>
                <a:latin typeface="AIG Futura Book"/>
                <a:ea typeface="AIG Futura Book"/>
                <a:cs typeface="AIG Futura Book"/>
              </a:rPr>
              <a:t>engineering, </a:t>
            </a:r>
            <a:r>
              <a:rPr lang="en-US" sz="1200" dirty="0">
                <a:solidFill>
                  <a:srgbClr val="636463"/>
                </a:solidFill>
                <a:latin typeface="AIG Futura Book"/>
                <a:ea typeface="AIG Futura Book"/>
                <a:cs typeface="AIG Futura Book"/>
              </a:rPr>
              <a:t>computer </a:t>
            </a:r>
            <a:r>
              <a:rPr lang="en-US" sz="1200" dirty="0" smtClean="0">
                <a:solidFill>
                  <a:srgbClr val="636463"/>
                </a:solidFill>
                <a:latin typeface="AIG Futura Book"/>
                <a:ea typeface="AIG Futura Book"/>
                <a:cs typeface="AIG Futura Book"/>
              </a:rPr>
              <a:t>science.</a:t>
            </a:r>
            <a:endParaRPr lang="en-US" sz="1200" dirty="0">
              <a:solidFill>
                <a:srgbClr val="636463"/>
              </a:solidFill>
              <a:latin typeface="AIG Futura Book"/>
              <a:ea typeface="AIG Futura Book"/>
              <a:cs typeface="AIG Futura Book"/>
            </a:endParaRPr>
          </a:p>
        </p:txBody>
      </p:sp>
    </p:spTree>
    <p:extLst>
      <p:ext uri="{BB962C8B-B14F-4D97-AF65-F5344CB8AC3E}">
        <p14:creationId xmlns:p14="http://schemas.microsoft.com/office/powerpoint/2010/main" val="4142435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Telematics</a:t>
            </a:r>
            <a:br>
              <a:rPr lang="en-US" sz="4400" dirty="0" smtClean="0"/>
            </a:br>
            <a:r>
              <a:rPr lang="en-US" sz="2400" dirty="0" smtClean="0"/>
              <a:t>What’s currently monitored</a:t>
            </a:r>
          </a:p>
        </p:txBody>
      </p:sp>
      <p:pic>
        <p:nvPicPr>
          <p:cNvPr id="4" name="Picture 3" descr="cat"/>
          <p:cNvPicPr/>
          <p:nvPr/>
        </p:nvPicPr>
        <p:blipFill>
          <a:blip r:embed="rId3">
            <a:extLst>
              <a:ext uri="{28A0092B-C50C-407E-A947-70E740481C1C}">
                <a14:useLocalDpi xmlns:a14="http://schemas.microsoft.com/office/drawing/2010/main" val="0"/>
              </a:ext>
            </a:extLst>
          </a:blip>
          <a:srcRect/>
          <a:stretch>
            <a:fillRect/>
          </a:stretch>
        </p:blipFill>
        <p:spPr bwMode="auto">
          <a:xfrm>
            <a:off x="1244009" y="1417637"/>
            <a:ext cx="6299791" cy="4825335"/>
          </a:xfrm>
          <a:prstGeom prst="rect">
            <a:avLst/>
          </a:prstGeom>
          <a:noFill/>
          <a:ln>
            <a:noFill/>
          </a:ln>
        </p:spPr>
      </p:pic>
    </p:spTree>
    <p:extLst>
      <p:ext uri="{BB962C8B-B14F-4D97-AF65-F5344CB8AC3E}">
        <p14:creationId xmlns:p14="http://schemas.microsoft.com/office/powerpoint/2010/main" val="673031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rmAutofit lnSpcReduction="10000"/>
          </a:bodyPr>
          <a:lstStyle/>
          <a:p>
            <a:pPr marL="350838" indent="-341313" eaLnBrk="1" hangingPunct="1">
              <a:lnSpc>
                <a:spcPct val="150000"/>
              </a:lnSpc>
              <a:buFont typeface="Arial" pitchFamily="34" charset="0"/>
              <a:buChar char="•"/>
            </a:pPr>
            <a:r>
              <a:rPr lang="en-US" dirty="0" smtClean="0"/>
              <a:t>Progressive “Snapshot”</a:t>
            </a:r>
          </a:p>
          <a:p>
            <a:pPr marL="696913" lvl="2" indent="-341313" eaLnBrk="1" hangingPunct="1">
              <a:lnSpc>
                <a:spcPct val="150000"/>
              </a:lnSpc>
              <a:buFont typeface="Arial" pitchFamily="34" charset="0"/>
              <a:buChar char="•"/>
            </a:pPr>
            <a:r>
              <a:rPr lang="en-US" dirty="0" smtClean="0"/>
              <a:t>1.4 million drivers have signed up</a:t>
            </a:r>
          </a:p>
          <a:p>
            <a:pPr marL="696913" lvl="2" indent="-341313" eaLnBrk="1" hangingPunct="1">
              <a:lnSpc>
                <a:spcPct val="150000"/>
              </a:lnSpc>
              <a:buFont typeface="Arial" pitchFamily="34" charset="0"/>
              <a:buChar char="•"/>
            </a:pPr>
            <a:r>
              <a:rPr lang="en-US" dirty="0" smtClean="0"/>
              <a:t>Drivers can save up to 30% on premium</a:t>
            </a:r>
          </a:p>
          <a:p>
            <a:pPr marL="350838" indent="-341313" eaLnBrk="1" hangingPunct="1">
              <a:lnSpc>
                <a:spcPct val="150000"/>
              </a:lnSpc>
              <a:buFont typeface="Arial" pitchFamily="34" charset="0"/>
              <a:buChar char="•"/>
            </a:pPr>
            <a:r>
              <a:rPr lang="en-US" dirty="0" smtClean="0"/>
              <a:t>Allstate “Drivewise”</a:t>
            </a:r>
          </a:p>
          <a:p>
            <a:pPr marL="696913" lvl="2" indent="-341313" eaLnBrk="1" hangingPunct="1">
              <a:lnSpc>
                <a:spcPct val="150000"/>
              </a:lnSpc>
              <a:buFont typeface="Arial" pitchFamily="34" charset="0"/>
              <a:buChar char="•"/>
            </a:pPr>
            <a:r>
              <a:rPr lang="en-US" dirty="0"/>
              <a:t>Downloading a mobile app or installing a small device in your car to track your safe driving habits could help you earn a savings of up to 30</a:t>
            </a:r>
            <a:r>
              <a:rPr lang="en-US" dirty="0" smtClean="0"/>
              <a:t>%</a:t>
            </a:r>
          </a:p>
          <a:p>
            <a:pPr marL="350838" indent="-341313" eaLnBrk="1" hangingPunct="1">
              <a:lnSpc>
                <a:spcPct val="150000"/>
              </a:lnSpc>
              <a:buFont typeface="Arial" pitchFamily="34" charset="0"/>
              <a:buChar char="•"/>
            </a:pPr>
            <a:r>
              <a:rPr lang="en-US" dirty="0" smtClean="0"/>
              <a:t>Statefarm “Drive Safe and Save”</a:t>
            </a:r>
          </a:p>
          <a:p>
            <a:pPr marL="696913" lvl="2" indent="-341313" eaLnBrk="1" hangingPunct="1">
              <a:lnSpc>
                <a:spcPct val="150000"/>
              </a:lnSpc>
              <a:buFont typeface="Arial" pitchFamily="34" charset="0"/>
              <a:buChar char="•"/>
            </a:pPr>
            <a:r>
              <a:rPr lang="en-US" dirty="0" smtClean="0"/>
              <a:t>Drivers can save up to </a:t>
            </a:r>
            <a:r>
              <a:rPr lang="en-US" dirty="0"/>
              <a:t>50</a:t>
            </a:r>
            <a:r>
              <a:rPr lang="en-US" dirty="0" smtClean="0"/>
              <a:t>% on premium</a:t>
            </a:r>
            <a:endParaRPr lang="en-US" dirty="0"/>
          </a:p>
          <a:p>
            <a:pPr marL="350838" indent="-341313" eaLnBrk="1" hangingPunct="1">
              <a:lnSpc>
                <a:spcPct val="150000"/>
              </a:lnSpc>
              <a:buFont typeface="Arial" pitchFamily="34" charset="0"/>
              <a:buChar char="•"/>
            </a:pPr>
            <a:r>
              <a:rPr lang="en-US" dirty="0" smtClean="0"/>
              <a:t>AXA “Drivology”</a:t>
            </a:r>
          </a:p>
          <a:p>
            <a:pPr marL="696913" lvl="2" indent="-341313" eaLnBrk="1" hangingPunct="1">
              <a:lnSpc>
                <a:spcPct val="150000"/>
              </a:lnSpc>
              <a:buFont typeface="Arial" pitchFamily="34" charset="0"/>
              <a:buChar char="•"/>
            </a:pPr>
            <a:r>
              <a:rPr lang="en-US" dirty="0" smtClean="0"/>
              <a:t>Premiums </a:t>
            </a:r>
            <a:r>
              <a:rPr lang="en-US" dirty="0"/>
              <a:t>could go up, go down or stay the </a:t>
            </a:r>
            <a:r>
              <a:rPr lang="en-US" dirty="0" smtClean="0"/>
              <a:t>same!</a:t>
            </a:r>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a:t>Current </a:t>
            </a:r>
            <a:r>
              <a:rPr lang="en-US" sz="4400" dirty="0" smtClean="0"/>
              <a:t>state of Telematics</a:t>
            </a:r>
            <a:br>
              <a:rPr lang="en-US" sz="4400" dirty="0" smtClean="0"/>
            </a:br>
            <a:r>
              <a:rPr lang="en-US" sz="2400" dirty="0" smtClean="0"/>
              <a:t>In Insurance Industry </a:t>
            </a:r>
          </a:p>
        </p:txBody>
      </p:sp>
    </p:spTree>
    <p:extLst>
      <p:ext uri="{BB962C8B-B14F-4D97-AF65-F5344CB8AC3E}">
        <p14:creationId xmlns:p14="http://schemas.microsoft.com/office/powerpoint/2010/main" val="2956783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514475"/>
            <a:ext cx="8229600" cy="4648200"/>
          </a:xfrm>
        </p:spPr>
        <p:txBody>
          <a:bodyPr>
            <a:noAutofit/>
          </a:bodyPr>
          <a:lstStyle/>
          <a:p>
            <a:pPr marL="350838" indent="-341313" eaLnBrk="1" hangingPunct="1">
              <a:lnSpc>
                <a:spcPct val="150000"/>
              </a:lnSpc>
              <a:buFont typeface="Arial" pitchFamily="34" charset="0"/>
              <a:buChar char="•"/>
            </a:pPr>
            <a:r>
              <a:rPr lang="en-US" sz="1600" dirty="0" smtClean="0"/>
              <a:t>AXA </a:t>
            </a:r>
            <a:r>
              <a:rPr lang="en-US" sz="1600" dirty="0"/>
              <a:t>(</a:t>
            </a:r>
            <a:r>
              <a:rPr lang="en-US" sz="1600" dirty="0" smtClean="0"/>
              <a:t>Drivology) operating in the UK tracks all metrics including exact GPS coordinates</a:t>
            </a:r>
          </a:p>
          <a:p>
            <a:pPr marL="696913" lvl="2" indent="-341313" eaLnBrk="1" hangingPunct="1">
              <a:lnSpc>
                <a:spcPct val="150000"/>
              </a:lnSpc>
              <a:buFont typeface="Arial" pitchFamily="34" charset="0"/>
              <a:buChar char="•"/>
            </a:pPr>
            <a:r>
              <a:rPr lang="en-US" sz="1600" dirty="0" smtClean="0"/>
              <a:t>Premium is reviewed every 3 months</a:t>
            </a:r>
          </a:p>
          <a:p>
            <a:pPr marL="696913" lvl="2" indent="-341313" eaLnBrk="1" hangingPunct="1">
              <a:lnSpc>
                <a:spcPct val="150000"/>
              </a:lnSpc>
              <a:buFont typeface="Arial" pitchFamily="34" charset="0"/>
              <a:buChar char="•"/>
            </a:pPr>
            <a:r>
              <a:rPr lang="en-US" sz="1600" dirty="0"/>
              <a:t>55% of </a:t>
            </a:r>
            <a:r>
              <a:rPr lang="en-US" sz="1600" dirty="0" smtClean="0"/>
              <a:t>customers have </a:t>
            </a:r>
            <a:r>
              <a:rPr lang="en-US" sz="1600" dirty="0"/>
              <a:t>been advised of a forecast drop in premium averaging £</a:t>
            </a:r>
            <a:r>
              <a:rPr lang="en-US" sz="1600" dirty="0" smtClean="0"/>
              <a:t>35</a:t>
            </a:r>
          </a:p>
          <a:p>
            <a:pPr marL="696913" lvl="2" indent="-341313" eaLnBrk="1" hangingPunct="1">
              <a:lnSpc>
                <a:spcPct val="150000"/>
              </a:lnSpc>
              <a:buFont typeface="Arial" pitchFamily="34" charset="0"/>
              <a:buChar char="•"/>
            </a:pPr>
            <a:r>
              <a:rPr lang="en-US" sz="1600" dirty="0" smtClean="0"/>
              <a:t>30</a:t>
            </a:r>
            <a:r>
              <a:rPr lang="en-US" sz="1600" dirty="0"/>
              <a:t>% forecast no </a:t>
            </a:r>
            <a:r>
              <a:rPr lang="en-US" sz="1600" dirty="0" smtClean="0"/>
              <a:t>change</a:t>
            </a:r>
          </a:p>
          <a:p>
            <a:pPr marL="696913" lvl="2" indent="-341313" eaLnBrk="1" hangingPunct="1">
              <a:lnSpc>
                <a:spcPct val="150000"/>
              </a:lnSpc>
              <a:buFont typeface="Arial" pitchFamily="34" charset="0"/>
              <a:buChar char="•"/>
            </a:pPr>
            <a:r>
              <a:rPr lang="en-US" sz="1600" dirty="0" smtClean="0"/>
              <a:t>15</a:t>
            </a:r>
            <a:r>
              <a:rPr lang="en-US" sz="1600" dirty="0"/>
              <a:t>% a forecast increase in premium averaging £53</a:t>
            </a:r>
          </a:p>
          <a:p>
            <a:pPr marL="350838" indent="-341313" eaLnBrk="1" hangingPunct="1">
              <a:lnSpc>
                <a:spcPct val="150000"/>
              </a:lnSpc>
              <a:buFont typeface="Arial" pitchFamily="34" charset="0"/>
              <a:buChar char="•"/>
            </a:pPr>
            <a:r>
              <a:rPr lang="en-US" sz="1600" dirty="0" smtClean="0"/>
              <a:t>“For </a:t>
            </a:r>
            <a:r>
              <a:rPr lang="en-US" sz="1600" dirty="0"/>
              <a:t>automobile insurers, telematics represents a growing and valuable way to quantify driver risk. Instead of pricing decisions on vehicle and driver characteristics, telematics gives the opportunity to measure the quantity and quality of a driver's behavior. This can lead to savings for safe or infrequent drivers, and transition the burden to policies that represent increased liability</a:t>
            </a:r>
            <a:r>
              <a:rPr lang="en-US" sz="1600" dirty="0" smtClean="0"/>
              <a:t>.”</a:t>
            </a:r>
          </a:p>
        </p:txBody>
      </p:sp>
      <p:sp>
        <p:nvSpPr>
          <p:cNvPr id="20483" name="Title 3"/>
          <p:cNvSpPr>
            <a:spLocks noGrp="1"/>
          </p:cNvSpPr>
          <p:nvPr>
            <p:ph type="title"/>
          </p:nvPr>
        </p:nvSpPr>
        <p:spPr>
          <a:xfrm>
            <a:off x="457200" y="274638"/>
            <a:ext cx="7539038" cy="1143000"/>
          </a:xfrm>
        </p:spPr>
        <p:txBody>
          <a:bodyPr/>
          <a:lstStyle/>
          <a:p>
            <a:pPr algn="ctr" eaLnBrk="1" hangingPunct="1"/>
            <a:r>
              <a:rPr lang="en-US" sz="4400" dirty="0" smtClean="0"/>
              <a:t>Telematics in AXA</a:t>
            </a:r>
            <a:br>
              <a:rPr lang="en-US" sz="4400" dirty="0" smtClean="0"/>
            </a:br>
            <a:r>
              <a:rPr lang="en-US" sz="2400" dirty="0" smtClean="0"/>
              <a:t>Current State</a:t>
            </a:r>
          </a:p>
        </p:txBody>
      </p:sp>
    </p:spTree>
    <p:extLst>
      <p:ext uri="{BB962C8B-B14F-4D97-AF65-F5344CB8AC3E}">
        <p14:creationId xmlns:p14="http://schemas.microsoft.com/office/powerpoint/2010/main" val="771903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txBox="1">
            <a:spLocks/>
          </p:cNvSpPr>
          <p:nvPr/>
        </p:nvSpPr>
        <p:spPr bwMode="auto">
          <a:xfrm>
            <a:off x="457200" y="274638"/>
            <a:ext cx="8229600" cy="5719762"/>
          </a:xfrm>
          <a:prstGeom prst="rect">
            <a:avLst/>
          </a:prstGeom>
          <a:noFill/>
          <a:ln w="9525">
            <a:noFill/>
            <a:miter lim="800000"/>
            <a:headEnd/>
            <a:tailEnd/>
          </a:ln>
        </p:spPr>
        <p:txBody>
          <a:bodyPr lIns="0" tIns="0" rIns="0" bIns="0" anchor="ctr"/>
          <a:lstStyle/>
          <a:p>
            <a:pPr algn="ctr"/>
            <a:r>
              <a:rPr lang="en-US" sz="4800" dirty="0" smtClean="0">
                <a:solidFill>
                  <a:schemeClr val="bg1"/>
                </a:solidFill>
                <a:latin typeface="AIG Futura Medium"/>
                <a:ea typeface="AIG Futura Medium"/>
                <a:cs typeface="AIG Futura Medium"/>
              </a:rPr>
              <a:t>Exploring A New </a:t>
            </a:r>
          </a:p>
          <a:p>
            <a:pPr algn="ctr"/>
            <a:r>
              <a:rPr lang="en-US" sz="4800" dirty="0" smtClean="0">
                <a:solidFill>
                  <a:schemeClr val="bg1"/>
                </a:solidFill>
                <a:latin typeface="AIG Futura Medium"/>
                <a:ea typeface="AIG Futura Medium"/>
                <a:cs typeface="AIG Futura Medium"/>
              </a:rPr>
              <a:t>Telematic Application</a:t>
            </a:r>
            <a:endParaRPr lang="en-US" dirty="0" smtClean="0">
              <a:solidFill>
                <a:schemeClr val="bg1"/>
              </a:solidFill>
              <a:latin typeface="AIG Futura Medium"/>
              <a:ea typeface="AIG Futura Medium"/>
              <a:cs typeface="AIG Futura Medium"/>
            </a:endParaRPr>
          </a:p>
        </p:txBody>
      </p:sp>
    </p:spTree>
    <p:extLst>
      <p:ext uri="{BB962C8B-B14F-4D97-AF65-F5344CB8AC3E}">
        <p14:creationId xmlns:p14="http://schemas.microsoft.com/office/powerpoint/2010/main" val="810709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AIG Master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20752</TotalTime>
  <Words>2030</Words>
  <Application>Microsoft Office PowerPoint</Application>
  <PresentationFormat>On-screen Show (4:3)</PresentationFormat>
  <Paragraphs>276</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AIG Master Template</vt:lpstr>
      <vt:lpstr>AXA Driver Telematics Analysis </vt:lpstr>
      <vt:lpstr>Executive Summary</vt:lpstr>
      <vt:lpstr>Overview</vt:lpstr>
      <vt:lpstr>PowerPoint Presentation</vt:lpstr>
      <vt:lpstr>Relevance to Insurance More data to price risk</vt:lpstr>
      <vt:lpstr>Telematics What’s currently monitored</vt:lpstr>
      <vt:lpstr>Current state of Telematics In Insurance Industry </vt:lpstr>
      <vt:lpstr>Telematics in AXA Current State</vt:lpstr>
      <vt:lpstr>PowerPoint Presentation</vt:lpstr>
      <vt:lpstr>Relevance Research Question</vt:lpstr>
      <vt:lpstr>Problem Description Using telematic data to identify a driver signature</vt:lpstr>
      <vt:lpstr>PowerPoint Presentation</vt:lpstr>
      <vt:lpstr>Data Description Using telematic data to identify a driver signature</vt:lpstr>
      <vt:lpstr>Data Challenges Not true GPS coordinates</vt:lpstr>
      <vt:lpstr>Example: Driver 1 / Trip 200 Raw Speed</vt:lpstr>
      <vt:lpstr>Example: Driver 1 / Trip 1 Loess Smoothing Speed</vt:lpstr>
      <vt:lpstr>Example: Driver 1 / Trip 1 Raw Location</vt:lpstr>
      <vt:lpstr>Data Challenges </vt:lpstr>
      <vt:lpstr>Example: Driver 1 Raw Location</vt:lpstr>
      <vt:lpstr>PowerPoint Presentation</vt:lpstr>
      <vt:lpstr>Decision Trees </vt:lpstr>
      <vt:lpstr>Leveraging Trees To improve performance</vt:lpstr>
      <vt:lpstr>GBM Overview </vt:lpstr>
      <vt:lpstr>GBM Tuning </vt:lpstr>
      <vt:lpstr>Model Considerations </vt:lpstr>
      <vt:lpstr>PowerPoint Presentation</vt:lpstr>
      <vt:lpstr>Findings Predictors of “Driver Fingerprint”</vt:lpstr>
      <vt:lpstr>Results Predictors of “Driver Fingerprint”</vt:lpstr>
      <vt:lpstr>PowerPoint Presentation</vt:lpstr>
      <vt:lpstr>Future Possible Usage</vt:lpstr>
      <vt:lpstr>PowerPoint Presentation</vt:lpstr>
      <vt:lpstr>Example: Driver 1 / Trip 1 Raw Location – Polar Transformation</vt:lpstr>
      <vt:lpstr>Example: Driver 1 Raw Location</vt:lpstr>
      <vt:lpstr>Resources</vt:lpstr>
      <vt:lpstr>Resources</vt:lpstr>
      <vt:lpstr>Appendix Reduce variance through averaging</vt:lpstr>
      <vt:lpstr>PowerPoint Presentation</vt:lpstr>
    </vt:vector>
  </TitlesOfParts>
  <Company>Pentagram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AIG_PPT_Presentation_Revised</dc:title>
  <dc:creator>Rafael Medina</dc:creator>
  <cp:lastModifiedBy>Deonarine, Ajay</cp:lastModifiedBy>
  <cp:revision>3093</cp:revision>
  <cp:lastPrinted>2014-12-07T18:58:59Z</cp:lastPrinted>
  <dcterms:created xsi:type="dcterms:W3CDTF">2012-07-27T19:37:01Z</dcterms:created>
  <dcterms:modified xsi:type="dcterms:W3CDTF">2015-01-08T19:36:02Z</dcterms:modified>
</cp:coreProperties>
</file>