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9" r:id="rId12"/>
    <p:sldId id="268"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500B0D-E3AC-4D15-833D-F491E15171C3}"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CC363-4ADD-4F0A-B2AC-4BAD85CCCDD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216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00B0D-E3AC-4D15-833D-F491E15171C3}"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CC363-4ADD-4F0A-B2AC-4BAD85CCCDD7}" type="slidenum">
              <a:rPr lang="en-IN" smtClean="0"/>
              <a:t>‹#›</a:t>
            </a:fld>
            <a:endParaRPr lang="en-IN"/>
          </a:p>
        </p:txBody>
      </p:sp>
    </p:spTree>
    <p:extLst>
      <p:ext uri="{BB962C8B-B14F-4D97-AF65-F5344CB8AC3E}">
        <p14:creationId xmlns:p14="http://schemas.microsoft.com/office/powerpoint/2010/main" val="3685650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00B0D-E3AC-4D15-833D-F491E15171C3}"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CC363-4ADD-4F0A-B2AC-4BAD85CCCDD7}" type="slidenum">
              <a:rPr lang="en-IN" smtClean="0"/>
              <a:t>‹#›</a:t>
            </a:fld>
            <a:endParaRPr lang="en-IN"/>
          </a:p>
        </p:txBody>
      </p:sp>
    </p:spTree>
    <p:extLst>
      <p:ext uri="{BB962C8B-B14F-4D97-AF65-F5344CB8AC3E}">
        <p14:creationId xmlns:p14="http://schemas.microsoft.com/office/powerpoint/2010/main" val="1404483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00B0D-E3AC-4D15-833D-F491E15171C3}"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CC363-4ADD-4F0A-B2AC-4BAD85CCCDD7}" type="slidenum">
              <a:rPr lang="en-IN" smtClean="0"/>
              <a:t>‹#›</a:t>
            </a:fld>
            <a:endParaRPr lang="en-IN"/>
          </a:p>
        </p:txBody>
      </p:sp>
    </p:spTree>
    <p:extLst>
      <p:ext uri="{BB962C8B-B14F-4D97-AF65-F5344CB8AC3E}">
        <p14:creationId xmlns:p14="http://schemas.microsoft.com/office/powerpoint/2010/main" val="1095304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500B0D-E3AC-4D15-833D-F491E15171C3}"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CC363-4ADD-4F0A-B2AC-4BAD85CCCDD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610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500B0D-E3AC-4D15-833D-F491E15171C3}" type="datetimeFigureOut">
              <a:rPr lang="en-IN" smtClean="0"/>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CC363-4ADD-4F0A-B2AC-4BAD85CCCDD7}" type="slidenum">
              <a:rPr lang="en-IN" smtClean="0"/>
              <a:t>‹#›</a:t>
            </a:fld>
            <a:endParaRPr lang="en-IN"/>
          </a:p>
        </p:txBody>
      </p:sp>
    </p:spTree>
    <p:extLst>
      <p:ext uri="{BB962C8B-B14F-4D97-AF65-F5344CB8AC3E}">
        <p14:creationId xmlns:p14="http://schemas.microsoft.com/office/powerpoint/2010/main" val="234181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500B0D-E3AC-4D15-833D-F491E15171C3}" type="datetimeFigureOut">
              <a:rPr lang="en-IN" smtClean="0"/>
              <a:t>16-12-2020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4CC363-4ADD-4F0A-B2AC-4BAD85CCCDD7}" type="slidenum">
              <a:rPr lang="en-IN" smtClean="0"/>
              <a:t>‹#›</a:t>
            </a:fld>
            <a:endParaRPr lang="en-IN"/>
          </a:p>
        </p:txBody>
      </p:sp>
    </p:spTree>
    <p:extLst>
      <p:ext uri="{BB962C8B-B14F-4D97-AF65-F5344CB8AC3E}">
        <p14:creationId xmlns:p14="http://schemas.microsoft.com/office/powerpoint/2010/main" val="329869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500B0D-E3AC-4D15-833D-F491E15171C3}" type="datetimeFigureOut">
              <a:rPr lang="en-IN" smtClean="0"/>
              <a:t>16-12-2020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4CC363-4ADD-4F0A-B2AC-4BAD85CCCDD7}" type="slidenum">
              <a:rPr lang="en-IN" smtClean="0"/>
              <a:t>‹#›</a:t>
            </a:fld>
            <a:endParaRPr lang="en-IN"/>
          </a:p>
        </p:txBody>
      </p:sp>
    </p:spTree>
    <p:extLst>
      <p:ext uri="{BB962C8B-B14F-4D97-AF65-F5344CB8AC3E}">
        <p14:creationId xmlns:p14="http://schemas.microsoft.com/office/powerpoint/2010/main" val="121389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500B0D-E3AC-4D15-833D-F491E15171C3}" type="datetimeFigureOut">
              <a:rPr lang="en-IN" smtClean="0"/>
              <a:t>16-12-2020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D4CC363-4ADD-4F0A-B2AC-4BAD85CCCDD7}" type="slidenum">
              <a:rPr lang="en-IN" smtClean="0"/>
              <a:t>‹#›</a:t>
            </a:fld>
            <a:endParaRPr lang="en-IN"/>
          </a:p>
        </p:txBody>
      </p:sp>
    </p:spTree>
    <p:extLst>
      <p:ext uri="{BB962C8B-B14F-4D97-AF65-F5344CB8AC3E}">
        <p14:creationId xmlns:p14="http://schemas.microsoft.com/office/powerpoint/2010/main" val="36702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9500B0D-E3AC-4D15-833D-F491E15171C3}" type="datetimeFigureOut">
              <a:rPr lang="en-IN" smtClean="0"/>
              <a:t>16-12-2020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4CC363-4ADD-4F0A-B2AC-4BAD85CCCDD7}" type="slidenum">
              <a:rPr lang="en-IN" smtClean="0"/>
              <a:t>‹#›</a:t>
            </a:fld>
            <a:endParaRPr lang="en-IN"/>
          </a:p>
        </p:txBody>
      </p:sp>
    </p:spTree>
    <p:extLst>
      <p:ext uri="{BB962C8B-B14F-4D97-AF65-F5344CB8AC3E}">
        <p14:creationId xmlns:p14="http://schemas.microsoft.com/office/powerpoint/2010/main" val="4285650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500B0D-E3AC-4D15-833D-F491E15171C3}" type="datetimeFigureOut">
              <a:rPr lang="en-IN" smtClean="0"/>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CC363-4ADD-4F0A-B2AC-4BAD85CCCDD7}" type="slidenum">
              <a:rPr lang="en-IN" smtClean="0"/>
              <a:t>‹#›</a:t>
            </a:fld>
            <a:endParaRPr lang="en-IN"/>
          </a:p>
        </p:txBody>
      </p:sp>
    </p:spTree>
    <p:extLst>
      <p:ext uri="{BB962C8B-B14F-4D97-AF65-F5344CB8AC3E}">
        <p14:creationId xmlns:p14="http://schemas.microsoft.com/office/powerpoint/2010/main" val="347802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9500B0D-E3AC-4D15-833D-F491E15171C3}" type="datetimeFigureOut">
              <a:rPr lang="en-IN" smtClean="0"/>
              <a:t>16-12-2020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4CC363-4ADD-4F0A-B2AC-4BAD85CCCDD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365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DF0F1-49AA-49D8-8B96-DECD091C85ED}"/>
              </a:ext>
            </a:extLst>
          </p:cNvPr>
          <p:cNvSpPr>
            <a:spLocks noGrp="1"/>
          </p:cNvSpPr>
          <p:nvPr>
            <p:ph type="ctrTitle"/>
          </p:nvPr>
        </p:nvSpPr>
        <p:spPr>
          <a:xfrm>
            <a:off x="1524000" y="287862"/>
            <a:ext cx="9144000" cy="2387600"/>
          </a:xfrm>
        </p:spPr>
        <p:txBody>
          <a:bodyPr/>
          <a:lstStyle/>
          <a:p>
            <a:r>
              <a:rPr lang="en-IN" dirty="0"/>
              <a:t>SUN PHARMA STORES</a:t>
            </a:r>
          </a:p>
        </p:txBody>
      </p:sp>
      <p:sp>
        <p:nvSpPr>
          <p:cNvPr id="3" name="Subtitle 2">
            <a:extLst>
              <a:ext uri="{FF2B5EF4-FFF2-40B4-BE49-F238E27FC236}">
                <a16:creationId xmlns:a16="http://schemas.microsoft.com/office/drawing/2014/main" id="{805D6AF2-33F3-40C0-8311-CCF871A522F4}"/>
              </a:ext>
            </a:extLst>
          </p:cNvPr>
          <p:cNvSpPr>
            <a:spLocks noGrp="1"/>
          </p:cNvSpPr>
          <p:nvPr>
            <p:ph type="subTitle" idx="1"/>
          </p:nvPr>
        </p:nvSpPr>
        <p:spPr>
          <a:xfrm>
            <a:off x="1524000" y="2526777"/>
            <a:ext cx="9144000" cy="1655762"/>
          </a:xfrm>
        </p:spPr>
        <p:txBody>
          <a:bodyPr/>
          <a:lstStyle/>
          <a:p>
            <a:r>
              <a:rPr lang="en-IN" dirty="0"/>
              <a:t>A PHARMACY MANAGEMENT SYSTEM</a:t>
            </a:r>
          </a:p>
        </p:txBody>
      </p:sp>
      <p:sp>
        <p:nvSpPr>
          <p:cNvPr id="4" name="Subtitle 2">
            <a:extLst>
              <a:ext uri="{FF2B5EF4-FFF2-40B4-BE49-F238E27FC236}">
                <a16:creationId xmlns:a16="http://schemas.microsoft.com/office/drawing/2014/main" id="{1730364B-F137-4715-A0CE-50D744B2F198}"/>
              </a:ext>
            </a:extLst>
          </p:cNvPr>
          <p:cNvSpPr txBox="1">
            <a:spLocks/>
          </p:cNvSpPr>
          <p:nvPr/>
        </p:nvSpPr>
        <p:spPr>
          <a:xfrm>
            <a:off x="1312415" y="335465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t>GUIDED BY</a:t>
            </a:r>
          </a:p>
          <a:p>
            <a:r>
              <a:rPr lang="en-IN" dirty="0"/>
              <a:t>PROF RATNAMALA PASWAN</a:t>
            </a:r>
          </a:p>
        </p:txBody>
      </p:sp>
      <p:sp>
        <p:nvSpPr>
          <p:cNvPr id="5" name="Subtitle 2">
            <a:extLst>
              <a:ext uri="{FF2B5EF4-FFF2-40B4-BE49-F238E27FC236}">
                <a16:creationId xmlns:a16="http://schemas.microsoft.com/office/drawing/2014/main" id="{4B44EC24-D7B5-44FA-806D-7ABCE66DC8A5}"/>
              </a:ext>
            </a:extLst>
          </p:cNvPr>
          <p:cNvSpPr txBox="1">
            <a:spLocks/>
          </p:cNvSpPr>
          <p:nvPr/>
        </p:nvSpPr>
        <p:spPr>
          <a:xfrm>
            <a:off x="4793941" y="4607889"/>
            <a:ext cx="674702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sz="1800" cap="all" dirty="0">
                <a:solidFill>
                  <a:srgbClr val="171717"/>
                </a:solidFill>
                <a:effectLst/>
                <a:latin typeface="Calibri" panose="020F0502020204030204" pitchFamily="34" charset="0"/>
                <a:ea typeface="Times New Roman" panose="02020603050405020304" pitchFamily="18" charset="0"/>
                <a:cs typeface="Times New Roman" panose="02020603050405020304" pitchFamily="18" charset="0"/>
              </a:rPr>
              <a:t>AJAY rAO (31151)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r"/>
            <a:r>
              <a:rPr lang="en-IN" sz="1800" cap="all" dirty="0">
                <a:solidFill>
                  <a:srgbClr val="171717"/>
                </a:solidFill>
                <a:effectLst/>
                <a:latin typeface="Calibri" panose="020F0502020204030204" pitchFamily="34" charset="0"/>
                <a:ea typeface="Times New Roman" panose="02020603050405020304" pitchFamily="18" charset="0"/>
                <a:cs typeface="Times New Roman" panose="02020603050405020304" pitchFamily="18" charset="0"/>
              </a:rPr>
              <a:t>CHINMAY MOTARWAR (31141)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r"/>
            <a:r>
              <a:rPr lang="en-IN" sz="1800" cap="all" dirty="0">
                <a:solidFill>
                  <a:srgbClr val="171717"/>
                </a:solidFill>
                <a:effectLst/>
                <a:latin typeface="Calibri" panose="020F0502020204030204" pitchFamily="34" charset="0"/>
                <a:ea typeface="Times New Roman" panose="02020603050405020304" pitchFamily="18" charset="0"/>
                <a:cs typeface="Times New Roman" panose="02020603050405020304" pitchFamily="18" charset="0"/>
              </a:rPr>
              <a:t>ATHARVA SHASTRI (31159)</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r"/>
            <a:r>
              <a:rPr lang="en-IN" sz="1800" cap="all" dirty="0">
                <a:solidFill>
                  <a:srgbClr val="171717"/>
                </a:solidFill>
                <a:effectLst/>
                <a:latin typeface="Calibri" panose="020F0502020204030204" pitchFamily="34" charset="0"/>
                <a:ea typeface="Times New Roman" panose="02020603050405020304" pitchFamily="18" charset="0"/>
                <a:cs typeface="Times New Roman" panose="02020603050405020304" pitchFamily="18" charset="0"/>
              </a:rPr>
              <a:t>ROSHAN SHINDE (31160)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3705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A91F-0600-4C4F-A78D-0E64AC9BD4D5}"/>
              </a:ext>
            </a:extLst>
          </p:cNvPr>
          <p:cNvSpPr>
            <a:spLocks noGrp="1"/>
          </p:cNvSpPr>
          <p:nvPr>
            <p:ph type="title"/>
          </p:nvPr>
        </p:nvSpPr>
        <p:spPr/>
        <p:txBody>
          <a:bodyPr/>
          <a:lstStyle/>
          <a:p>
            <a:r>
              <a:rPr lang="en-IN" dirty="0"/>
              <a:t>CONSTRAINTS AND RELATION SCHEMA</a:t>
            </a:r>
          </a:p>
        </p:txBody>
      </p:sp>
      <p:sp>
        <p:nvSpPr>
          <p:cNvPr id="3" name="Content Placeholder 2">
            <a:extLst>
              <a:ext uri="{FF2B5EF4-FFF2-40B4-BE49-F238E27FC236}">
                <a16:creationId xmlns:a16="http://schemas.microsoft.com/office/drawing/2014/main" id="{6F3EA29B-A8A0-497F-A0F9-67F839975A4F}"/>
              </a:ext>
            </a:extLst>
          </p:cNvPr>
          <p:cNvSpPr>
            <a:spLocks noGrp="1"/>
          </p:cNvSpPr>
          <p:nvPr>
            <p:ph idx="1"/>
          </p:nvPr>
        </p:nvSpPr>
        <p:spPr>
          <a:xfrm>
            <a:off x="1097280" y="1845733"/>
            <a:ext cx="10058400" cy="4537311"/>
          </a:xfrm>
        </p:spPr>
        <p:txBody>
          <a:bodyPr>
            <a:normAutofit fontScale="92500" lnSpcReduction="10000"/>
          </a:bodyPr>
          <a:lstStyle/>
          <a:p>
            <a:pPr>
              <a:lnSpc>
                <a:spcPct val="107000"/>
              </a:lnSpc>
              <a:spcAft>
                <a:spcPts val="800"/>
              </a:spcAft>
            </a:pPr>
            <a:r>
              <a:rPr lang="en-IN" sz="1800" noProof="1">
                <a:effectLst/>
                <a:latin typeface="Calibri" panose="020F0502020204030204" pitchFamily="34" charset="0"/>
                <a:ea typeface="Calibri" panose="020F0502020204030204" pitchFamily="34" charset="0"/>
                <a:cs typeface="Calibri" panose="020F0502020204030204" pitchFamily="34" charset="0"/>
              </a:rPr>
              <a:t>1</a:t>
            </a:r>
            <a:r>
              <a:rPr lang="en-IN" sz="1800" noProof="1">
                <a:latin typeface="Calibri" panose="020F0502020204030204" pitchFamily="34" charset="0"/>
                <a:ea typeface="Calibri" panose="020F0502020204030204" pitchFamily="34" charset="0"/>
                <a:cs typeface="Calibri" panose="020F0502020204030204" pitchFamily="34" charset="0"/>
              </a:rPr>
              <a:t>.  </a:t>
            </a:r>
            <a:r>
              <a:rPr lang="en-IN" sz="1800" noProof="1">
                <a:effectLst/>
                <a:latin typeface="Calibri" panose="020F0502020204030204" pitchFamily="34" charset="0"/>
                <a:ea typeface="Calibri" panose="020F0502020204030204" pitchFamily="34" charset="0"/>
                <a:cs typeface="Calibri" panose="020F0502020204030204" pitchFamily="34" charset="0"/>
              </a:rPr>
              <a:t>Patient(</a:t>
            </a:r>
            <a:r>
              <a:rPr lang="en-IN" sz="1800" u="sng" noProof="1">
                <a:effectLst/>
                <a:latin typeface="Calibri" panose="020F0502020204030204" pitchFamily="34" charset="0"/>
                <a:ea typeface="Calibri" panose="020F0502020204030204" pitchFamily="34" charset="0"/>
                <a:cs typeface="Calibri" panose="020F0502020204030204" pitchFamily="34" charset="0"/>
              </a:rPr>
              <a:t>Patient_ID</a:t>
            </a:r>
            <a:r>
              <a:rPr lang="en-IN" sz="1800" noProof="1">
                <a:effectLst/>
                <a:latin typeface="Calibri" panose="020F0502020204030204" pitchFamily="34" charset="0"/>
                <a:ea typeface="Calibri" panose="020F0502020204030204" pitchFamily="34" charset="0"/>
                <a:cs typeface="Calibri" panose="020F0502020204030204" pitchFamily="34" charset="0"/>
              </a:rPr>
              <a:t>,Name,Address,Contact,Email)</a:t>
            </a:r>
            <a:endParaRPr lang="en-IN" sz="1800" noProof="1">
              <a:effectLst/>
              <a:latin typeface="Calibri" panose="020F0502020204030204" pitchFamily="34" charset="0"/>
              <a:ea typeface="Calibri" panose="020F0502020204030204" pitchFamily="34" charset="0"/>
              <a:cs typeface="Times New Roman" panose="02020603050405020304" pitchFamily="18" charset="0"/>
            </a:endParaRPr>
          </a:p>
          <a:p>
            <a:pPr marL="243840" indent="457200">
              <a:lnSpc>
                <a:spcPct val="107000"/>
              </a:lnSpc>
              <a:spcAft>
                <a:spcPts val="800"/>
              </a:spcAft>
            </a:pPr>
            <a:r>
              <a:rPr lang="en-IN" sz="1800" noProof="1">
                <a:effectLst/>
                <a:latin typeface="Calibri" panose="020F0502020204030204" pitchFamily="34" charset="0"/>
                <a:ea typeface="Calibri" panose="020F0502020204030204" pitchFamily="34" charset="0"/>
                <a:cs typeface="Calibri" panose="020F0502020204030204" pitchFamily="34" charset="0"/>
              </a:rPr>
              <a:t>a. Patient_ID is primary key. </a:t>
            </a:r>
            <a:endParaRPr lang="en-IN" sz="1800" noProof="1">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noProof="1">
                <a:effectLst/>
                <a:latin typeface="Calibri" panose="020F0502020204030204" pitchFamily="34" charset="0"/>
                <a:ea typeface="Calibri" panose="020F0502020204030204" pitchFamily="34" charset="0"/>
                <a:cs typeface="Calibri" panose="020F0502020204030204" pitchFamily="34" charset="0"/>
              </a:rPr>
              <a:t>2.  DOCTOR(</a:t>
            </a:r>
            <a:r>
              <a:rPr lang="en-IN" sz="1800" u="sng" noProof="1">
                <a:effectLst/>
                <a:latin typeface="Calibri" panose="020F0502020204030204" pitchFamily="34" charset="0"/>
                <a:ea typeface="Calibri" panose="020F0502020204030204" pitchFamily="34" charset="0"/>
                <a:cs typeface="Calibri" panose="020F0502020204030204" pitchFamily="34" charset="0"/>
              </a:rPr>
              <a:t>Doctor_ID</a:t>
            </a:r>
            <a:r>
              <a:rPr lang="en-IN" sz="1800" noProof="1">
                <a:effectLst/>
                <a:latin typeface="Calibri" panose="020F0502020204030204" pitchFamily="34" charset="0"/>
                <a:ea typeface="Calibri" panose="020F0502020204030204" pitchFamily="34" charset="0"/>
                <a:cs typeface="Calibri" panose="020F0502020204030204" pitchFamily="34" charset="0"/>
              </a:rPr>
              <a:t>, Contact,Name, Specialisation, Hospital)</a:t>
            </a:r>
            <a:endParaRPr lang="en-IN" sz="1800" noProof="1">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IN" sz="1800" noProof="1">
                <a:effectLst/>
                <a:latin typeface="Calibri" panose="020F0502020204030204" pitchFamily="34" charset="0"/>
                <a:ea typeface="Calibri" panose="020F0502020204030204" pitchFamily="34" charset="0"/>
                <a:cs typeface="Calibri" panose="020F0502020204030204" pitchFamily="34" charset="0"/>
              </a:rPr>
              <a:t>   a.  Doctor_ID is primary key.</a:t>
            </a:r>
            <a:endParaRPr lang="en-IN" sz="1800" noProof="1">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noProof="1">
                <a:effectLst/>
                <a:latin typeface="Calibri" panose="020F0502020204030204" pitchFamily="34" charset="0"/>
                <a:ea typeface="Calibri" panose="020F0502020204030204" pitchFamily="34" charset="0"/>
                <a:cs typeface="Calibri" panose="020F0502020204030204" pitchFamily="34" charset="0"/>
              </a:rPr>
              <a:t>3.</a:t>
            </a:r>
            <a:r>
              <a:rPr lang="en-IN" sz="1800" noProof="1">
                <a:latin typeface="Calibri" panose="020F0502020204030204" pitchFamily="34" charset="0"/>
                <a:ea typeface="Calibri" panose="020F0502020204030204" pitchFamily="34" charset="0"/>
                <a:cs typeface="Calibri" panose="020F0502020204030204" pitchFamily="34" charset="0"/>
              </a:rPr>
              <a:t>  </a:t>
            </a:r>
            <a:r>
              <a:rPr lang="en-IN" sz="1800" noProof="1">
                <a:effectLst/>
                <a:latin typeface="Calibri" panose="020F0502020204030204" pitchFamily="34" charset="0"/>
                <a:ea typeface="Calibri" panose="020F0502020204030204" pitchFamily="34" charset="0"/>
                <a:cs typeface="Calibri" panose="020F0502020204030204" pitchFamily="34" charset="0"/>
              </a:rPr>
              <a:t>PURCHASE(Date,</a:t>
            </a:r>
            <a:r>
              <a:rPr lang="en-IN" sz="1800" u="sng" noProof="1">
                <a:effectLst/>
                <a:latin typeface="Calibri" panose="020F0502020204030204" pitchFamily="34" charset="0"/>
                <a:ea typeface="Calibri" panose="020F0502020204030204" pitchFamily="34" charset="0"/>
                <a:cs typeface="Calibri" panose="020F0502020204030204" pitchFamily="34" charset="0"/>
              </a:rPr>
              <a:t>Purchase_ID)</a:t>
            </a:r>
            <a:endParaRPr lang="en-IN" sz="1800" noProof="1">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IN" sz="1800" noProof="1">
                <a:effectLst/>
                <a:latin typeface="Calibri" panose="020F0502020204030204" pitchFamily="34" charset="0"/>
                <a:ea typeface="Calibri" panose="020F0502020204030204" pitchFamily="34" charset="0"/>
                <a:cs typeface="Calibri" panose="020F0502020204030204" pitchFamily="34" charset="0"/>
              </a:rPr>
              <a:t>   a.  Purchase_ID is primary key.</a:t>
            </a:r>
            <a:endParaRPr lang="en-IN" sz="1800" noProof="1">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noProof="1">
                <a:effectLst/>
                <a:latin typeface="Calibri" panose="020F0502020204030204" pitchFamily="34" charset="0"/>
                <a:ea typeface="Calibri" panose="020F0502020204030204" pitchFamily="34" charset="0"/>
                <a:cs typeface="Calibri" panose="020F0502020204030204" pitchFamily="34" charset="0"/>
              </a:rPr>
              <a:t>4.  SELLS(</a:t>
            </a:r>
            <a:r>
              <a:rPr lang="en-IN" sz="1800" u="sng" noProof="1">
                <a:effectLst/>
                <a:latin typeface="Calibri" panose="020F0502020204030204" pitchFamily="34" charset="0"/>
                <a:ea typeface="Calibri" panose="020F0502020204030204" pitchFamily="34" charset="0"/>
                <a:cs typeface="Calibri" panose="020F0502020204030204" pitchFamily="34" charset="0"/>
              </a:rPr>
              <a:t>Sale_ID,Patient_ID,Drug_ID</a:t>
            </a:r>
            <a:r>
              <a:rPr lang="en-IN" sz="1800" noProof="1">
                <a:effectLst/>
                <a:latin typeface="Calibri" panose="020F0502020204030204" pitchFamily="34" charset="0"/>
                <a:ea typeface="Calibri" panose="020F0502020204030204" pitchFamily="34" charset="0"/>
                <a:cs typeface="Calibri" panose="020F0502020204030204" pitchFamily="34" charset="0"/>
              </a:rPr>
              <a:t>, Quantity, Date)</a:t>
            </a:r>
            <a:endParaRPr lang="en-IN" sz="1800" noProof="1">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noProof="1">
                <a:effectLst/>
                <a:latin typeface="Calibri" panose="020F0502020204030204" pitchFamily="34" charset="0"/>
                <a:ea typeface="Calibri" panose="020F0502020204030204" pitchFamily="34" charset="0"/>
                <a:cs typeface="Calibri" panose="020F0502020204030204" pitchFamily="34" charset="0"/>
              </a:rPr>
              <a:t>   </a:t>
            </a:r>
            <a:r>
              <a:rPr lang="en-IN" sz="1800" noProof="1">
                <a:latin typeface="Calibri" panose="020F0502020204030204" pitchFamily="34" charset="0"/>
                <a:ea typeface="Calibri" panose="020F0502020204030204" pitchFamily="34" charset="0"/>
                <a:cs typeface="Calibri" panose="020F0502020204030204" pitchFamily="34" charset="0"/>
              </a:rPr>
              <a:t>           </a:t>
            </a:r>
            <a:r>
              <a:rPr lang="en-IN" sz="1800" noProof="1">
                <a:effectLst/>
                <a:latin typeface="Calibri" panose="020F0502020204030204" pitchFamily="34" charset="0"/>
                <a:ea typeface="Calibri" panose="020F0502020204030204" pitchFamily="34" charset="0"/>
                <a:cs typeface="Calibri" panose="020F0502020204030204" pitchFamily="34" charset="0"/>
              </a:rPr>
              <a:t>a.  Sale_ID, Patient_ID, Drug_ID form  primary key. </a:t>
            </a:r>
            <a:endParaRPr lang="en-IN" sz="1800" noProof="1">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noProof="1">
                <a:effectLst/>
                <a:latin typeface="Calibri" panose="020F0502020204030204" pitchFamily="34" charset="0"/>
                <a:ea typeface="Calibri" panose="020F0502020204030204" pitchFamily="34" charset="0"/>
                <a:cs typeface="Calibri" panose="020F0502020204030204" pitchFamily="34" charset="0"/>
              </a:rPr>
              <a:t>      b.  Patient_ID and Drug_ID are foreign keys.</a:t>
            </a:r>
            <a:endParaRPr lang="en-IN" sz="1800" noProof="1">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8545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70F8FB8-9E2A-41E6-A6BE-BF01F7365A9F}"/>
              </a:ext>
            </a:extLst>
          </p:cNvPr>
          <p:cNvSpPr txBox="1">
            <a:spLocks/>
          </p:cNvSpPr>
          <p:nvPr/>
        </p:nvSpPr>
        <p:spPr>
          <a:xfrm>
            <a:off x="1066800" y="994299"/>
            <a:ext cx="10058400" cy="5708341"/>
          </a:xfrm>
          <a:prstGeom prst="rect">
            <a:avLst/>
          </a:prstGeom>
        </p:spPr>
        <p:txBody>
          <a:bodyPr>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5.</a:t>
            </a:r>
            <a:r>
              <a:rPr lang="en-IN" noProof="1">
                <a:latin typeface="Calibri" panose="020F0502020204030204" pitchFamily="34" charset="0"/>
                <a:ea typeface="Calibri" panose="020F0502020204030204" pitchFamily="34" charset="0"/>
                <a:cs typeface="Calibri" panose="020F0502020204030204" pitchFamily="34" charset="0"/>
              </a:rPr>
              <a:t>  PRESCRIBES(</a:t>
            </a:r>
            <a:r>
              <a:rPr lang="en-IN" u="sng" noProof="1">
                <a:latin typeface="Calibri" panose="020F0502020204030204" pitchFamily="34" charset="0"/>
                <a:ea typeface="Calibri" panose="020F0502020204030204" pitchFamily="34" charset="0"/>
                <a:cs typeface="Calibri" panose="020F0502020204030204" pitchFamily="34" charset="0"/>
              </a:rPr>
              <a:t>Patient_ID,Doctor_ID,Drug_ID</a:t>
            </a:r>
            <a:r>
              <a:rPr lang="en-IN" noProof="1">
                <a:latin typeface="Calibri" panose="020F0502020204030204" pitchFamily="34" charset="0"/>
                <a:ea typeface="Calibri" panose="020F0502020204030204" pitchFamily="34" charset="0"/>
                <a:cs typeface="Calibri" panose="020F0502020204030204" pitchFamily="34" charset="0"/>
              </a:rPr>
              <a:t>)</a:t>
            </a:r>
            <a:endParaRPr lang="en-IN" noProof="1">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noProof="1">
                <a:latin typeface="Calibri" panose="020F0502020204030204" pitchFamily="34" charset="0"/>
                <a:ea typeface="Calibri" panose="020F0502020204030204" pitchFamily="34" charset="0"/>
                <a:cs typeface="Calibri" panose="020F0502020204030204" pitchFamily="34" charset="0"/>
              </a:rPr>
              <a:t>            a.  Patient_ID,Doctor_ID,Drug_ID form  primary key. </a:t>
            </a:r>
            <a:endParaRPr lang="en-IN" noProof="1">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noProof="1">
                <a:latin typeface="Calibri" panose="020F0502020204030204" pitchFamily="34" charset="0"/>
                <a:ea typeface="Calibri" panose="020F0502020204030204" pitchFamily="34" charset="0"/>
                <a:cs typeface="Calibri" panose="020F0502020204030204" pitchFamily="34" charset="0"/>
              </a:rPr>
              <a:t>     b.  Patient_ID,Doctor_ID,Drug_ID are foreign keys.</a:t>
            </a:r>
            <a:endParaRPr lang="en-IN" noProof="1">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noProof="1">
                <a:latin typeface="Calibri" panose="020F0502020204030204" pitchFamily="34" charset="0"/>
                <a:ea typeface="Calibri" panose="020F0502020204030204" pitchFamily="34" charset="0"/>
                <a:cs typeface="Calibri" panose="020F0502020204030204" pitchFamily="34" charset="0"/>
              </a:rPr>
              <a:t>6.  DRUG1(type, cost_price, stock, </a:t>
            </a:r>
            <a:r>
              <a:rPr lang="en-IN" u="sng" noProof="1">
                <a:latin typeface="Calibri" panose="020F0502020204030204" pitchFamily="34" charset="0"/>
                <a:ea typeface="Calibri" panose="020F0502020204030204" pitchFamily="34" charset="0"/>
                <a:cs typeface="Calibri" panose="020F0502020204030204" pitchFamily="34" charset="0"/>
              </a:rPr>
              <a:t>drug_id,</a:t>
            </a:r>
            <a:r>
              <a:rPr lang="en-IN" noProof="1">
                <a:latin typeface="Calibri" panose="020F0502020204030204" pitchFamily="34" charset="0"/>
                <a:ea typeface="Calibri" panose="020F0502020204030204" pitchFamily="34" charset="0"/>
                <a:cs typeface="Calibri" panose="020F0502020204030204" pitchFamily="34" charset="0"/>
              </a:rPr>
              <a:t> name, discount, mrp, expiry)</a:t>
            </a:r>
            <a:endParaRPr lang="en-IN" noProof="1">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IN" noProof="1">
                <a:latin typeface="Calibri" panose="020F0502020204030204" pitchFamily="34" charset="0"/>
                <a:ea typeface="Calibri" panose="020F0502020204030204" pitchFamily="34" charset="0"/>
                <a:cs typeface="Calibri" panose="020F0502020204030204" pitchFamily="34" charset="0"/>
              </a:rPr>
              <a:t>   a.  Drug_ID is primary key.</a:t>
            </a:r>
            <a:endParaRPr lang="en-IN" noProof="1">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noProof="1">
                <a:latin typeface="Calibri" panose="020F0502020204030204" pitchFamily="34" charset="0"/>
                <a:ea typeface="Calibri" panose="020F0502020204030204" pitchFamily="34" charset="0"/>
                <a:cs typeface="Calibri" panose="020F0502020204030204" pitchFamily="34" charset="0"/>
              </a:rPr>
              <a:t>7.  SUPPLIES(Quantity,</a:t>
            </a:r>
            <a:r>
              <a:rPr lang="en-IN" u="sng" noProof="1">
                <a:latin typeface="Calibri" panose="020F0502020204030204" pitchFamily="34" charset="0"/>
                <a:ea typeface="Calibri" panose="020F0502020204030204" pitchFamily="34" charset="0"/>
                <a:cs typeface="Calibri" panose="020F0502020204030204" pitchFamily="34" charset="0"/>
              </a:rPr>
              <a:t>Purchase_ID,Distributor_ID,Drug_ID</a:t>
            </a:r>
            <a:r>
              <a:rPr lang="en-IN" noProof="1">
                <a:latin typeface="Calibri" panose="020F0502020204030204" pitchFamily="34" charset="0"/>
                <a:ea typeface="Calibri" panose="020F0502020204030204" pitchFamily="34" charset="0"/>
                <a:cs typeface="Calibri" panose="020F0502020204030204" pitchFamily="34" charset="0"/>
              </a:rPr>
              <a:t>)</a:t>
            </a:r>
            <a:endParaRPr lang="en-IN" noProof="1">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noProof="1">
                <a:latin typeface="Calibri" panose="020F0502020204030204" pitchFamily="34" charset="0"/>
                <a:ea typeface="Calibri" panose="020F0502020204030204" pitchFamily="34" charset="0"/>
                <a:cs typeface="Calibri" panose="020F0502020204030204" pitchFamily="34" charset="0"/>
              </a:rPr>
              <a:t>             a.  Purchase_ID,Distributor_ID,Drug_ID form  primary key.</a:t>
            </a:r>
            <a:endParaRPr lang="en-IN"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noProof="1">
                <a:latin typeface="Calibri" panose="020F0502020204030204" pitchFamily="34" charset="0"/>
                <a:ea typeface="Calibri" panose="020F0502020204030204" pitchFamily="34" charset="0"/>
                <a:cs typeface="Calibri" panose="020F0502020204030204" pitchFamily="34" charset="0"/>
              </a:rPr>
              <a:t>               b. Purchase_ID,Distributor_ID,Drug_ID are foreign keys. </a:t>
            </a:r>
            <a:endParaRPr lang="en-IN" noProof="1">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noProof="1">
                <a:latin typeface="Calibri" panose="020F0502020204030204" pitchFamily="34" charset="0"/>
                <a:ea typeface="Calibri" panose="020F0502020204030204" pitchFamily="34" charset="0"/>
                <a:cs typeface="Calibri" panose="020F0502020204030204" pitchFamily="34" charset="0"/>
              </a:rPr>
              <a:t>8.  DISTRIBUTOR(</a:t>
            </a:r>
            <a:r>
              <a:rPr lang="en-IN" u="sng" noProof="1">
                <a:latin typeface="Calibri" panose="020F0502020204030204" pitchFamily="34" charset="0"/>
                <a:ea typeface="Calibri" panose="020F0502020204030204" pitchFamily="34" charset="0"/>
                <a:cs typeface="Calibri" panose="020F0502020204030204" pitchFamily="34" charset="0"/>
              </a:rPr>
              <a:t>Distributor_ID</a:t>
            </a:r>
            <a:r>
              <a:rPr lang="en-IN" noProof="1">
                <a:latin typeface="Calibri" panose="020F0502020204030204" pitchFamily="34" charset="0"/>
                <a:ea typeface="Calibri" panose="020F0502020204030204" pitchFamily="34" charset="0"/>
                <a:cs typeface="Calibri" panose="020F0502020204030204" pitchFamily="34" charset="0"/>
              </a:rPr>
              <a:t>,Contact, email)</a:t>
            </a:r>
            <a:endParaRPr lang="en-IN" noProof="1">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noProof="1">
                <a:latin typeface="Calibri" panose="020F0502020204030204" pitchFamily="34" charset="0"/>
                <a:ea typeface="Calibri" panose="020F0502020204030204" pitchFamily="34" charset="0"/>
                <a:cs typeface="Calibri" panose="020F0502020204030204" pitchFamily="34" charset="0"/>
              </a:rPr>
              <a:t>             a.  Distributor_ID is primary key.</a:t>
            </a:r>
            <a:endParaRPr lang="en-IN" noProof="1">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noProof="1">
                <a:latin typeface="Calibri" panose="020F0502020204030204" pitchFamily="34" charset="0"/>
                <a:ea typeface="Calibri" panose="020F0502020204030204" pitchFamily="34" charset="0"/>
                <a:cs typeface="Calibri" panose="020F0502020204030204" pitchFamily="34" charset="0"/>
              </a:rPr>
              <a:t>9.  DRUG2(Type, Location)</a:t>
            </a:r>
            <a:endParaRPr lang="en-IN" noProof="1">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noProof="1">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878732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39465-565C-4166-8ED8-9BE0D2F2DE2F}"/>
              </a:ext>
            </a:extLst>
          </p:cNvPr>
          <p:cNvSpPr>
            <a:spLocks noGrp="1"/>
          </p:cNvSpPr>
          <p:nvPr>
            <p:ph type="title"/>
          </p:nvPr>
        </p:nvSpPr>
        <p:spPr/>
        <p:txBody>
          <a:bodyPr/>
          <a:lstStyle/>
          <a:p>
            <a:r>
              <a:rPr lang="en-IN" dirty="0"/>
              <a:t>ER DIAGRAM</a:t>
            </a:r>
          </a:p>
        </p:txBody>
      </p:sp>
      <p:pic>
        <p:nvPicPr>
          <p:cNvPr id="4" name="Content Placeholder 3">
            <a:extLst>
              <a:ext uri="{FF2B5EF4-FFF2-40B4-BE49-F238E27FC236}">
                <a16:creationId xmlns:a16="http://schemas.microsoft.com/office/drawing/2014/main" id="{2969EBDA-B451-4C8C-9DF5-7535AB9FE51B}"/>
              </a:ext>
            </a:extLst>
          </p:cNvPr>
          <p:cNvPicPr>
            <a:picLocks noGrp="1"/>
          </p:cNvPicPr>
          <p:nvPr>
            <p:ph idx="1"/>
          </p:nvPr>
        </p:nvPicPr>
        <p:blipFill>
          <a:blip r:embed="rId2"/>
          <a:stretch>
            <a:fillRect/>
          </a:stretch>
        </p:blipFill>
        <p:spPr>
          <a:xfrm>
            <a:off x="2217690" y="1846263"/>
            <a:ext cx="7816946" cy="4022725"/>
          </a:xfrm>
          <a:prstGeom prst="rect">
            <a:avLst/>
          </a:prstGeom>
        </p:spPr>
      </p:pic>
    </p:spTree>
    <p:extLst>
      <p:ext uri="{BB962C8B-B14F-4D97-AF65-F5344CB8AC3E}">
        <p14:creationId xmlns:p14="http://schemas.microsoft.com/office/powerpoint/2010/main" val="1476628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F9D1-5A2A-4580-A4B7-ABE7494448A6}"/>
              </a:ext>
            </a:extLst>
          </p:cNvPr>
          <p:cNvSpPr>
            <a:spLocks noGrp="1"/>
          </p:cNvSpPr>
          <p:nvPr>
            <p:ph type="title"/>
          </p:nvPr>
        </p:nvSpPr>
        <p:spPr/>
        <p:txBody>
          <a:bodyPr/>
          <a:lstStyle/>
          <a:p>
            <a:r>
              <a:rPr lang="en-IN" dirty="0"/>
              <a:t>SCREENSHOTS</a:t>
            </a:r>
          </a:p>
        </p:txBody>
      </p:sp>
      <p:pic>
        <p:nvPicPr>
          <p:cNvPr id="3074" name="Picture 2">
            <a:extLst>
              <a:ext uri="{FF2B5EF4-FFF2-40B4-BE49-F238E27FC236}">
                <a16:creationId xmlns:a16="http://schemas.microsoft.com/office/drawing/2014/main" id="{D435B7D6-F465-4C69-BD47-0EAB75A36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948" y="2227406"/>
            <a:ext cx="5291091" cy="3303381"/>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3">
            <a:extLst>
              <a:ext uri="{FF2B5EF4-FFF2-40B4-BE49-F238E27FC236}">
                <a16:creationId xmlns:a16="http://schemas.microsoft.com/office/drawing/2014/main" id="{1DBE1177-24CC-4698-AD83-36D8C01B5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653" y="2256734"/>
            <a:ext cx="5158870" cy="330338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18E4AE4-C2EF-44F0-8A91-67E95F393D0A}"/>
              </a:ext>
            </a:extLst>
          </p:cNvPr>
          <p:cNvSpPr>
            <a:spLocks noChangeArrowheads="1"/>
          </p:cNvSpPr>
          <p:nvPr/>
        </p:nvSpPr>
        <p:spPr bwMode="auto">
          <a:xfrm>
            <a:off x="0" y="6880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8">
            <a:extLst>
              <a:ext uri="{FF2B5EF4-FFF2-40B4-BE49-F238E27FC236}">
                <a16:creationId xmlns:a16="http://schemas.microsoft.com/office/drawing/2014/main" id="{14BE5B51-0FC0-4B3D-86D3-664CE05BEF5F}"/>
              </a:ext>
            </a:extLst>
          </p:cNvPr>
          <p:cNvSpPr>
            <a:spLocks noChangeArrowheads="1"/>
          </p:cNvSpPr>
          <p:nvPr/>
        </p:nvSpPr>
        <p:spPr bwMode="auto">
          <a:xfrm>
            <a:off x="6096000" y="1777310"/>
            <a:ext cx="15142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Patient Table</a:t>
            </a:r>
          </a:p>
        </p:txBody>
      </p:sp>
      <p:sp>
        <p:nvSpPr>
          <p:cNvPr id="10" name="Rectangle 9">
            <a:extLst>
              <a:ext uri="{FF2B5EF4-FFF2-40B4-BE49-F238E27FC236}">
                <a16:creationId xmlns:a16="http://schemas.microsoft.com/office/drawing/2014/main" id="{503B786A-B10E-4B42-BB2B-1A0718FFE20C}"/>
              </a:ext>
            </a:extLst>
          </p:cNvPr>
          <p:cNvSpPr>
            <a:spLocks noChangeArrowheads="1"/>
          </p:cNvSpPr>
          <p:nvPr/>
        </p:nvSpPr>
        <p:spPr bwMode="auto">
          <a:xfrm>
            <a:off x="1097280" y="1755178"/>
            <a:ext cx="12962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Drug Table</a:t>
            </a:r>
          </a:p>
        </p:txBody>
      </p:sp>
    </p:spTree>
    <p:extLst>
      <p:ext uri="{BB962C8B-B14F-4D97-AF65-F5344CB8AC3E}">
        <p14:creationId xmlns:p14="http://schemas.microsoft.com/office/powerpoint/2010/main" val="207141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F9D1-5A2A-4580-A4B7-ABE7494448A6}"/>
              </a:ext>
            </a:extLst>
          </p:cNvPr>
          <p:cNvSpPr>
            <a:spLocks noGrp="1"/>
          </p:cNvSpPr>
          <p:nvPr>
            <p:ph type="title"/>
          </p:nvPr>
        </p:nvSpPr>
        <p:spPr/>
        <p:txBody>
          <a:bodyPr/>
          <a:lstStyle/>
          <a:p>
            <a:r>
              <a:rPr lang="en-IN" dirty="0"/>
              <a:t>SCREENSHOTS</a:t>
            </a:r>
          </a:p>
        </p:txBody>
      </p:sp>
      <p:sp>
        <p:nvSpPr>
          <p:cNvPr id="6" name="Rectangle 5">
            <a:extLst>
              <a:ext uri="{FF2B5EF4-FFF2-40B4-BE49-F238E27FC236}">
                <a16:creationId xmlns:a16="http://schemas.microsoft.com/office/drawing/2014/main" id="{118E4AE4-C2EF-44F0-8A91-67E95F393D0A}"/>
              </a:ext>
            </a:extLst>
          </p:cNvPr>
          <p:cNvSpPr>
            <a:spLocks noChangeArrowheads="1"/>
          </p:cNvSpPr>
          <p:nvPr/>
        </p:nvSpPr>
        <p:spPr bwMode="auto">
          <a:xfrm>
            <a:off x="0" y="6880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8">
            <a:extLst>
              <a:ext uri="{FF2B5EF4-FFF2-40B4-BE49-F238E27FC236}">
                <a16:creationId xmlns:a16="http://schemas.microsoft.com/office/drawing/2014/main" id="{14BE5B51-0FC0-4B3D-86D3-664CE05BEF5F}"/>
              </a:ext>
            </a:extLst>
          </p:cNvPr>
          <p:cNvSpPr>
            <a:spLocks noChangeArrowheads="1"/>
          </p:cNvSpPr>
          <p:nvPr/>
        </p:nvSpPr>
        <p:spPr bwMode="auto">
          <a:xfrm>
            <a:off x="6096000" y="1777310"/>
            <a:ext cx="13731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Sales Table</a:t>
            </a:r>
          </a:p>
        </p:txBody>
      </p:sp>
      <p:sp>
        <p:nvSpPr>
          <p:cNvPr id="10" name="Rectangle 9">
            <a:extLst>
              <a:ext uri="{FF2B5EF4-FFF2-40B4-BE49-F238E27FC236}">
                <a16:creationId xmlns:a16="http://schemas.microsoft.com/office/drawing/2014/main" id="{503B786A-B10E-4B42-BB2B-1A0718FFE20C}"/>
              </a:ext>
            </a:extLst>
          </p:cNvPr>
          <p:cNvSpPr>
            <a:spLocks noChangeArrowheads="1"/>
          </p:cNvSpPr>
          <p:nvPr/>
        </p:nvSpPr>
        <p:spPr bwMode="auto">
          <a:xfrm>
            <a:off x="1097280" y="1755178"/>
            <a:ext cx="14757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Doctor Table</a:t>
            </a:r>
          </a:p>
        </p:txBody>
      </p:sp>
      <p:pic>
        <p:nvPicPr>
          <p:cNvPr id="8" name="Picture 7">
            <a:extLst>
              <a:ext uri="{FF2B5EF4-FFF2-40B4-BE49-F238E27FC236}">
                <a16:creationId xmlns:a16="http://schemas.microsoft.com/office/drawing/2014/main" id="{5E8C161D-C02E-494E-B57F-F3D7799CAFAB}"/>
              </a:ext>
            </a:extLst>
          </p:cNvPr>
          <p:cNvPicPr/>
          <p:nvPr/>
        </p:nvPicPr>
        <p:blipFill>
          <a:blip r:embed="rId2"/>
          <a:stretch>
            <a:fillRect/>
          </a:stretch>
        </p:blipFill>
        <p:spPr>
          <a:xfrm>
            <a:off x="426128" y="2393631"/>
            <a:ext cx="5601220" cy="3166484"/>
          </a:xfrm>
          <a:prstGeom prst="rect">
            <a:avLst/>
          </a:prstGeom>
        </p:spPr>
      </p:pic>
      <p:pic>
        <p:nvPicPr>
          <p:cNvPr id="11" name="Picture 10">
            <a:extLst>
              <a:ext uri="{FF2B5EF4-FFF2-40B4-BE49-F238E27FC236}">
                <a16:creationId xmlns:a16="http://schemas.microsoft.com/office/drawing/2014/main" id="{1EAD3F26-274C-4E7F-AC8F-296260B92094}"/>
              </a:ext>
            </a:extLst>
          </p:cNvPr>
          <p:cNvPicPr/>
          <p:nvPr/>
        </p:nvPicPr>
        <p:blipFill>
          <a:blip r:embed="rId3"/>
          <a:stretch>
            <a:fillRect/>
          </a:stretch>
        </p:blipFill>
        <p:spPr>
          <a:xfrm>
            <a:off x="6230897" y="2393631"/>
            <a:ext cx="5731510" cy="3166484"/>
          </a:xfrm>
          <a:prstGeom prst="rect">
            <a:avLst/>
          </a:prstGeom>
        </p:spPr>
      </p:pic>
    </p:spTree>
    <p:extLst>
      <p:ext uri="{BB962C8B-B14F-4D97-AF65-F5344CB8AC3E}">
        <p14:creationId xmlns:p14="http://schemas.microsoft.com/office/powerpoint/2010/main" val="95242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F9D1-5A2A-4580-A4B7-ABE7494448A6}"/>
              </a:ext>
            </a:extLst>
          </p:cNvPr>
          <p:cNvSpPr>
            <a:spLocks noGrp="1"/>
          </p:cNvSpPr>
          <p:nvPr>
            <p:ph type="title"/>
          </p:nvPr>
        </p:nvSpPr>
        <p:spPr/>
        <p:txBody>
          <a:bodyPr/>
          <a:lstStyle/>
          <a:p>
            <a:r>
              <a:rPr lang="en-IN" dirty="0"/>
              <a:t>SCREENSHOTS</a:t>
            </a:r>
          </a:p>
        </p:txBody>
      </p:sp>
      <p:sp>
        <p:nvSpPr>
          <p:cNvPr id="6" name="Rectangle 5">
            <a:extLst>
              <a:ext uri="{FF2B5EF4-FFF2-40B4-BE49-F238E27FC236}">
                <a16:creationId xmlns:a16="http://schemas.microsoft.com/office/drawing/2014/main" id="{118E4AE4-C2EF-44F0-8A91-67E95F393D0A}"/>
              </a:ext>
            </a:extLst>
          </p:cNvPr>
          <p:cNvSpPr>
            <a:spLocks noChangeArrowheads="1"/>
          </p:cNvSpPr>
          <p:nvPr/>
        </p:nvSpPr>
        <p:spPr bwMode="auto">
          <a:xfrm>
            <a:off x="0" y="6880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8">
            <a:extLst>
              <a:ext uri="{FF2B5EF4-FFF2-40B4-BE49-F238E27FC236}">
                <a16:creationId xmlns:a16="http://schemas.microsoft.com/office/drawing/2014/main" id="{14BE5B51-0FC0-4B3D-86D3-664CE05BEF5F}"/>
              </a:ext>
            </a:extLst>
          </p:cNvPr>
          <p:cNvSpPr>
            <a:spLocks noChangeArrowheads="1"/>
          </p:cNvSpPr>
          <p:nvPr/>
        </p:nvSpPr>
        <p:spPr bwMode="auto">
          <a:xfrm>
            <a:off x="6096000" y="1777310"/>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Back</a:t>
            </a:r>
          </a:p>
        </p:txBody>
      </p:sp>
      <p:sp>
        <p:nvSpPr>
          <p:cNvPr id="10" name="Rectangle 9">
            <a:extLst>
              <a:ext uri="{FF2B5EF4-FFF2-40B4-BE49-F238E27FC236}">
                <a16:creationId xmlns:a16="http://schemas.microsoft.com/office/drawing/2014/main" id="{503B786A-B10E-4B42-BB2B-1A0718FFE20C}"/>
              </a:ext>
            </a:extLst>
          </p:cNvPr>
          <p:cNvSpPr>
            <a:spLocks noChangeArrowheads="1"/>
          </p:cNvSpPr>
          <p:nvPr/>
        </p:nvSpPr>
        <p:spPr bwMode="auto">
          <a:xfrm>
            <a:off x="1097280" y="1755178"/>
            <a:ext cx="17707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Purchase Table</a:t>
            </a:r>
          </a:p>
        </p:txBody>
      </p:sp>
      <p:pic>
        <p:nvPicPr>
          <p:cNvPr id="12" name="Picture 11">
            <a:extLst>
              <a:ext uri="{FF2B5EF4-FFF2-40B4-BE49-F238E27FC236}">
                <a16:creationId xmlns:a16="http://schemas.microsoft.com/office/drawing/2014/main" id="{114861C4-5FE9-456F-B7B1-6E13E91575E4}"/>
              </a:ext>
            </a:extLst>
          </p:cNvPr>
          <p:cNvPicPr/>
          <p:nvPr/>
        </p:nvPicPr>
        <p:blipFill>
          <a:blip r:embed="rId2"/>
          <a:stretch>
            <a:fillRect/>
          </a:stretch>
        </p:blipFill>
        <p:spPr>
          <a:xfrm>
            <a:off x="229594" y="2393630"/>
            <a:ext cx="5731510" cy="3166483"/>
          </a:xfrm>
          <a:prstGeom prst="rect">
            <a:avLst/>
          </a:prstGeom>
        </p:spPr>
      </p:pic>
      <p:pic>
        <p:nvPicPr>
          <p:cNvPr id="13" name="Picture 12">
            <a:extLst>
              <a:ext uri="{FF2B5EF4-FFF2-40B4-BE49-F238E27FC236}">
                <a16:creationId xmlns:a16="http://schemas.microsoft.com/office/drawing/2014/main" id="{0038D694-8F83-464C-B8FB-59B9459C08DA}"/>
              </a:ext>
            </a:extLst>
          </p:cNvPr>
          <p:cNvPicPr/>
          <p:nvPr/>
        </p:nvPicPr>
        <p:blipFill>
          <a:blip r:embed="rId3"/>
          <a:stretch>
            <a:fillRect/>
          </a:stretch>
        </p:blipFill>
        <p:spPr>
          <a:xfrm>
            <a:off x="6342504" y="2393629"/>
            <a:ext cx="5464798" cy="3166483"/>
          </a:xfrm>
          <a:prstGeom prst="rect">
            <a:avLst/>
          </a:prstGeom>
        </p:spPr>
      </p:pic>
    </p:spTree>
    <p:extLst>
      <p:ext uri="{BB962C8B-B14F-4D97-AF65-F5344CB8AC3E}">
        <p14:creationId xmlns:p14="http://schemas.microsoft.com/office/powerpoint/2010/main" val="1449020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F9D1-5A2A-4580-A4B7-ABE7494448A6}"/>
              </a:ext>
            </a:extLst>
          </p:cNvPr>
          <p:cNvSpPr>
            <a:spLocks noGrp="1"/>
          </p:cNvSpPr>
          <p:nvPr>
            <p:ph type="title"/>
          </p:nvPr>
        </p:nvSpPr>
        <p:spPr/>
        <p:txBody>
          <a:bodyPr/>
          <a:lstStyle/>
          <a:p>
            <a:r>
              <a:rPr lang="en-IN" dirty="0"/>
              <a:t>SCREENSHOTS</a:t>
            </a:r>
          </a:p>
        </p:txBody>
      </p:sp>
      <p:sp>
        <p:nvSpPr>
          <p:cNvPr id="6" name="Rectangle 5">
            <a:extLst>
              <a:ext uri="{FF2B5EF4-FFF2-40B4-BE49-F238E27FC236}">
                <a16:creationId xmlns:a16="http://schemas.microsoft.com/office/drawing/2014/main" id="{118E4AE4-C2EF-44F0-8A91-67E95F393D0A}"/>
              </a:ext>
            </a:extLst>
          </p:cNvPr>
          <p:cNvSpPr>
            <a:spLocks noChangeArrowheads="1"/>
          </p:cNvSpPr>
          <p:nvPr/>
        </p:nvSpPr>
        <p:spPr bwMode="auto">
          <a:xfrm>
            <a:off x="0" y="6880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8">
            <a:extLst>
              <a:ext uri="{FF2B5EF4-FFF2-40B4-BE49-F238E27FC236}">
                <a16:creationId xmlns:a16="http://schemas.microsoft.com/office/drawing/2014/main" id="{14BE5B51-0FC0-4B3D-86D3-664CE05BEF5F}"/>
              </a:ext>
            </a:extLst>
          </p:cNvPr>
          <p:cNvSpPr>
            <a:spLocks noChangeArrowheads="1"/>
          </p:cNvSpPr>
          <p:nvPr/>
        </p:nvSpPr>
        <p:spPr bwMode="auto">
          <a:xfrm>
            <a:off x="6096000" y="1777310"/>
            <a:ext cx="2056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Daily Profit Report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503B786A-B10E-4B42-BB2B-1A0718FFE20C}"/>
              </a:ext>
            </a:extLst>
          </p:cNvPr>
          <p:cNvSpPr>
            <a:spLocks noChangeArrowheads="1"/>
          </p:cNvSpPr>
          <p:nvPr/>
        </p:nvSpPr>
        <p:spPr bwMode="auto">
          <a:xfrm>
            <a:off x="1097280" y="1755178"/>
            <a:ext cx="20826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Slow Stock Report</a:t>
            </a:r>
          </a:p>
        </p:txBody>
      </p:sp>
      <p:pic>
        <p:nvPicPr>
          <p:cNvPr id="8" name="Picture 7">
            <a:extLst>
              <a:ext uri="{FF2B5EF4-FFF2-40B4-BE49-F238E27FC236}">
                <a16:creationId xmlns:a16="http://schemas.microsoft.com/office/drawing/2014/main" id="{7D7D5337-DA13-4616-9954-4D81E10AECF7}"/>
              </a:ext>
            </a:extLst>
          </p:cNvPr>
          <p:cNvPicPr/>
          <p:nvPr/>
        </p:nvPicPr>
        <p:blipFill>
          <a:blip r:embed="rId2"/>
          <a:stretch>
            <a:fillRect/>
          </a:stretch>
        </p:blipFill>
        <p:spPr>
          <a:xfrm>
            <a:off x="282858" y="2393629"/>
            <a:ext cx="5731510" cy="3436620"/>
          </a:xfrm>
          <a:prstGeom prst="rect">
            <a:avLst/>
          </a:prstGeom>
        </p:spPr>
      </p:pic>
      <p:pic>
        <p:nvPicPr>
          <p:cNvPr id="14" name="Picture 13">
            <a:extLst>
              <a:ext uri="{FF2B5EF4-FFF2-40B4-BE49-F238E27FC236}">
                <a16:creationId xmlns:a16="http://schemas.microsoft.com/office/drawing/2014/main" id="{467A54E3-B10E-408F-8F5F-C444CDF46D84}"/>
              </a:ext>
            </a:extLst>
          </p:cNvPr>
          <p:cNvPicPr/>
          <p:nvPr/>
        </p:nvPicPr>
        <p:blipFill>
          <a:blip r:embed="rId3"/>
          <a:stretch>
            <a:fillRect/>
          </a:stretch>
        </p:blipFill>
        <p:spPr>
          <a:xfrm>
            <a:off x="6177634" y="2393629"/>
            <a:ext cx="5731510" cy="3543300"/>
          </a:xfrm>
          <a:prstGeom prst="rect">
            <a:avLst/>
          </a:prstGeom>
        </p:spPr>
      </p:pic>
    </p:spTree>
    <p:extLst>
      <p:ext uri="{BB962C8B-B14F-4D97-AF65-F5344CB8AC3E}">
        <p14:creationId xmlns:p14="http://schemas.microsoft.com/office/powerpoint/2010/main" val="1763630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F9D1-5A2A-4580-A4B7-ABE7494448A6}"/>
              </a:ext>
            </a:extLst>
          </p:cNvPr>
          <p:cNvSpPr>
            <a:spLocks noGrp="1"/>
          </p:cNvSpPr>
          <p:nvPr>
            <p:ph type="title"/>
          </p:nvPr>
        </p:nvSpPr>
        <p:spPr/>
        <p:txBody>
          <a:bodyPr/>
          <a:lstStyle/>
          <a:p>
            <a:r>
              <a:rPr lang="en-IN" dirty="0"/>
              <a:t>SCREENSHOTS</a:t>
            </a:r>
          </a:p>
        </p:txBody>
      </p:sp>
      <p:sp>
        <p:nvSpPr>
          <p:cNvPr id="6" name="Rectangle 5">
            <a:extLst>
              <a:ext uri="{FF2B5EF4-FFF2-40B4-BE49-F238E27FC236}">
                <a16:creationId xmlns:a16="http://schemas.microsoft.com/office/drawing/2014/main" id="{118E4AE4-C2EF-44F0-8A91-67E95F393D0A}"/>
              </a:ext>
            </a:extLst>
          </p:cNvPr>
          <p:cNvSpPr>
            <a:spLocks noChangeArrowheads="1"/>
          </p:cNvSpPr>
          <p:nvPr/>
        </p:nvSpPr>
        <p:spPr bwMode="auto">
          <a:xfrm>
            <a:off x="0" y="6880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8">
            <a:extLst>
              <a:ext uri="{FF2B5EF4-FFF2-40B4-BE49-F238E27FC236}">
                <a16:creationId xmlns:a16="http://schemas.microsoft.com/office/drawing/2014/main" id="{14BE5B51-0FC0-4B3D-86D3-664CE05BEF5F}"/>
              </a:ext>
            </a:extLst>
          </p:cNvPr>
          <p:cNvSpPr>
            <a:spLocks noChangeArrowheads="1"/>
          </p:cNvSpPr>
          <p:nvPr/>
        </p:nvSpPr>
        <p:spPr bwMode="auto">
          <a:xfrm>
            <a:off x="6096000" y="1777310"/>
            <a:ext cx="1479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Profit Report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503B786A-B10E-4B42-BB2B-1A0718FFE20C}"/>
              </a:ext>
            </a:extLst>
          </p:cNvPr>
          <p:cNvSpPr>
            <a:spLocks noChangeArrowheads="1"/>
          </p:cNvSpPr>
          <p:nvPr/>
        </p:nvSpPr>
        <p:spPr bwMode="auto">
          <a:xfrm>
            <a:off x="1097280" y="1755178"/>
            <a:ext cx="15824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Expiry Report</a:t>
            </a:r>
          </a:p>
        </p:txBody>
      </p:sp>
      <p:pic>
        <p:nvPicPr>
          <p:cNvPr id="8" name="Picture 7">
            <a:extLst>
              <a:ext uri="{FF2B5EF4-FFF2-40B4-BE49-F238E27FC236}">
                <a16:creationId xmlns:a16="http://schemas.microsoft.com/office/drawing/2014/main" id="{EF3D83AD-462F-4015-84CA-54B2F760C230}"/>
              </a:ext>
            </a:extLst>
          </p:cNvPr>
          <p:cNvPicPr/>
          <p:nvPr/>
        </p:nvPicPr>
        <p:blipFill>
          <a:blip r:embed="rId2"/>
          <a:stretch>
            <a:fillRect/>
          </a:stretch>
        </p:blipFill>
        <p:spPr>
          <a:xfrm>
            <a:off x="221941" y="2393629"/>
            <a:ext cx="5627555" cy="3434100"/>
          </a:xfrm>
          <a:prstGeom prst="rect">
            <a:avLst/>
          </a:prstGeom>
        </p:spPr>
      </p:pic>
      <p:pic>
        <p:nvPicPr>
          <p:cNvPr id="11" name="Picture 10">
            <a:extLst>
              <a:ext uri="{FF2B5EF4-FFF2-40B4-BE49-F238E27FC236}">
                <a16:creationId xmlns:a16="http://schemas.microsoft.com/office/drawing/2014/main" id="{13D9FD1C-91A4-4A0A-AC92-DA0BFC535288}"/>
              </a:ext>
            </a:extLst>
          </p:cNvPr>
          <p:cNvPicPr/>
          <p:nvPr/>
        </p:nvPicPr>
        <p:blipFill>
          <a:blip r:embed="rId3"/>
          <a:stretch>
            <a:fillRect/>
          </a:stretch>
        </p:blipFill>
        <p:spPr>
          <a:xfrm>
            <a:off x="6126480" y="2393629"/>
            <a:ext cx="5731510" cy="3434100"/>
          </a:xfrm>
          <a:prstGeom prst="rect">
            <a:avLst/>
          </a:prstGeom>
        </p:spPr>
      </p:pic>
    </p:spTree>
    <p:extLst>
      <p:ext uri="{BB962C8B-B14F-4D97-AF65-F5344CB8AC3E}">
        <p14:creationId xmlns:p14="http://schemas.microsoft.com/office/powerpoint/2010/main" val="2496163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4D6BB-74D4-4917-A303-607E83C14FA5}"/>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9A4990F7-B526-4D56-995D-D55DCA0AFC27}"/>
              </a:ext>
            </a:extLst>
          </p:cNvPr>
          <p:cNvSpPr>
            <a:spLocks noGrp="1"/>
          </p:cNvSpPr>
          <p:nvPr>
            <p:ph idx="1"/>
          </p:nvPr>
        </p:nvSpPr>
        <p:spPr/>
        <p:txBody>
          <a:bodyPr/>
          <a:lstStyle/>
          <a:p>
            <a:pPr marL="201168" lvl="1" indent="0">
              <a:buNone/>
            </a:pPr>
            <a:r>
              <a:rPr lang="en-IN" sz="1600" dirty="0">
                <a:effectLst/>
                <a:latin typeface="Calibri" panose="020F0502020204030204" pitchFamily="34" charset="0"/>
                <a:ea typeface="Calibri" panose="020F0502020204030204" pitchFamily="34" charset="0"/>
                <a:cs typeface="Calibri" panose="020F0502020204030204" pitchFamily="34" charset="0"/>
              </a:rPr>
              <a:t>	</a:t>
            </a:r>
            <a:r>
              <a:rPr lang="en-IN" dirty="0">
                <a:effectLst/>
                <a:latin typeface="Calibri" panose="020F0502020204030204" pitchFamily="34" charset="0"/>
                <a:ea typeface="Calibri" panose="020F0502020204030204" pitchFamily="34" charset="0"/>
                <a:cs typeface="Calibri" panose="020F0502020204030204" pitchFamily="34" charset="0"/>
              </a:rPr>
              <a:t>Pharmacy management system is designed to improve the accuracy, enhance safety and efficiency in the pharmaceutical store. It is a computer based system which helps the Pharmacist to improve inventory management, cost, medical safety etc. Pharmacy management system was developed to ensure the security of information and reliability of Pharmacy records when accessing and providing services to the customers. The information gathered during the data collection was properly analysed and the results provided the basis for the new system. The system was tested and found to be functional and the outputs produced by this system were encouraging. The application will hence reduce the loss of information unlike the existing system and also information will be processed fast.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772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350C-50CA-4F72-B62E-929694540EA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108FD5B-7D38-43CE-94E6-10D771EB12D8}"/>
              </a:ext>
            </a:extLst>
          </p:cNvPr>
          <p:cNvSpPr>
            <a:spLocks noGrp="1"/>
          </p:cNvSpPr>
          <p:nvPr>
            <p:ph idx="1"/>
          </p:nvPr>
        </p:nvSpPr>
        <p:spPr/>
        <p:txBody>
          <a:bodyPr/>
          <a:lstStyle/>
          <a:p>
            <a:pPr marL="201168" lvl="1" indent="0">
              <a:buNone/>
            </a:pPr>
            <a:r>
              <a:rPr lang="en-IN" sz="3000" dirty="0">
                <a:effectLst/>
                <a:latin typeface="Calibri" panose="020F0502020204030204" pitchFamily="34" charset="0"/>
                <a:ea typeface="Calibri" panose="020F0502020204030204" pitchFamily="34" charset="0"/>
                <a:cs typeface="Calibri" panose="020F0502020204030204" pitchFamily="34" charset="0"/>
              </a:rPr>
              <a:t>	To develop Pharmacy Management Database System for pharmacies to manage different inventories and items, storage regulation, customers and suppliers details.</a:t>
            </a:r>
            <a:endParaRPr lang="en-IN" sz="3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4712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CD41-EF22-4897-B781-0898BD8FF19E}"/>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5388190F-FF0A-4E1E-B746-CE61227EF078}"/>
              </a:ext>
            </a:extLst>
          </p:cNvPr>
          <p:cNvSpPr>
            <a:spLocks noGrp="1"/>
          </p:cNvSpPr>
          <p:nvPr>
            <p:ph idx="1"/>
          </p:nvPr>
        </p:nvSpPr>
        <p:spPr/>
        <p:txBody>
          <a:bodyPr/>
          <a:lstStyle/>
          <a:p>
            <a:pPr indent="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Nowadays, Pharmacy management system is one of the most essential tools that are mostly used in medical store in India; it is mostly used to manage pharmacy related activities such as medical inventory, record keeping, sales management as well as managing the drug stock and information of the expired medicines. Many pharmacies in India are still operating manually; they don’t have adequate software to manage their daily activities. It needs the pharmacist assistant to check the expired date of the medicine twice a week, and it can take a lot of time to find out whether certain medicine are out of stock.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 this project we tried to develop a computerised based Pharmacy management system. Our main intention is to allow this application to be used in most retailing pharmacies in India, where a small point of customization will be required to each pharmacy in the implementation period. This system is designed to overcome all challenges related to the management of medicine that were used to be handled locally and manually.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75025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FF42-4A54-464E-A2F2-0C75C1F8D551}"/>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0D984431-0FBE-463A-95D8-065062E753E4}"/>
              </a:ext>
            </a:extLst>
          </p:cNvPr>
          <p:cNvSpPr>
            <a:spLocks noGrp="1"/>
          </p:cNvSpPr>
          <p:nvPr>
            <p:ph idx="1"/>
          </p:nvPr>
        </p:nvSpPr>
        <p:spPr/>
        <p:txBody>
          <a:bodyPr/>
          <a:lstStyle/>
          <a:p>
            <a:pPr marL="201168" lvl="1" indent="0">
              <a:buNone/>
            </a:pPr>
            <a:r>
              <a:rPr lang="en-IN" dirty="0">
                <a:effectLst/>
                <a:latin typeface="Calibri" panose="020F0502020204030204" pitchFamily="34" charset="0"/>
                <a:ea typeface="Calibri" panose="020F0502020204030204" pitchFamily="34" charset="0"/>
                <a:cs typeface="Calibri" panose="020F0502020204030204" pitchFamily="34" charset="0"/>
              </a:rPr>
              <a:t>	We plan to develop a database management system for the pharmacies. Pharmacies have a large number of different medicines which makes it difficult for the chemist/seller to quickly retrieve the medicine. What we plan to do is implement a database management system which help the pharmacists by digitalising all the manual work such as creating invoice, storing records etc. It will also help the pharmacist store the history of purchases of a person as it may be needed in the future.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2818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17EE3-DC42-43DC-9B74-1545B7487449}"/>
              </a:ext>
            </a:extLst>
          </p:cNvPr>
          <p:cNvSpPr>
            <a:spLocks noGrp="1"/>
          </p:cNvSpPr>
          <p:nvPr>
            <p:ph type="title"/>
          </p:nvPr>
        </p:nvSpPr>
        <p:spPr/>
        <p:txBody>
          <a:bodyPr/>
          <a:lstStyle/>
          <a:p>
            <a:r>
              <a:rPr lang="en-IN" dirty="0"/>
              <a:t>PROGRAMMING LANGUAGES</a:t>
            </a:r>
          </a:p>
        </p:txBody>
      </p:sp>
      <p:sp>
        <p:nvSpPr>
          <p:cNvPr id="4" name="Text Placeholder 2">
            <a:extLst>
              <a:ext uri="{FF2B5EF4-FFF2-40B4-BE49-F238E27FC236}">
                <a16:creationId xmlns:a16="http://schemas.microsoft.com/office/drawing/2014/main" id="{339A3CE7-FED4-470C-A9E5-8A3EFABC1D1B}"/>
              </a:ext>
            </a:extLst>
          </p:cNvPr>
          <p:cNvSpPr>
            <a:spLocks noGrp="1"/>
          </p:cNvSpPr>
          <p:nvPr>
            <p:ph idx="1"/>
          </p:nvPr>
        </p:nvSpPr>
        <p:spPr>
          <a:xfrm>
            <a:off x="1096963" y="1846263"/>
            <a:ext cx="10058400" cy="4022725"/>
          </a:xfrm>
        </p:spPr>
        <p:txBody>
          <a:bodyPr>
            <a:normAutofit/>
          </a:bodyPr>
          <a:lstStyle/>
          <a:p>
            <a:pPr marL="0" indent="0">
              <a:buNone/>
            </a:pPr>
            <a:r>
              <a:rPr lang="en-US" sz="3200" dirty="0">
                <a:solidFill>
                  <a:schemeClr val="accent1"/>
                </a:solidFill>
              </a:rPr>
              <a:t> </a:t>
            </a:r>
          </a:p>
          <a:p>
            <a:pPr marL="0" indent="0">
              <a:buNone/>
            </a:pPr>
            <a:r>
              <a:rPr lang="en-US" sz="3200" dirty="0">
                <a:solidFill>
                  <a:schemeClr val="accent1"/>
                </a:solidFill>
              </a:rPr>
              <a:t>Front End :   </a:t>
            </a:r>
          </a:p>
          <a:p>
            <a:endParaRPr lang="en-IN" dirty="0"/>
          </a:p>
          <a:p>
            <a:endParaRPr lang="en-US" sz="3200" dirty="0">
              <a:solidFill>
                <a:schemeClr val="accent1"/>
              </a:solidFill>
            </a:endParaRPr>
          </a:p>
          <a:p>
            <a:r>
              <a:rPr lang="en-US" sz="3200" dirty="0">
                <a:solidFill>
                  <a:schemeClr val="accent1"/>
                </a:solidFill>
              </a:rPr>
              <a:t>Back End :  </a:t>
            </a:r>
          </a:p>
          <a:p>
            <a:endParaRPr lang="en-IN" dirty="0"/>
          </a:p>
        </p:txBody>
      </p:sp>
      <p:pic>
        <p:nvPicPr>
          <p:cNvPr id="5" name="Picture 6">
            <a:extLst>
              <a:ext uri="{FF2B5EF4-FFF2-40B4-BE49-F238E27FC236}">
                <a16:creationId xmlns:a16="http://schemas.microsoft.com/office/drawing/2014/main" id="{0BE57B8C-03DE-46A3-A3AC-980CA2979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1881" y="2201302"/>
            <a:ext cx="1527084" cy="8548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4524B41C-B00F-416C-A6F5-612831DB1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1881" y="3801890"/>
            <a:ext cx="1438308" cy="972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89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44F2-FCA7-4F9C-B223-4FC82FFEA196}"/>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3DC7CFFB-AC3F-4F9D-8E11-53E3FF0C0DF3}"/>
              </a:ext>
            </a:extLst>
          </p:cNvPr>
          <p:cNvSpPr>
            <a:spLocks noGrp="1"/>
          </p:cNvSpPr>
          <p:nvPr>
            <p:ph idx="1"/>
          </p:nvPr>
        </p:nvSpPr>
        <p:spPr/>
        <p:txBody>
          <a:bodyPr>
            <a:normAutofit/>
          </a:bodyPr>
          <a:lstStyle/>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We will present different view to the user in order to answer the queries which we have mentioned below: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Search for a medicine</a:t>
            </a:r>
            <a:r>
              <a:rPr lang="en-IN" sz="1800" dirty="0">
                <a:effectLst/>
                <a:latin typeface="Calibri" panose="020F0502020204030204" pitchFamily="34" charset="0"/>
                <a:ea typeface="Times New Roman" panose="02020603050405020304" pitchFamily="18" charset="0"/>
                <a:cs typeface="Calibri" panose="020F0502020204030204" pitchFamily="34" charset="0"/>
              </a:rPr>
              <a:t> to check if the given medicine is available in the stock.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Breakage/Expiry view</a:t>
            </a:r>
            <a:r>
              <a:rPr lang="en-IN" sz="1800" dirty="0">
                <a:effectLst/>
                <a:latin typeface="Calibri" panose="020F0502020204030204" pitchFamily="34" charset="0"/>
                <a:ea typeface="Calibri" panose="020F0502020204030204" pitchFamily="34" charset="0"/>
                <a:cs typeface="Calibri" panose="020F0502020204030204" pitchFamily="34" charset="0"/>
              </a:rPr>
              <a:t> for updating stock in case of expiry and loss in transition.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History of Purchase</a:t>
            </a:r>
            <a:r>
              <a:rPr lang="en-IN" sz="1800" dirty="0">
                <a:effectLst/>
                <a:latin typeface="Calibri" panose="020F0502020204030204" pitchFamily="34" charset="0"/>
                <a:ea typeface="Times New Roman" panose="02020603050405020304" pitchFamily="18" charset="0"/>
                <a:cs typeface="Calibri" panose="020F0502020204030204" pitchFamily="34" charset="0"/>
              </a:rPr>
              <a:t> by a particular customer.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View for purchasing medicines</a:t>
            </a:r>
            <a:r>
              <a:rPr lang="en-IN" sz="1800" dirty="0">
                <a:effectLst/>
                <a:latin typeface="Calibri" panose="020F0502020204030204" pitchFamily="34" charset="0"/>
                <a:ea typeface="Calibri" panose="020F0502020204030204" pitchFamily="34" charset="0"/>
                <a:cs typeface="Calibri" panose="020F0502020204030204" pitchFamily="34" charset="0"/>
              </a:rPr>
              <a:t> from different suppliers integrated with the product manager.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Sale view</a:t>
            </a:r>
            <a:r>
              <a:rPr lang="en-IN" sz="1800" dirty="0">
                <a:effectLst/>
                <a:latin typeface="Calibri" panose="020F0502020204030204" pitchFamily="34" charset="0"/>
                <a:ea typeface="Calibri" panose="020F0502020204030204" pitchFamily="34" charset="0"/>
                <a:cs typeface="Calibri" panose="020F0502020204030204" pitchFamily="34" charset="0"/>
              </a:rPr>
              <a:t> which could be deployed on different POS(Point of Sale) terminals.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Monthly Ledger generator</a:t>
            </a:r>
            <a:r>
              <a:rPr lang="en-IN" sz="1800" dirty="0">
                <a:effectLst/>
                <a:latin typeface="Calibri" panose="020F0502020204030204" pitchFamily="34" charset="0"/>
                <a:ea typeface="Calibri" panose="020F0502020204030204" pitchFamily="34" charset="0"/>
                <a:cs typeface="Calibri" panose="020F0502020204030204" pitchFamily="34" charset="0"/>
              </a:rPr>
              <a:t>(Monthly Profits) for generating accounting reports.</a:t>
            </a:r>
          </a:p>
          <a:p>
            <a:pPr marL="342900" indent="-342900">
              <a:lnSpc>
                <a:spcPct val="107000"/>
              </a:lnSpc>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rPr>
              <a:t>Slow Moving Stock </a:t>
            </a:r>
            <a:r>
              <a:rPr lang="en-IN" sz="1800" dirty="0">
                <a:effectLst/>
                <a:latin typeface="Calibri" panose="020F0502020204030204" pitchFamily="34" charset="0"/>
                <a:ea typeface="Calibri" panose="020F0502020204030204" pitchFamily="34" charset="0"/>
              </a:rPr>
              <a:t>to either discard the drug or increase its sale.</a:t>
            </a:r>
            <a:endParaRPr lang="en-IN" sz="1800" dirty="0"/>
          </a:p>
        </p:txBody>
      </p:sp>
    </p:spTree>
    <p:extLst>
      <p:ext uri="{BB962C8B-B14F-4D97-AF65-F5344CB8AC3E}">
        <p14:creationId xmlns:p14="http://schemas.microsoft.com/office/powerpoint/2010/main" val="2563509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570B-9CC1-423F-9591-6A3A2DA65710}"/>
              </a:ext>
            </a:extLst>
          </p:cNvPr>
          <p:cNvSpPr>
            <a:spLocks noGrp="1"/>
          </p:cNvSpPr>
          <p:nvPr>
            <p:ph type="title"/>
          </p:nvPr>
        </p:nvSpPr>
        <p:spPr/>
        <p:txBody>
          <a:bodyPr/>
          <a:lstStyle/>
          <a:p>
            <a:r>
              <a:rPr lang="en-IN" dirty="0"/>
              <a:t>QUERIES</a:t>
            </a:r>
          </a:p>
        </p:txBody>
      </p:sp>
      <p:sp>
        <p:nvSpPr>
          <p:cNvPr id="3" name="Content Placeholder 2">
            <a:extLst>
              <a:ext uri="{FF2B5EF4-FFF2-40B4-BE49-F238E27FC236}">
                <a16:creationId xmlns:a16="http://schemas.microsoft.com/office/drawing/2014/main" id="{75AF365C-E656-4918-957F-7971397F5CF4}"/>
              </a:ext>
            </a:extLst>
          </p:cNvPr>
          <p:cNvSpPr>
            <a:spLocks noGrp="1"/>
          </p:cNvSpPr>
          <p:nvPr>
            <p:ph idx="1"/>
          </p:nvPr>
        </p:nvSpPr>
        <p:spPr>
          <a:xfrm>
            <a:off x="1097280" y="1845734"/>
            <a:ext cx="10058400" cy="4563944"/>
          </a:xfrm>
        </p:spPr>
        <p:txBody>
          <a:bodyPr>
            <a:noAutofit/>
          </a:bodyPr>
          <a:lstStyle/>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Creating purchase receipts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Purchase Receipts will have the following effect on the database, the DRUG relation will be updated using update when the purchase is completed. The SUPPLIES relation will also be updated with entries linking distributer, Drug, Qty.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Getting physical location about where medicine is present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This query will Select All Drugs to display list of all medicines and then use the select with ‘like’ to search the relation DRUG for the location of the required medicine.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Identifying medicines which are going to expire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84048" lvl="2" indent="0">
              <a:buNone/>
            </a:pPr>
            <a:r>
              <a:rPr lang="en-IN" sz="1800" dirty="0">
                <a:effectLst/>
                <a:latin typeface="Calibri" panose="020F0502020204030204" pitchFamily="34" charset="0"/>
                <a:ea typeface="Calibri" panose="020F0502020204030204" pitchFamily="34" charset="0"/>
              </a:rPr>
              <a:t>This query will Select all name FROM DRUGS in which expiry_date.month() - current_date.month() &lt; 6    or expiry_date.month() &lt; input.month  and expiry_date.year() &lt; input.year.</a:t>
            </a:r>
            <a:endParaRPr lang="en-IN" sz="1800" dirty="0"/>
          </a:p>
        </p:txBody>
      </p:sp>
    </p:spTree>
    <p:extLst>
      <p:ext uri="{BB962C8B-B14F-4D97-AF65-F5344CB8AC3E}">
        <p14:creationId xmlns:p14="http://schemas.microsoft.com/office/powerpoint/2010/main" val="385300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7FDA-C41E-44FE-956F-C4CF479A61D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9BF71B5-6E43-4173-99CA-B0588E9F4632}"/>
              </a:ext>
            </a:extLst>
          </p:cNvPr>
          <p:cNvSpPr>
            <a:spLocks noGrp="1"/>
          </p:cNvSpPr>
          <p:nvPr>
            <p:ph idx="1"/>
          </p:nvPr>
        </p:nvSpPr>
        <p:spPr>
          <a:xfrm>
            <a:off x="1097280" y="1845733"/>
            <a:ext cx="10058400" cy="4519555"/>
          </a:xfrm>
        </p:spPr>
        <p:txBody>
          <a:bodyPr>
            <a:normAutofit fontScale="85000" lnSpcReduction="20000"/>
          </a:bodyPr>
          <a:lstStyle/>
          <a:p>
            <a:pPr marL="342900" lvl="0" indent="-342900">
              <a:lnSpc>
                <a:spcPct val="107000"/>
              </a:lnSpc>
              <a:buFont typeface="Symbol" panose="05050102010706020507" pitchFamily="18" charset="2"/>
              <a:buChar char=""/>
            </a:pPr>
            <a:r>
              <a:rPr lang="en-IN" sz="2100" b="1" dirty="0">
                <a:effectLst/>
                <a:latin typeface="Calibri" panose="020F0502020204030204" pitchFamily="34" charset="0"/>
                <a:ea typeface="Calibri" panose="020F0502020204030204" pitchFamily="34" charset="0"/>
                <a:cs typeface="Calibri" panose="020F0502020204030204" pitchFamily="34" charset="0"/>
              </a:rPr>
              <a:t>Create Purchase Assistant</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100" dirty="0">
                <a:effectLst/>
                <a:latin typeface="Calibri" panose="020F0502020204030204" pitchFamily="34" charset="0"/>
                <a:ea typeface="Calibri" panose="020F0502020204030204" pitchFamily="34" charset="0"/>
                <a:cs typeface="Calibri" panose="020F0502020204030204" pitchFamily="34" charset="0"/>
              </a:rPr>
              <a:t>This query will compute the average of stock quantity and accordingly give the </a:t>
            </a:r>
            <a:r>
              <a:rPr lang="en-IN" sz="2100" dirty="0" err="1">
                <a:effectLst/>
                <a:latin typeface="Calibri" panose="020F0502020204030204" pitchFamily="34" charset="0"/>
                <a:ea typeface="Calibri" panose="020F0502020204030204" pitchFamily="34" charset="0"/>
                <a:cs typeface="Calibri" panose="020F0502020204030204" pitchFamily="34" charset="0"/>
              </a:rPr>
              <a:t>drug_id</a:t>
            </a:r>
            <a:r>
              <a:rPr lang="en-IN" sz="2100" dirty="0">
                <a:effectLst/>
                <a:latin typeface="Calibri" panose="020F0502020204030204" pitchFamily="34" charset="0"/>
                <a:ea typeface="Calibri" panose="020F0502020204030204" pitchFamily="34" charset="0"/>
                <a:cs typeface="Calibri" panose="020F0502020204030204" pitchFamily="34" charset="0"/>
              </a:rPr>
              <a:t> whose quantity is less than the average.</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100" dirty="0">
                <a:effectLst/>
                <a:latin typeface="Calibri" panose="020F0502020204030204" pitchFamily="34" charset="0"/>
                <a:ea typeface="Calibri" panose="020F0502020204030204" pitchFamily="34" charset="0"/>
                <a:cs typeface="Calibri" panose="020F0502020204030204" pitchFamily="34" charset="0"/>
              </a:rPr>
              <a:t> </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100" b="1" dirty="0">
                <a:effectLst/>
                <a:latin typeface="Calibri" panose="020F0502020204030204" pitchFamily="34" charset="0"/>
                <a:ea typeface="Calibri" panose="020F0502020204030204" pitchFamily="34" charset="0"/>
                <a:cs typeface="Calibri" panose="020F0502020204030204" pitchFamily="34" charset="0"/>
              </a:rPr>
              <a:t>Purchase history</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100" dirty="0">
                <a:effectLst/>
                <a:latin typeface="Calibri" panose="020F0502020204030204" pitchFamily="34" charset="0"/>
                <a:ea typeface="Calibri" panose="020F0502020204030204" pitchFamily="34" charset="0"/>
                <a:cs typeface="Calibri" panose="020F0502020204030204" pitchFamily="34" charset="0"/>
              </a:rPr>
              <a:t>We will Select using patient ID from SELLS relation and then using the drug id calculate the profit made in the sale and display by grouping for a single patient on the sales made.</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IN" sz="2100" dirty="0">
                <a:effectLst/>
                <a:latin typeface="Calibri" panose="020F0502020204030204" pitchFamily="34" charset="0"/>
                <a:ea typeface="Times New Roman" panose="02020603050405020304" pitchFamily="18" charset="0"/>
                <a:cs typeface="Calibri" panose="020F0502020204030204" pitchFamily="34" charset="0"/>
              </a:rPr>
              <a:t> </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100" b="1" dirty="0">
                <a:effectLst/>
                <a:latin typeface="Calibri" panose="020F0502020204030204" pitchFamily="34" charset="0"/>
                <a:ea typeface="Calibri" panose="020F0502020204030204" pitchFamily="34" charset="0"/>
                <a:cs typeface="Calibri" panose="020F0502020204030204" pitchFamily="34" charset="0"/>
              </a:rPr>
              <a:t>Gross profit sale Wise</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100" dirty="0">
                <a:effectLst/>
                <a:latin typeface="Calibri" panose="020F0502020204030204" pitchFamily="34" charset="0"/>
                <a:ea typeface="Calibri" panose="020F0502020204030204" pitchFamily="34" charset="0"/>
                <a:cs typeface="Calibri" panose="020F0502020204030204" pitchFamily="34" charset="0"/>
              </a:rPr>
              <a:t>For each sale We will query the SELLS relation for the various drug id and using them query the DRUGS relation to calculate the profit and then SUM up each of them using sale id</a:t>
            </a:r>
            <a:r>
              <a:rPr lang="en-IN" sz="2300" dirty="0">
                <a:effectLst/>
                <a:latin typeface="Calibri" panose="020F0502020204030204" pitchFamily="34" charset="0"/>
                <a:ea typeface="Calibri" panose="020F0502020204030204" pitchFamily="34" charset="0"/>
                <a:cs typeface="Calibri" panose="020F0502020204030204" pitchFamily="34" charset="0"/>
              </a:rPr>
              <a:t>.</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6747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7633-7216-45A8-8692-51FD9D29DE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AF360BA-92BD-4973-A058-E90DACB05268}"/>
              </a:ext>
            </a:extLst>
          </p:cNvPr>
          <p:cNvSpPr>
            <a:spLocks noGrp="1"/>
          </p:cNvSpPr>
          <p:nvPr>
            <p:ph idx="1"/>
          </p:nvPr>
        </p:nvSpPr>
        <p:spPr>
          <a:xfrm>
            <a:off x="1097280" y="1845733"/>
            <a:ext cx="10058400" cy="4725664"/>
          </a:xfrm>
        </p:spPr>
        <p:txBody>
          <a:bodyPr>
            <a:normAutofit fontScale="92500" lnSpcReduction="20000"/>
          </a:bodyPr>
          <a:lstStyle/>
          <a:p>
            <a:pPr marL="342900" lvl="0" indent="-342900">
              <a:lnSpc>
                <a:spcPct val="107000"/>
              </a:lnSpc>
              <a:buFont typeface="Symbol" panose="05050102010706020507" pitchFamily="18" charset="2"/>
              <a:buChar char=""/>
            </a:pPr>
            <a:r>
              <a:rPr lang="en-IN" sz="1900" b="1" dirty="0">
                <a:effectLst/>
                <a:latin typeface="Calibri" panose="020F0502020204030204" pitchFamily="34" charset="0"/>
                <a:ea typeface="Calibri" panose="020F0502020204030204" pitchFamily="34" charset="0"/>
                <a:cs typeface="Calibri" panose="020F0502020204030204" pitchFamily="34" charset="0"/>
              </a:rPr>
              <a:t>Identify slow moving stock</a:t>
            </a:r>
            <a:r>
              <a:rPr lang="en-IN" sz="1900" dirty="0">
                <a:effectLst/>
                <a:latin typeface="Calibri" panose="020F0502020204030204" pitchFamily="34" charset="0"/>
                <a:ea typeface="Calibri" panose="020F0502020204030204" pitchFamily="34" charset="0"/>
                <a:cs typeface="Calibri" panose="020F0502020204030204" pitchFamily="34" charset="0"/>
              </a:rPr>
              <a: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900" dirty="0">
                <a:effectLst/>
                <a:latin typeface="Calibri" panose="020F0502020204030204" pitchFamily="34" charset="0"/>
                <a:ea typeface="Calibri" panose="020F0502020204030204" pitchFamily="34" charset="0"/>
                <a:cs typeface="Calibri" panose="020F0502020204030204" pitchFamily="34" charset="0"/>
              </a:rPr>
              <a:t>Select data from past sales from SELLS and DRUG. Using this data create a list of medicine which take a long time to sell and also lead to very low profits.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900" dirty="0">
                <a:effectLst/>
                <a:latin typeface="Calibri" panose="020F0502020204030204" pitchFamily="34" charset="0"/>
                <a:ea typeface="Calibri" panose="020F0502020204030204" pitchFamily="34" charset="0"/>
                <a:cs typeface="Calibri" panose="020F0502020204030204" pitchFamily="34" charset="0"/>
              </a:rPr>
              <a:t> </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900" b="1" dirty="0">
                <a:effectLst/>
                <a:latin typeface="Calibri" panose="020F0502020204030204" pitchFamily="34" charset="0"/>
                <a:ea typeface="Calibri" panose="020F0502020204030204" pitchFamily="34" charset="0"/>
                <a:cs typeface="Calibri" panose="020F0502020204030204" pitchFamily="34" charset="0"/>
              </a:rPr>
              <a:t>Monthly transactions summary​</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900" dirty="0">
                <a:effectLst/>
                <a:latin typeface="Calibri" panose="020F0502020204030204" pitchFamily="34" charset="0"/>
                <a:ea typeface="Calibri" panose="020F0502020204030204" pitchFamily="34" charset="0"/>
                <a:cs typeface="Calibri" panose="020F0502020204030204" pitchFamily="34" charset="0"/>
              </a:rPr>
              <a:t>Retrieve data from SELLS and DRUG relations corresponding to particular month. Then group the sales day wise. For each day report the total money earned by summing up the sales for that day.</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900" dirty="0">
                <a:effectLst/>
                <a:latin typeface="Calibri" panose="020F0502020204030204" pitchFamily="34" charset="0"/>
                <a:ea typeface="Calibri" panose="020F0502020204030204" pitchFamily="34" charset="0"/>
                <a:cs typeface="Calibri" panose="020F0502020204030204" pitchFamily="34" charset="0"/>
              </a:rPr>
              <a:t> </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900" b="1" dirty="0">
                <a:effectLst/>
                <a:latin typeface="Calibri" panose="020F0502020204030204" pitchFamily="34" charset="0"/>
                <a:ea typeface="Calibri" panose="020F0502020204030204" pitchFamily="34" charset="0"/>
                <a:cs typeface="Calibri" panose="020F0502020204030204" pitchFamily="34" charset="0"/>
              </a:rPr>
              <a:t>Creating Sale Transactions​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900" dirty="0">
                <a:effectLst/>
                <a:latin typeface="Calibri" panose="020F0502020204030204" pitchFamily="34" charset="0"/>
                <a:ea typeface="Calibri" panose="020F0502020204030204" pitchFamily="34" charset="0"/>
                <a:cs typeface="Calibri" panose="020F0502020204030204" pitchFamily="34" charset="0"/>
              </a:rPr>
              <a:t>Sale Transaction will effect the database such that the DRUG relation will be updated and new entry in customer(if a new customer) and in doctor(if a new doctor) and a new entry in SELLS will be added to corresponding relations.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282663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1290</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Symbol</vt:lpstr>
      <vt:lpstr>Retrospect</vt:lpstr>
      <vt:lpstr>SUN PHARMA STORES</vt:lpstr>
      <vt:lpstr>PROBLEM STATEMENT</vt:lpstr>
      <vt:lpstr>ABSTRACT</vt:lpstr>
      <vt:lpstr>OBJECTIVE</vt:lpstr>
      <vt:lpstr>PROGRAMMING LANGUAGES</vt:lpstr>
      <vt:lpstr>FEATURES</vt:lpstr>
      <vt:lpstr>QUERIES</vt:lpstr>
      <vt:lpstr>PowerPoint Presentation</vt:lpstr>
      <vt:lpstr>PowerPoint Presentation</vt:lpstr>
      <vt:lpstr>CONSTRAINTS AND RELATION SCHEMA</vt:lpstr>
      <vt:lpstr>PowerPoint Presentation</vt:lpstr>
      <vt:lpstr>ER DIAGRAM</vt:lpstr>
      <vt:lpstr>SCREENSHOTS</vt:lpstr>
      <vt:lpstr>SCREENSHOTS</vt:lpstr>
      <vt:lpstr>SCREENSHOTS</vt:lpstr>
      <vt:lpstr>SCREENSHOTS</vt:lpstr>
      <vt:lpstr>SCREENSHOTS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 PHARMA STORES</dc:title>
  <dc:creator>Ajay Rao</dc:creator>
  <cp:lastModifiedBy>Ajay Rao</cp:lastModifiedBy>
  <cp:revision>5</cp:revision>
  <dcterms:created xsi:type="dcterms:W3CDTF">2020-12-16T14:04:52Z</dcterms:created>
  <dcterms:modified xsi:type="dcterms:W3CDTF">2020-12-16T14:43:32Z</dcterms:modified>
</cp:coreProperties>
</file>