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Titillium Web SemiBold"/>
      <p:regular r:id="rId15"/>
      <p:bold r:id="rId16"/>
      <p:italic r:id="rId17"/>
      <p:boldItalic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Titillium Web"/>
      <p:regular r:id="rId23"/>
      <p:bold r:id="rId24"/>
      <p:italic r:id="rId25"/>
      <p:boldItalic r:id="rId26"/>
    </p:embeddedFont>
    <p:embeddedFont>
      <p:font typeface="Titillium Web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TitilliumWeb-bold.fntdata"/><Relationship Id="rId23" Type="http://schemas.openxmlformats.org/officeDocument/2006/relationships/font" Target="fonts/TitilliumWe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boldItalic.fntdata"/><Relationship Id="rId25" Type="http://schemas.openxmlformats.org/officeDocument/2006/relationships/font" Target="fonts/TitilliumWeb-italic.fntdata"/><Relationship Id="rId28" Type="http://schemas.openxmlformats.org/officeDocument/2006/relationships/font" Target="fonts/TitilliumWebLight-bold.fntdata"/><Relationship Id="rId27" Type="http://schemas.openxmlformats.org/officeDocument/2006/relationships/font" Target="fonts/TitilliumWeb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TitilliumWeb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TitilliumWeb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TitilliumWebSemiBold-italic.fntdata"/><Relationship Id="rId16" Type="http://schemas.openxmlformats.org/officeDocument/2006/relationships/font" Target="fonts/TitilliumWebSemiBold-bold.fntdata"/><Relationship Id="rId19" Type="http://schemas.openxmlformats.org/officeDocument/2006/relationships/font" Target="fonts/Poppins-regular.fntdata"/><Relationship Id="rId18" Type="http://schemas.openxmlformats.org/officeDocument/2006/relationships/font" Target="fonts/TitilliumWeb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rouped-app.bubbleapps.io/version-test?debug_mode=false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d292483df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d292483d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d292483df_0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d292483d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d292483df_0_1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d292483d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CCA0"/>
              </a:buClr>
              <a:buSzPts val="1100"/>
              <a:buFont typeface="Titillium Web Light"/>
              <a:buChar char="⦿"/>
            </a:pPr>
            <a:r>
              <a:rPr lang="en">
                <a:solidFill>
                  <a:srgbClr val="677579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Here is a problem we’ve faced recently</a:t>
            </a:r>
            <a:endParaRPr>
              <a:solidFill>
                <a:srgbClr val="677579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CCA0"/>
              </a:buClr>
              <a:buSzPts val="1100"/>
              <a:buFont typeface="Titillium Web Light"/>
              <a:buChar char="⦿"/>
            </a:pPr>
            <a:r>
              <a:rPr lang="en">
                <a:solidFill>
                  <a:srgbClr val="677579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Study groups are useful, but they can be hard to find</a:t>
            </a:r>
            <a:endParaRPr>
              <a:solidFill>
                <a:srgbClr val="677579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CCA0"/>
              </a:buClr>
              <a:buSzPts val="1100"/>
              <a:buFont typeface="Titillium Web Light"/>
              <a:buChar char="⦿"/>
            </a:pPr>
            <a:r>
              <a:rPr lang="en">
                <a:solidFill>
                  <a:srgbClr val="677579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We are not able to connect with students in our courses easily</a:t>
            </a:r>
            <a:endParaRPr>
              <a:solidFill>
                <a:srgbClr val="677579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CCA0"/>
              </a:buClr>
              <a:buSzPts val="1100"/>
              <a:buFont typeface="Titillium Web Light"/>
              <a:buChar char="⦿"/>
            </a:pPr>
            <a:r>
              <a:rPr lang="en">
                <a:solidFill>
                  <a:srgbClr val="677579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It’s also tough to find study groups when you’re studying (e.g. at 2 am)</a:t>
            </a:r>
            <a:endParaRPr sz="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d292483df_0_1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d292483d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others face this problem as well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d294285c3_1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d294285c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292483df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d292483d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CA0"/>
              </a:buClr>
              <a:buSzPts val="2400"/>
              <a:buFont typeface="Titillium Web Light"/>
              <a:buChar char="⦿"/>
            </a:pPr>
            <a:r>
              <a:rPr lang="en" sz="2400">
                <a:solidFill>
                  <a:srgbClr val="677579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solution is a </a:t>
            </a:r>
            <a:r>
              <a:rPr lang="en" sz="2400">
                <a:solidFill>
                  <a:srgbClr val="677579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mobile app called group.ed</a:t>
            </a:r>
            <a:endParaRPr sz="2400">
              <a:solidFill>
                <a:srgbClr val="677579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CCA0"/>
              </a:buClr>
              <a:buSzPts val="2400"/>
              <a:buFont typeface="Titillium Web Light"/>
              <a:buChar char="⦿"/>
            </a:pPr>
            <a:r>
              <a:rPr lang="en" sz="2400">
                <a:solidFill>
                  <a:srgbClr val="677579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\</a:t>
            </a:r>
            <a:r>
              <a:rPr lang="en" sz="2400">
                <a:solidFill>
                  <a:srgbClr val="677579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Students locate study groups through the Group.ed feed that match their preference in:</a:t>
            </a:r>
            <a:endParaRPr sz="2400">
              <a:solidFill>
                <a:srgbClr val="677579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EF386"/>
              </a:buClr>
              <a:buSzPts val="2400"/>
              <a:buFont typeface="Titillium Web Light"/>
              <a:buChar char="⌾"/>
            </a:pPr>
            <a:r>
              <a:rPr lang="en" sz="2400">
                <a:solidFill>
                  <a:srgbClr val="677579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Subject</a:t>
            </a:r>
            <a:endParaRPr sz="2400">
              <a:solidFill>
                <a:srgbClr val="677579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EF386"/>
              </a:buClr>
              <a:buSzPts val="2400"/>
              <a:buFont typeface="Titillium Web Light"/>
              <a:buChar char="⌾"/>
            </a:pPr>
            <a:r>
              <a:rPr lang="en" sz="2400">
                <a:solidFill>
                  <a:srgbClr val="677579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Time</a:t>
            </a:r>
            <a:endParaRPr sz="2400">
              <a:solidFill>
                <a:srgbClr val="677579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EF386"/>
              </a:buClr>
              <a:buSzPts val="2400"/>
              <a:buFont typeface="Titillium Web Light"/>
              <a:buChar char="⌾"/>
            </a:pPr>
            <a:r>
              <a:rPr lang="en" sz="2400">
                <a:solidFill>
                  <a:srgbClr val="677579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Location</a:t>
            </a:r>
            <a:endParaRPr sz="2400">
              <a:solidFill>
                <a:srgbClr val="677579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77579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d292483df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d292483d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https://grouped-app.bubbleapps.io/version-test?debug_mode=false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d292483df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d292483d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d292483df_0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d292483d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5" y="-4"/>
            <a:ext cx="3882108" cy="2241339"/>
          </a:xfrm>
          <a:custGeom>
            <a:rect b="b" l="l" r="r" t="t"/>
            <a:pathLst>
              <a:path extrusionOk="0" h="1486792" w="2575196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975702" y="3891625"/>
            <a:ext cx="2167821" cy="1251611"/>
          </a:xfrm>
          <a:custGeom>
            <a:rect b="b" l="l" r="r" t="t"/>
            <a:pathLst>
              <a:path extrusionOk="0" h="830256" w="1438024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-6639" y="-3725"/>
            <a:ext cx="9157265" cy="5150962"/>
          </a:xfrm>
          <a:custGeom>
            <a:rect b="b" l="l" r="r" t="t"/>
            <a:pathLst>
              <a:path extrusionOk="0" h="3411233" w="6064414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⦿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-444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⌾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-444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•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-444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-444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-444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-444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-444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-444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65" name="Google Shape;65;p8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68" name="Google Shape;68;p8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8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rotWithShape="0" algn="bl" dir="16200000" dist="9525">
              <a:schemeClr val="lt1">
                <a:alpha val="3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rouped-app.bubbleapps.io/version-test?debug_mode=fals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ctrTitle"/>
          </p:nvPr>
        </p:nvSpPr>
        <p:spPr>
          <a:xfrm>
            <a:off x="1336800" y="1847775"/>
            <a:ext cx="6470400" cy="170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Group.ed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" name="Google Shape;96;p12"/>
          <p:cNvGrpSpPr/>
          <p:nvPr/>
        </p:nvGrpSpPr>
        <p:grpSpPr>
          <a:xfrm>
            <a:off x="3876915" y="1503902"/>
            <a:ext cx="1390169" cy="1477207"/>
            <a:chOff x="4111250" y="1575075"/>
            <a:chExt cx="1174625" cy="1263650"/>
          </a:xfrm>
        </p:grpSpPr>
        <p:pic>
          <p:nvPicPr>
            <p:cNvPr id="97" name="Google Shape;97;p12"/>
            <p:cNvPicPr preferRelativeResize="0"/>
            <p:nvPr/>
          </p:nvPicPr>
          <p:blipFill rotWithShape="1">
            <a:blip r:embed="rId3">
              <a:alphaModFix/>
            </a:blip>
            <a:srcRect b="17174" l="17209" r="21130" t="16490"/>
            <a:stretch/>
          </p:blipFill>
          <p:spPr>
            <a:xfrm>
              <a:off x="4111250" y="1575075"/>
              <a:ext cx="1174625" cy="1263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2"/>
            <p:cNvSpPr/>
            <p:nvPr/>
          </p:nvSpPr>
          <p:spPr>
            <a:xfrm>
              <a:off x="4646475" y="1784975"/>
              <a:ext cx="178800" cy="17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2"/>
          <p:cNvSpPr txBox="1"/>
          <p:nvPr>
            <p:ph idx="4294967295" type="subTitle"/>
          </p:nvPr>
        </p:nvSpPr>
        <p:spPr>
          <a:xfrm>
            <a:off x="855300" y="3644908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Find friends, study together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idx="4294967295" type="ctrTitle"/>
          </p:nvPr>
        </p:nvSpPr>
        <p:spPr>
          <a:xfrm>
            <a:off x="1156349" y="668950"/>
            <a:ext cx="64242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THANKS!</a:t>
            </a:r>
            <a:endParaRPr sz="6500"/>
          </a:p>
        </p:txBody>
      </p:sp>
      <p:sp>
        <p:nvSpPr>
          <p:cNvPr id="179" name="Google Shape;179;p21"/>
          <p:cNvSpPr txBox="1"/>
          <p:nvPr>
            <p:ph idx="4294967295" type="subTitle"/>
          </p:nvPr>
        </p:nvSpPr>
        <p:spPr>
          <a:xfrm>
            <a:off x="1362638" y="2471050"/>
            <a:ext cx="3745200" cy="14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43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sz="4300"/>
          </a:p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1" name="Google Shape;181;p21"/>
          <p:cNvGrpSpPr/>
          <p:nvPr/>
        </p:nvGrpSpPr>
        <p:grpSpPr>
          <a:xfrm>
            <a:off x="5906311" y="1833212"/>
            <a:ext cx="1885978" cy="1828375"/>
            <a:chOff x="4111250" y="1575075"/>
            <a:chExt cx="1174625" cy="1263650"/>
          </a:xfrm>
        </p:grpSpPr>
        <p:pic>
          <p:nvPicPr>
            <p:cNvPr id="182" name="Google Shape;182;p21"/>
            <p:cNvPicPr preferRelativeResize="0"/>
            <p:nvPr/>
          </p:nvPicPr>
          <p:blipFill rotWithShape="1">
            <a:blip r:embed="rId3">
              <a:alphaModFix/>
            </a:blip>
            <a:srcRect b="17174" l="17209" r="21130" t="16490"/>
            <a:stretch/>
          </p:blipFill>
          <p:spPr>
            <a:xfrm>
              <a:off x="4111250" y="1575075"/>
              <a:ext cx="1174625" cy="1263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1"/>
            <p:cNvSpPr/>
            <p:nvPr/>
          </p:nvSpPr>
          <p:spPr>
            <a:xfrm>
              <a:off x="4646475" y="1784975"/>
              <a:ext cx="178800" cy="17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1"/>
          <p:cNvSpPr txBox="1"/>
          <p:nvPr>
            <p:ph idx="4294967295" type="body"/>
          </p:nvPr>
        </p:nvSpPr>
        <p:spPr>
          <a:xfrm>
            <a:off x="1362638" y="3157075"/>
            <a:ext cx="3558600" cy="67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Risheel G., Neil A., Ajay J., Suvel M.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Risheel Gunda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Freshman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CS major 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8450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Neil Agarwal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Freshman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CS major 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Ajay Jayanth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Freshman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CS major</a:t>
            </a:r>
            <a:endParaRPr b="1"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Suvel Muttreja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Sophomore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Cognitive Science major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150" y="1890075"/>
            <a:ext cx="1363500" cy="1363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925" y="1890075"/>
            <a:ext cx="1363500" cy="1363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2625" y="1890000"/>
            <a:ext cx="1363500" cy="1363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2350" y="1890000"/>
            <a:ext cx="1363500" cy="1363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113" y="1648500"/>
            <a:ext cx="4381776" cy="27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idx="4294967295" type="ctrTitle"/>
          </p:nvPr>
        </p:nvSpPr>
        <p:spPr>
          <a:xfrm>
            <a:off x="855300" y="1339375"/>
            <a:ext cx="74334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70%</a:t>
            </a:r>
            <a:endParaRPr sz="4800"/>
          </a:p>
        </p:txBody>
      </p:sp>
      <p:sp>
        <p:nvSpPr>
          <p:cNvPr id="126" name="Google Shape;126;p15"/>
          <p:cNvSpPr txBox="1"/>
          <p:nvPr>
            <p:ph idx="4294967295" type="subTitle"/>
          </p:nvPr>
        </p:nvSpPr>
        <p:spPr>
          <a:xfrm>
            <a:off x="855300" y="2026483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Students motivated by study groups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7" name="Google Shape;127;p15"/>
          <p:cNvSpPr txBox="1"/>
          <p:nvPr>
            <p:ph idx="4294967295" type="ctrTitle"/>
          </p:nvPr>
        </p:nvSpPr>
        <p:spPr>
          <a:xfrm>
            <a:off x="855300" y="2653822"/>
            <a:ext cx="74334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60%</a:t>
            </a:r>
            <a:endParaRPr sz="4800"/>
          </a:p>
        </p:txBody>
      </p:sp>
      <p:sp>
        <p:nvSpPr>
          <p:cNvPr id="128" name="Google Shape;128;p15"/>
          <p:cNvSpPr txBox="1"/>
          <p:nvPr>
            <p:ph idx="4294967295" type="subTitle"/>
          </p:nvPr>
        </p:nvSpPr>
        <p:spPr>
          <a:xfrm>
            <a:off x="855300" y="3340930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Students learned more in study groups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idx="4294967295" type="ctrTitle"/>
          </p:nvPr>
        </p:nvSpPr>
        <p:spPr>
          <a:xfrm>
            <a:off x="855300" y="1996593"/>
            <a:ext cx="74334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14%</a:t>
            </a:r>
            <a:endParaRPr sz="4800"/>
          </a:p>
        </p:txBody>
      </p:sp>
      <p:sp>
        <p:nvSpPr>
          <p:cNvPr id="135" name="Google Shape;135;p16"/>
          <p:cNvSpPr txBox="1"/>
          <p:nvPr>
            <p:ph idx="4294967295" type="subTitle"/>
          </p:nvPr>
        </p:nvSpPr>
        <p:spPr>
          <a:xfrm>
            <a:off x="855300" y="2683701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Students currently participate in study groups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3" name="Google Shape;143;p17"/>
          <p:cNvGrpSpPr/>
          <p:nvPr/>
        </p:nvGrpSpPr>
        <p:grpSpPr>
          <a:xfrm>
            <a:off x="3589195" y="1712785"/>
            <a:ext cx="1965617" cy="2046734"/>
            <a:chOff x="4111250" y="1575075"/>
            <a:chExt cx="1174625" cy="1263650"/>
          </a:xfrm>
        </p:grpSpPr>
        <p:pic>
          <p:nvPicPr>
            <p:cNvPr id="144" name="Google Shape;144;p17"/>
            <p:cNvPicPr preferRelativeResize="0"/>
            <p:nvPr/>
          </p:nvPicPr>
          <p:blipFill rotWithShape="1">
            <a:blip r:embed="rId3">
              <a:alphaModFix/>
            </a:blip>
            <a:srcRect b="17174" l="17209" r="21130" t="16490"/>
            <a:stretch/>
          </p:blipFill>
          <p:spPr>
            <a:xfrm>
              <a:off x="4111250" y="1575075"/>
              <a:ext cx="1174625" cy="1263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7"/>
            <p:cNvSpPr/>
            <p:nvPr/>
          </p:nvSpPr>
          <p:spPr>
            <a:xfrm>
              <a:off x="4646475" y="1784975"/>
              <a:ext cx="178800" cy="17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Demo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739328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</a:t>
            </a:r>
            <a:endParaRPr/>
          </a:p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625" y="643296"/>
            <a:ext cx="1465750" cy="8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2640" y="1699675"/>
            <a:ext cx="1015725" cy="101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0462" y="2889274"/>
            <a:ext cx="1640125" cy="6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/>
        </p:nvSpPr>
        <p:spPr>
          <a:xfrm>
            <a:off x="967275" y="1781025"/>
            <a:ext cx="4882500" cy="22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</a:pPr>
            <a:r>
              <a:rPr lang="en"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Physical location</a:t>
            </a:r>
            <a:endParaRPr sz="2400">
              <a:solidFill>
                <a:schemeClr val="dk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</a:pPr>
            <a:r>
              <a:rPr lang="en"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Specific subject preference</a:t>
            </a:r>
            <a:endParaRPr sz="2400">
              <a:solidFill>
                <a:schemeClr val="dk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</a:pPr>
            <a:r>
              <a:rPr lang="en"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Locality</a:t>
            </a:r>
            <a:endParaRPr sz="2400">
              <a:solidFill>
                <a:schemeClr val="dk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225" y="2367575"/>
            <a:ext cx="1812800" cy="13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00" y="2367575"/>
            <a:ext cx="1359600" cy="13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0975" y="2367575"/>
            <a:ext cx="1359600" cy="13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1029875" y="3781300"/>
            <a:ext cx="157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tillium Web Light"/>
                <a:ea typeface="Titillium Web Light"/>
                <a:cs typeface="Titillium Web Light"/>
                <a:sym typeface="Titillium Web Light"/>
              </a:rPr>
              <a:t>Chat</a:t>
            </a:r>
            <a:endParaRPr sz="3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3785250" y="3781300"/>
            <a:ext cx="157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tillium Web Light"/>
                <a:ea typeface="Titillium Web Light"/>
                <a:cs typeface="Titillium Web Light"/>
                <a:sym typeface="Titillium Web Light"/>
              </a:rPr>
              <a:t>Filter</a:t>
            </a:r>
            <a:endParaRPr sz="3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5873200" y="3781300"/>
            <a:ext cx="248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tillium Web Light"/>
                <a:ea typeface="Titillium Web Light"/>
                <a:cs typeface="Titillium Web Light"/>
                <a:sym typeface="Titillium Web Light"/>
              </a:rPr>
              <a:t>Monetization</a:t>
            </a:r>
            <a:endParaRPr sz="3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