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12192000"/>
  <p:notesSz cx="6858000" cy="9144000"/>
  <p:embeddedFontLst>
    <p:embeddedFont>
      <p:font typeface="Content"/>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D8E6BE-6FE2-4653-BE24-D08B4F5D6E2A}">
  <a:tblStyle styleId="{B4D8E6BE-6FE2-4653-BE24-D08B4F5D6E2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font" Target="fonts/Content-bold.fntdata"/><Relationship Id="rId25" Type="http://schemas.openxmlformats.org/officeDocument/2006/relationships/slide" Target="slides/slide19.xml"/><Relationship Id="rId47" Type="http://schemas.openxmlformats.org/officeDocument/2006/relationships/font" Target="fonts/Content-regular.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Sri Venkateswara College of Engineering</a:t>
            </a:r>
            <a:endParaRPr/>
          </a:p>
        </p:txBody>
      </p:sp>
      <p:sp>
        <p:nvSpPr>
          <p:cNvPr id="163" name="Google Shape;1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262" name="Google Shape;26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38" name="Google Shape;338;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60" name="Google Shape;3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472efc25ff8a830e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472efc25ff8a830e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396" name="Google Shape;396;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559c3b227f2907fb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559c3b227f2907fb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559c3b227f2907fb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lnSpc>
                <a:spcPct val="170000"/>
              </a:lnSpc>
              <a:spcBef>
                <a:spcPts val="0"/>
              </a:spcBef>
              <a:spcAft>
                <a:spcPts val="0"/>
              </a:spcAft>
              <a:buNone/>
            </a:pPr>
            <a:r>
              <a:t/>
            </a:r>
            <a:endParaRPr/>
          </a:p>
        </p:txBody>
      </p:sp>
      <p:sp>
        <p:nvSpPr>
          <p:cNvPr id="427" name="Google Shape;42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559c3b227f2907fb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559c3b227f2907fb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g559c3b227f2907fb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472efc25ff8a830e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472efc25ff8a830e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3" name="Google Shape;18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d90dfbcd65ef0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g32d90dfbcd65ef0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09550" lvl="0" marL="285750" rtl="0" algn="just">
              <a:spcBef>
                <a:spcPts val="0"/>
              </a:spcBef>
              <a:spcAft>
                <a:spcPts val="0"/>
              </a:spcAft>
              <a:buClr>
                <a:schemeClr val="dk1"/>
              </a:buClr>
              <a:buSzPts val="1200"/>
              <a:buFont typeface="Arial"/>
              <a:buNone/>
            </a:pPr>
            <a:r>
              <a:t/>
            </a:r>
            <a:endParaRPr/>
          </a:p>
        </p:txBody>
      </p:sp>
      <p:sp>
        <p:nvSpPr>
          <p:cNvPr id="510" name="Google Shape;510;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latin typeface="Times New Roman"/>
                <a:ea typeface="Times New Roman"/>
                <a:cs typeface="Times New Roman"/>
                <a:sym typeface="Times New Roman"/>
              </a:rPr>
              <a:t> </a:t>
            </a:r>
            <a:endParaRPr/>
          </a:p>
        </p:txBody>
      </p:sp>
      <p:sp>
        <p:nvSpPr>
          <p:cNvPr id="569" name="Google Shape;56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  </a:t>
            </a:r>
            <a:endParaRPr/>
          </a:p>
        </p:txBody>
      </p:sp>
      <p:sp>
        <p:nvSpPr>
          <p:cNvPr id="233" name="Google Shape;23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92" name="Google Shape;92;p1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1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900"/>
              <a:buNone/>
              <a:defRPr sz="19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3" name="Google Shape;93;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4" name="Google Shape;94;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5" name="Google Shape;95;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98" name="Google Shape;98;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99" name="Google Shape;9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0" name="Google Shape;10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1" name="Google Shape;101;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4" name="Google Shape;104;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05" name="Google Shape;105;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8" name="Google Shape;108;p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1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900"/>
              <a:buNone/>
              <a:defRPr sz="19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0" name="Google Shape;110;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1" name="Google Shape;111;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4" name="Google Shape;114;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5" name="Google Shape;115;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16" name="Google Shape;116;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8" name="Google Shape;118;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1" name="Google Shape;121;p19"/>
          <p:cNvSpPr txBox="1"/>
          <p:nvPr>
            <p:ph idx="1" type="body"/>
          </p:nvPr>
        </p:nvSpPr>
        <p:spPr>
          <a:xfrm>
            <a:off x="839788" y="1681163"/>
            <a:ext cx="5157900" cy="8241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2" name="Google Shape;122;p19"/>
          <p:cNvSpPr txBox="1"/>
          <p:nvPr>
            <p:ph idx="2" type="body"/>
          </p:nvPr>
        </p:nvSpPr>
        <p:spPr>
          <a:xfrm>
            <a:off x="839788" y="2505075"/>
            <a:ext cx="5157900" cy="36843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23" name="Google Shape;123;p19"/>
          <p:cNvSpPr txBox="1"/>
          <p:nvPr>
            <p:ph idx="3" type="body"/>
          </p:nvPr>
        </p:nvSpPr>
        <p:spPr>
          <a:xfrm>
            <a:off x="6172200" y="1681163"/>
            <a:ext cx="5183100" cy="8241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1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900"/>
              <a:buNone/>
              <a:defRPr b="1" sz="19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4" name="Google Shape;124;p19"/>
          <p:cNvSpPr txBox="1"/>
          <p:nvPr>
            <p:ph idx="4" type="body"/>
          </p:nvPr>
        </p:nvSpPr>
        <p:spPr>
          <a:xfrm>
            <a:off x="6172200" y="2505075"/>
            <a:ext cx="5183100" cy="36843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25" name="Google Shape;125;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7" name="Google Shape;127;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0" name="Google Shape;130;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1" name="Google Shape;131;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2" name="Google Shape;132;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1"/>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5" name="Google Shape;135;p21"/>
          <p:cNvSpPr txBox="1"/>
          <p:nvPr>
            <p:ph idx="1" type="body"/>
          </p:nvPr>
        </p:nvSpPr>
        <p:spPr>
          <a:xfrm>
            <a:off x="5183188" y="987425"/>
            <a:ext cx="61725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1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36" name="Google Shape;136;p21"/>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37" name="Google Shape;137;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8" name="Google Shape;138;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9" name="Google Shape;139;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839788" y="457200"/>
            <a:ext cx="3932100" cy="16005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2" name="Google Shape;142;p22"/>
          <p:cNvSpPr/>
          <p:nvPr>
            <p:ph idx="2" type="pic"/>
          </p:nvPr>
        </p:nvSpPr>
        <p:spPr>
          <a:xfrm>
            <a:off x="5183188" y="987425"/>
            <a:ext cx="61725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1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3" name="Google Shape;143;p22"/>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1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500"/>
              <a:buNone/>
              <a:defRPr sz="15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100"/>
              <a:buNone/>
              <a:defRPr sz="1100"/>
            </a:lvl4pPr>
            <a:lvl5pPr indent="-228600" lvl="4" marL="2286000" rtl="0" algn="l">
              <a:lnSpc>
                <a:spcPct val="90000"/>
              </a:lnSpc>
              <a:spcBef>
                <a:spcPts val="500"/>
              </a:spcBef>
              <a:spcAft>
                <a:spcPts val="0"/>
              </a:spcAft>
              <a:buClr>
                <a:schemeClr val="dk1"/>
              </a:buClr>
              <a:buSzPts val="1100"/>
              <a:buNone/>
              <a:defRPr sz="1100"/>
            </a:lvl5pPr>
            <a:lvl6pPr indent="-228600" lvl="5" marL="2743200" rtl="0" algn="l">
              <a:lnSpc>
                <a:spcPct val="90000"/>
              </a:lnSpc>
              <a:spcBef>
                <a:spcPts val="500"/>
              </a:spcBef>
              <a:spcAft>
                <a:spcPts val="0"/>
              </a:spcAft>
              <a:buClr>
                <a:schemeClr val="dk1"/>
              </a:buClr>
              <a:buSzPts val="1100"/>
              <a:buNone/>
              <a:defRPr sz="1100"/>
            </a:lvl6pPr>
            <a:lvl7pPr indent="-228600" lvl="6" marL="3200400" rtl="0" algn="l">
              <a:lnSpc>
                <a:spcPct val="90000"/>
              </a:lnSpc>
              <a:spcBef>
                <a:spcPts val="500"/>
              </a:spcBef>
              <a:spcAft>
                <a:spcPts val="0"/>
              </a:spcAft>
              <a:buClr>
                <a:schemeClr val="dk1"/>
              </a:buClr>
              <a:buSzPts val="1100"/>
              <a:buNone/>
              <a:defRPr sz="1100"/>
            </a:lvl7pPr>
            <a:lvl8pPr indent="-228600" lvl="7" marL="3657600" rtl="0" algn="l">
              <a:lnSpc>
                <a:spcPct val="90000"/>
              </a:lnSpc>
              <a:spcBef>
                <a:spcPts val="500"/>
              </a:spcBef>
              <a:spcAft>
                <a:spcPts val="0"/>
              </a:spcAft>
              <a:buClr>
                <a:schemeClr val="dk1"/>
              </a:buClr>
              <a:buSzPts val="1100"/>
              <a:buNone/>
              <a:defRPr sz="1100"/>
            </a:lvl8pPr>
            <a:lvl9pPr indent="-228600" lvl="8" marL="4114800" rtl="0" algn="l">
              <a:lnSpc>
                <a:spcPct val="90000"/>
              </a:lnSpc>
              <a:spcBef>
                <a:spcPts val="500"/>
              </a:spcBef>
              <a:spcAft>
                <a:spcPts val="0"/>
              </a:spcAft>
              <a:buClr>
                <a:schemeClr val="dk1"/>
              </a:buClr>
              <a:buSzPts val="1100"/>
              <a:buNone/>
              <a:defRPr sz="1100"/>
            </a:lvl9pPr>
          </a:lstStyle>
          <a:p/>
        </p:txBody>
      </p:sp>
      <p:sp>
        <p:nvSpPr>
          <p:cNvPr id="144" name="Google Shape;14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5" name="Google Shape;14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6" name="Google Shape;14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49" name="Google Shape;149;p23"/>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50" name="Google Shape;150;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1" name="Google Shape;151;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2" name="Google Shape;152;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4"/>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55" name="Google Shape;155;p24"/>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Autofit/>
          </a:bodyPr>
          <a:lstStyle>
            <a:lvl1pPr indent="-349250" lvl="0" marL="457200" rtl="0" algn="l">
              <a:lnSpc>
                <a:spcPct val="90000"/>
              </a:lnSpc>
              <a:spcBef>
                <a:spcPts val="1100"/>
              </a:spcBef>
              <a:spcAft>
                <a:spcPts val="0"/>
              </a:spcAft>
              <a:buClr>
                <a:schemeClr val="dk1"/>
              </a:buClr>
              <a:buSzPts val="1900"/>
              <a:buChar char="•"/>
              <a:defRPr/>
            </a:lvl1pPr>
            <a:lvl2pPr indent="-349250" lvl="1" marL="914400" rtl="0" algn="l">
              <a:lnSpc>
                <a:spcPct val="90000"/>
              </a:lnSpc>
              <a:spcBef>
                <a:spcPts val="500"/>
              </a:spcBef>
              <a:spcAft>
                <a:spcPts val="0"/>
              </a:spcAft>
              <a:buClr>
                <a:schemeClr val="dk1"/>
              </a:buClr>
              <a:buSzPts val="1900"/>
              <a:buChar char="•"/>
              <a:defRPr/>
            </a:lvl2pPr>
            <a:lvl3pPr indent="-349250" lvl="2" marL="1371600" rtl="0" algn="l">
              <a:lnSpc>
                <a:spcPct val="90000"/>
              </a:lnSpc>
              <a:spcBef>
                <a:spcPts val="500"/>
              </a:spcBef>
              <a:spcAft>
                <a:spcPts val="0"/>
              </a:spcAft>
              <a:buClr>
                <a:schemeClr val="dk1"/>
              </a:buClr>
              <a:buSzPts val="1900"/>
              <a:buChar char="•"/>
              <a:defRPr/>
            </a:lvl3pPr>
            <a:lvl4pPr indent="-349250" lvl="3" marL="1828800" rtl="0" algn="l">
              <a:lnSpc>
                <a:spcPct val="90000"/>
              </a:lnSpc>
              <a:spcBef>
                <a:spcPts val="500"/>
              </a:spcBef>
              <a:spcAft>
                <a:spcPts val="0"/>
              </a:spcAft>
              <a:buClr>
                <a:schemeClr val="dk1"/>
              </a:buClr>
              <a:buSzPts val="1900"/>
              <a:buChar char="•"/>
              <a:defRPr/>
            </a:lvl4pPr>
            <a:lvl5pPr indent="-349250" lvl="4" marL="2286000" rtl="0" algn="l">
              <a:lnSpc>
                <a:spcPct val="90000"/>
              </a:lnSpc>
              <a:spcBef>
                <a:spcPts val="500"/>
              </a:spcBef>
              <a:spcAft>
                <a:spcPts val="0"/>
              </a:spcAft>
              <a:buClr>
                <a:schemeClr val="dk1"/>
              </a:buClr>
              <a:buSzPts val="1900"/>
              <a:buChar char="•"/>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56" name="Google Shape;156;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7" name="Google Shape;157;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8" name="Google Shape;158;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86" name="Google Shape;86;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1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4pPr>
            <a:lvl5pPr indent="-349250" lvl="4" marL="22860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87" name="Google Shape;87;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88" name="Google Shape;88;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5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89" name="Google Shape;89;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4.png"/><Relationship Id="rId5"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9.jp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4.png"/><Relationship Id="rId5" Type="http://schemas.openxmlformats.org/officeDocument/2006/relationships/image" Target="../media/image1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6.gif"/><Relationship Id="rId4" Type="http://schemas.openxmlformats.org/officeDocument/2006/relationships/image" Target="../media/image8.gif"/><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0.jpg"/><Relationship Id="rId5" Type="http://schemas.openxmlformats.org/officeDocument/2006/relationships/image" Target="../media/image4.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gif"/><Relationship Id="rId4" Type="http://schemas.openxmlformats.org/officeDocument/2006/relationships/image" Target="../media/image12.gif"/><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7.gif"/><Relationship Id="rId4" Type="http://schemas.openxmlformats.org/officeDocument/2006/relationships/image" Target="../media/image16.gif"/><Relationship Id="rId5" Type="http://schemas.openxmlformats.org/officeDocument/2006/relationships/image" Target="../media/image20.gif"/><Relationship Id="rId6" Type="http://schemas.openxmlformats.org/officeDocument/2006/relationships/image" Target="../media/image22.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gif"/><Relationship Id="rId4" Type="http://schemas.openxmlformats.org/officeDocument/2006/relationships/image" Target="../media/image29.gif"/><Relationship Id="rId5" Type="http://schemas.openxmlformats.org/officeDocument/2006/relationships/image" Target="../media/image19.gif"/><Relationship Id="rId6" Type="http://schemas.openxmlformats.org/officeDocument/2006/relationships/image" Target="../media/image27.gif"/><Relationship Id="rId7"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37.png"/><Relationship Id="rId5"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33.png"/><Relationship Id="rId5"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image" Target="../media/image41.png"/><Relationship Id="rId7" Type="http://schemas.openxmlformats.org/officeDocument/2006/relationships/image" Target="../media/image44.png"/><Relationship Id="rId8"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39.png"/><Relationship Id="rId8"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ctrTitle"/>
          </p:nvPr>
        </p:nvSpPr>
        <p:spPr>
          <a:xfrm>
            <a:off x="2209800" y="2060849"/>
            <a:ext cx="7772400" cy="1215012"/>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HANDWRITTEN TEXT RECOGNITION MODEL</a:t>
            </a:r>
            <a:endParaRPr/>
          </a:p>
        </p:txBody>
      </p:sp>
      <p:sp>
        <p:nvSpPr>
          <p:cNvPr id="166" name="Google Shape;166;p25"/>
          <p:cNvSpPr txBox="1"/>
          <p:nvPr>
            <p:ph idx="1" type="subTitle"/>
          </p:nvPr>
        </p:nvSpPr>
        <p:spPr>
          <a:xfrm>
            <a:off x="2895600" y="3429000"/>
            <a:ext cx="6400800" cy="324036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665"/>
              <a:buNone/>
            </a:pPr>
            <a:r>
              <a:t/>
            </a:r>
            <a:endParaRPr sz="1665"/>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PRESENTED BY,</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ABHISHEIK KTR (160701005)  AJAY KRISHNA RV (160701014)</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BATCH NUMBER :A-20</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DATE OF VIVA VOCE EXAMINATION:03/09/2020 </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 GUIDED BY,</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Mrs.S.Kalyani</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Assistant Professor, </a:t>
            </a:r>
            <a:endParaRPr/>
          </a:p>
          <a:p>
            <a:pPr indent="0" lvl="0" marL="0" rtl="0" algn="ctr">
              <a:lnSpc>
                <a:spcPct val="90000"/>
              </a:lnSpc>
              <a:spcBef>
                <a:spcPts val="1000"/>
              </a:spcBef>
              <a:spcAft>
                <a:spcPts val="0"/>
              </a:spcAft>
              <a:buClr>
                <a:srgbClr val="3F3F3F"/>
              </a:buClr>
              <a:buSzPts val="1665"/>
              <a:buNone/>
            </a:pPr>
            <a:r>
              <a:rPr b="1" lang="en-US" sz="1665">
                <a:solidFill>
                  <a:srgbClr val="3F3F3F"/>
                </a:solidFill>
                <a:latin typeface="Times New Roman"/>
                <a:ea typeface="Times New Roman"/>
                <a:cs typeface="Times New Roman"/>
                <a:sym typeface="Times New Roman"/>
              </a:rPr>
              <a:t>DEPT OF ECE, SVCE</a:t>
            </a:r>
            <a:endParaRPr/>
          </a:p>
        </p:txBody>
      </p:sp>
      <p:sp>
        <p:nvSpPr>
          <p:cNvPr id="167" name="Google Shape;167;p25"/>
          <p:cNvSpPr txBox="1"/>
          <p:nvPr/>
        </p:nvSpPr>
        <p:spPr>
          <a:xfrm>
            <a:off x="1473693" y="188641"/>
            <a:ext cx="10324730" cy="144016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SRI VENKATESWARA COLLEGE OF ENGINEERING</a:t>
            </a:r>
            <a:endParaRPr/>
          </a:p>
        </p:txBody>
      </p:sp>
      <p:pic>
        <p:nvPicPr>
          <p:cNvPr id="168" name="Google Shape;168;p25"/>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169" name="Google Shape;169;p25"/>
          <p:cNvSpPr txBox="1"/>
          <p:nvPr/>
        </p:nvSpPr>
        <p:spPr>
          <a:xfrm>
            <a:off x="1748901" y="1420427"/>
            <a:ext cx="9436963"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DEPARTMENT OF ELECTRONICS &amp; COMMUNICATION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ctrTitle"/>
          </p:nvPr>
        </p:nvSpPr>
        <p:spPr>
          <a:xfrm>
            <a:off x="1524000" y="1122363"/>
            <a:ext cx="9144000" cy="1730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PROBLEM  STATEMENT</a:t>
            </a:r>
            <a:endParaRPr/>
          </a:p>
        </p:txBody>
      </p:sp>
      <p:sp>
        <p:nvSpPr>
          <p:cNvPr id="255" name="Google Shape;25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56" name="Google Shape;25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7" name="Google Shape;257;p34"/>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258" name="Google Shape;258;p34"/>
          <p:cNvSpPr txBox="1"/>
          <p:nvPr/>
        </p:nvSpPr>
        <p:spPr>
          <a:xfrm>
            <a:off x="348110" y="2229121"/>
            <a:ext cx="11843890" cy="255454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To Create a working application that helps in Detecting the Handwritten Word which is fed in using an OCR .</a:t>
            </a:r>
            <a:endParaRPr/>
          </a:p>
          <a:p>
            <a:pPr indent="-285750" lvl="0" marL="285750" marR="0" rtl="0" algn="just">
              <a:lnSpc>
                <a:spcPct val="2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It also helps in finding the exact  word and matches itself with the fed in data and gives the output with the highest efficiency. </a:t>
            </a:r>
            <a:endParaRPr/>
          </a:p>
          <a:p>
            <a:pPr indent="-285750" lvl="0" marL="285750" marR="0" rtl="0" algn="just">
              <a:lnSpc>
                <a:spcPct val="2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Our goal is to detect when the user feeds in the OCR data, the image will be completely scanned and the different characteristic features of the image will begin to classify.</a:t>
            </a:r>
            <a:endParaRPr/>
          </a:p>
          <a:p>
            <a:pPr indent="-285750" lvl="0" marL="285750" marR="0" rtl="0" algn="just">
              <a:lnSpc>
                <a:spcPct val="200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 By allowing our trained Neural Network  Model to access the image, it recognises all the features and detects the exact word.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ctrTitle"/>
          </p:nvPr>
        </p:nvSpPr>
        <p:spPr>
          <a:xfrm>
            <a:off x="1689100" y="347663"/>
            <a:ext cx="10223500" cy="6556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PROPOSED SYSTEM ARCHITECTURE</a:t>
            </a:r>
            <a:endParaRPr/>
          </a:p>
        </p:txBody>
      </p:sp>
      <p:sp>
        <p:nvSpPr>
          <p:cNvPr id="265" name="Google Shape;265;p35"/>
          <p:cNvSpPr txBox="1"/>
          <p:nvPr>
            <p:ph idx="1" type="subTitle"/>
          </p:nvPr>
        </p:nvSpPr>
        <p:spPr>
          <a:xfrm>
            <a:off x="1689100" y="1168123"/>
            <a:ext cx="9144000" cy="1655762"/>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chemeClr val="dk1"/>
              </a:buClr>
              <a:buSzPts val="2000"/>
              <a:buFont typeface="Arial"/>
              <a:buChar char="•"/>
            </a:pPr>
            <a:r>
              <a:rPr lang="en-US" sz="2000">
                <a:latin typeface="Times New Roman"/>
                <a:ea typeface="Times New Roman"/>
                <a:cs typeface="Times New Roman"/>
                <a:sym typeface="Times New Roman"/>
              </a:rPr>
              <a:t>We will be training a CRNN based architecture with CTC loss.</a:t>
            </a:r>
            <a:endParaRPr/>
          </a:p>
          <a:p>
            <a:pPr indent="-342900" lvl="0" marL="342900" rtl="0" algn="just">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 A CNN is used to extract the visual features which are passed to a RNN and a CTC loss is applied to the end with a greedy decoder to get the output.</a:t>
            </a:r>
            <a:endParaRPr/>
          </a:p>
          <a:p>
            <a:pPr indent="0" lvl="0" marL="0" rtl="0" algn="just">
              <a:lnSpc>
                <a:spcPct val="90000"/>
              </a:lnSpc>
              <a:spcBef>
                <a:spcPts val="1000"/>
              </a:spcBef>
              <a:spcAft>
                <a:spcPts val="0"/>
              </a:spcAft>
              <a:buClr>
                <a:schemeClr val="dk1"/>
              </a:buClr>
              <a:buSzPts val="2400"/>
              <a:buNone/>
            </a:pPr>
            <a:r>
              <a:t/>
            </a:r>
            <a:endParaRPr/>
          </a:p>
          <a:p>
            <a:pPr indent="0" lvl="0" marL="0" rtl="0" algn="just">
              <a:lnSpc>
                <a:spcPct val="90000"/>
              </a:lnSpc>
              <a:spcBef>
                <a:spcPts val="1000"/>
              </a:spcBef>
              <a:spcAft>
                <a:spcPts val="0"/>
              </a:spcAft>
              <a:buClr>
                <a:schemeClr val="dk1"/>
              </a:buClr>
              <a:buSzPts val="2400"/>
              <a:buNone/>
            </a:pPr>
            <a:r>
              <a:t/>
            </a:r>
            <a:endParaRPr/>
          </a:p>
        </p:txBody>
      </p:sp>
      <p:sp>
        <p:nvSpPr>
          <p:cNvPr id="266" name="Google Shape;26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67" name="Google Shape;26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8" name="Google Shape;268;p35"/>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269" name="Google Shape;269;p35"/>
          <p:cNvPicPr preferRelativeResize="0"/>
          <p:nvPr/>
        </p:nvPicPr>
        <p:blipFill rotWithShape="1">
          <a:blip r:embed="rId4">
            <a:alphaModFix/>
          </a:blip>
          <a:srcRect b="0" l="0" r="0" t="0"/>
          <a:stretch/>
        </p:blipFill>
        <p:spPr>
          <a:xfrm>
            <a:off x="3676402" y="2925434"/>
            <a:ext cx="5169396" cy="33601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ctrTitle"/>
          </p:nvPr>
        </p:nvSpPr>
        <p:spPr>
          <a:xfrm>
            <a:off x="1524000" y="711692"/>
            <a:ext cx="10122000" cy="350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PROPOSED SYSTEM - MODULES</a:t>
            </a:r>
            <a:endParaRPr/>
          </a:p>
        </p:txBody>
      </p:sp>
      <p:sp>
        <p:nvSpPr>
          <p:cNvPr id="275" name="Google Shape;275;p36"/>
          <p:cNvSpPr txBox="1"/>
          <p:nvPr>
            <p:ph idx="1" type="subTitle"/>
          </p:nvPr>
        </p:nvSpPr>
        <p:spPr>
          <a:xfrm>
            <a:off x="1524000" y="1890243"/>
            <a:ext cx="9473400" cy="3638400"/>
          </a:xfrm>
          <a:prstGeom prst="rect">
            <a:avLst/>
          </a:prstGeom>
          <a:noFill/>
          <a:ln>
            <a:noFill/>
          </a:ln>
        </p:spPr>
        <p:txBody>
          <a:bodyPr anchorCtr="0" anchor="t" bIns="45700" lIns="91425" spcFirstLastPara="1" rIns="91425" wrap="square" tIns="45700">
            <a:noAutofit/>
          </a:bodyPr>
          <a:lstStyle/>
          <a:p>
            <a:pPr indent="-857250" lvl="0" marL="857250" rtl="0" algn="just">
              <a:lnSpc>
                <a:spcPct val="100000"/>
              </a:lnSpc>
              <a:spcBef>
                <a:spcPts val="0"/>
              </a:spcBef>
              <a:spcAft>
                <a:spcPts val="0"/>
              </a:spcAft>
              <a:buClr>
                <a:schemeClr val="dk1"/>
              </a:buClr>
              <a:buSzPts val="2080"/>
              <a:buFont typeface="Arial"/>
              <a:buChar char="•"/>
            </a:pPr>
            <a:r>
              <a:rPr lang="en-US" sz="2080">
                <a:latin typeface="Times New Roman"/>
                <a:ea typeface="Times New Roman"/>
                <a:cs typeface="Times New Roman"/>
                <a:sym typeface="Times New Roman"/>
              </a:rPr>
              <a:t>5 CNN layers map the input image to a feature sequence of size 32x256</a:t>
            </a:r>
            <a:endParaRPr/>
          </a:p>
          <a:p>
            <a:pPr indent="-857250" lvl="0" marL="857250" rtl="0" algn="just">
              <a:lnSpc>
                <a:spcPct val="100000"/>
              </a:lnSpc>
              <a:spcBef>
                <a:spcPts val="1000"/>
              </a:spcBef>
              <a:spcAft>
                <a:spcPts val="0"/>
              </a:spcAft>
              <a:buClr>
                <a:schemeClr val="dk1"/>
              </a:buClr>
              <a:buSzPts val="2080"/>
              <a:buFont typeface="Arial"/>
              <a:buChar char="•"/>
            </a:pPr>
            <a:r>
              <a:rPr lang="en-US" sz="2080">
                <a:latin typeface="Times New Roman"/>
                <a:ea typeface="Times New Roman"/>
                <a:cs typeface="Times New Roman"/>
                <a:sym typeface="Times New Roman"/>
              </a:rPr>
              <a:t>2 LSTM layers with 256 units propagate information through the sequence and map the sequence to a matrix of size 32x80. Each matrix-element represents a score for one of the 80 characters at one of the 32 time-steps</a:t>
            </a:r>
            <a:endParaRPr/>
          </a:p>
          <a:p>
            <a:pPr indent="-857250" lvl="0" marL="857250" rtl="0" algn="just">
              <a:lnSpc>
                <a:spcPct val="100000"/>
              </a:lnSpc>
              <a:spcBef>
                <a:spcPts val="1000"/>
              </a:spcBef>
              <a:spcAft>
                <a:spcPts val="0"/>
              </a:spcAft>
              <a:buClr>
                <a:schemeClr val="dk1"/>
              </a:buClr>
              <a:buSzPts val="2080"/>
              <a:buFont typeface="Arial"/>
              <a:buChar char="•"/>
            </a:pPr>
            <a:r>
              <a:rPr lang="en-US" sz="2080">
                <a:latin typeface="Times New Roman"/>
                <a:ea typeface="Times New Roman"/>
                <a:cs typeface="Times New Roman"/>
                <a:sym typeface="Times New Roman"/>
              </a:rPr>
              <a:t>The CTC layer either calculates the loss value given the matrix and the ground-truth text (when training), or it decodes the matrix to the final text with best path decoding or beam search decoding (when inferring)</a:t>
            </a:r>
            <a:endParaRPr/>
          </a:p>
          <a:p>
            <a:pPr indent="-857250" lvl="0" marL="857250" rtl="0" algn="just">
              <a:lnSpc>
                <a:spcPct val="100000"/>
              </a:lnSpc>
              <a:spcBef>
                <a:spcPts val="1000"/>
              </a:spcBef>
              <a:spcAft>
                <a:spcPts val="0"/>
              </a:spcAft>
              <a:buClr>
                <a:schemeClr val="dk1"/>
              </a:buClr>
              <a:buSzPts val="2080"/>
              <a:buFont typeface="Arial"/>
              <a:buChar char="•"/>
            </a:pPr>
            <a:r>
              <a:rPr lang="en-US" sz="2080">
                <a:latin typeface="Times New Roman"/>
                <a:ea typeface="Times New Roman"/>
                <a:cs typeface="Times New Roman"/>
                <a:sym typeface="Times New Roman"/>
              </a:rPr>
              <a:t>Batch size is set to 50</a:t>
            </a:r>
            <a:endParaRPr/>
          </a:p>
          <a:p>
            <a:pPr indent="0" lvl="0" marL="0" rtl="0" algn="ctr">
              <a:lnSpc>
                <a:spcPct val="70000"/>
              </a:lnSpc>
              <a:spcBef>
                <a:spcPts val="1000"/>
              </a:spcBef>
              <a:spcAft>
                <a:spcPts val="0"/>
              </a:spcAft>
              <a:buClr>
                <a:schemeClr val="dk1"/>
              </a:buClr>
              <a:buSzPts val="780"/>
              <a:buNone/>
            </a:pPr>
            <a:r>
              <a:t/>
            </a:r>
            <a:endParaRPr sz="780"/>
          </a:p>
        </p:txBody>
      </p:sp>
      <p:sp>
        <p:nvSpPr>
          <p:cNvPr id="276" name="Google Shape;276;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277" name="Google Shape;277;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ctrTitle"/>
          </p:nvPr>
        </p:nvSpPr>
        <p:spPr>
          <a:xfrm>
            <a:off x="1252616" y="685588"/>
            <a:ext cx="10185300" cy="33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284" name="Google Shape;284;p37"/>
          <p:cNvSpPr txBox="1"/>
          <p:nvPr>
            <p:ph idx="1" type="subTitle"/>
          </p:nvPr>
        </p:nvSpPr>
        <p:spPr>
          <a:xfrm>
            <a:off x="838200" y="1739700"/>
            <a:ext cx="5940600" cy="30939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3120"/>
              <a:buNone/>
            </a:pPr>
            <a:r>
              <a:rPr b="1" lang="en-US" sz="3000">
                <a:latin typeface="Times New Roman"/>
                <a:ea typeface="Times New Roman"/>
                <a:cs typeface="Times New Roman"/>
                <a:sym typeface="Times New Roman"/>
              </a:rPr>
              <a:t>The Convolutional Neural Network Layer</a:t>
            </a:r>
            <a:endParaRPr b="1" sz="3000"/>
          </a:p>
          <a:p>
            <a:pPr indent="-355600" lvl="0" marL="457200" rtl="0" algn="just">
              <a:lnSpc>
                <a:spcPct val="150000"/>
              </a:lnSpc>
              <a:spcBef>
                <a:spcPts val="1000"/>
              </a:spcBef>
              <a:spcAft>
                <a:spcPts val="0"/>
              </a:spcAft>
              <a:buClr>
                <a:schemeClr val="dk1"/>
              </a:buClr>
              <a:buSzPts val="2000"/>
              <a:buChar char="●"/>
            </a:pPr>
            <a:r>
              <a:rPr lang="en-US" sz="2000"/>
              <a:t> </a:t>
            </a:r>
            <a:r>
              <a:rPr lang="en-US" sz="2000">
                <a:latin typeface="Times New Roman"/>
                <a:ea typeface="Times New Roman"/>
                <a:cs typeface="Times New Roman"/>
                <a:sym typeface="Times New Roman"/>
              </a:rPr>
              <a:t>The convolution operation applies a filter kernel of size 5×5 in the first two layers and 3×3 in the last three layers to the input.</a:t>
            </a:r>
            <a:endParaRPr sz="2000"/>
          </a:p>
          <a:p>
            <a:pPr indent="-355600" lvl="0" marL="457200" rtl="0" algn="just">
              <a:lnSpc>
                <a:spcPct val="15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Then, the non-linear RELU function is applied.</a:t>
            </a:r>
            <a:endParaRPr sz="2000"/>
          </a:p>
          <a:p>
            <a:pPr indent="-355600" lvl="0" marL="457200" rtl="0" algn="just">
              <a:lnSpc>
                <a:spcPct val="150000"/>
              </a:lnSpc>
              <a:spcBef>
                <a:spcPts val="0"/>
              </a:spcBef>
              <a:spcAft>
                <a:spcPts val="0"/>
              </a:spcAft>
              <a:buClr>
                <a:schemeClr val="dk1"/>
              </a:buClr>
              <a:buSzPts val="2000"/>
              <a:buFont typeface="Times New Roman"/>
              <a:buChar char="●"/>
            </a:pPr>
            <a:r>
              <a:rPr lang="en-US" sz="2000">
                <a:latin typeface="Times New Roman"/>
                <a:ea typeface="Times New Roman"/>
                <a:cs typeface="Times New Roman"/>
                <a:sym typeface="Times New Roman"/>
              </a:rPr>
              <a:t> Finally, a pooling layer summarizes image regions and outputs a downsized version of the input . </a:t>
            </a:r>
            <a:endParaRPr sz="2000"/>
          </a:p>
          <a:p>
            <a:pPr indent="0" lvl="0" marL="0" rtl="0" algn="just">
              <a:lnSpc>
                <a:spcPct val="150000"/>
              </a:lnSpc>
              <a:spcBef>
                <a:spcPts val="1000"/>
              </a:spcBef>
              <a:spcAft>
                <a:spcPts val="0"/>
              </a:spcAft>
              <a:buClr>
                <a:schemeClr val="dk1"/>
              </a:buClr>
              <a:buSzPts val="2080"/>
              <a:buNone/>
            </a:pPr>
            <a:r>
              <a:t/>
            </a:r>
            <a:endParaRPr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8580"/>
              <a:buNone/>
            </a:pPr>
            <a:r>
              <a:t/>
            </a:r>
            <a:endParaRPr sz="858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780"/>
              <a:buNone/>
            </a:pPr>
            <a:r>
              <a:t/>
            </a:r>
            <a:endParaRPr sz="780"/>
          </a:p>
        </p:txBody>
      </p:sp>
      <p:sp>
        <p:nvSpPr>
          <p:cNvPr id="285" name="Google Shape;285;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286" name="Google Shape;286;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287" name="Google Shape;287;p37"/>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288" name="Google Shape;288;p37"/>
          <p:cNvPicPr preferRelativeResize="0"/>
          <p:nvPr/>
        </p:nvPicPr>
        <p:blipFill rotWithShape="1">
          <a:blip r:embed="rId4">
            <a:alphaModFix/>
          </a:blip>
          <a:srcRect b="0" l="0" r="0" t="0"/>
          <a:stretch/>
        </p:blipFill>
        <p:spPr>
          <a:xfrm>
            <a:off x="7098598" y="2859193"/>
            <a:ext cx="4788602" cy="25647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8"/>
          <p:cNvPicPr preferRelativeResize="0"/>
          <p:nvPr>
            <p:ph idx="1" type="body"/>
          </p:nvPr>
        </p:nvPicPr>
        <p:blipFill rotWithShape="1">
          <a:blip r:embed="rId3">
            <a:alphaModFix/>
          </a:blip>
          <a:srcRect b="0" l="0" r="0" t="0"/>
          <a:stretch/>
        </p:blipFill>
        <p:spPr>
          <a:xfrm>
            <a:off x="947738" y="2420939"/>
            <a:ext cx="4683900" cy="2848800"/>
          </a:xfrm>
          <a:prstGeom prst="rect">
            <a:avLst/>
          </a:prstGeom>
          <a:noFill/>
          <a:ln>
            <a:noFill/>
          </a:ln>
        </p:spPr>
      </p:pic>
      <p:sp>
        <p:nvSpPr>
          <p:cNvPr id="294" name="Google Shape;294;p3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295" name="Google Shape;295;p3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296" name="Google Shape;296;p38"/>
          <p:cNvPicPr preferRelativeResize="0"/>
          <p:nvPr/>
        </p:nvPicPr>
        <p:blipFill rotWithShape="1">
          <a:blip r:embed="rId4">
            <a:alphaModFix/>
          </a:blip>
          <a:srcRect b="0" l="0" r="0" t="0"/>
          <a:stretch/>
        </p:blipFill>
        <p:spPr>
          <a:xfrm>
            <a:off x="139731" y="233854"/>
            <a:ext cx="1396938" cy="1396938"/>
          </a:xfrm>
          <a:prstGeom prst="rect">
            <a:avLst/>
          </a:prstGeom>
          <a:noFill/>
          <a:ln>
            <a:noFill/>
          </a:ln>
        </p:spPr>
      </p:pic>
      <p:pic>
        <p:nvPicPr>
          <p:cNvPr id="297" name="Google Shape;297;p38"/>
          <p:cNvPicPr preferRelativeResize="0"/>
          <p:nvPr/>
        </p:nvPicPr>
        <p:blipFill rotWithShape="1">
          <a:blip r:embed="rId5">
            <a:alphaModFix/>
          </a:blip>
          <a:srcRect b="0" l="0" r="0" t="0"/>
          <a:stretch/>
        </p:blipFill>
        <p:spPr>
          <a:xfrm>
            <a:off x="5631657" y="2020762"/>
            <a:ext cx="6255542" cy="3649066"/>
          </a:xfrm>
          <a:prstGeom prst="rect">
            <a:avLst/>
          </a:prstGeom>
          <a:noFill/>
          <a:ln>
            <a:noFill/>
          </a:ln>
        </p:spPr>
      </p:pic>
      <p:sp>
        <p:nvSpPr>
          <p:cNvPr id="298" name="Google Shape;298;p38"/>
          <p:cNvSpPr txBox="1"/>
          <p:nvPr/>
        </p:nvSpPr>
        <p:spPr>
          <a:xfrm>
            <a:off x="1117450" y="5269750"/>
            <a:ext cx="4514100" cy="107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5 X 5 X N(DEPTH)                 3 X 3 </a:t>
            </a:r>
            <a:endParaRPr b="1" i="0" sz="2400" u="none" cap="none" strike="noStrike">
              <a:solidFill>
                <a:srgbClr val="000000"/>
              </a:solidFill>
              <a:latin typeface="Calibri"/>
              <a:ea typeface="Calibri"/>
              <a:cs typeface="Calibri"/>
              <a:sym typeface="Calibri"/>
            </a:endParaRPr>
          </a:p>
        </p:txBody>
      </p:sp>
      <p:sp>
        <p:nvSpPr>
          <p:cNvPr id="299" name="Google Shape;299;p38"/>
          <p:cNvSpPr txBox="1"/>
          <p:nvPr/>
        </p:nvSpPr>
        <p:spPr>
          <a:xfrm>
            <a:off x="6142050" y="5269750"/>
            <a:ext cx="6107100" cy="668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    STRIDE 1 FILTERING                    REDUCED OUTPUT</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39"/>
          <p:cNvPicPr preferRelativeResize="0"/>
          <p:nvPr>
            <p:ph idx="1" type="body"/>
          </p:nvPr>
        </p:nvPicPr>
        <p:blipFill rotWithShape="1">
          <a:blip r:embed="rId3">
            <a:alphaModFix/>
          </a:blip>
          <a:srcRect b="0" l="0" r="0" t="0"/>
          <a:stretch/>
        </p:blipFill>
        <p:spPr>
          <a:xfrm>
            <a:off x="4970200" y="4025425"/>
            <a:ext cx="6515400" cy="2696100"/>
          </a:xfrm>
          <a:prstGeom prst="rect">
            <a:avLst/>
          </a:prstGeom>
          <a:noFill/>
          <a:ln>
            <a:noFill/>
          </a:ln>
        </p:spPr>
      </p:pic>
      <p:sp>
        <p:nvSpPr>
          <p:cNvPr id="305" name="Google Shape;305;p3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06" name="Google Shape;306;p3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07" name="Google Shape;307;p39"/>
          <p:cNvPicPr preferRelativeResize="0"/>
          <p:nvPr/>
        </p:nvPicPr>
        <p:blipFill rotWithShape="1">
          <a:blip r:embed="rId4">
            <a:alphaModFix/>
          </a:blip>
          <a:srcRect b="0" l="0" r="0" t="0"/>
          <a:stretch/>
        </p:blipFill>
        <p:spPr>
          <a:xfrm>
            <a:off x="4970193" y="1630799"/>
            <a:ext cx="5805370" cy="2120050"/>
          </a:xfrm>
          <a:prstGeom prst="rect">
            <a:avLst/>
          </a:prstGeom>
          <a:noFill/>
          <a:ln>
            <a:noFill/>
          </a:ln>
        </p:spPr>
      </p:pic>
      <p:pic>
        <p:nvPicPr>
          <p:cNvPr id="308" name="Google Shape;308;p39"/>
          <p:cNvPicPr preferRelativeResize="0"/>
          <p:nvPr/>
        </p:nvPicPr>
        <p:blipFill rotWithShape="1">
          <a:blip r:embed="rId5">
            <a:alphaModFix/>
          </a:blip>
          <a:srcRect b="0" l="0" r="0" t="0"/>
          <a:stretch/>
        </p:blipFill>
        <p:spPr>
          <a:xfrm>
            <a:off x="139731" y="233854"/>
            <a:ext cx="1396938" cy="1396938"/>
          </a:xfrm>
          <a:prstGeom prst="rect">
            <a:avLst/>
          </a:prstGeom>
          <a:noFill/>
          <a:ln>
            <a:noFill/>
          </a:ln>
        </p:spPr>
      </p:pic>
      <p:sp>
        <p:nvSpPr>
          <p:cNvPr id="309" name="Google Shape;309;p39"/>
          <p:cNvSpPr txBox="1"/>
          <p:nvPr/>
        </p:nvSpPr>
        <p:spPr>
          <a:xfrm>
            <a:off x="1337210" y="1630798"/>
            <a:ext cx="2914500" cy="54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POOLING</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Stride - 2</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Filter 2x2</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OVERALL CONVOLUTION SETUP</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3*5 X 5 Filters and 2*3 X 3 Filters</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2 Pooling layers </a:t>
            </a:r>
            <a:endParaRPr b="0"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0" i="0" lang="en-US" sz="2000" u="none" cap="none" strike="noStrike">
                <a:solidFill>
                  <a:srgbClr val="000000"/>
                </a:solidFill>
                <a:latin typeface="Calibri"/>
                <a:ea typeface="Calibri"/>
                <a:cs typeface="Calibri"/>
                <a:sym typeface="Calibri"/>
              </a:rPr>
              <a:t>1 Flattening Layer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ctrTitle"/>
          </p:nvPr>
        </p:nvSpPr>
        <p:spPr>
          <a:xfrm>
            <a:off x="1571625" y="635795"/>
            <a:ext cx="10185300" cy="33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315" name="Google Shape;315;p40"/>
          <p:cNvSpPr txBox="1"/>
          <p:nvPr>
            <p:ph idx="1" type="subTitle"/>
          </p:nvPr>
        </p:nvSpPr>
        <p:spPr>
          <a:xfrm>
            <a:off x="1524000" y="1487322"/>
            <a:ext cx="9144000" cy="16557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3200"/>
              <a:buNone/>
            </a:pPr>
            <a:r>
              <a:rPr lang="en-US" sz="3200">
                <a:latin typeface="Times New Roman"/>
                <a:ea typeface="Times New Roman"/>
                <a:cs typeface="Times New Roman"/>
                <a:sym typeface="Times New Roman"/>
              </a:rPr>
              <a:t>The RNN layer – Recurrent Neural Network</a:t>
            </a:r>
            <a:r>
              <a:rPr lang="en-US" sz="2000">
                <a:latin typeface="Content"/>
                <a:ea typeface="Content"/>
                <a:cs typeface="Content"/>
                <a:sym typeface="Content"/>
              </a:rPr>
              <a:t>.</a:t>
            </a:r>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popular Long Short-Term Memory (LSTM) implementation of RNNs is used, as it is able to propagate information through longer distances and provides more robust training-characteristics . </a:t>
            </a:r>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The IAM dataset consists of 79 different characters, further one additional character is needed for the CTC operation (CTC blank label), therefore there are 80 entries for each of the 32 time-steps</a:t>
            </a:r>
            <a:r>
              <a:rPr lang="en-US" sz="1200">
                <a:latin typeface="Times New Roman"/>
                <a:ea typeface="Times New Roman"/>
                <a:cs typeface="Times New Roman"/>
                <a:sym typeface="Times New Roman"/>
              </a:rPr>
              <a:t>.</a:t>
            </a:r>
            <a:endParaRPr/>
          </a:p>
          <a:p>
            <a:pPr indent="0" lvl="0" marL="0" rtl="0" algn="just">
              <a:lnSpc>
                <a:spcPct val="150000"/>
              </a:lnSpc>
              <a:spcBef>
                <a:spcPts val="1000"/>
              </a:spcBef>
              <a:spcAft>
                <a:spcPts val="0"/>
              </a:spcAft>
              <a:buClr>
                <a:schemeClr val="dk1"/>
              </a:buClr>
              <a:buSzPts val="5400"/>
              <a:buNone/>
            </a:pPr>
            <a:r>
              <a:t/>
            </a:r>
            <a:endParaRPr sz="540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600"/>
              <a:buNone/>
            </a:pPr>
            <a:r>
              <a:t/>
            </a:r>
            <a:endParaRPr sz="600"/>
          </a:p>
        </p:txBody>
      </p:sp>
      <p:sp>
        <p:nvSpPr>
          <p:cNvPr id="316" name="Google Shape;316;p4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17" name="Google Shape;317;p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18" name="Google Shape;318;p40"/>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319" name="Google Shape;319;p40"/>
          <p:cNvPicPr preferRelativeResize="0"/>
          <p:nvPr/>
        </p:nvPicPr>
        <p:blipFill rotWithShape="1">
          <a:blip r:embed="rId4">
            <a:alphaModFix/>
          </a:blip>
          <a:srcRect b="0" l="0" r="0" t="0"/>
          <a:stretch/>
        </p:blipFill>
        <p:spPr>
          <a:xfrm>
            <a:off x="3581388" y="4887922"/>
            <a:ext cx="1833563" cy="1833563"/>
          </a:xfrm>
          <a:prstGeom prst="rect">
            <a:avLst/>
          </a:prstGeom>
          <a:noFill/>
          <a:ln>
            <a:noFill/>
          </a:ln>
        </p:spPr>
      </p:pic>
      <p:sp>
        <p:nvSpPr>
          <p:cNvPr id="320" name="Google Shape;320;p40"/>
          <p:cNvSpPr txBox="1"/>
          <p:nvPr/>
        </p:nvSpPr>
        <p:spPr>
          <a:xfrm flipH="1">
            <a:off x="4881390" y="5481534"/>
            <a:ext cx="47574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alibri"/>
              <a:buNone/>
            </a:pPr>
            <a:r>
              <a:t/>
            </a:r>
            <a:endParaRPr b="0" i="0" sz="1800">
              <a:solidFill>
                <a:schemeClr val="dk1"/>
              </a:solidFill>
              <a:latin typeface="Content"/>
              <a:ea typeface="Content"/>
              <a:cs typeface="Content"/>
              <a:sym typeface="Content"/>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Passing Hidden State to next time step</a:t>
            </a:r>
            <a:endParaRPr sz="1800">
              <a:solidFill>
                <a:schemeClr val="dk1"/>
              </a:solidFill>
              <a:latin typeface="Calibri"/>
              <a:ea typeface="Calibri"/>
              <a:cs typeface="Calibri"/>
              <a:sym typeface="Calibri"/>
            </a:endParaRPr>
          </a:p>
        </p:txBody>
      </p:sp>
      <p:sp>
        <p:nvSpPr>
          <p:cNvPr id="321" name="Google Shape;321;p40"/>
          <p:cNvSpPr txBox="1"/>
          <p:nvPr/>
        </p:nvSpPr>
        <p:spPr>
          <a:xfrm>
            <a:off x="2662657" y="5024403"/>
            <a:ext cx="6866700" cy="183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OUTPUT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accent5"/>
                </a:solidFill>
                <a:latin typeface="Calibri"/>
                <a:ea typeface="Calibri"/>
                <a:cs typeface="Calibri"/>
                <a:sym typeface="Calibri"/>
              </a:rPr>
              <a:t>HIDDEN LAYER</a:t>
            </a:r>
            <a:endParaRPr b="0" i="0" sz="1400" u="none" cap="none" strike="noStrike">
              <a:solidFill>
                <a:schemeClr val="accent5"/>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980000"/>
                </a:solidFill>
                <a:latin typeface="Calibri"/>
                <a:ea typeface="Calibri"/>
                <a:cs typeface="Calibri"/>
                <a:sym typeface="Calibri"/>
              </a:rPr>
              <a:t>INPUT</a:t>
            </a:r>
            <a:endParaRPr b="0" i="0" sz="1400" u="none" cap="none" strike="noStrike">
              <a:solidFill>
                <a:srgbClr val="98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27" name="Google Shape;327;p4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28" name="Google Shape;328;p41"/>
          <p:cNvPicPr preferRelativeResize="0"/>
          <p:nvPr/>
        </p:nvPicPr>
        <p:blipFill rotWithShape="1">
          <a:blip r:embed="rId3">
            <a:alphaModFix/>
          </a:blip>
          <a:srcRect b="0" l="0" r="0" t="0"/>
          <a:stretch/>
        </p:blipFill>
        <p:spPr>
          <a:xfrm flipH="1" rot="10800000">
            <a:off x="8693944" y="1909740"/>
            <a:ext cx="3038520" cy="3038520"/>
          </a:xfrm>
          <a:prstGeom prst="rect">
            <a:avLst/>
          </a:prstGeom>
          <a:noFill/>
          <a:ln>
            <a:noFill/>
          </a:ln>
        </p:spPr>
      </p:pic>
      <p:pic>
        <p:nvPicPr>
          <p:cNvPr id="329" name="Google Shape;329;p41"/>
          <p:cNvPicPr preferRelativeResize="0"/>
          <p:nvPr/>
        </p:nvPicPr>
        <p:blipFill rotWithShape="1">
          <a:blip r:embed="rId4">
            <a:alphaModFix/>
          </a:blip>
          <a:srcRect b="0" l="0" r="0" t="0"/>
          <a:stretch/>
        </p:blipFill>
        <p:spPr>
          <a:xfrm>
            <a:off x="139731" y="233854"/>
            <a:ext cx="1396938" cy="1396938"/>
          </a:xfrm>
          <a:prstGeom prst="rect">
            <a:avLst/>
          </a:prstGeom>
          <a:noFill/>
          <a:ln>
            <a:noFill/>
          </a:ln>
        </p:spPr>
      </p:pic>
      <p:pic>
        <p:nvPicPr>
          <p:cNvPr id="330" name="Google Shape;330;p41"/>
          <p:cNvPicPr preferRelativeResize="0"/>
          <p:nvPr/>
        </p:nvPicPr>
        <p:blipFill rotWithShape="1">
          <a:blip r:embed="rId5">
            <a:alphaModFix/>
          </a:blip>
          <a:srcRect b="0" l="0" r="0" t="0"/>
          <a:stretch/>
        </p:blipFill>
        <p:spPr>
          <a:xfrm>
            <a:off x="466250" y="1655775"/>
            <a:ext cx="6567500" cy="3546450"/>
          </a:xfrm>
          <a:prstGeom prst="rect">
            <a:avLst/>
          </a:prstGeom>
          <a:noFill/>
          <a:ln>
            <a:noFill/>
          </a:ln>
        </p:spPr>
      </p:pic>
      <p:sp>
        <p:nvSpPr>
          <p:cNvPr id="331" name="Google Shape;331;p41"/>
          <p:cNvSpPr txBox="1"/>
          <p:nvPr/>
        </p:nvSpPr>
        <p:spPr>
          <a:xfrm>
            <a:off x="1978875" y="363367"/>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SHORT TERM MEMORY</a:t>
            </a:r>
            <a:endParaRPr b="1" i="0" sz="4000" u="none" cap="none" strike="noStrike">
              <a:solidFill>
                <a:srgbClr val="000000"/>
              </a:solidFill>
              <a:latin typeface="Calibri"/>
              <a:ea typeface="Calibri"/>
              <a:cs typeface="Calibri"/>
              <a:sym typeface="Calibri"/>
            </a:endParaRPr>
          </a:p>
        </p:txBody>
      </p:sp>
      <p:sp>
        <p:nvSpPr>
          <p:cNvPr id="332" name="Google Shape;332;p41"/>
          <p:cNvSpPr txBox="1"/>
          <p:nvPr/>
        </p:nvSpPr>
        <p:spPr>
          <a:xfrm>
            <a:off x="7074888" y="745552"/>
            <a:ext cx="5814600" cy="384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80000"/>
                </a:solidFill>
                <a:latin typeface="Calibri"/>
                <a:ea typeface="Calibri"/>
                <a:cs typeface="Calibri"/>
                <a:sym typeface="Calibri"/>
              </a:rPr>
              <a:t>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980000"/>
                </a:solidFill>
                <a:latin typeface="Calibri"/>
                <a:ea typeface="Calibri"/>
                <a:cs typeface="Calibri"/>
                <a:sym typeface="Calibri"/>
              </a:rPr>
              <a:t>                  Vanishing Gradient</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Final hidden State Of RNN</a:t>
            </a:r>
            <a:endParaRPr b="0" i="0" sz="2400" u="none" cap="none" strike="noStrike">
              <a:solidFill>
                <a:srgbClr val="000000"/>
              </a:solidFill>
              <a:latin typeface="Calibri"/>
              <a:ea typeface="Calibri"/>
              <a:cs typeface="Calibri"/>
              <a:sym typeface="Calibri"/>
            </a:endParaRPr>
          </a:p>
        </p:txBody>
      </p:sp>
      <p:sp>
        <p:nvSpPr>
          <p:cNvPr id="333" name="Google Shape;333;p41"/>
          <p:cNvSpPr txBox="1"/>
          <p:nvPr/>
        </p:nvSpPr>
        <p:spPr>
          <a:xfrm>
            <a:off x="838200" y="5227200"/>
            <a:ext cx="3598800" cy="80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SIMPLE RNN TRAINING</a:t>
            </a:r>
            <a:endParaRPr b="1"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lang="en-US" sz="2400">
                <a:solidFill>
                  <a:schemeClr val="dk1"/>
                </a:solidFill>
                <a:latin typeface="Calibri"/>
                <a:ea typeface="Calibri"/>
                <a:cs typeface="Calibri"/>
                <a:sym typeface="Calibri"/>
              </a:rPr>
              <a:t>                   </a:t>
            </a:r>
            <a:endParaRPr b="1" sz="2000">
              <a:solidFill>
                <a:schemeClr val="dk1"/>
              </a:solidFill>
              <a:latin typeface="Calibri"/>
              <a:ea typeface="Calibri"/>
              <a:cs typeface="Calibri"/>
              <a:sym typeface="Calibri"/>
            </a:endParaRPr>
          </a:p>
        </p:txBody>
      </p:sp>
      <p:sp>
        <p:nvSpPr>
          <p:cNvPr id="334" name="Google Shape;334;p41"/>
          <p:cNvSpPr txBox="1"/>
          <p:nvPr/>
        </p:nvSpPr>
        <p:spPr>
          <a:xfrm>
            <a:off x="2380758" y="5583549"/>
            <a:ext cx="82653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alibri"/>
                <a:ea typeface="Calibri"/>
                <a:cs typeface="Calibri"/>
                <a:sym typeface="Calibri"/>
              </a:rPr>
              <a:t>Short-Term memory and the vanishing gradient is due to the nature of back-           propagation; an algorithm used to train and optimize neural networks</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341" name="Google Shape;341;p42"/>
          <p:cNvSpPr txBox="1"/>
          <p:nvPr/>
        </p:nvSpPr>
        <p:spPr>
          <a:xfrm>
            <a:off x="1219200" y="257191"/>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000000"/>
              </a:solidFill>
              <a:latin typeface="Calibri"/>
              <a:ea typeface="Calibri"/>
              <a:cs typeface="Calibri"/>
              <a:sym typeface="Calibri"/>
            </a:endParaRPr>
          </a:p>
        </p:txBody>
      </p:sp>
      <p:sp>
        <p:nvSpPr>
          <p:cNvPr id="342" name="Google Shape;342;p42"/>
          <p:cNvSpPr txBox="1"/>
          <p:nvPr/>
        </p:nvSpPr>
        <p:spPr>
          <a:xfrm>
            <a:off x="1544724" y="1456053"/>
            <a:ext cx="5867400" cy="53265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As the RNN processes more steps, it has troubles retaining information from previous steps.</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It uses that error value to do back propagation which calculates the gradients for each node in the network.</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The gradient is the value used to adjust the networks internal weights, allowing the network to learn.</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The bigger the gradient, the bigger the adjustments and vice versa.</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When doing back propagation, each node in a layer calculates it’s gradient with respect to the effects of the gradients, in the layer before it.</a:t>
            </a:r>
            <a:endParaRPr b="1" i="0" sz="2000" u="none" cap="none" strike="noStrike">
              <a:solidFill>
                <a:srgbClr val="000000"/>
              </a:solidFill>
              <a:latin typeface="Calibri"/>
              <a:ea typeface="Calibri"/>
              <a:cs typeface="Calibri"/>
              <a:sym typeface="Calibri"/>
            </a:endParaRPr>
          </a:p>
          <a:p>
            <a:pPr indent="-355600" lvl="0" marL="457200" marR="0" rtl="0" algn="l">
              <a:lnSpc>
                <a:spcPct val="100000"/>
              </a:lnSpc>
              <a:spcBef>
                <a:spcPts val="0"/>
              </a:spcBef>
              <a:spcAft>
                <a:spcPts val="0"/>
              </a:spcAft>
              <a:buClr>
                <a:srgbClr val="000000"/>
              </a:buClr>
              <a:buSzPts val="2000"/>
              <a:buFont typeface="Calibri"/>
              <a:buChar char="●"/>
            </a:pPr>
            <a:r>
              <a:rPr b="1" i="0" lang="en-US" sz="2000" u="none" cap="none" strike="noStrike">
                <a:solidFill>
                  <a:srgbClr val="000000"/>
                </a:solidFill>
                <a:latin typeface="Calibri"/>
                <a:ea typeface="Calibri"/>
                <a:cs typeface="Calibri"/>
                <a:sym typeface="Calibri"/>
              </a:rPr>
              <a:t>Not being able to learn on earlier time steps causes the network to have a short-term memory.</a:t>
            </a:r>
            <a:endParaRPr b="1" i="0" sz="2000" u="none" cap="none" strike="noStrike">
              <a:solidFill>
                <a:srgbClr val="000000"/>
              </a:solidFill>
              <a:latin typeface="Calibri"/>
              <a:ea typeface="Calibri"/>
              <a:cs typeface="Calibri"/>
              <a:sym typeface="Calibri"/>
            </a:endParaRPr>
          </a:p>
        </p:txBody>
      </p:sp>
      <p:pic>
        <p:nvPicPr>
          <p:cNvPr id="343" name="Google Shape;343;p42"/>
          <p:cNvPicPr preferRelativeResize="0"/>
          <p:nvPr/>
        </p:nvPicPr>
        <p:blipFill rotWithShape="1">
          <a:blip r:embed="rId3">
            <a:alphaModFix/>
          </a:blip>
          <a:srcRect b="0" l="0" r="0" t="0"/>
          <a:stretch/>
        </p:blipFill>
        <p:spPr>
          <a:xfrm>
            <a:off x="7520787" y="789366"/>
            <a:ext cx="3452025" cy="3728179"/>
          </a:xfrm>
          <a:prstGeom prst="rect">
            <a:avLst/>
          </a:prstGeom>
          <a:noFill/>
          <a:ln>
            <a:noFill/>
          </a:ln>
        </p:spPr>
      </p:pic>
      <p:pic>
        <p:nvPicPr>
          <p:cNvPr id="344" name="Google Shape;344;p42"/>
          <p:cNvPicPr preferRelativeResize="0"/>
          <p:nvPr/>
        </p:nvPicPr>
        <p:blipFill rotWithShape="1">
          <a:blip r:embed="rId4">
            <a:alphaModFix/>
          </a:blip>
          <a:srcRect b="0" l="0" r="0" t="39150"/>
          <a:stretch/>
        </p:blipFill>
        <p:spPr>
          <a:xfrm>
            <a:off x="6960800" y="5293100"/>
            <a:ext cx="4572000" cy="1564900"/>
          </a:xfrm>
          <a:prstGeom prst="rect">
            <a:avLst/>
          </a:prstGeom>
          <a:noFill/>
          <a:ln>
            <a:noFill/>
          </a:ln>
        </p:spPr>
      </p:pic>
      <p:sp>
        <p:nvSpPr>
          <p:cNvPr id="345" name="Google Shape;345;p42"/>
          <p:cNvSpPr txBox="1"/>
          <p:nvPr/>
        </p:nvSpPr>
        <p:spPr>
          <a:xfrm>
            <a:off x="1779200" y="318154"/>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NEED FOR THE USE OF LSTM </a:t>
            </a:r>
            <a:endParaRPr b="1" i="0" sz="3000" u="none" cap="none" strike="noStrike">
              <a:solidFill>
                <a:srgbClr val="000000"/>
              </a:solidFill>
              <a:latin typeface="Calibri"/>
              <a:ea typeface="Calibri"/>
              <a:cs typeface="Calibri"/>
              <a:sym typeface="Calibri"/>
            </a:endParaRPr>
          </a:p>
        </p:txBody>
      </p:sp>
      <p:pic>
        <p:nvPicPr>
          <p:cNvPr id="346" name="Google Shape;346;p42"/>
          <p:cNvPicPr preferRelativeResize="0"/>
          <p:nvPr/>
        </p:nvPicPr>
        <p:blipFill rotWithShape="1">
          <a:blip r:embed="rId5">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52" name="Google Shape;352;p4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53" name="Google Shape;353;p43"/>
          <p:cNvPicPr preferRelativeResize="0"/>
          <p:nvPr/>
        </p:nvPicPr>
        <p:blipFill rotWithShape="1">
          <a:blip r:embed="rId3">
            <a:alphaModFix/>
          </a:blip>
          <a:srcRect b="0" l="0" r="0" t="14683"/>
          <a:stretch/>
        </p:blipFill>
        <p:spPr>
          <a:xfrm>
            <a:off x="426075" y="1915902"/>
            <a:ext cx="6310649" cy="4623000"/>
          </a:xfrm>
          <a:prstGeom prst="rect">
            <a:avLst/>
          </a:prstGeom>
          <a:noFill/>
          <a:ln>
            <a:noFill/>
          </a:ln>
        </p:spPr>
      </p:pic>
      <p:pic>
        <p:nvPicPr>
          <p:cNvPr id="354" name="Google Shape;354;p43"/>
          <p:cNvPicPr preferRelativeResize="0"/>
          <p:nvPr/>
        </p:nvPicPr>
        <p:blipFill rotWithShape="1">
          <a:blip r:embed="rId4">
            <a:alphaModFix/>
          </a:blip>
          <a:srcRect b="0" l="0" r="0" t="0"/>
          <a:stretch/>
        </p:blipFill>
        <p:spPr>
          <a:xfrm>
            <a:off x="5632827" y="2797040"/>
            <a:ext cx="6495257" cy="1263919"/>
          </a:xfrm>
          <a:prstGeom prst="rect">
            <a:avLst/>
          </a:prstGeom>
          <a:noFill/>
          <a:ln>
            <a:noFill/>
          </a:ln>
        </p:spPr>
      </p:pic>
      <p:pic>
        <p:nvPicPr>
          <p:cNvPr id="355" name="Google Shape;355;p43"/>
          <p:cNvPicPr preferRelativeResize="0"/>
          <p:nvPr/>
        </p:nvPicPr>
        <p:blipFill rotWithShape="1">
          <a:blip r:embed="rId5">
            <a:alphaModFix/>
          </a:blip>
          <a:srcRect b="0" l="0" r="0" t="0"/>
          <a:stretch/>
        </p:blipFill>
        <p:spPr>
          <a:xfrm>
            <a:off x="139731" y="233854"/>
            <a:ext cx="1396938" cy="1396938"/>
          </a:xfrm>
          <a:prstGeom prst="rect">
            <a:avLst/>
          </a:prstGeom>
          <a:noFill/>
          <a:ln>
            <a:noFill/>
          </a:ln>
        </p:spPr>
      </p:pic>
      <p:sp>
        <p:nvSpPr>
          <p:cNvPr id="356" name="Google Shape;356;p43"/>
          <p:cNvSpPr txBox="1"/>
          <p:nvPr/>
        </p:nvSpPr>
        <p:spPr>
          <a:xfrm>
            <a:off x="1868880" y="363367"/>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LONG SHORT TERM MEMORY</a:t>
            </a:r>
            <a:endParaRPr b="1" i="0" sz="4000" u="none" cap="none" strike="noStrike">
              <a:solidFill>
                <a:srgbClr val="000000"/>
              </a:solidFill>
              <a:latin typeface="Calibri"/>
              <a:ea typeface="Calibri"/>
              <a:cs typeface="Calibri"/>
              <a:sym typeface="Calibri"/>
            </a:endParaRPr>
          </a:p>
        </p:txBody>
      </p:sp>
      <p:pic>
        <p:nvPicPr>
          <p:cNvPr id="357" name="Google Shape;357;p43"/>
          <p:cNvPicPr preferRelativeResize="0"/>
          <p:nvPr/>
        </p:nvPicPr>
        <p:blipFill rotWithShape="1">
          <a:blip r:embed="rId6">
            <a:alphaModFix/>
          </a:blip>
          <a:srcRect b="0" l="0" r="0" t="0"/>
          <a:stretch/>
        </p:blipFill>
        <p:spPr>
          <a:xfrm>
            <a:off x="6376049" y="4510174"/>
            <a:ext cx="5008801" cy="139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ctrTitle"/>
          </p:nvPr>
        </p:nvSpPr>
        <p:spPr>
          <a:xfrm>
            <a:off x="1447800" y="758826"/>
            <a:ext cx="9144000" cy="3635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ABSTRACT</a:t>
            </a:r>
            <a:endParaRPr/>
          </a:p>
        </p:txBody>
      </p:sp>
      <p:sp>
        <p:nvSpPr>
          <p:cNvPr id="176" name="Google Shape;17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177" name="Google Shape;1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8" name="Google Shape;178;p26"/>
          <p:cNvPicPr preferRelativeResize="0"/>
          <p:nvPr/>
        </p:nvPicPr>
        <p:blipFill rotWithShape="1">
          <a:blip r:embed="rId3">
            <a:alphaModFix/>
          </a:blip>
          <a:srcRect b="0" l="0" r="0" t="0"/>
          <a:stretch/>
        </p:blipFill>
        <p:spPr>
          <a:xfrm>
            <a:off x="0" y="60357"/>
            <a:ext cx="1396938" cy="1396938"/>
          </a:xfrm>
          <a:prstGeom prst="rect">
            <a:avLst/>
          </a:prstGeom>
          <a:noFill/>
          <a:ln>
            <a:noFill/>
          </a:ln>
        </p:spPr>
      </p:pic>
      <p:sp>
        <p:nvSpPr>
          <p:cNvPr id="179" name="Google Shape;179;p26"/>
          <p:cNvSpPr/>
          <p:nvPr/>
        </p:nvSpPr>
        <p:spPr>
          <a:xfrm>
            <a:off x="937458" y="1347148"/>
            <a:ext cx="10416342" cy="511935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Many studies on (Offline) Handwritten Text Recognition  (HTR)  systems  have  focused  on  building  state-of-the-art models  for  line  recognition  on  small  corpora.  However,  adding HTR  capability  to  a  large  scale  multilingual  OCR  system  poses new challenges. This project addresses three problems in building such  systems:  data,  efficiency,  and  integration.  Firstly,  one  of the  biggest  challenges  is  obtaining  sufficient  amounts  of  high-quality  training  data.  We  address  the  problem  by  using  online handwriting  data  collected  for  a  large  scale  production  online handwriting  recognition  system.  We  describe  our  image  data generation  pipeline  and  study  how  online  data  can  be  used  to build  HTR  models.  We  show  that  the  data  improve  the  models significantly  under  the  condition  where  only  a  small  number of  real  images  is  available,  which  is  usually  the  case  for  HTR models.  It enables us to support a new script at substantially lower cost. Secondly, we propose a line recognition model based on neural networks without recurrent connections.  The model achieves a comparable accuracy with LSTM-based models while allowing for better parallelism in training and inference. Finally, we present a simple way to integrate HTR models into an OCR system. These constitute a solution to bring HTR capability into a large scale OCR system.</a:t>
            </a:r>
            <a:endParaRPr b="0" i="0" sz="1200" u="none" cap="none" strike="noStrike">
              <a:solidFill>
                <a:srgbClr val="000000"/>
              </a:solidFill>
              <a:latin typeface="Calibri"/>
              <a:ea typeface="Calibri"/>
              <a:cs typeface="Calibri"/>
              <a:sym typeface="Calibri"/>
            </a:endParaRPr>
          </a:p>
          <a:p>
            <a:pPr indent="0" lvl="0" marL="0" marR="0" rtl="0" algn="l">
              <a:spcBef>
                <a:spcPts val="800"/>
              </a:spcBef>
              <a:spcAft>
                <a:spcPts val="0"/>
              </a:spcAft>
              <a:buNone/>
            </a:pPr>
            <a:br>
              <a:rPr b="0" i="0" lang="en-US" sz="1400" u="none" cap="none" strike="noStrike">
                <a:solidFill>
                  <a:srgbClr val="000000"/>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44"/>
          <p:cNvPicPr preferRelativeResize="0"/>
          <p:nvPr/>
        </p:nvPicPr>
        <p:blipFill rotWithShape="1">
          <a:blip r:embed="rId3">
            <a:alphaModFix/>
          </a:blip>
          <a:srcRect b="0" l="69409" r="2478" t="0"/>
          <a:stretch/>
        </p:blipFill>
        <p:spPr>
          <a:xfrm>
            <a:off x="1634180" y="3043863"/>
            <a:ext cx="2380303" cy="3351375"/>
          </a:xfrm>
          <a:prstGeom prst="rect">
            <a:avLst/>
          </a:prstGeom>
          <a:noFill/>
          <a:ln>
            <a:noFill/>
          </a:ln>
        </p:spPr>
      </p:pic>
      <p:pic>
        <p:nvPicPr>
          <p:cNvPr id="363" name="Google Shape;363;p44"/>
          <p:cNvPicPr preferRelativeResize="0"/>
          <p:nvPr/>
        </p:nvPicPr>
        <p:blipFill rotWithShape="1">
          <a:blip r:embed="rId4">
            <a:alphaModFix/>
          </a:blip>
          <a:srcRect b="0" l="4368" r="69496" t="0"/>
          <a:stretch/>
        </p:blipFill>
        <p:spPr>
          <a:xfrm>
            <a:off x="0" y="3043846"/>
            <a:ext cx="2212799" cy="3351400"/>
          </a:xfrm>
          <a:prstGeom prst="rect">
            <a:avLst/>
          </a:prstGeom>
          <a:noFill/>
          <a:ln>
            <a:noFill/>
          </a:ln>
        </p:spPr>
      </p:pic>
      <p:pic>
        <p:nvPicPr>
          <p:cNvPr id="364" name="Google Shape;364;p44"/>
          <p:cNvPicPr preferRelativeResize="0"/>
          <p:nvPr/>
        </p:nvPicPr>
        <p:blipFill rotWithShape="1">
          <a:blip r:embed="rId4">
            <a:alphaModFix/>
          </a:blip>
          <a:srcRect b="0" l="69171" r="0" t="0"/>
          <a:stretch/>
        </p:blipFill>
        <p:spPr>
          <a:xfrm>
            <a:off x="1522295" y="352413"/>
            <a:ext cx="2604062" cy="3351400"/>
          </a:xfrm>
          <a:prstGeom prst="rect">
            <a:avLst/>
          </a:prstGeom>
          <a:noFill/>
          <a:ln>
            <a:noFill/>
          </a:ln>
        </p:spPr>
      </p:pic>
      <p:pic>
        <p:nvPicPr>
          <p:cNvPr id="365" name="Google Shape;365;p44"/>
          <p:cNvPicPr preferRelativeResize="0"/>
          <p:nvPr/>
        </p:nvPicPr>
        <p:blipFill rotWithShape="1">
          <a:blip r:embed="rId4">
            <a:alphaModFix/>
          </a:blip>
          <a:srcRect b="0" l="4368" r="69496" t="0"/>
          <a:stretch/>
        </p:blipFill>
        <p:spPr>
          <a:xfrm>
            <a:off x="0" y="478258"/>
            <a:ext cx="2212799" cy="3351400"/>
          </a:xfrm>
          <a:prstGeom prst="rect">
            <a:avLst/>
          </a:prstGeom>
          <a:noFill/>
          <a:ln>
            <a:noFill/>
          </a:ln>
        </p:spPr>
      </p:pic>
      <p:sp>
        <p:nvSpPr>
          <p:cNvPr id="366" name="Google Shape;366;p4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67" name="Google Shape;367;p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68" name="Google Shape;368;p44"/>
          <p:cNvPicPr preferRelativeResize="0"/>
          <p:nvPr/>
        </p:nvPicPr>
        <p:blipFill rotWithShape="1">
          <a:blip r:embed="rId3">
            <a:alphaModFix/>
          </a:blip>
          <a:srcRect b="0" l="30326" r="31289" t="0"/>
          <a:stretch/>
        </p:blipFill>
        <p:spPr>
          <a:xfrm>
            <a:off x="1059275" y="3911675"/>
            <a:ext cx="1566925" cy="1615725"/>
          </a:xfrm>
          <a:prstGeom prst="rect">
            <a:avLst/>
          </a:prstGeom>
          <a:noFill/>
          <a:ln>
            <a:noFill/>
          </a:ln>
        </p:spPr>
      </p:pic>
      <p:pic>
        <p:nvPicPr>
          <p:cNvPr id="369" name="Google Shape;369;p44"/>
          <p:cNvPicPr preferRelativeResize="0"/>
          <p:nvPr/>
        </p:nvPicPr>
        <p:blipFill rotWithShape="1">
          <a:blip r:embed="rId4">
            <a:alphaModFix/>
          </a:blip>
          <a:srcRect b="0" l="30316" r="31298" t="0"/>
          <a:stretch/>
        </p:blipFill>
        <p:spPr>
          <a:xfrm>
            <a:off x="1059275" y="1220250"/>
            <a:ext cx="1566925" cy="1615725"/>
          </a:xfrm>
          <a:prstGeom prst="rect">
            <a:avLst/>
          </a:prstGeom>
          <a:noFill/>
          <a:ln>
            <a:noFill/>
          </a:ln>
        </p:spPr>
      </p:pic>
      <p:sp>
        <p:nvSpPr>
          <p:cNvPr id="370" name="Google Shape;370;p44"/>
          <p:cNvSpPr txBox="1"/>
          <p:nvPr/>
        </p:nvSpPr>
        <p:spPr>
          <a:xfrm>
            <a:off x="4988250" y="1346050"/>
            <a:ext cx="5793300" cy="16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000" u="none" cap="none" strike="noStrike">
                <a:solidFill>
                  <a:srgbClr val="000000"/>
                </a:solidFill>
                <a:latin typeface="Arial"/>
                <a:ea typeface="Arial"/>
                <a:cs typeface="Arial"/>
                <a:sym typeface="Arial"/>
              </a:rPr>
              <a:t>A tanh function ensures that the values stay between -1 and 1, thus regulating the output of the neural network.</a:t>
            </a:r>
            <a:endParaRPr b="1" i="0" sz="2000" u="none" cap="none" strike="noStrike">
              <a:solidFill>
                <a:srgbClr val="000000"/>
              </a:solidFill>
              <a:latin typeface="Arial"/>
              <a:ea typeface="Arial"/>
              <a:cs typeface="Arial"/>
              <a:sym typeface="Arial"/>
            </a:endParaRPr>
          </a:p>
        </p:txBody>
      </p:sp>
      <p:sp>
        <p:nvSpPr>
          <p:cNvPr id="371" name="Google Shape;371;p44"/>
          <p:cNvSpPr txBox="1"/>
          <p:nvPr/>
        </p:nvSpPr>
        <p:spPr>
          <a:xfrm>
            <a:off x="4988252" y="4369250"/>
            <a:ext cx="6655200" cy="161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It is helpful to update or forget data because any number getting multiplied by 0 is 0, causing values to disappears or be “forgotten.” Any number multiplied by 1 is the same value therefore that value stay’s the same or is “kept.”</a:t>
            </a:r>
            <a:endParaRPr b="1" i="0" sz="2000" u="none" cap="none" strike="noStrike">
              <a:solidFill>
                <a:srgbClr val="000000"/>
              </a:solidFill>
              <a:latin typeface="Arial"/>
              <a:ea typeface="Arial"/>
              <a:cs typeface="Arial"/>
              <a:sym typeface="Arial"/>
            </a:endParaRPr>
          </a:p>
        </p:txBody>
      </p:sp>
      <p:sp>
        <p:nvSpPr>
          <p:cNvPr id="372" name="Google Shape;372;p44"/>
          <p:cNvSpPr txBox="1"/>
          <p:nvPr/>
        </p:nvSpPr>
        <p:spPr>
          <a:xfrm>
            <a:off x="1868880" y="363367"/>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LONG SHORT TERM MEMORY</a:t>
            </a:r>
            <a:endParaRPr b="1" i="0" sz="4000" u="none" cap="none" strike="noStrike">
              <a:solidFill>
                <a:srgbClr val="000000"/>
              </a:solidFill>
              <a:latin typeface="Calibri"/>
              <a:ea typeface="Calibri"/>
              <a:cs typeface="Calibri"/>
              <a:sym typeface="Calibri"/>
            </a:endParaRPr>
          </a:p>
        </p:txBody>
      </p:sp>
      <p:sp>
        <p:nvSpPr>
          <p:cNvPr id="373" name="Google Shape;373;p44"/>
          <p:cNvSpPr txBox="1"/>
          <p:nvPr/>
        </p:nvSpPr>
        <p:spPr>
          <a:xfrm>
            <a:off x="838200" y="2974875"/>
            <a:ext cx="3176400" cy="348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tanh Function</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Sigmoid Function</a:t>
            </a:r>
            <a:endParaRPr b="1" i="0" sz="3000" u="none" cap="none" strike="noStrike">
              <a:solidFill>
                <a:srgbClr val="000000"/>
              </a:solidFill>
              <a:latin typeface="Calibri"/>
              <a:ea typeface="Calibri"/>
              <a:cs typeface="Calibri"/>
              <a:sym typeface="Calibri"/>
            </a:endParaRPr>
          </a:p>
        </p:txBody>
      </p:sp>
      <p:sp>
        <p:nvSpPr>
          <p:cNvPr id="374" name="Google Shape;374;p44"/>
          <p:cNvSpPr txBox="1"/>
          <p:nvPr/>
        </p:nvSpPr>
        <p:spPr>
          <a:xfrm>
            <a:off x="1219188" y="2860042"/>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Calibri"/>
                <a:ea typeface="Calibri"/>
                <a:cs typeface="Calibri"/>
                <a:sym typeface="Calibri"/>
              </a:rPr>
              <a:t>                    - squishes values between -1 and 1</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Calibri"/>
                <a:ea typeface="Calibri"/>
                <a:cs typeface="Calibri"/>
                <a:sym typeface="Calibri"/>
              </a:rPr>
              <a:t>                     - squishes values between 0 and 1</a:t>
            </a:r>
            <a:endParaRPr b="0" i="0" sz="3000" u="none" cap="none" strike="noStrike">
              <a:solidFill>
                <a:srgbClr val="000000"/>
              </a:solidFill>
              <a:latin typeface="Calibri"/>
              <a:ea typeface="Calibri"/>
              <a:cs typeface="Calibri"/>
              <a:sym typeface="Calibri"/>
            </a:endParaRPr>
          </a:p>
        </p:txBody>
      </p:sp>
      <p:pic>
        <p:nvPicPr>
          <p:cNvPr id="375" name="Google Shape;375;p44"/>
          <p:cNvPicPr preferRelativeResize="0"/>
          <p:nvPr/>
        </p:nvPicPr>
        <p:blipFill rotWithShape="1">
          <a:blip r:embed="rId5">
            <a:alphaModFix/>
          </a:blip>
          <a:srcRect b="0" l="0" r="0" t="0"/>
          <a:stretch/>
        </p:blipFill>
        <p:spPr>
          <a:xfrm>
            <a:off x="6" y="4"/>
            <a:ext cx="1396938" cy="13969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9" name="Shape 379"/>
        <p:cNvGrpSpPr/>
        <p:nvPr/>
      </p:nvGrpSpPr>
      <p:grpSpPr>
        <a:xfrm>
          <a:off x="0" y="0"/>
          <a:ext cx="0" cy="0"/>
          <a:chOff x="0" y="0"/>
          <a:chExt cx="0" cy="0"/>
        </a:xfrm>
      </p:grpSpPr>
      <p:pic>
        <p:nvPicPr>
          <p:cNvPr id="380" name="Google Shape;380;p45"/>
          <p:cNvPicPr preferRelativeResize="0"/>
          <p:nvPr/>
        </p:nvPicPr>
        <p:blipFill rotWithShape="1">
          <a:blip r:embed="rId3">
            <a:alphaModFix/>
          </a:blip>
          <a:srcRect b="0" l="69408" r="2479" t="0"/>
          <a:stretch/>
        </p:blipFill>
        <p:spPr>
          <a:xfrm>
            <a:off x="1937230" y="2920475"/>
            <a:ext cx="2380303" cy="3351375"/>
          </a:xfrm>
          <a:prstGeom prst="rect">
            <a:avLst/>
          </a:prstGeom>
          <a:noFill/>
          <a:ln>
            <a:noFill/>
          </a:ln>
        </p:spPr>
      </p:pic>
      <p:pic>
        <p:nvPicPr>
          <p:cNvPr id="381" name="Google Shape;381;p45"/>
          <p:cNvPicPr preferRelativeResize="0"/>
          <p:nvPr/>
        </p:nvPicPr>
        <p:blipFill rotWithShape="1">
          <a:blip r:embed="rId4">
            <a:alphaModFix/>
          </a:blip>
          <a:srcRect b="0" l="4369" r="69495" t="0"/>
          <a:stretch/>
        </p:blipFill>
        <p:spPr>
          <a:xfrm>
            <a:off x="0" y="3043846"/>
            <a:ext cx="2212799" cy="3351400"/>
          </a:xfrm>
          <a:prstGeom prst="rect">
            <a:avLst/>
          </a:prstGeom>
          <a:noFill/>
          <a:ln>
            <a:noFill/>
          </a:ln>
        </p:spPr>
      </p:pic>
      <p:pic>
        <p:nvPicPr>
          <p:cNvPr id="382" name="Google Shape;382;p45"/>
          <p:cNvPicPr preferRelativeResize="0"/>
          <p:nvPr/>
        </p:nvPicPr>
        <p:blipFill rotWithShape="1">
          <a:blip r:embed="rId4">
            <a:alphaModFix/>
          </a:blip>
          <a:srcRect b="0" l="69171" r="0" t="0"/>
          <a:stretch/>
        </p:blipFill>
        <p:spPr>
          <a:xfrm>
            <a:off x="1522295" y="352413"/>
            <a:ext cx="2604062" cy="3351400"/>
          </a:xfrm>
          <a:prstGeom prst="rect">
            <a:avLst/>
          </a:prstGeom>
          <a:noFill/>
          <a:ln>
            <a:noFill/>
          </a:ln>
        </p:spPr>
      </p:pic>
      <p:pic>
        <p:nvPicPr>
          <p:cNvPr id="383" name="Google Shape;383;p45"/>
          <p:cNvPicPr preferRelativeResize="0"/>
          <p:nvPr/>
        </p:nvPicPr>
        <p:blipFill rotWithShape="1">
          <a:blip r:embed="rId4">
            <a:alphaModFix/>
          </a:blip>
          <a:srcRect b="0" l="4369" r="69495" t="0"/>
          <a:stretch/>
        </p:blipFill>
        <p:spPr>
          <a:xfrm>
            <a:off x="0" y="478258"/>
            <a:ext cx="2212799" cy="3351400"/>
          </a:xfrm>
          <a:prstGeom prst="rect">
            <a:avLst/>
          </a:prstGeom>
          <a:noFill/>
          <a:ln>
            <a:noFill/>
          </a:ln>
        </p:spPr>
      </p:pic>
      <p:sp>
        <p:nvSpPr>
          <p:cNvPr id="384" name="Google Shape;384;p45"/>
          <p:cNvSpPr txBox="1"/>
          <p:nvPr/>
        </p:nvSpPr>
        <p:spPr>
          <a:xfrm>
            <a:off x="838200" y="2974877"/>
            <a:ext cx="9753600" cy="348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tanh Function</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Sigmoid Function</a:t>
            </a:r>
            <a:endParaRPr b="1" i="0" sz="3100" u="none" cap="none" strike="noStrike">
              <a:solidFill>
                <a:srgbClr val="000000"/>
              </a:solidFill>
              <a:latin typeface="Calibri"/>
              <a:ea typeface="Calibri"/>
              <a:cs typeface="Calibri"/>
              <a:sym typeface="Calibri"/>
            </a:endParaRPr>
          </a:p>
        </p:txBody>
      </p:sp>
      <p:sp>
        <p:nvSpPr>
          <p:cNvPr id="385" name="Google Shape;385;p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386" name="Google Shape;386;p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87" name="Google Shape;387;p45"/>
          <p:cNvPicPr preferRelativeResize="0"/>
          <p:nvPr/>
        </p:nvPicPr>
        <p:blipFill rotWithShape="1">
          <a:blip r:embed="rId3">
            <a:alphaModFix/>
          </a:blip>
          <a:srcRect b="0" l="30326" r="31290" t="0"/>
          <a:stretch/>
        </p:blipFill>
        <p:spPr>
          <a:xfrm>
            <a:off x="1059275" y="3911675"/>
            <a:ext cx="1566928" cy="1615725"/>
          </a:xfrm>
          <a:prstGeom prst="rect">
            <a:avLst/>
          </a:prstGeom>
          <a:noFill/>
          <a:ln>
            <a:noFill/>
          </a:ln>
        </p:spPr>
      </p:pic>
      <p:pic>
        <p:nvPicPr>
          <p:cNvPr id="388" name="Google Shape;388;p45"/>
          <p:cNvPicPr preferRelativeResize="0"/>
          <p:nvPr/>
        </p:nvPicPr>
        <p:blipFill rotWithShape="1">
          <a:blip r:embed="rId4">
            <a:alphaModFix/>
          </a:blip>
          <a:srcRect b="0" l="30317" r="31296" t="0"/>
          <a:stretch/>
        </p:blipFill>
        <p:spPr>
          <a:xfrm>
            <a:off x="1059275" y="1220250"/>
            <a:ext cx="1566928" cy="1615725"/>
          </a:xfrm>
          <a:prstGeom prst="rect">
            <a:avLst/>
          </a:prstGeom>
          <a:noFill/>
          <a:ln>
            <a:noFill/>
          </a:ln>
        </p:spPr>
      </p:pic>
      <p:pic>
        <p:nvPicPr>
          <p:cNvPr id="389" name="Google Shape;389;p45"/>
          <p:cNvPicPr preferRelativeResize="0"/>
          <p:nvPr/>
        </p:nvPicPr>
        <p:blipFill rotWithShape="1">
          <a:blip r:embed="rId5">
            <a:alphaModFix/>
          </a:blip>
          <a:srcRect b="0" l="0" r="0" t="0"/>
          <a:stretch/>
        </p:blipFill>
        <p:spPr>
          <a:xfrm>
            <a:off x="4451550" y="1220250"/>
            <a:ext cx="6902244" cy="915456"/>
          </a:xfrm>
          <a:prstGeom prst="rect">
            <a:avLst/>
          </a:prstGeom>
          <a:noFill/>
          <a:ln>
            <a:noFill/>
          </a:ln>
        </p:spPr>
      </p:pic>
      <p:pic>
        <p:nvPicPr>
          <p:cNvPr id="390" name="Google Shape;390;p45"/>
          <p:cNvPicPr preferRelativeResize="0"/>
          <p:nvPr/>
        </p:nvPicPr>
        <p:blipFill rotWithShape="1">
          <a:blip r:embed="rId6">
            <a:alphaModFix/>
          </a:blip>
          <a:srcRect b="0" l="0" r="0" t="0"/>
          <a:stretch/>
        </p:blipFill>
        <p:spPr>
          <a:xfrm>
            <a:off x="4451550" y="2515971"/>
            <a:ext cx="6902244" cy="915456"/>
          </a:xfrm>
          <a:prstGeom prst="rect">
            <a:avLst/>
          </a:prstGeom>
          <a:noFill/>
          <a:ln>
            <a:noFill/>
          </a:ln>
        </p:spPr>
      </p:pic>
      <p:sp>
        <p:nvSpPr>
          <p:cNvPr id="391" name="Google Shape;391;p45"/>
          <p:cNvSpPr txBox="1"/>
          <p:nvPr/>
        </p:nvSpPr>
        <p:spPr>
          <a:xfrm>
            <a:off x="1219188" y="2860042"/>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Calibri"/>
                <a:ea typeface="Calibri"/>
                <a:cs typeface="Calibri"/>
                <a:sym typeface="Calibri"/>
              </a:rPr>
              <a:t>                    - squishes values between -1 and 1</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rgbClr val="000000"/>
                </a:solidFill>
                <a:latin typeface="Calibri"/>
                <a:ea typeface="Calibri"/>
                <a:cs typeface="Calibri"/>
                <a:sym typeface="Calibri"/>
              </a:rPr>
              <a:t>                     - squishes values between 0 and 1</a:t>
            </a:r>
            <a:endParaRPr b="0" i="0" sz="3100" u="none" cap="none" strike="noStrike">
              <a:solidFill>
                <a:srgbClr val="000000"/>
              </a:solidFill>
              <a:latin typeface="Calibri"/>
              <a:ea typeface="Calibri"/>
              <a:cs typeface="Calibri"/>
              <a:sym typeface="Calibri"/>
            </a:endParaRPr>
          </a:p>
        </p:txBody>
      </p:sp>
      <p:sp>
        <p:nvSpPr>
          <p:cNvPr id="392" name="Google Shape;392;p45"/>
          <p:cNvSpPr txBox="1"/>
          <p:nvPr/>
        </p:nvSpPr>
        <p:spPr>
          <a:xfrm>
            <a:off x="3903838" y="-297915"/>
            <a:ext cx="9753600" cy="113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980000"/>
                </a:solidFill>
                <a:latin typeface="Calibri"/>
                <a:ea typeface="Calibri"/>
                <a:cs typeface="Calibri"/>
                <a:sym typeface="Calibri"/>
              </a:rPr>
              <a:t>Vector Transformations </a:t>
            </a:r>
            <a:endParaRPr b="1" i="0" sz="2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980000"/>
              </a:solidFill>
              <a:latin typeface="Calibri"/>
              <a:ea typeface="Calibri"/>
              <a:cs typeface="Calibri"/>
              <a:sym typeface="Calibri"/>
            </a:endParaRPr>
          </a:p>
          <a:p>
            <a:pPr indent="-368300" lvl="0" marL="457200" marR="0" rtl="0" algn="l">
              <a:lnSpc>
                <a:spcPct val="100000"/>
              </a:lnSpc>
              <a:spcBef>
                <a:spcPts val="0"/>
              </a:spcBef>
              <a:spcAft>
                <a:spcPts val="0"/>
              </a:spcAft>
              <a:buClr>
                <a:srgbClr val="980000"/>
              </a:buClr>
              <a:buSzPts val="2400"/>
              <a:buFont typeface="Calibri"/>
              <a:buChar char="-"/>
            </a:pPr>
            <a:r>
              <a:rPr b="1" i="0" lang="en-US" sz="2400" u="none" cap="none" strike="noStrike">
                <a:solidFill>
                  <a:srgbClr val="980000"/>
                </a:solidFill>
                <a:latin typeface="Calibri"/>
                <a:ea typeface="Calibri"/>
                <a:cs typeface="Calibri"/>
                <a:sym typeface="Calibri"/>
              </a:rPr>
              <a:t>without tanh function</a:t>
            </a:r>
            <a:endParaRPr b="1" i="0" sz="2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98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980000"/>
              </a:solidFill>
              <a:latin typeface="Calibri"/>
              <a:ea typeface="Calibri"/>
              <a:cs typeface="Calibri"/>
              <a:sym typeface="Calibri"/>
            </a:endParaRPr>
          </a:p>
          <a:p>
            <a:pPr indent="-368300" lvl="0" marL="457200" marR="0" rtl="0" algn="l">
              <a:lnSpc>
                <a:spcPct val="100000"/>
              </a:lnSpc>
              <a:spcBef>
                <a:spcPts val="0"/>
              </a:spcBef>
              <a:spcAft>
                <a:spcPts val="0"/>
              </a:spcAft>
              <a:buClr>
                <a:srgbClr val="980000"/>
              </a:buClr>
              <a:buSzPts val="2400"/>
              <a:buFont typeface="Calibri"/>
              <a:buChar char="-"/>
            </a:pPr>
            <a:r>
              <a:rPr b="1" i="0" lang="en-US" sz="2400" u="none" cap="none" strike="noStrike">
                <a:solidFill>
                  <a:srgbClr val="980000"/>
                </a:solidFill>
                <a:latin typeface="Calibri"/>
                <a:ea typeface="Calibri"/>
                <a:cs typeface="Calibri"/>
                <a:sym typeface="Calibri"/>
              </a:rPr>
              <a:t>with tanh function</a:t>
            </a:r>
            <a:endParaRPr b="1" i="0" sz="2400" u="none" cap="none" strike="noStrike">
              <a:solidFill>
                <a:srgbClr val="98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399" name="Google Shape;399;p46"/>
          <p:cNvPicPr preferRelativeResize="0"/>
          <p:nvPr/>
        </p:nvPicPr>
        <p:blipFill rotWithShape="1">
          <a:blip r:embed="rId3">
            <a:alphaModFix/>
          </a:blip>
          <a:srcRect b="0" l="0" r="0" t="0"/>
          <a:stretch/>
        </p:blipFill>
        <p:spPr>
          <a:xfrm>
            <a:off x="0" y="1447249"/>
            <a:ext cx="5381220" cy="2832225"/>
          </a:xfrm>
          <a:prstGeom prst="rect">
            <a:avLst/>
          </a:prstGeom>
          <a:noFill/>
          <a:ln>
            <a:noFill/>
          </a:ln>
        </p:spPr>
      </p:pic>
      <p:pic>
        <p:nvPicPr>
          <p:cNvPr id="400" name="Google Shape;400;p46"/>
          <p:cNvPicPr preferRelativeResize="0"/>
          <p:nvPr/>
        </p:nvPicPr>
        <p:blipFill rotWithShape="1">
          <a:blip r:embed="rId4">
            <a:alphaModFix/>
          </a:blip>
          <a:srcRect b="0" l="0" r="0" t="0"/>
          <a:stretch/>
        </p:blipFill>
        <p:spPr>
          <a:xfrm>
            <a:off x="0" y="4309002"/>
            <a:ext cx="5381225" cy="2548998"/>
          </a:xfrm>
          <a:prstGeom prst="rect">
            <a:avLst/>
          </a:prstGeom>
          <a:noFill/>
          <a:ln>
            <a:noFill/>
          </a:ln>
        </p:spPr>
      </p:pic>
      <p:pic>
        <p:nvPicPr>
          <p:cNvPr id="401" name="Google Shape;401;p46"/>
          <p:cNvPicPr preferRelativeResize="0"/>
          <p:nvPr/>
        </p:nvPicPr>
        <p:blipFill rotWithShape="1">
          <a:blip r:embed="rId5">
            <a:alphaModFix/>
          </a:blip>
          <a:srcRect b="0" l="0" r="0" t="0"/>
          <a:stretch/>
        </p:blipFill>
        <p:spPr>
          <a:xfrm>
            <a:off x="6810777" y="1447250"/>
            <a:ext cx="5381223" cy="2832225"/>
          </a:xfrm>
          <a:prstGeom prst="rect">
            <a:avLst/>
          </a:prstGeom>
          <a:noFill/>
          <a:ln>
            <a:noFill/>
          </a:ln>
        </p:spPr>
      </p:pic>
      <p:pic>
        <p:nvPicPr>
          <p:cNvPr id="402" name="Google Shape;402;p46"/>
          <p:cNvPicPr preferRelativeResize="0"/>
          <p:nvPr/>
        </p:nvPicPr>
        <p:blipFill rotWithShape="1">
          <a:blip r:embed="rId6">
            <a:alphaModFix/>
          </a:blip>
          <a:srcRect b="0" l="0" r="0" t="0"/>
          <a:stretch/>
        </p:blipFill>
        <p:spPr>
          <a:xfrm>
            <a:off x="6810775" y="4279464"/>
            <a:ext cx="5381225" cy="2548999"/>
          </a:xfrm>
          <a:prstGeom prst="rect">
            <a:avLst/>
          </a:prstGeom>
          <a:noFill/>
          <a:ln>
            <a:noFill/>
          </a:ln>
        </p:spPr>
      </p:pic>
      <p:sp>
        <p:nvSpPr>
          <p:cNvPr id="403" name="Google Shape;403;p46"/>
          <p:cNvSpPr txBox="1"/>
          <p:nvPr/>
        </p:nvSpPr>
        <p:spPr>
          <a:xfrm>
            <a:off x="0" y="1306350"/>
            <a:ext cx="3481500" cy="54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FORGET GATE</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INPUT GATE</a:t>
            </a:r>
            <a:endParaRPr b="1" i="0" sz="3000" u="none" cap="none" strike="noStrike">
              <a:solidFill>
                <a:srgbClr val="000000"/>
              </a:solidFill>
              <a:latin typeface="Calibri"/>
              <a:ea typeface="Calibri"/>
              <a:cs typeface="Calibri"/>
              <a:sym typeface="Calibri"/>
            </a:endParaRPr>
          </a:p>
        </p:txBody>
      </p:sp>
      <p:sp>
        <p:nvSpPr>
          <p:cNvPr id="404" name="Google Shape;404;p46"/>
          <p:cNvSpPr txBox="1"/>
          <p:nvPr/>
        </p:nvSpPr>
        <p:spPr>
          <a:xfrm>
            <a:off x="6810775" y="1306350"/>
            <a:ext cx="3481500" cy="54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CELL STATE</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000000"/>
                </a:solidFill>
                <a:latin typeface="Calibri"/>
                <a:ea typeface="Calibri"/>
                <a:cs typeface="Calibri"/>
                <a:sym typeface="Calibri"/>
              </a:rPr>
              <a:t>OUTPUT GATE</a:t>
            </a:r>
            <a:endParaRPr b="1" i="0" sz="3000" u="none" cap="none" strike="noStrike">
              <a:solidFill>
                <a:srgbClr val="000000"/>
              </a:solidFill>
              <a:latin typeface="Calibri"/>
              <a:ea typeface="Calibri"/>
              <a:cs typeface="Calibri"/>
              <a:sym typeface="Calibri"/>
            </a:endParaRPr>
          </a:p>
        </p:txBody>
      </p:sp>
      <p:pic>
        <p:nvPicPr>
          <p:cNvPr id="405" name="Google Shape;405;p46"/>
          <p:cNvPicPr preferRelativeResize="0"/>
          <p:nvPr/>
        </p:nvPicPr>
        <p:blipFill rotWithShape="1">
          <a:blip r:embed="rId7">
            <a:alphaModFix/>
          </a:blip>
          <a:srcRect b="0" l="0" r="0" t="0"/>
          <a:stretch/>
        </p:blipFill>
        <p:spPr>
          <a:xfrm>
            <a:off x="6" y="4"/>
            <a:ext cx="1396938" cy="13969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12" name="Google Shape;412;p47"/>
          <p:cNvSpPr txBox="1"/>
          <p:nvPr/>
        </p:nvSpPr>
        <p:spPr>
          <a:xfrm>
            <a:off x="843511" y="1249950"/>
            <a:ext cx="4687800" cy="43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FORGET GATE:</a:t>
            </a:r>
            <a:endParaRPr b="1" sz="24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First, we have the forget gate. This gate decides what information should be thrown away or kept. Information from the previous hidden state and information from the current input is passed through the sigmoid function. Values come out between 0 and 1. The closer to 0 means to forget, and the closer to 1 means to keep.</a:t>
            </a:r>
            <a:endParaRPr b="1" sz="15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INPUT GATE:</a:t>
            </a:r>
            <a:endParaRPr b="1" sz="24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To update the cell state, we have the input gate. First, we pass the previous hidden state and current input into a sigmoid function. That decides which values will be updated by transforming the values to be between 0 and 1. 0 means not important, and 1 means important. You also pass the hidden state and current input into the tanh function to squish values between -1 and 1 to help regulate the network. Then you multiply the tanh output with the sigmoid output. The sigmoid output will decide which information is important to keep from the tanh output.</a:t>
            </a:r>
            <a:endParaRPr sz="1500">
              <a:latin typeface="Calibri"/>
              <a:ea typeface="Calibri"/>
              <a:cs typeface="Calibri"/>
              <a:sym typeface="Calibri"/>
            </a:endParaRPr>
          </a:p>
        </p:txBody>
      </p:sp>
      <p:sp>
        <p:nvSpPr>
          <p:cNvPr id="413" name="Google Shape;413;p47"/>
          <p:cNvSpPr txBox="1"/>
          <p:nvPr/>
        </p:nvSpPr>
        <p:spPr>
          <a:xfrm>
            <a:off x="6666000" y="1249950"/>
            <a:ext cx="4687800" cy="43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CELL STATE:</a:t>
            </a:r>
            <a:endParaRPr b="1" sz="24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Now we should have enough information to calculate the cell state. First, the cell state gets pointwise multiplied by the forget vector. This has a possibility of dropping values in the cell state if it gets multiplied by values near 0. Then we take the output from the input gate and do a pointwise addition which updates the cell state to new values that the neural network finds relevant. That gives us our new cell state.</a:t>
            </a:r>
            <a:endParaRPr b="1" sz="2400">
              <a:latin typeface="Calibri"/>
              <a:ea typeface="Calibri"/>
              <a:cs typeface="Calibri"/>
              <a:sym typeface="Calibri"/>
            </a:endParaRPr>
          </a:p>
          <a:p>
            <a:pPr indent="0" lvl="0" marL="0" rtl="0" algn="l">
              <a:spcBef>
                <a:spcPts val="0"/>
              </a:spcBef>
              <a:spcAft>
                <a:spcPts val="0"/>
              </a:spcAft>
              <a:buNone/>
            </a:pPr>
            <a:r>
              <a:rPr b="1" lang="en-US" sz="2400">
                <a:latin typeface="Calibri"/>
                <a:ea typeface="Calibri"/>
                <a:cs typeface="Calibri"/>
                <a:sym typeface="Calibri"/>
              </a:rPr>
              <a:t>OUTPUT GATE:</a:t>
            </a:r>
            <a:endParaRPr b="1" sz="24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Last we have the output gate. The output gate decides what the next hidden state should be. Remember that the hidden state contains information on previous inputs. The hidden state is also used for predictions. First, we pass the previous hidden state and the current input into a sigmoid function. Then we pass the newly modified cell state to the tanh function. We multiply the tanh output with the sigmoid output to decide what information the hidden state should carry. The output is the hidden state. The new cell state and the new hidden is then carried over to the next time step.</a:t>
            </a:r>
            <a:endParaRPr sz="1500">
              <a:latin typeface="Calibri"/>
              <a:ea typeface="Calibri"/>
              <a:cs typeface="Calibri"/>
              <a:sym typeface="Calibri"/>
            </a:endParaRPr>
          </a:p>
        </p:txBody>
      </p:sp>
      <p:pic>
        <p:nvPicPr>
          <p:cNvPr id="414" name="Google Shape;414;p47"/>
          <p:cNvPicPr preferRelativeResize="0"/>
          <p:nvPr/>
        </p:nvPicPr>
        <p:blipFill rotWithShape="1">
          <a:blip r:embed="rId3">
            <a:alphaModFix/>
          </a:blip>
          <a:srcRect b="0" l="0" r="0" t="0"/>
          <a:stretch/>
        </p:blipFill>
        <p:spPr>
          <a:xfrm>
            <a:off x="6" y="4"/>
            <a:ext cx="1396938" cy="13969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8"/>
          <p:cNvSpPr txBox="1"/>
          <p:nvPr>
            <p:ph type="ctrTitle"/>
          </p:nvPr>
        </p:nvSpPr>
        <p:spPr>
          <a:xfrm>
            <a:off x="1524000" y="647701"/>
            <a:ext cx="10185400" cy="33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420" name="Google Shape;420;p48"/>
          <p:cNvSpPr txBox="1"/>
          <p:nvPr>
            <p:ph idx="1" type="subTitle"/>
          </p:nvPr>
        </p:nvSpPr>
        <p:spPr>
          <a:xfrm>
            <a:off x="1805973" y="1722943"/>
            <a:ext cx="9144000" cy="3077656"/>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2400"/>
              <a:buNone/>
            </a:pPr>
            <a:r>
              <a:rPr lang="en-US" sz="2400">
                <a:latin typeface="Times New Roman"/>
                <a:ea typeface="Times New Roman"/>
                <a:cs typeface="Times New Roman"/>
                <a:sym typeface="Times New Roman"/>
              </a:rPr>
              <a:t>The</a:t>
            </a:r>
            <a:r>
              <a:rPr b="1" lang="en-US" sz="2400">
                <a:latin typeface="Times New Roman"/>
                <a:ea typeface="Times New Roman"/>
                <a:cs typeface="Times New Roman"/>
                <a:sym typeface="Times New Roman"/>
              </a:rPr>
              <a:t> CTC </a:t>
            </a:r>
            <a:r>
              <a:rPr lang="en-US" sz="2400">
                <a:latin typeface="Times New Roman"/>
                <a:ea typeface="Times New Roman"/>
                <a:cs typeface="Times New Roman"/>
                <a:sym typeface="Times New Roman"/>
              </a:rPr>
              <a:t>layer –</a:t>
            </a:r>
            <a:r>
              <a:rPr lang="en-US" sz="1800">
                <a:latin typeface="Times New Roman"/>
                <a:ea typeface="Times New Roman"/>
                <a:cs typeface="Times New Roman"/>
                <a:sym typeface="Times New Roman"/>
              </a:rPr>
              <a:t> </a:t>
            </a:r>
            <a:r>
              <a:rPr lang="en-US" sz="2400">
                <a:latin typeface="Times New Roman"/>
                <a:ea typeface="Times New Roman"/>
                <a:cs typeface="Times New Roman"/>
                <a:sym typeface="Times New Roman"/>
              </a:rPr>
              <a:t>Connectionist Temporal Classification</a:t>
            </a:r>
            <a:endParaRPr sz="1800">
              <a:latin typeface="Times New Roman"/>
              <a:ea typeface="Times New Roman"/>
              <a:cs typeface="Times New Roman"/>
              <a:sym typeface="Times New Roman"/>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CTC uses a basis character say - to differentiate between duplicate characters and repeated characters in a input region. </a:t>
            </a:r>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For example a particular character can span multiple regions of input and thus CTC would output the same character consecutively.</a:t>
            </a:r>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 While decoding the output of CTC based on the simple heuristic of highest probability for each position, we might get results which might not make any sense in the real world. To solve this we might employ a beam search decoder to improve the results.</a:t>
            </a:r>
            <a:endParaRPr sz="720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600"/>
              <a:buNone/>
            </a:pPr>
            <a:r>
              <a:t/>
            </a:r>
            <a:endParaRPr sz="600"/>
          </a:p>
        </p:txBody>
      </p:sp>
      <p:sp>
        <p:nvSpPr>
          <p:cNvPr id="421" name="Google Shape;42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22" name="Google Shape;42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3" name="Google Shape;423;p48"/>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9"/>
          <p:cNvSpPr txBox="1"/>
          <p:nvPr>
            <p:ph type="ctrTitle"/>
          </p:nvPr>
        </p:nvSpPr>
        <p:spPr>
          <a:xfrm>
            <a:off x="1524000" y="647701"/>
            <a:ext cx="10185400" cy="33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430" name="Google Shape;430;p49"/>
          <p:cNvSpPr txBox="1"/>
          <p:nvPr>
            <p:ph idx="1" type="subTitle"/>
          </p:nvPr>
        </p:nvSpPr>
        <p:spPr>
          <a:xfrm>
            <a:off x="1544716" y="1216758"/>
            <a:ext cx="9144000" cy="1655762"/>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1600"/>
              <a:buNone/>
            </a:pPr>
            <a:r>
              <a:rPr lang="en-US" sz="1600">
                <a:latin typeface="Times New Roman"/>
                <a:ea typeface="Times New Roman"/>
                <a:cs typeface="Times New Roman"/>
                <a:sym typeface="Times New Roman"/>
              </a:rPr>
              <a:t>.</a:t>
            </a:r>
            <a:r>
              <a:rPr lang="en-US" sz="2800">
                <a:latin typeface="Times New Roman"/>
                <a:ea typeface="Times New Roman"/>
                <a:cs typeface="Times New Roman"/>
                <a:sym typeface="Times New Roman"/>
              </a:rPr>
              <a:t>Word Beam search decoding</a:t>
            </a:r>
            <a:endParaRPr/>
          </a:p>
          <a:p>
            <a:pPr indent="-857250" lvl="0" marL="857250" rtl="0" algn="just">
              <a:lnSpc>
                <a:spcPct val="150000"/>
              </a:lnSpc>
              <a:spcBef>
                <a:spcPts val="1000"/>
              </a:spcBef>
              <a:spcAft>
                <a:spcPts val="0"/>
              </a:spcAft>
              <a:buClr>
                <a:schemeClr val="dk1"/>
              </a:buClr>
              <a:buSzPts val="1800"/>
              <a:buFont typeface="Arial"/>
              <a:buChar char="•"/>
            </a:pPr>
            <a:r>
              <a:rPr lang="en-US" sz="1800">
                <a:latin typeface="Times New Roman"/>
                <a:ea typeface="Times New Roman"/>
                <a:cs typeface="Times New Roman"/>
                <a:sym typeface="Times New Roman"/>
              </a:rPr>
              <a:t>Instead of taking a single output from the network every time beam search suggests keeping multiple output paths with highest every probabilities and expand the chain with new outputs and dropping paths having lesser probabilities to keep the beam size constant. </a:t>
            </a:r>
            <a:endParaRPr/>
          </a:p>
          <a:p>
            <a:pPr indent="0" lvl="0" marL="0" rtl="0" algn="just">
              <a:lnSpc>
                <a:spcPct val="150000"/>
              </a:lnSpc>
              <a:spcBef>
                <a:spcPts val="1000"/>
              </a:spcBef>
              <a:spcAft>
                <a:spcPts val="0"/>
              </a:spcAft>
              <a:buClr>
                <a:schemeClr val="dk1"/>
              </a:buClr>
              <a:buSzPts val="7200"/>
              <a:buNone/>
            </a:pPr>
            <a:r>
              <a:t/>
            </a:r>
            <a:endParaRPr sz="7200">
              <a:latin typeface="Times New Roman"/>
              <a:ea typeface="Times New Roman"/>
              <a:cs typeface="Times New Roman"/>
              <a:sym typeface="Times New Roman"/>
            </a:endParaRPr>
          </a:p>
          <a:p>
            <a:pPr indent="0" lvl="0" marL="0" rtl="0" algn="ctr">
              <a:lnSpc>
                <a:spcPct val="70000"/>
              </a:lnSpc>
              <a:spcBef>
                <a:spcPts val="1000"/>
              </a:spcBef>
              <a:spcAft>
                <a:spcPts val="0"/>
              </a:spcAft>
              <a:buClr>
                <a:schemeClr val="dk1"/>
              </a:buClr>
              <a:buSzPts val="600"/>
              <a:buNone/>
            </a:pPr>
            <a:r>
              <a:t/>
            </a:r>
            <a:endParaRPr sz="600"/>
          </a:p>
        </p:txBody>
      </p:sp>
      <p:sp>
        <p:nvSpPr>
          <p:cNvPr id="431" name="Google Shape;43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32" name="Google Shape;43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33" name="Google Shape;433;p49"/>
          <p:cNvPicPr preferRelativeResize="0"/>
          <p:nvPr/>
        </p:nvPicPr>
        <p:blipFill rotWithShape="1">
          <a:blip r:embed="rId3">
            <a:alphaModFix/>
          </a:blip>
          <a:srcRect b="0" l="0" r="0" t="0"/>
          <a:stretch/>
        </p:blipFill>
        <p:spPr>
          <a:xfrm>
            <a:off x="4150405" y="3191695"/>
            <a:ext cx="3891190" cy="3164655"/>
          </a:xfrm>
          <a:prstGeom prst="rect">
            <a:avLst/>
          </a:prstGeom>
          <a:noFill/>
          <a:ln>
            <a:noFill/>
          </a:ln>
        </p:spPr>
      </p:pic>
      <p:pic>
        <p:nvPicPr>
          <p:cNvPr id="434" name="Google Shape;434;p49"/>
          <p:cNvPicPr preferRelativeResize="0"/>
          <p:nvPr/>
        </p:nvPicPr>
        <p:blipFill rotWithShape="1">
          <a:blip r:embed="rId4">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1" name="Google Shape;441;p50"/>
          <p:cNvSpPr txBox="1"/>
          <p:nvPr/>
        </p:nvSpPr>
        <p:spPr>
          <a:xfrm>
            <a:off x="1417974" y="1648475"/>
            <a:ext cx="4104300" cy="3158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Beam search</a:t>
            </a:r>
            <a:r>
              <a:rPr lang="en-US" sz="2400">
                <a:latin typeface="Calibri"/>
                <a:ea typeface="Calibri"/>
                <a:cs typeface="Calibri"/>
                <a:sym typeface="Calibri"/>
              </a:rPr>
              <a:t> allows arbitrary character strings, which is needed to decode numbers and punctuation marks.</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Token passing</a:t>
            </a:r>
            <a:r>
              <a:rPr lang="en-US" sz="2400">
                <a:latin typeface="Calibri"/>
                <a:ea typeface="Calibri"/>
                <a:cs typeface="Calibri"/>
                <a:sym typeface="Calibri"/>
              </a:rPr>
              <a:t> limits its output to dictionary words, which avoids spelling mistakes. Of course, the dictionary must contain all words which have to be recognized.</a:t>
            </a:r>
            <a:endParaRPr sz="2400">
              <a:latin typeface="Calibri"/>
              <a:ea typeface="Calibri"/>
              <a:cs typeface="Calibri"/>
              <a:sym typeface="Calibri"/>
            </a:endParaRPr>
          </a:p>
        </p:txBody>
      </p:sp>
      <p:pic>
        <p:nvPicPr>
          <p:cNvPr id="442" name="Google Shape;442;p50"/>
          <p:cNvPicPr preferRelativeResize="0"/>
          <p:nvPr/>
        </p:nvPicPr>
        <p:blipFill rotWithShape="1">
          <a:blip r:embed="rId3">
            <a:alphaModFix/>
          </a:blip>
          <a:srcRect b="59623" l="0" r="0" t="0"/>
          <a:stretch/>
        </p:blipFill>
        <p:spPr>
          <a:xfrm>
            <a:off x="5522275" y="691168"/>
            <a:ext cx="6364926" cy="957300"/>
          </a:xfrm>
          <a:prstGeom prst="rect">
            <a:avLst/>
          </a:prstGeom>
          <a:noFill/>
          <a:ln>
            <a:noFill/>
          </a:ln>
        </p:spPr>
      </p:pic>
      <p:sp>
        <p:nvSpPr>
          <p:cNvPr id="443" name="Google Shape;443;p50"/>
          <p:cNvSpPr txBox="1"/>
          <p:nvPr/>
        </p:nvSpPr>
        <p:spPr>
          <a:xfrm>
            <a:off x="6752150" y="2083750"/>
            <a:ext cx="3090000" cy="38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“A randan number: 1234.”</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rPr b="1" lang="en-US" sz="2000">
                <a:latin typeface="Times New Roman"/>
                <a:ea typeface="Times New Roman"/>
                <a:cs typeface="Times New Roman"/>
                <a:sym typeface="Times New Roman"/>
              </a:rPr>
              <a:t>“A random number”</a:t>
            </a:r>
            <a:endParaRPr b="1" sz="2000">
              <a:latin typeface="Times New Roman"/>
              <a:ea typeface="Times New Roman"/>
              <a:cs typeface="Times New Roman"/>
              <a:sym typeface="Times New Roman"/>
            </a:endParaRPr>
          </a:p>
        </p:txBody>
      </p:sp>
      <p:pic>
        <p:nvPicPr>
          <p:cNvPr id="444" name="Google Shape;444;p50"/>
          <p:cNvPicPr preferRelativeResize="0"/>
          <p:nvPr/>
        </p:nvPicPr>
        <p:blipFill rotWithShape="1">
          <a:blip r:embed="rId4">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9/3/2020</a:t>
            </a:r>
            <a:endParaRPr/>
          </a:p>
        </p:txBody>
      </p:sp>
      <p:sp>
        <p:nvSpPr>
          <p:cNvPr id="450" name="Google Shape;450;p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sp>
        <p:nvSpPr>
          <p:cNvPr id="451" name="Google Shape;451;p51"/>
          <p:cNvSpPr txBox="1"/>
          <p:nvPr/>
        </p:nvSpPr>
        <p:spPr>
          <a:xfrm>
            <a:off x="1416477" y="1032550"/>
            <a:ext cx="4957800" cy="53238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000000"/>
              </a:buClr>
              <a:buSzPts val="2400"/>
              <a:buChar char="●"/>
            </a:pPr>
            <a:r>
              <a:rPr i="0" lang="en-US" sz="2400" u="none" cap="none" strike="noStrike">
                <a:solidFill>
                  <a:srgbClr val="000000"/>
                </a:solidFill>
              </a:rPr>
              <a:t>For “</a:t>
            </a:r>
            <a:r>
              <a:rPr b="1" i="0" lang="en-US" sz="2400" u="none" cap="none" strike="noStrike">
                <a:solidFill>
                  <a:srgbClr val="000000"/>
                </a:solidFill>
              </a:rPr>
              <a:t>too</a:t>
            </a:r>
            <a:r>
              <a:rPr i="0" lang="en-US" sz="2400" u="none" cap="none" strike="noStrike">
                <a:solidFill>
                  <a:srgbClr val="000000"/>
                </a:solidFill>
              </a:rPr>
              <a:t>”, we start at the root node, add (if it does not yet exist) an edge labeled with the first character “</a:t>
            </a:r>
            <a:r>
              <a:rPr b="1" i="0" lang="en-US" sz="2400" u="none" cap="none" strike="noStrike">
                <a:solidFill>
                  <a:srgbClr val="000000"/>
                </a:solidFill>
              </a:rPr>
              <a:t>t</a:t>
            </a:r>
            <a:r>
              <a:rPr i="0" lang="en-US" sz="2400" u="none" cap="none" strike="noStrike">
                <a:solidFill>
                  <a:srgbClr val="000000"/>
                </a:solidFill>
              </a:rPr>
              <a:t>” and a node, then add an edge “</a:t>
            </a:r>
            <a:r>
              <a:rPr b="1" i="0" lang="en-US" sz="2400" u="none" cap="none" strike="noStrike">
                <a:solidFill>
                  <a:srgbClr val="000000"/>
                </a:solidFill>
              </a:rPr>
              <a:t>o</a:t>
            </a:r>
            <a:r>
              <a:rPr i="0" lang="en-US" sz="2400" u="none" cap="none" strike="noStrike">
                <a:solidFill>
                  <a:srgbClr val="000000"/>
                </a:solidFill>
              </a:rPr>
              <a:t>” to this new node, and again add an “</a:t>
            </a:r>
            <a:r>
              <a:rPr b="1" i="0" lang="en-US" sz="2400" u="none" cap="none" strike="noStrike">
                <a:solidFill>
                  <a:srgbClr val="000000"/>
                </a:solidFill>
              </a:rPr>
              <a:t>o</a:t>
            </a:r>
            <a:r>
              <a:rPr i="0" lang="en-US" sz="2400" u="none" cap="none" strike="noStrike">
                <a:solidFill>
                  <a:srgbClr val="000000"/>
                </a:solidFill>
              </a:rPr>
              <a:t>”. </a:t>
            </a:r>
            <a:endParaRPr i="0" sz="2400" u="none" cap="none" strike="noStrike">
              <a:solidFill>
                <a:srgbClr val="000000"/>
              </a:solidFill>
            </a:endParaRPr>
          </a:p>
          <a:p>
            <a:pPr indent="-381000" lvl="0" marL="457200" marR="0" rtl="0" algn="l">
              <a:lnSpc>
                <a:spcPct val="100000"/>
              </a:lnSpc>
              <a:spcBef>
                <a:spcPts val="0"/>
              </a:spcBef>
              <a:spcAft>
                <a:spcPts val="0"/>
              </a:spcAft>
              <a:buClr>
                <a:srgbClr val="000000"/>
              </a:buClr>
              <a:buSzPts val="2400"/>
              <a:buChar char="●"/>
            </a:pPr>
            <a:r>
              <a:rPr i="0" lang="en-US" sz="2400" u="none" cap="none" strike="noStrike">
                <a:solidFill>
                  <a:srgbClr val="000000"/>
                </a:solidFill>
              </a:rPr>
              <a:t>The final node gets marked to indicate the end of a word (double circles).</a:t>
            </a:r>
            <a:endParaRPr i="0" sz="2400" u="none" cap="none" strike="noStrike">
              <a:solidFill>
                <a:srgbClr val="000000"/>
              </a:solidFill>
            </a:endParaRPr>
          </a:p>
          <a:p>
            <a:pPr indent="-381000" lvl="0" marL="457200" marR="0" rtl="0" algn="l">
              <a:lnSpc>
                <a:spcPct val="100000"/>
              </a:lnSpc>
              <a:spcBef>
                <a:spcPts val="0"/>
              </a:spcBef>
              <a:spcAft>
                <a:spcPts val="0"/>
              </a:spcAft>
              <a:buClr>
                <a:srgbClr val="000000"/>
              </a:buClr>
              <a:buSzPts val="2400"/>
              <a:buChar char="●"/>
            </a:pPr>
            <a:r>
              <a:rPr i="0" lang="en-US" sz="2400" u="none" cap="none" strike="noStrike">
                <a:solidFill>
                  <a:srgbClr val="000000"/>
                </a:solidFill>
              </a:rPr>
              <a:t>If we repeat this for the words “</a:t>
            </a:r>
            <a:r>
              <a:rPr b="1" i="0" lang="en-US" sz="2400" u="none" cap="none" strike="noStrike">
                <a:solidFill>
                  <a:srgbClr val="000000"/>
                </a:solidFill>
              </a:rPr>
              <a:t>a</a:t>
            </a:r>
            <a:r>
              <a:rPr i="0" lang="en-US" sz="2400" u="none" cap="none" strike="noStrike">
                <a:solidFill>
                  <a:srgbClr val="000000"/>
                </a:solidFill>
              </a:rPr>
              <a:t>”, “</a:t>
            </a:r>
            <a:r>
              <a:rPr b="1" i="0" lang="en-US" sz="2400" u="none" cap="none" strike="noStrike">
                <a:solidFill>
                  <a:srgbClr val="000000"/>
                </a:solidFill>
              </a:rPr>
              <a:t>to</a:t>
            </a:r>
            <a:r>
              <a:rPr i="0" lang="en-US" sz="2400" u="none" cap="none" strike="noStrike">
                <a:solidFill>
                  <a:srgbClr val="000000"/>
                </a:solidFill>
              </a:rPr>
              <a:t>”, “</a:t>
            </a:r>
            <a:r>
              <a:rPr b="1" i="0" lang="en-US" sz="2400" u="none" cap="none" strike="noStrike">
                <a:solidFill>
                  <a:srgbClr val="000000"/>
                </a:solidFill>
              </a:rPr>
              <a:t>too</a:t>
            </a:r>
            <a:r>
              <a:rPr i="0" lang="en-US" sz="2400" u="none" cap="none" strike="noStrike">
                <a:solidFill>
                  <a:srgbClr val="000000"/>
                </a:solidFill>
              </a:rPr>
              <a:t>”, “</a:t>
            </a:r>
            <a:r>
              <a:rPr b="1" i="0" lang="en-US" sz="2400" u="none" cap="none" strike="noStrike">
                <a:solidFill>
                  <a:srgbClr val="000000"/>
                </a:solidFill>
              </a:rPr>
              <a:t>this</a:t>
            </a:r>
            <a:r>
              <a:rPr i="0" lang="en-US" sz="2400" u="none" cap="none" strike="noStrike">
                <a:solidFill>
                  <a:srgbClr val="000000"/>
                </a:solidFill>
              </a:rPr>
              <a:t>” and “</a:t>
            </a:r>
            <a:r>
              <a:rPr b="1" i="0" lang="en-US" sz="2400" u="none" cap="none" strike="noStrike">
                <a:solidFill>
                  <a:srgbClr val="000000"/>
                </a:solidFill>
              </a:rPr>
              <a:t>that</a:t>
            </a:r>
            <a:r>
              <a:rPr i="0" lang="en-US" sz="2400" u="none" cap="none" strike="noStrike">
                <a:solidFill>
                  <a:srgbClr val="000000"/>
                </a:solidFill>
              </a:rPr>
              <a:t>”, we get the tree.</a:t>
            </a:r>
            <a:endParaRPr i="0" sz="2400" u="none" cap="none" strike="noStrike">
              <a:solidFill>
                <a:srgbClr val="000000"/>
              </a:solidFill>
            </a:endParaRPr>
          </a:p>
        </p:txBody>
      </p:sp>
      <p:pic>
        <p:nvPicPr>
          <p:cNvPr id="452" name="Google Shape;452;p51"/>
          <p:cNvPicPr preferRelativeResize="0"/>
          <p:nvPr/>
        </p:nvPicPr>
        <p:blipFill rotWithShape="1">
          <a:blip r:embed="rId3">
            <a:alphaModFix/>
          </a:blip>
          <a:srcRect b="0" l="0" r="0" t="0"/>
          <a:stretch/>
        </p:blipFill>
        <p:spPr>
          <a:xfrm>
            <a:off x="6526675" y="748234"/>
            <a:ext cx="4957800" cy="5321367"/>
          </a:xfrm>
          <a:prstGeom prst="rect">
            <a:avLst/>
          </a:prstGeom>
          <a:noFill/>
          <a:ln>
            <a:noFill/>
          </a:ln>
        </p:spPr>
      </p:pic>
      <p:pic>
        <p:nvPicPr>
          <p:cNvPr id="453" name="Google Shape;453;p51"/>
          <p:cNvPicPr preferRelativeResize="0"/>
          <p:nvPr/>
        </p:nvPicPr>
        <p:blipFill rotWithShape="1">
          <a:blip r:embed="rId4">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2"/>
          <p:cNvSpPr txBox="1"/>
          <p:nvPr>
            <p:ph type="ctrTitle"/>
          </p:nvPr>
        </p:nvSpPr>
        <p:spPr>
          <a:xfrm>
            <a:off x="1524000" y="647701"/>
            <a:ext cx="10185400" cy="33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459" name="Google Shape;459;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60" name="Google Shape;460;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1" name="Google Shape;461;p52"/>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descr="img" id="462" name="Google Shape;462;p52"/>
          <p:cNvPicPr preferRelativeResize="0"/>
          <p:nvPr/>
        </p:nvPicPr>
        <p:blipFill rotWithShape="1">
          <a:blip r:embed="rId4">
            <a:alphaModFix/>
          </a:blip>
          <a:srcRect b="0" l="15691" r="15903" t="0"/>
          <a:stretch/>
        </p:blipFill>
        <p:spPr>
          <a:xfrm>
            <a:off x="3581389" y="2730538"/>
            <a:ext cx="2749252" cy="1396925"/>
          </a:xfrm>
          <a:prstGeom prst="rect">
            <a:avLst/>
          </a:prstGeom>
          <a:noFill/>
          <a:ln>
            <a:noFill/>
          </a:ln>
        </p:spPr>
      </p:pic>
      <p:pic>
        <p:nvPicPr>
          <p:cNvPr descr="img" id="463" name="Google Shape;463;p52"/>
          <p:cNvPicPr preferRelativeResize="0"/>
          <p:nvPr/>
        </p:nvPicPr>
        <p:blipFill rotWithShape="1">
          <a:blip r:embed="rId5">
            <a:alphaModFix/>
          </a:blip>
          <a:srcRect b="0" l="0" r="0" t="0"/>
          <a:stretch/>
        </p:blipFill>
        <p:spPr>
          <a:xfrm>
            <a:off x="3362968" y="5232060"/>
            <a:ext cx="3974100" cy="915000"/>
          </a:xfrm>
          <a:prstGeom prst="rect">
            <a:avLst/>
          </a:prstGeom>
          <a:noFill/>
          <a:ln>
            <a:noFill/>
          </a:ln>
        </p:spPr>
      </p:pic>
      <p:sp>
        <p:nvSpPr>
          <p:cNvPr id="464" name="Google Shape;464;p52"/>
          <p:cNvSpPr txBox="1"/>
          <p:nvPr/>
        </p:nvSpPr>
        <p:spPr>
          <a:xfrm>
            <a:off x="1143725" y="2010837"/>
            <a:ext cx="4552500" cy="3876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CHARACTER(C) ERROR RATE :-</a:t>
            </a:r>
            <a:endParaRPr b="1" sz="2400">
              <a:latin typeface="Calibri"/>
              <a:ea typeface="Calibri"/>
              <a:cs typeface="Calibri"/>
              <a:sym typeface="Calibri"/>
            </a:endParaRPr>
          </a:p>
          <a:p>
            <a:pPr indent="0" lvl="0" marL="457200" rtl="0" algn="l">
              <a:spcBef>
                <a:spcPts val="0"/>
              </a:spcBef>
              <a:spcAft>
                <a:spcPts val="0"/>
              </a:spcAft>
              <a:buNone/>
            </a:pPr>
            <a:r>
              <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a:p>
            <a:pPr indent="0" lvl="0" marL="0" rtl="0" algn="l">
              <a:spcBef>
                <a:spcPts val="0"/>
              </a:spcBef>
              <a:spcAft>
                <a:spcPts val="0"/>
              </a:spcAft>
              <a:buNone/>
            </a:pPr>
            <a:r>
              <a:t/>
            </a:r>
            <a:endParaRPr b="1"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b="1" lang="en-US" sz="2400">
                <a:latin typeface="Calibri"/>
                <a:ea typeface="Calibri"/>
                <a:cs typeface="Calibri"/>
                <a:sym typeface="Calibri"/>
              </a:rPr>
              <a:t>WORD(W) ERROR RATE :-</a:t>
            </a:r>
            <a:endParaRPr b="1"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From one string to</a:t>
            </a:r>
            <a:endParaRPr sz="2400">
              <a:latin typeface="Calibri"/>
              <a:ea typeface="Calibri"/>
              <a:cs typeface="Calibri"/>
              <a:sym typeface="Calibri"/>
            </a:endParaRPr>
          </a:p>
          <a:p>
            <a:pPr indent="0" lvl="0" marL="457200" rtl="0" algn="l">
              <a:spcBef>
                <a:spcPts val="0"/>
              </a:spcBef>
              <a:spcAft>
                <a:spcPts val="0"/>
              </a:spcAft>
              <a:buNone/>
            </a:pPr>
            <a:r>
              <a:rPr lang="en-US" sz="2400">
                <a:latin typeface="Calibri"/>
                <a:ea typeface="Calibri"/>
                <a:cs typeface="Calibri"/>
                <a:sym typeface="Calibri"/>
              </a:rPr>
              <a:t>another.</a:t>
            </a:r>
            <a:endParaRPr sz="2400">
              <a:latin typeface="Calibri"/>
              <a:ea typeface="Calibri"/>
              <a:cs typeface="Calibri"/>
              <a:sym typeface="Calibri"/>
            </a:endParaRPr>
          </a:p>
        </p:txBody>
      </p:sp>
      <p:sp>
        <p:nvSpPr>
          <p:cNvPr id="465" name="Google Shape;465;p52"/>
          <p:cNvSpPr txBox="1"/>
          <p:nvPr/>
        </p:nvSpPr>
        <p:spPr>
          <a:xfrm>
            <a:off x="7337075" y="2010818"/>
            <a:ext cx="3198300" cy="38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980000"/>
                </a:solidFill>
                <a:latin typeface="Calibri"/>
                <a:ea typeface="Calibri"/>
                <a:cs typeface="Calibri"/>
                <a:sym typeface="Calibri"/>
              </a:rPr>
              <a:t>S - SUBSTITUTION</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rPr b="1" lang="en-US" sz="2200">
                <a:solidFill>
                  <a:srgbClr val="980000"/>
                </a:solidFill>
                <a:latin typeface="Calibri"/>
                <a:ea typeface="Calibri"/>
                <a:cs typeface="Calibri"/>
                <a:sym typeface="Calibri"/>
              </a:rPr>
              <a:t>I- INSERTION</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rPr b="1" lang="en-US" sz="2200">
                <a:solidFill>
                  <a:srgbClr val="980000"/>
                </a:solidFill>
                <a:latin typeface="Calibri"/>
                <a:ea typeface="Calibri"/>
                <a:cs typeface="Calibri"/>
                <a:sym typeface="Calibri"/>
              </a:rPr>
              <a:t>D- DELETION</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t/>
            </a:r>
            <a:endParaRPr b="1" sz="2200">
              <a:solidFill>
                <a:srgbClr val="980000"/>
              </a:solidFill>
              <a:latin typeface="Calibri"/>
              <a:ea typeface="Calibri"/>
              <a:cs typeface="Calibri"/>
              <a:sym typeface="Calibri"/>
            </a:endParaRPr>
          </a:p>
          <a:p>
            <a:pPr indent="0" lvl="0" marL="0" rtl="0" algn="l">
              <a:spcBef>
                <a:spcPts val="0"/>
              </a:spcBef>
              <a:spcAft>
                <a:spcPts val="0"/>
              </a:spcAft>
              <a:buNone/>
            </a:pPr>
            <a:r>
              <a:rPr b="1" lang="en-US" sz="2200">
                <a:solidFill>
                  <a:srgbClr val="980000"/>
                </a:solidFill>
                <a:latin typeface="Calibri"/>
                <a:ea typeface="Calibri"/>
                <a:cs typeface="Calibri"/>
                <a:sym typeface="Calibri"/>
              </a:rPr>
              <a:t>N-NUMBER</a:t>
            </a:r>
            <a:endParaRPr b="1" sz="2200">
              <a:solidFill>
                <a:srgbClr val="98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9" name="Shape 469"/>
        <p:cNvGrpSpPr/>
        <p:nvPr/>
      </p:nvGrpSpPr>
      <p:grpSpPr>
        <a:xfrm>
          <a:off x="0" y="0"/>
          <a:ext cx="0" cy="0"/>
          <a:chOff x="0" y="0"/>
          <a:chExt cx="0" cy="0"/>
        </a:xfrm>
      </p:grpSpPr>
      <p:sp>
        <p:nvSpPr>
          <p:cNvPr id="470" name="Google Shape;470;p53"/>
          <p:cNvSpPr txBox="1"/>
          <p:nvPr>
            <p:ph type="ctrTitle"/>
          </p:nvPr>
        </p:nvSpPr>
        <p:spPr>
          <a:xfrm>
            <a:off x="1524000" y="647701"/>
            <a:ext cx="10185300" cy="33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500"/>
              <a:buFont typeface="Calibri"/>
              <a:buNone/>
            </a:pPr>
            <a:r>
              <a:rPr lang="en-US" sz="5500"/>
              <a:t>MODULE DESCRIPTION</a:t>
            </a:r>
            <a:endParaRPr/>
          </a:p>
        </p:txBody>
      </p:sp>
      <p:sp>
        <p:nvSpPr>
          <p:cNvPr id="471" name="Google Shape;471;p53"/>
          <p:cNvSpPr txBox="1"/>
          <p:nvPr>
            <p:ph idx="1" type="subTitle"/>
          </p:nvPr>
        </p:nvSpPr>
        <p:spPr>
          <a:xfrm>
            <a:off x="1946229" y="676731"/>
            <a:ext cx="8397900" cy="33435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3100"/>
              <a:buNone/>
            </a:pPr>
            <a:r>
              <a:t/>
            </a:r>
            <a:endParaRPr b="1" sz="3100">
              <a:latin typeface="Times New Roman"/>
              <a:ea typeface="Times New Roman"/>
              <a:cs typeface="Times New Roman"/>
              <a:sym typeface="Times New Roman"/>
            </a:endParaRPr>
          </a:p>
          <a:p>
            <a:pPr indent="0" lvl="0" marL="0" rtl="0" algn="just">
              <a:lnSpc>
                <a:spcPct val="150000"/>
              </a:lnSpc>
              <a:spcBef>
                <a:spcPts val="1100"/>
              </a:spcBef>
              <a:spcAft>
                <a:spcPts val="0"/>
              </a:spcAft>
              <a:buClr>
                <a:schemeClr val="dk1"/>
              </a:buClr>
              <a:buSzPts val="3100"/>
              <a:buNone/>
            </a:pPr>
            <a:r>
              <a:rPr b="1" lang="en-US" sz="3100">
                <a:latin typeface="Times New Roman"/>
                <a:ea typeface="Times New Roman"/>
                <a:cs typeface="Times New Roman"/>
                <a:sym typeface="Times New Roman"/>
              </a:rPr>
              <a:t>Word Error Rate</a:t>
            </a:r>
            <a:r>
              <a:rPr lang="en-US" sz="31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It is computed as the sum of the word substitutions (Sw), insertions (Iw) and deletions (Dw) that are required to transform one string into the other, divided by the total number of words in the groundtruth (Nw).</a:t>
            </a:r>
            <a:endParaRPr sz="2000">
              <a:latin typeface="Times New Roman"/>
              <a:ea typeface="Times New Roman"/>
              <a:cs typeface="Times New Roman"/>
              <a:sym typeface="Times New Roman"/>
            </a:endParaRPr>
          </a:p>
          <a:p>
            <a:pPr indent="0" lvl="0" marL="0" rtl="0" algn="ctr">
              <a:lnSpc>
                <a:spcPct val="70000"/>
              </a:lnSpc>
              <a:spcBef>
                <a:spcPts val="1100"/>
              </a:spcBef>
              <a:spcAft>
                <a:spcPts val="0"/>
              </a:spcAft>
              <a:buClr>
                <a:schemeClr val="dk1"/>
              </a:buClr>
              <a:buSzPts val="1200"/>
              <a:buNone/>
            </a:pPr>
            <a:r>
              <a:t/>
            </a:r>
            <a:endParaRPr sz="1200"/>
          </a:p>
        </p:txBody>
      </p:sp>
      <p:sp>
        <p:nvSpPr>
          <p:cNvPr id="472" name="Google Shape;472;p5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73" name="Google Shape;473;p5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4" name="Google Shape;474;p53"/>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ctrTitle"/>
          </p:nvPr>
        </p:nvSpPr>
        <p:spPr>
          <a:xfrm>
            <a:off x="1524000" y="426903"/>
            <a:ext cx="9144000" cy="79229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INTRODUCTION</a:t>
            </a:r>
            <a:endParaRPr/>
          </a:p>
        </p:txBody>
      </p:sp>
      <p:sp>
        <p:nvSpPr>
          <p:cNvPr id="186" name="Google Shape;18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187" name="Google Shape;18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8" name="Google Shape;188;p27"/>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189" name="Google Shape;189;p27"/>
          <p:cNvSpPr/>
          <p:nvPr/>
        </p:nvSpPr>
        <p:spPr>
          <a:xfrm>
            <a:off x="1544716" y="3315322"/>
            <a:ext cx="9379857" cy="2308324"/>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Sequence recognition is the task of transcribing sequences of data with sequences of labels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Well known use-cases are Handwritten Text Recognition (HTR) and speech recognition.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It introduce the Connectionist Temporal Classification (CTC) operation which enables neural network training from pairs of data and target labeling (text).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 neural network is trained to output the labeling in a specific coding scheme. </a:t>
            </a:r>
            <a:endParaRPr/>
          </a:p>
          <a:p>
            <a:pPr indent="-285750" lvl="0" marL="285750" marR="0" rtl="0" algn="l">
              <a:lnSpc>
                <a:spcPct val="1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Decoding algorithms are used to calculate the final labeling. </a:t>
            </a:r>
            <a:endParaRPr b="0" i="0" sz="1800" u="none" cap="none" strike="noStrike">
              <a:solidFill>
                <a:schemeClr val="dk1"/>
              </a:solidFill>
              <a:latin typeface="Times New Roman"/>
              <a:ea typeface="Times New Roman"/>
              <a:cs typeface="Times New Roman"/>
              <a:sym typeface="Times New Roman"/>
            </a:endParaRPr>
          </a:p>
        </p:txBody>
      </p:sp>
      <p:pic>
        <p:nvPicPr>
          <p:cNvPr id="190" name="Google Shape;190;p27"/>
          <p:cNvPicPr preferRelativeResize="0"/>
          <p:nvPr/>
        </p:nvPicPr>
        <p:blipFill rotWithShape="1">
          <a:blip r:embed="rId4">
            <a:alphaModFix/>
          </a:blip>
          <a:srcRect b="0" l="0" r="0" t="0"/>
          <a:stretch/>
        </p:blipFill>
        <p:spPr>
          <a:xfrm>
            <a:off x="2736169" y="2042448"/>
            <a:ext cx="6231421" cy="90479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ph type="ctrTitle"/>
          </p:nvPr>
        </p:nvSpPr>
        <p:spPr>
          <a:xfrm>
            <a:off x="1524000" y="647701"/>
            <a:ext cx="10185400" cy="330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MODULE DESCRIPTION</a:t>
            </a:r>
            <a:endParaRPr/>
          </a:p>
        </p:txBody>
      </p:sp>
      <p:sp>
        <p:nvSpPr>
          <p:cNvPr id="480" name="Google Shape;480;p54"/>
          <p:cNvSpPr txBox="1"/>
          <p:nvPr>
            <p:ph idx="1" type="subTitle"/>
          </p:nvPr>
        </p:nvSpPr>
        <p:spPr>
          <a:xfrm>
            <a:off x="2144485" y="628623"/>
            <a:ext cx="7701644" cy="2998406"/>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2080"/>
              <a:buNone/>
            </a:pPr>
            <a:r>
              <a:t/>
            </a:r>
            <a:endParaRPr b="1"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t/>
            </a:r>
            <a:endParaRPr b="1"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rPr b="1" lang="en-US" sz="2080">
                <a:latin typeface="Times New Roman"/>
                <a:ea typeface="Times New Roman"/>
                <a:cs typeface="Times New Roman"/>
                <a:sym typeface="Times New Roman"/>
              </a:rPr>
              <a:t>Word Accuracy</a:t>
            </a:r>
            <a:r>
              <a:rPr lang="en-US" sz="2080">
                <a:latin typeface="Times New Roman"/>
                <a:ea typeface="Times New Roman"/>
                <a:cs typeface="Times New Roman"/>
                <a:sym typeface="Times New Roman"/>
              </a:rPr>
              <a:t> </a:t>
            </a:r>
            <a:r>
              <a:rPr lang="en-US" sz="2080">
                <a:latin typeface="Times New Roman"/>
                <a:ea typeface="Times New Roman"/>
                <a:cs typeface="Times New Roman"/>
                <a:sym typeface="Times New Roman"/>
              </a:rPr>
              <a:t>:-  </a:t>
            </a:r>
            <a:endParaRPr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t/>
            </a:r>
            <a:endParaRPr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t/>
            </a:r>
            <a:endParaRPr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t/>
            </a:r>
            <a:endParaRPr sz="208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2080"/>
              <a:buNone/>
            </a:pPr>
            <a:r>
              <a:rPr b="1" lang="en-US" sz="2080">
                <a:latin typeface="Times New Roman"/>
                <a:ea typeface="Times New Roman"/>
                <a:cs typeface="Times New Roman"/>
                <a:sym typeface="Times New Roman"/>
              </a:rPr>
              <a:t>Probability :-</a:t>
            </a:r>
            <a:endParaRPr b="1" sz="2080">
              <a:latin typeface="Times New Roman"/>
              <a:ea typeface="Times New Roman"/>
              <a:cs typeface="Times New Roman"/>
              <a:sym typeface="Times New Roman"/>
            </a:endParaRPr>
          </a:p>
        </p:txBody>
      </p:sp>
      <p:sp>
        <p:nvSpPr>
          <p:cNvPr id="481" name="Google Shape;481;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82" name="Google Shape;482;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3" name="Google Shape;483;p54"/>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484" name="Google Shape;484;p54"/>
          <p:cNvSpPr txBox="1"/>
          <p:nvPr/>
        </p:nvSpPr>
        <p:spPr>
          <a:xfrm>
            <a:off x="3581398" y="2424052"/>
            <a:ext cx="6264600" cy="139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Word Accuracy =  Number of words recognised</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	  </a:t>
            </a:r>
            <a:endParaRPr sz="2000"/>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Total Number of words </a:t>
            </a:r>
            <a:endParaRPr sz="2000"/>
          </a:p>
        </p:txBody>
      </p:sp>
      <p:pic>
        <p:nvPicPr>
          <p:cNvPr id="485" name="Google Shape;485;p54"/>
          <p:cNvPicPr preferRelativeResize="0"/>
          <p:nvPr/>
        </p:nvPicPr>
        <p:blipFill rotWithShape="1">
          <a:blip r:embed="rId4">
            <a:alphaModFix/>
          </a:blip>
          <a:srcRect b="0" l="0" r="0" t="0"/>
          <a:stretch/>
        </p:blipFill>
        <p:spPr>
          <a:xfrm>
            <a:off x="2703450" y="4948031"/>
            <a:ext cx="9005951" cy="927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 name="Shape 489"/>
        <p:cNvGrpSpPr/>
        <p:nvPr/>
      </p:nvGrpSpPr>
      <p:grpSpPr>
        <a:xfrm>
          <a:off x="0" y="0"/>
          <a:ext cx="0" cy="0"/>
          <a:chOff x="0" y="0"/>
          <a:chExt cx="0" cy="0"/>
        </a:xfrm>
      </p:grpSpPr>
      <p:sp>
        <p:nvSpPr>
          <p:cNvPr id="490" name="Google Shape;490;p55"/>
          <p:cNvSpPr txBox="1"/>
          <p:nvPr>
            <p:ph type="ctrTitle"/>
          </p:nvPr>
        </p:nvSpPr>
        <p:spPr>
          <a:xfrm>
            <a:off x="1524000" y="647701"/>
            <a:ext cx="10185300" cy="330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500"/>
              <a:buFont typeface="Calibri"/>
              <a:buNone/>
            </a:pPr>
            <a:r>
              <a:rPr lang="en-US" sz="5500"/>
              <a:t>MODULE DESCRIPTION</a:t>
            </a:r>
            <a:endParaRPr/>
          </a:p>
        </p:txBody>
      </p:sp>
      <p:sp>
        <p:nvSpPr>
          <p:cNvPr id="491" name="Google Shape;491;p55"/>
          <p:cNvSpPr txBox="1"/>
          <p:nvPr>
            <p:ph idx="1" type="subTitle"/>
          </p:nvPr>
        </p:nvSpPr>
        <p:spPr>
          <a:xfrm>
            <a:off x="838199" y="1487322"/>
            <a:ext cx="10330500" cy="4722900"/>
          </a:xfrm>
          <a:prstGeom prst="rect">
            <a:avLst/>
          </a:prstGeom>
          <a:noFill/>
          <a:ln>
            <a:noFill/>
          </a:ln>
        </p:spPr>
        <p:txBody>
          <a:bodyPr anchorCtr="0" anchor="t" bIns="45700" lIns="91425" spcFirstLastPara="1" rIns="91425" wrap="square" tIns="45700">
            <a:noAutofit/>
          </a:bodyPr>
          <a:lstStyle/>
          <a:p>
            <a:pPr indent="0" lvl="0" marL="0" rtl="0" algn="just">
              <a:lnSpc>
                <a:spcPct val="170000"/>
              </a:lnSpc>
              <a:spcBef>
                <a:spcPts val="0"/>
              </a:spcBef>
              <a:spcAft>
                <a:spcPts val="0"/>
              </a:spcAft>
              <a:buClr>
                <a:schemeClr val="dk1"/>
              </a:buClr>
              <a:buSzPts val="2800"/>
              <a:buNone/>
            </a:pPr>
            <a:r>
              <a:rPr b="1" lang="en-US" sz="2800">
                <a:latin typeface="Times New Roman"/>
                <a:ea typeface="Times New Roman"/>
                <a:cs typeface="Times New Roman"/>
                <a:sym typeface="Times New Roman"/>
              </a:rPr>
              <a:t>Probability</a:t>
            </a:r>
            <a:r>
              <a:rPr b="1" lang="en-US" sz="4000">
                <a:latin typeface="Times New Roman"/>
                <a:ea typeface="Times New Roman"/>
                <a:cs typeface="Times New Roman"/>
                <a:sym typeface="Times New Roman"/>
              </a:rPr>
              <a:t> :- </a:t>
            </a:r>
            <a:r>
              <a:rPr lang="en-US" sz="2000">
                <a:latin typeface="Times New Roman"/>
                <a:ea typeface="Times New Roman"/>
                <a:cs typeface="Times New Roman"/>
                <a:sym typeface="Times New Roman"/>
              </a:rPr>
              <a:t>The probability for a given sets is determined by </a:t>
            </a:r>
            <a:r>
              <a:rPr i="1" lang="en-US" sz="2000">
                <a:latin typeface="Times New Roman"/>
                <a:ea typeface="Times New Roman"/>
                <a:cs typeface="Times New Roman"/>
                <a:sym typeface="Times New Roman"/>
              </a:rPr>
              <a:t>P(w|h)</a:t>
            </a:r>
            <a:r>
              <a:rPr lang="en-US" sz="2000">
                <a:latin typeface="Times New Roman"/>
                <a:ea typeface="Times New Roman"/>
                <a:cs typeface="Times New Roman"/>
                <a:sym typeface="Times New Roman"/>
              </a:rPr>
              <a:t> that a word sequence (history) </a:t>
            </a:r>
            <a:r>
              <a:rPr i="1" lang="en-US" sz="2000">
                <a:latin typeface="Times New Roman"/>
                <a:ea typeface="Times New Roman"/>
                <a:cs typeface="Times New Roman"/>
                <a:sym typeface="Times New Roman"/>
              </a:rPr>
              <a:t>h</a:t>
            </a:r>
            <a:r>
              <a:rPr lang="en-US" sz="2000">
                <a:latin typeface="Times New Roman"/>
                <a:ea typeface="Times New Roman"/>
                <a:cs typeface="Times New Roman"/>
                <a:sym typeface="Times New Roman"/>
              </a:rPr>
              <a:t> is followed by the word </a:t>
            </a:r>
            <a:r>
              <a:rPr i="1" lang="en-US" sz="2000">
                <a:latin typeface="Times New Roman"/>
                <a:ea typeface="Times New Roman"/>
                <a:cs typeface="Times New Roman"/>
                <a:sym typeface="Times New Roman"/>
              </a:rPr>
              <a:t>w</a:t>
            </a:r>
            <a:r>
              <a:rPr lang="en-US" sz="2000">
                <a:latin typeface="Times New Roman"/>
                <a:ea typeface="Times New Roman"/>
                <a:cs typeface="Times New Roman"/>
                <a:sym typeface="Times New Roman"/>
              </a:rPr>
              <a:t>. Such a model is trained from a text by counting how often </a:t>
            </a:r>
            <a:r>
              <a:rPr i="1" lang="en-US" sz="2000">
                <a:latin typeface="Times New Roman"/>
                <a:ea typeface="Times New Roman"/>
                <a:cs typeface="Times New Roman"/>
                <a:sym typeface="Times New Roman"/>
              </a:rPr>
              <a:t>w</a:t>
            </a:r>
            <a:r>
              <a:rPr lang="en-US" sz="2000">
                <a:latin typeface="Times New Roman"/>
                <a:ea typeface="Times New Roman"/>
                <a:cs typeface="Times New Roman"/>
                <a:sym typeface="Times New Roman"/>
              </a:rPr>
              <a:t> follows </a:t>
            </a:r>
            <a:r>
              <a:rPr i="1" lang="en-US" sz="2000">
                <a:latin typeface="Times New Roman"/>
                <a:ea typeface="Times New Roman"/>
                <a:cs typeface="Times New Roman"/>
                <a:sym typeface="Times New Roman"/>
              </a:rPr>
              <a:t>h</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just">
              <a:lnSpc>
                <a:spcPct val="170000"/>
              </a:lnSpc>
              <a:spcBef>
                <a:spcPts val="1100"/>
              </a:spcBef>
              <a:spcAft>
                <a:spcPts val="0"/>
              </a:spcAft>
              <a:buClr>
                <a:schemeClr val="dk1"/>
              </a:buClr>
              <a:buSzPts val="6400"/>
              <a:buNone/>
            </a:pPr>
            <a:r>
              <a:t/>
            </a:r>
            <a:endParaRPr b="1" sz="6400">
              <a:latin typeface="Times New Roman"/>
              <a:ea typeface="Times New Roman"/>
              <a:cs typeface="Times New Roman"/>
              <a:sym typeface="Times New Roman"/>
            </a:endParaRPr>
          </a:p>
          <a:p>
            <a:pPr indent="0" lvl="0" marL="0" rtl="0" algn="just">
              <a:lnSpc>
                <a:spcPct val="170000"/>
              </a:lnSpc>
              <a:spcBef>
                <a:spcPts val="1100"/>
              </a:spcBef>
              <a:spcAft>
                <a:spcPts val="0"/>
              </a:spcAft>
              <a:buClr>
                <a:schemeClr val="dk1"/>
              </a:buClr>
              <a:buSzPts val="6400"/>
              <a:buNone/>
            </a:pPr>
            <a:r>
              <a:t/>
            </a:r>
            <a:endParaRPr b="1" sz="6400">
              <a:latin typeface="Times New Roman"/>
              <a:ea typeface="Times New Roman"/>
              <a:cs typeface="Times New Roman"/>
              <a:sym typeface="Times New Roman"/>
            </a:endParaRPr>
          </a:p>
        </p:txBody>
      </p:sp>
      <p:sp>
        <p:nvSpPr>
          <p:cNvPr id="492" name="Google Shape;492;p5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493" name="Google Shape;493;p5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4" name="Google Shape;494;p55"/>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495" name="Google Shape;495;p55"/>
          <p:cNvPicPr preferRelativeResize="0"/>
          <p:nvPr/>
        </p:nvPicPr>
        <p:blipFill rotWithShape="1">
          <a:blip r:embed="rId4">
            <a:alphaModFix/>
          </a:blip>
          <a:srcRect b="0" l="0" r="0" t="0"/>
          <a:stretch/>
        </p:blipFill>
        <p:spPr>
          <a:xfrm>
            <a:off x="2461856" y="4359729"/>
            <a:ext cx="6541833" cy="67400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6"/>
          <p:cNvSpPr txBox="1"/>
          <p:nvPr>
            <p:ph type="ctrTitle"/>
          </p:nvPr>
        </p:nvSpPr>
        <p:spPr>
          <a:xfrm>
            <a:off x="546100" y="-1223549"/>
            <a:ext cx="119761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SYSTEM REQUIREMENTS AND TOOLS</a:t>
            </a:r>
            <a:endParaRPr/>
          </a:p>
        </p:txBody>
      </p:sp>
      <p:sp>
        <p:nvSpPr>
          <p:cNvPr id="501" name="Google Shape;501;p56"/>
          <p:cNvSpPr txBox="1"/>
          <p:nvPr>
            <p:ph idx="1" type="subTitle"/>
          </p:nvPr>
        </p:nvSpPr>
        <p:spPr>
          <a:xfrm>
            <a:off x="1124793" y="1301336"/>
            <a:ext cx="9928927" cy="2300701"/>
          </a:xfrm>
          <a:prstGeom prst="rect">
            <a:avLst/>
          </a:prstGeom>
          <a:noFill/>
          <a:ln>
            <a:noFill/>
          </a:ln>
        </p:spPr>
        <p:txBody>
          <a:bodyPr anchorCtr="0" anchor="t" bIns="45700" lIns="91425" spcFirstLastPara="1" rIns="91425" wrap="square" tIns="45700">
            <a:noAutofit/>
          </a:bodyPr>
          <a:lstStyle/>
          <a:p>
            <a:pPr indent="0" lvl="0" marL="0" rtl="0" algn="just">
              <a:lnSpc>
                <a:spcPct val="110000"/>
              </a:lnSpc>
              <a:spcBef>
                <a:spcPts val="0"/>
              </a:spcBef>
              <a:spcAft>
                <a:spcPts val="0"/>
              </a:spcAft>
              <a:buClr>
                <a:schemeClr val="dk1"/>
              </a:buClr>
              <a:buSzPts val="1600"/>
              <a:buNone/>
            </a:pPr>
            <a:r>
              <a:rPr b="1" lang="en-US" sz="1600">
                <a:latin typeface="Times New Roman"/>
                <a:ea typeface="Times New Roman"/>
                <a:cs typeface="Times New Roman"/>
                <a:sym typeface="Times New Roman"/>
              </a:rPr>
              <a:t>Operating System- </a:t>
            </a:r>
            <a:r>
              <a:rPr lang="en-US" sz="1600">
                <a:latin typeface="Times New Roman"/>
                <a:ea typeface="Times New Roman"/>
                <a:cs typeface="Times New Roman"/>
                <a:sym typeface="Times New Roman"/>
              </a:rPr>
              <a:t>Any Operating System</a:t>
            </a:r>
            <a:endParaRPr/>
          </a:p>
          <a:p>
            <a:pPr indent="0" lvl="0" marL="0" rtl="0" algn="just">
              <a:lnSpc>
                <a:spcPct val="11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Software Required- </a:t>
            </a:r>
            <a:r>
              <a:rPr lang="en-US" sz="1600">
                <a:latin typeface="Times New Roman"/>
                <a:ea typeface="Times New Roman"/>
                <a:cs typeface="Times New Roman"/>
                <a:sym typeface="Times New Roman"/>
              </a:rPr>
              <a:t>Python3.7 in Jupyter Notebook and Spyder </a:t>
            </a:r>
            <a:endParaRPr/>
          </a:p>
          <a:p>
            <a:pPr indent="0" lvl="0" marL="0" rtl="0" algn="just">
              <a:lnSpc>
                <a:spcPct val="11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Executable</a:t>
            </a:r>
            <a:r>
              <a:rPr lang="en-US" sz="1600">
                <a:latin typeface="Times New Roman"/>
                <a:ea typeface="Times New Roman"/>
                <a:cs typeface="Times New Roman"/>
                <a:sym typeface="Times New Roman"/>
              </a:rPr>
              <a:t> -  Local Terminal Window</a:t>
            </a:r>
            <a:endParaRPr/>
          </a:p>
          <a:p>
            <a:pPr indent="0" lvl="0" marL="0" rtl="0" algn="just">
              <a:lnSpc>
                <a:spcPct val="11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Specific Libraries and Package Requirement</a:t>
            </a:r>
            <a:r>
              <a:rPr lang="en-US" sz="1600">
                <a:latin typeface="Times New Roman"/>
                <a:ea typeface="Times New Roman"/>
                <a:cs typeface="Times New Roman"/>
                <a:sym typeface="Times New Roman"/>
              </a:rPr>
              <a:t>s :</a:t>
            </a:r>
            <a:endParaRPr/>
          </a:p>
          <a:p>
            <a:pPr indent="0" lvl="0" marL="0" rtl="0" algn="just">
              <a:lnSpc>
                <a:spcPct val="11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502" name="Google Shape;50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03" name="Google Shape;503;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4" name="Google Shape;504;p56"/>
          <p:cNvPicPr preferRelativeResize="0"/>
          <p:nvPr/>
        </p:nvPicPr>
        <p:blipFill rotWithShape="1">
          <a:blip r:embed="rId3">
            <a:alphaModFix/>
          </a:blip>
          <a:srcRect b="0" l="0" r="0" t="0"/>
          <a:stretch/>
        </p:blipFill>
        <p:spPr>
          <a:xfrm>
            <a:off x="139731" y="83438"/>
            <a:ext cx="1396938" cy="1396938"/>
          </a:xfrm>
          <a:prstGeom prst="rect">
            <a:avLst/>
          </a:prstGeom>
          <a:noFill/>
          <a:ln>
            <a:noFill/>
          </a:ln>
        </p:spPr>
      </p:pic>
      <p:graphicFrame>
        <p:nvGraphicFramePr>
          <p:cNvPr id="505" name="Google Shape;505;p56"/>
          <p:cNvGraphicFramePr/>
          <p:nvPr/>
        </p:nvGraphicFramePr>
        <p:xfrm>
          <a:off x="7827744" y="2462465"/>
          <a:ext cx="3000000" cy="3000000"/>
        </p:xfrm>
        <a:graphic>
          <a:graphicData uri="http://schemas.openxmlformats.org/drawingml/2006/table">
            <a:tbl>
              <a:tblPr bandRow="1" firstRow="1">
                <a:noFill/>
                <a:tableStyleId>{B4D8E6BE-6FE2-4653-BE24-D08B4F5D6E2A}</a:tableStyleId>
              </a:tblPr>
              <a:tblGrid>
                <a:gridCol w="1308825"/>
                <a:gridCol w="1313000"/>
              </a:tblGrid>
              <a:tr h="282425">
                <a:tc>
                  <a:txBody>
                    <a:bodyPr/>
                    <a:lstStyle/>
                    <a:p>
                      <a:pPr indent="0" lvl="0" marL="0" marR="0" rtl="0" algn="l">
                        <a:spcBef>
                          <a:spcPts val="0"/>
                        </a:spcBef>
                        <a:spcAft>
                          <a:spcPts val="0"/>
                        </a:spcAft>
                        <a:buNone/>
                      </a:pPr>
                      <a:r>
                        <a:rPr lang="en-US" sz="1400" u="none" cap="none" strike="noStrike"/>
                        <a:t>PACKAGES</a:t>
                      </a:r>
                      <a:endParaRPr/>
                    </a:p>
                  </a:txBody>
                  <a:tcPr marT="45725" marB="45725" marR="91450" marL="91450"/>
                </a:tc>
                <a:tc>
                  <a:txBody>
                    <a:bodyPr/>
                    <a:lstStyle/>
                    <a:p>
                      <a:pPr indent="0" lvl="0" marL="0" marR="0" rtl="0" algn="l">
                        <a:spcBef>
                          <a:spcPts val="0"/>
                        </a:spcBef>
                        <a:spcAft>
                          <a:spcPts val="0"/>
                        </a:spcAft>
                        <a:buNone/>
                      </a:pPr>
                      <a:r>
                        <a:rPr lang="en-US" sz="1400"/>
                        <a:t>VERSION</a:t>
                      </a:r>
                      <a:endParaRPr/>
                    </a:p>
                  </a:txBody>
                  <a:tcPr marT="45725" marB="45725" marR="91450" marL="91450"/>
                </a:tc>
              </a:tr>
              <a:tr h="282425">
                <a:tc>
                  <a:txBody>
                    <a:bodyPr/>
                    <a:lstStyle/>
                    <a:p>
                      <a:pPr indent="0" lvl="0" marL="0" marR="0" rtl="0" algn="l">
                        <a:spcBef>
                          <a:spcPts val="0"/>
                        </a:spcBef>
                        <a:spcAft>
                          <a:spcPts val="0"/>
                        </a:spcAft>
                        <a:buNone/>
                      </a:pPr>
                      <a:r>
                        <a:rPr lang="en-US" sz="1400"/>
                        <a:t>absl-py</a:t>
                      </a:r>
                      <a:endParaRPr sz="1400"/>
                    </a:p>
                  </a:txBody>
                  <a:tcPr marT="45725" marB="45725" marR="91450" marL="91450"/>
                </a:tc>
                <a:tc>
                  <a:txBody>
                    <a:bodyPr/>
                    <a:lstStyle/>
                    <a:p>
                      <a:pPr indent="0" lvl="0" marL="0" marR="0" rtl="0" algn="l">
                        <a:spcBef>
                          <a:spcPts val="0"/>
                        </a:spcBef>
                        <a:spcAft>
                          <a:spcPts val="0"/>
                        </a:spcAft>
                        <a:buNone/>
                      </a:pPr>
                      <a:r>
                        <a:rPr lang="en-US" sz="1400"/>
                        <a:t>0.7.0</a:t>
                      </a:r>
                      <a:endParaRPr sz="1400"/>
                    </a:p>
                  </a:txBody>
                  <a:tcPr marT="45725" marB="45725" marR="91450" marL="91450"/>
                </a:tc>
              </a:tr>
              <a:tr h="282425">
                <a:tc>
                  <a:txBody>
                    <a:bodyPr/>
                    <a:lstStyle/>
                    <a:p>
                      <a:pPr indent="0" lvl="0" marL="0" marR="0" rtl="0" algn="l">
                        <a:spcBef>
                          <a:spcPts val="0"/>
                        </a:spcBef>
                        <a:spcAft>
                          <a:spcPts val="0"/>
                        </a:spcAft>
                        <a:buNone/>
                      </a:pPr>
                      <a:r>
                        <a:rPr lang="en-US" sz="1400"/>
                        <a:t>astor</a:t>
                      </a:r>
                      <a:endParaRPr sz="1400"/>
                    </a:p>
                  </a:txBody>
                  <a:tcPr marT="45725" marB="45725" marR="91450" marL="91450"/>
                </a:tc>
                <a:tc>
                  <a:txBody>
                    <a:bodyPr/>
                    <a:lstStyle/>
                    <a:p>
                      <a:pPr indent="0" lvl="0" marL="0" marR="0" rtl="0" algn="l">
                        <a:spcBef>
                          <a:spcPts val="0"/>
                        </a:spcBef>
                        <a:spcAft>
                          <a:spcPts val="0"/>
                        </a:spcAft>
                        <a:buNone/>
                      </a:pPr>
                      <a:r>
                        <a:rPr lang="en-US" sz="1400"/>
                        <a:t>0.7.1</a:t>
                      </a:r>
                      <a:endParaRPr/>
                    </a:p>
                  </a:txBody>
                  <a:tcPr marT="45725" marB="45725" marR="91450" marL="91450"/>
                </a:tc>
              </a:tr>
              <a:tr h="282425">
                <a:tc>
                  <a:txBody>
                    <a:bodyPr/>
                    <a:lstStyle/>
                    <a:p>
                      <a:pPr indent="0" lvl="0" marL="0" marR="0" rtl="0" algn="l">
                        <a:spcBef>
                          <a:spcPts val="0"/>
                        </a:spcBef>
                        <a:spcAft>
                          <a:spcPts val="0"/>
                        </a:spcAft>
                        <a:buNone/>
                      </a:pPr>
                      <a:r>
                        <a:rPr lang="en-US" sz="1400"/>
                        <a:t>editdistance</a:t>
                      </a:r>
                      <a:endParaRPr sz="1400"/>
                    </a:p>
                  </a:txBody>
                  <a:tcPr marT="45725" marB="45725" marR="91450" marL="91450"/>
                </a:tc>
                <a:tc>
                  <a:txBody>
                    <a:bodyPr/>
                    <a:lstStyle/>
                    <a:p>
                      <a:pPr indent="0" lvl="0" marL="0" marR="0" rtl="0" algn="l">
                        <a:spcBef>
                          <a:spcPts val="0"/>
                        </a:spcBef>
                        <a:spcAft>
                          <a:spcPts val="0"/>
                        </a:spcAft>
                        <a:buNone/>
                      </a:pPr>
                      <a:r>
                        <a:rPr lang="en-US" sz="1400"/>
                        <a:t>0.5.2</a:t>
                      </a:r>
                      <a:endParaRPr/>
                    </a:p>
                  </a:txBody>
                  <a:tcPr marT="45725" marB="45725" marR="91450" marL="91450"/>
                </a:tc>
              </a:tr>
              <a:tr h="282425">
                <a:tc>
                  <a:txBody>
                    <a:bodyPr/>
                    <a:lstStyle/>
                    <a:p>
                      <a:pPr indent="0" lvl="0" marL="0" marR="0" rtl="0" algn="l">
                        <a:spcBef>
                          <a:spcPts val="0"/>
                        </a:spcBef>
                        <a:spcAft>
                          <a:spcPts val="0"/>
                        </a:spcAft>
                        <a:buNone/>
                      </a:pPr>
                      <a:r>
                        <a:rPr lang="en-US" sz="1400"/>
                        <a:t>gast</a:t>
                      </a:r>
                      <a:endParaRPr sz="1400"/>
                    </a:p>
                  </a:txBody>
                  <a:tcPr marT="45725" marB="45725" marR="91450" marL="91450"/>
                </a:tc>
                <a:tc>
                  <a:txBody>
                    <a:bodyPr/>
                    <a:lstStyle/>
                    <a:p>
                      <a:pPr indent="0" lvl="0" marL="0" marR="0" rtl="0" algn="l">
                        <a:spcBef>
                          <a:spcPts val="0"/>
                        </a:spcBef>
                        <a:spcAft>
                          <a:spcPts val="0"/>
                        </a:spcAft>
                        <a:buNone/>
                      </a:pPr>
                      <a:r>
                        <a:rPr lang="en-US" sz="1400"/>
                        <a:t>0.2.2</a:t>
                      </a:r>
                      <a:endParaRPr/>
                    </a:p>
                  </a:txBody>
                  <a:tcPr marT="45725" marB="45725" marR="91450" marL="91450"/>
                </a:tc>
              </a:tr>
              <a:tr h="282425">
                <a:tc>
                  <a:txBody>
                    <a:bodyPr/>
                    <a:lstStyle/>
                    <a:p>
                      <a:pPr indent="0" lvl="0" marL="0" marR="0" rtl="0" algn="l">
                        <a:spcBef>
                          <a:spcPts val="0"/>
                        </a:spcBef>
                        <a:spcAft>
                          <a:spcPts val="0"/>
                        </a:spcAft>
                        <a:buNone/>
                      </a:pPr>
                      <a:r>
                        <a:rPr lang="en-US" sz="1400"/>
                        <a:t>grpcio</a:t>
                      </a:r>
                      <a:endParaRPr sz="1400"/>
                    </a:p>
                  </a:txBody>
                  <a:tcPr marT="45725" marB="45725" marR="91450" marL="91450"/>
                </a:tc>
                <a:tc>
                  <a:txBody>
                    <a:bodyPr/>
                    <a:lstStyle/>
                    <a:p>
                      <a:pPr indent="0" lvl="0" marL="0" marR="0" rtl="0" algn="l">
                        <a:spcBef>
                          <a:spcPts val="0"/>
                        </a:spcBef>
                        <a:spcAft>
                          <a:spcPts val="0"/>
                        </a:spcAft>
                        <a:buNone/>
                      </a:pPr>
                      <a:r>
                        <a:rPr lang="en-US" sz="1400"/>
                        <a:t>1.18.0</a:t>
                      </a:r>
                      <a:endParaRPr/>
                    </a:p>
                  </a:txBody>
                  <a:tcPr marT="45725" marB="45725" marR="91450" marL="91450"/>
                </a:tc>
              </a:tr>
              <a:tr h="282425">
                <a:tc>
                  <a:txBody>
                    <a:bodyPr/>
                    <a:lstStyle/>
                    <a:p>
                      <a:pPr indent="0" lvl="0" marL="0" marR="0" rtl="0" algn="l">
                        <a:spcBef>
                          <a:spcPts val="0"/>
                        </a:spcBef>
                        <a:spcAft>
                          <a:spcPts val="0"/>
                        </a:spcAft>
                        <a:buNone/>
                      </a:pPr>
                      <a:r>
                        <a:rPr lang="en-US" sz="1400"/>
                        <a:t>h5py</a:t>
                      </a:r>
                      <a:endParaRPr/>
                    </a:p>
                  </a:txBody>
                  <a:tcPr marT="45725" marB="45725" marR="91450" marL="91450"/>
                </a:tc>
                <a:tc>
                  <a:txBody>
                    <a:bodyPr/>
                    <a:lstStyle/>
                    <a:p>
                      <a:pPr indent="0" lvl="0" marL="0" marR="0" rtl="0" algn="l">
                        <a:spcBef>
                          <a:spcPts val="0"/>
                        </a:spcBef>
                        <a:spcAft>
                          <a:spcPts val="0"/>
                        </a:spcAft>
                        <a:buNone/>
                      </a:pPr>
                      <a:r>
                        <a:rPr lang="en-US" sz="1400"/>
                        <a:t>2.9.0</a:t>
                      </a:r>
                      <a:endParaRPr/>
                    </a:p>
                  </a:txBody>
                  <a:tcPr marT="45725" marB="45725" marR="91450" marL="91450"/>
                </a:tc>
              </a:tr>
              <a:tr h="475125">
                <a:tc>
                  <a:txBody>
                    <a:bodyPr/>
                    <a:lstStyle/>
                    <a:p>
                      <a:pPr indent="0" lvl="0" marL="0" marR="0" rtl="0" algn="l">
                        <a:spcBef>
                          <a:spcPts val="0"/>
                        </a:spcBef>
                        <a:spcAft>
                          <a:spcPts val="0"/>
                        </a:spcAft>
                        <a:buNone/>
                      </a:pPr>
                      <a:r>
                        <a:rPr lang="en-US" sz="1400"/>
                        <a:t>keras-preprocessing</a:t>
                      </a:r>
                      <a:endParaRPr/>
                    </a:p>
                  </a:txBody>
                  <a:tcPr marT="45725" marB="45725" marR="91450" marL="91450"/>
                </a:tc>
                <a:tc>
                  <a:txBody>
                    <a:bodyPr/>
                    <a:lstStyle/>
                    <a:p>
                      <a:pPr indent="0" lvl="0" marL="0" marR="0" rtl="0" algn="l">
                        <a:spcBef>
                          <a:spcPts val="0"/>
                        </a:spcBef>
                        <a:spcAft>
                          <a:spcPts val="0"/>
                        </a:spcAft>
                        <a:buNone/>
                      </a:pPr>
                      <a:r>
                        <a:rPr lang="en-US" sz="1400"/>
                        <a:t>1.0.8</a:t>
                      </a:r>
                      <a:endParaRPr/>
                    </a:p>
                  </a:txBody>
                  <a:tcPr marT="45725" marB="45725" marR="91450" marL="91450"/>
                </a:tc>
              </a:tr>
              <a:tr h="279500">
                <a:tc>
                  <a:txBody>
                    <a:bodyPr/>
                    <a:lstStyle/>
                    <a:p>
                      <a:pPr indent="0" lvl="0" marL="0" marR="0" rtl="0" algn="l">
                        <a:lnSpc>
                          <a:spcPct val="100000"/>
                        </a:lnSpc>
                        <a:spcBef>
                          <a:spcPts val="0"/>
                        </a:spcBef>
                        <a:spcAft>
                          <a:spcPts val="0"/>
                        </a:spcAft>
                        <a:buClr>
                          <a:schemeClr val="dk1"/>
                        </a:buClr>
                        <a:buSzPts val="1400"/>
                        <a:buFont typeface="Calibri"/>
                        <a:buNone/>
                      </a:pPr>
                      <a:r>
                        <a:rPr lang="en-US" sz="1400"/>
                        <a:t>Markdown</a:t>
                      </a:r>
                      <a:endParaRPr/>
                    </a:p>
                  </a:txBody>
                  <a:tcPr marT="45725" marB="45725" marR="91450" marL="91450"/>
                </a:tc>
                <a:tc>
                  <a:txBody>
                    <a:bodyPr/>
                    <a:lstStyle/>
                    <a:p>
                      <a:pPr indent="0" lvl="0" marL="0" marR="0" rtl="0" algn="l">
                        <a:spcBef>
                          <a:spcPts val="0"/>
                        </a:spcBef>
                        <a:spcAft>
                          <a:spcPts val="0"/>
                        </a:spcAft>
                        <a:buNone/>
                      </a:pPr>
                      <a:r>
                        <a:rPr lang="en-US" sz="1400"/>
                        <a:t>3.0.1</a:t>
                      </a:r>
                      <a:endParaRPr/>
                    </a:p>
                  </a:txBody>
                  <a:tcPr marT="45725" marB="45725" marR="91450" marL="91450"/>
                </a:tc>
              </a:tr>
              <a:tr h="282425">
                <a:tc>
                  <a:txBody>
                    <a:bodyPr/>
                    <a:lstStyle/>
                    <a:p>
                      <a:pPr indent="0" lvl="0" marL="0" marR="0" rtl="0" algn="l">
                        <a:spcBef>
                          <a:spcPts val="0"/>
                        </a:spcBef>
                        <a:spcAft>
                          <a:spcPts val="0"/>
                        </a:spcAft>
                        <a:buNone/>
                      </a:pPr>
                      <a:r>
                        <a:rPr lang="en-US" sz="1400"/>
                        <a:t>Numpy</a:t>
                      </a:r>
                      <a:endParaRPr sz="1400"/>
                    </a:p>
                  </a:txBody>
                  <a:tcPr marT="45725" marB="45725" marR="91450" marL="91450"/>
                </a:tc>
                <a:tc>
                  <a:txBody>
                    <a:bodyPr/>
                    <a:lstStyle/>
                    <a:p>
                      <a:pPr indent="0" lvl="0" marL="0" marR="0" rtl="0" algn="l">
                        <a:spcBef>
                          <a:spcPts val="0"/>
                        </a:spcBef>
                        <a:spcAft>
                          <a:spcPts val="0"/>
                        </a:spcAft>
                        <a:buNone/>
                      </a:pPr>
                      <a:r>
                        <a:rPr lang="en-US" sz="1400"/>
                        <a:t>1.16.1</a:t>
                      </a:r>
                      <a:endParaRPr/>
                    </a:p>
                  </a:txBody>
                  <a:tcPr marT="45725" marB="45725" marR="91450" marL="91450"/>
                </a:tc>
              </a:tr>
              <a:tr h="475125">
                <a:tc>
                  <a:txBody>
                    <a:bodyPr/>
                    <a:lstStyle/>
                    <a:p>
                      <a:pPr indent="0" lvl="0" marL="0" marR="0" rtl="0" algn="l">
                        <a:spcBef>
                          <a:spcPts val="0"/>
                        </a:spcBef>
                        <a:spcAft>
                          <a:spcPts val="0"/>
                        </a:spcAft>
                        <a:buNone/>
                      </a:pPr>
                      <a:r>
                        <a:rPr lang="en-US" sz="1400"/>
                        <a:t>Opencv-python</a:t>
                      </a:r>
                      <a:endParaRPr/>
                    </a:p>
                  </a:txBody>
                  <a:tcPr marT="45725" marB="45725" marR="91450" marL="91450"/>
                </a:tc>
                <a:tc>
                  <a:txBody>
                    <a:bodyPr/>
                    <a:lstStyle/>
                    <a:p>
                      <a:pPr indent="0" lvl="0" marL="0" marR="0" rtl="0" algn="l">
                        <a:spcBef>
                          <a:spcPts val="0"/>
                        </a:spcBef>
                        <a:spcAft>
                          <a:spcPts val="0"/>
                        </a:spcAft>
                        <a:buNone/>
                      </a:pPr>
                      <a:r>
                        <a:rPr lang="en-US" sz="1400"/>
                        <a:t>4.0.0.21</a:t>
                      </a:r>
                      <a:endParaRPr/>
                    </a:p>
                  </a:txBody>
                  <a:tcPr marT="45725" marB="45725" marR="91450" marL="91450"/>
                </a:tc>
              </a:tr>
            </a:tbl>
          </a:graphicData>
        </a:graphic>
      </p:graphicFrame>
      <p:graphicFrame>
        <p:nvGraphicFramePr>
          <p:cNvPr id="506" name="Google Shape;506;p56"/>
          <p:cNvGraphicFramePr/>
          <p:nvPr/>
        </p:nvGraphicFramePr>
        <p:xfrm>
          <a:off x="3381589" y="3252125"/>
          <a:ext cx="3000000" cy="3000000"/>
        </p:xfrm>
        <a:graphic>
          <a:graphicData uri="http://schemas.openxmlformats.org/drawingml/2006/table">
            <a:tbl>
              <a:tblPr bandRow="1" firstRow="1">
                <a:noFill/>
                <a:tableStyleId>{B4D8E6BE-6FE2-4653-BE24-D08B4F5D6E2A}</a:tableStyleId>
              </a:tblPr>
              <a:tblGrid>
                <a:gridCol w="1112275"/>
                <a:gridCol w="1112275"/>
              </a:tblGrid>
              <a:tr h="370850">
                <a:tc>
                  <a:txBody>
                    <a:bodyPr/>
                    <a:lstStyle/>
                    <a:p>
                      <a:pPr indent="0" lvl="0" marL="0" marR="0" rtl="0" algn="l">
                        <a:spcBef>
                          <a:spcPts val="0"/>
                        </a:spcBef>
                        <a:spcAft>
                          <a:spcPts val="0"/>
                        </a:spcAft>
                        <a:buNone/>
                      </a:pPr>
                      <a:r>
                        <a:rPr lang="en-US" sz="1400"/>
                        <a:t>PACKAGES</a:t>
                      </a:r>
                      <a:endParaRPr/>
                    </a:p>
                  </a:txBody>
                  <a:tcPr marT="45725" marB="45725" marR="91450" marL="91450"/>
                </a:tc>
                <a:tc>
                  <a:txBody>
                    <a:bodyPr/>
                    <a:lstStyle/>
                    <a:p>
                      <a:pPr indent="0" lvl="0" marL="0" marR="0" rtl="0" algn="l">
                        <a:spcBef>
                          <a:spcPts val="0"/>
                        </a:spcBef>
                        <a:spcAft>
                          <a:spcPts val="0"/>
                        </a:spcAft>
                        <a:buNone/>
                      </a:pPr>
                      <a:r>
                        <a:rPr lang="en-US" sz="1400"/>
                        <a:t>VERSION</a:t>
                      </a:r>
                      <a:endParaRPr/>
                    </a:p>
                  </a:txBody>
                  <a:tcPr marT="45725" marB="45725" marR="91450" marL="91450"/>
                </a:tc>
              </a:tr>
              <a:tr h="370850">
                <a:tc>
                  <a:txBody>
                    <a:bodyPr/>
                    <a:lstStyle/>
                    <a:p>
                      <a:pPr indent="0" lvl="0" marL="0" marR="0" rtl="0" algn="l">
                        <a:spcBef>
                          <a:spcPts val="0"/>
                        </a:spcBef>
                        <a:spcAft>
                          <a:spcPts val="0"/>
                        </a:spcAft>
                        <a:buNone/>
                      </a:pPr>
                      <a:r>
                        <a:rPr lang="en-US" sz="1400"/>
                        <a:t>Protobuf</a:t>
                      </a:r>
                      <a:endParaRPr sz="1400"/>
                    </a:p>
                  </a:txBody>
                  <a:tcPr marT="45725" marB="45725" marR="91450" marL="91450"/>
                </a:tc>
                <a:tc>
                  <a:txBody>
                    <a:bodyPr/>
                    <a:lstStyle/>
                    <a:p>
                      <a:pPr indent="0" lvl="0" marL="0" marR="0" rtl="0" algn="l">
                        <a:spcBef>
                          <a:spcPts val="0"/>
                        </a:spcBef>
                        <a:spcAft>
                          <a:spcPts val="0"/>
                        </a:spcAft>
                        <a:buNone/>
                      </a:pPr>
                      <a:r>
                        <a:rPr lang="en-US" sz="1400"/>
                        <a:t>3.6.1</a:t>
                      </a:r>
                      <a:endParaRPr sz="1400"/>
                    </a:p>
                  </a:txBody>
                  <a:tcPr marT="45725" marB="45725" marR="91450" marL="91450"/>
                </a:tc>
              </a:tr>
              <a:tr h="370850">
                <a:tc>
                  <a:txBody>
                    <a:bodyPr/>
                    <a:lstStyle/>
                    <a:p>
                      <a:pPr indent="0" lvl="0" marL="0" marR="0" rtl="0" algn="l">
                        <a:spcBef>
                          <a:spcPts val="0"/>
                        </a:spcBef>
                        <a:spcAft>
                          <a:spcPts val="0"/>
                        </a:spcAft>
                        <a:buNone/>
                      </a:pPr>
                      <a:r>
                        <a:rPr lang="en-US" sz="1400"/>
                        <a:t>Six</a:t>
                      </a:r>
                      <a:endParaRPr/>
                    </a:p>
                  </a:txBody>
                  <a:tcPr marT="45725" marB="45725" marR="91450" marL="91450"/>
                </a:tc>
                <a:tc>
                  <a:txBody>
                    <a:bodyPr/>
                    <a:lstStyle/>
                    <a:p>
                      <a:pPr indent="0" lvl="0" marL="0" marR="0" rtl="0" algn="l">
                        <a:spcBef>
                          <a:spcPts val="0"/>
                        </a:spcBef>
                        <a:spcAft>
                          <a:spcPts val="0"/>
                        </a:spcAft>
                        <a:buNone/>
                      </a:pPr>
                      <a:r>
                        <a:rPr lang="en-US" sz="1400"/>
                        <a:t>1.12.0</a:t>
                      </a:r>
                      <a:endParaRPr/>
                    </a:p>
                  </a:txBody>
                  <a:tcPr marT="45725" marB="45725" marR="91450" marL="91450"/>
                </a:tc>
              </a:tr>
              <a:tr h="370850">
                <a:tc>
                  <a:txBody>
                    <a:bodyPr/>
                    <a:lstStyle/>
                    <a:p>
                      <a:pPr indent="0" lvl="0" marL="0" marR="0" rtl="0" algn="l">
                        <a:spcBef>
                          <a:spcPts val="0"/>
                        </a:spcBef>
                        <a:spcAft>
                          <a:spcPts val="0"/>
                        </a:spcAft>
                        <a:buNone/>
                      </a:pPr>
                      <a:r>
                        <a:rPr lang="en-US" sz="1400"/>
                        <a:t>tensorboard</a:t>
                      </a:r>
                      <a:endParaRPr sz="1400"/>
                    </a:p>
                  </a:txBody>
                  <a:tcPr marT="45725" marB="45725" marR="91450" marL="91450"/>
                </a:tc>
                <a:tc>
                  <a:txBody>
                    <a:bodyPr/>
                    <a:lstStyle/>
                    <a:p>
                      <a:pPr indent="0" lvl="0" marL="0" marR="0" rtl="0" algn="l">
                        <a:spcBef>
                          <a:spcPts val="0"/>
                        </a:spcBef>
                        <a:spcAft>
                          <a:spcPts val="0"/>
                        </a:spcAft>
                        <a:buNone/>
                      </a:pPr>
                      <a:r>
                        <a:rPr lang="en-US" sz="1400"/>
                        <a:t>1.12.2</a:t>
                      </a:r>
                      <a:endParaRPr/>
                    </a:p>
                  </a:txBody>
                  <a:tcPr marT="45725" marB="45725" marR="91450" marL="91450"/>
                </a:tc>
              </a:tr>
              <a:tr h="370850">
                <a:tc>
                  <a:txBody>
                    <a:bodyPr/>
                    <a:lstStyle/>
                    <a:p>
                      <a:pPr indent="0" lvl="0" marL="0" marR="0" rtl="0" algn="l">
                        <a:spcBef>
                          <a:spcPts val="0"/>
                        </a:spcBef>
                        <a:spcAft>
                          <a:spcPts val="0"/>
                        </a:spcAft>
                        <a:buNone/>
                      </a:pPr>
                      <a:r>
                        <a:rPr lang="en-US" sz="1400"/>
                        <a:t>Tensorflow</a:t>
                      </a:r>
                      <a:endParaRPr sz="1400"/>
                    </a:p>
                  </a:txBody>
                  <a:tcPr marT="45725" marB="45725" marR="91450" marL="91450"/>
                </a:tc>
                <a:tc>
                  <a:txBody>
                    <a:bodyPr/>
                    <a:lstStyle/>
                    <a:p>
                      <a:pPr indent="0" lvl="0" marL="0" marR="0" rtl="0" algn="l">
                        <a:spcBef>
                          <a:spcPts val="0"/>
                        </a:spcBef>
                        <a:spcAft>
                          <a:spcPts val="0"/>
                        </a:spcAft>
                        <a:buNone/>
                      </a:pPr>
                      <a:r>
                        <a:rPr lang="en-US" sz="1400"/>
                        <a:t>1.12.0</a:t>
                      </a:r>
                      <a:endParaRPr/>
                    </a:p>
                  </a:txBody>
                  <a:tcPr marT="45725" marB="45725" marR="91450" marL="91450"/>
                </a:tc>
              </a:tr>
              <a:tr h="370850">
                <a:tc>
                  <a:txBody>
                    <a:bodyPr/>
                    <a:lstStyle/>
                    <a:p>
                      <a:pPr indent="0" lvl="0" marL="0" marR="0" rtl="0" algn="l">
                        <a:spcBef>
                          <a:spcPts val="0"/>
                        </a:spcBef>
                        <a:spcAft>
                          <a:spcPts val="0"/>
                        </a:spcAft>
                        <a:buNone/>
                      </a:pPr>
                      <a:r>
                        <a:rPr lang="en-US" sz="1400"/>
                        <a:t>termcolor</a:t>
                      </a:r>
                      <a:endParaRPr sz="1400"/>
                    </a:p>
                  </a:txBody>
                  <a:tcPr marT="45725" marB="45725" marR="91450" marL="91450"/>
                </a:tc>
                <a:tc>
                  <a:txBody>
                    <a:bodyPr/>
                    <a:lstStyle/>
                    <a:p>
                      <a:pPr indent="0" lvl="0" marL="0" marR="0" rtl="0" algn="l">
                        <a:spcBef>
                          <a:spcPts val="0"/>
                        </a:spcBef>
                        <a:spcAft>
                          <a:spcPts val="0"/>
                        </a:spcAft>
                        <a:buNone/>
                      </a:pPr>
                      <a:r>
                        <a:rPr lang="en-US" sz="1400"/>
                        <a:t>1.1.0</a:t>
                      </a:r>
                      <a:endParaRPr/>
                    </a:p>
                  </a:txBody>
                  <a:tcPr marT="45725" marB="45725" marR="91450" marL="91450"/>
                </a:tc>
              </a:tr>
              <a:tr h="370850">
                <a:tc>
                  <a:txBody>
                    <a:bodyPr/>
                    <a:lstStyle/>
                    <a:p>
                      <a:pPr indent="0" lvl="0" marL="0" marR="0" rtl="0" algn="l">
                        <a:spcBef>
                          <a:spcPts val="0"/>
                        </a:spcBef>
                        <a:spcAft>
                          <a:spcPts val="0"/>
                        </a:spcAft>
                        <a:buNone/>
                      </a:pPr>
                      <a:r>
                        <a:rPr lang="en-US" sz="1400"/>
                        <a:t>Werkzeug</a:t>
                      </a:r>
                      <a:endParaRPr sz="1400"/>
                    </a:p>
                  </a:txBody>
                  <a:tcPr marT="45725" marB="45725" marR="91450" marL="91450"/>
                </a:tc>
                <a:tc>
                  <a:txBody>
                    <a:bodyPr/>
                    <a:lstStyle/>
                    <a:p>
                      <a:pPr indent="0" lvl="0" marL="0" marR="0" rtl="0" algn="l">
                        <a:spcBef>
                          <a:spcPts val="0"/>
                        </a:spcBef>
                        <a:spcAft>
                          <a:spcPts val="0"/>
                        </a:spcAft>
                        <a:buNone/>
                      </a:pPr>
                      <a:r>
                        <a:rPr lang="en-US" sz="1400"/>
                        <a:t>0.14.1</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7"/>
          <p:cNvSpPr txBox="1"/>
          <p:nvPr>
            <p:ph type="ctrTitle"/>
          </p:nvPr>
        </p:nvSpPr>
        <p:spPr>
          <a:xfrm>
            <a:off x="1418804" y="136525"/>
            <a:ext cx="10282279" cy="1069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IMPLEMENTATION SCREENSHOTS</a:t>
            </a:r>
            <a:endParaRPr/>
          </a:p>
        </p:txBody>
      </p:sp>
      <p:sp>
        <p:nvSpPr>
          <p:cNvPr id="513" name="Google Shape;513;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14" name="Google Shape;51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15" name="Google Shape;515;p57"/>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516" name="Google Shape;516;p57"/>
          <p:cNvSpPr/>
          <p:nvPr/>
        </p:nvSpPr>
        <p:spPr>
          <a:xfrm>
            <a:off x="838200" y="1674823"/>
            <a:ext cx="10892554" cy="4524315"/>
          </a:xfrm>
          <a:prstGeom prst="rect">
            <a:avLst/>
          </a:prstGeom>
          <a:noFill/>
          <a:ln>
            <a:noFill/>
          </a:ln>
        </p:spPr>
        <p:txBody>
          <a:bodyPr anchorCtr="0" anchor="t" bIns="45700" lIns="91425" spcFirstLastPara="1" rIns="91425" wrap="square" tIns="45700">
            <a:noAutofit/>
          </a:bodyPr>
          <a:lstStyle/>
          <a:p>
            <a:pPr indent="-285750" lvl="0" marL="285750" marR="0" rtl="0" algn="just">
              <a:lnSpc>
                <a:spcPct val="20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The data-loader expects the IAM dataset in the data/ directory. Follow these instructions to get the dataset:</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Download words/words.tgz.</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Download ascii/words.txt.</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Put words.txt into the data/ directory.</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Create the directory data/words/.</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Put the content (directories a01, a02, ...) of words.tgz into data/words/.</a:t>
            </a:r>
            <a:endParaRPr/>
          </a:p>
          <a:p>
            <a:pPr indent="-114300" lvl="0" marL="0" marR="0" rtl="0" algn="just">
              <a:lnSpc>
                <a:spcPct val="200000"/>
              </a:lnSpc>
              <a:spcBef>
                <a:spcPts val="0"/>
              </a:spcBef>
              <a:spcAft>
                <a:spcPts val="0"/>
              </a:spcAft>
              <a:buClr>
                <a:schemeClr val="dk1"/>
              </a:buClr>
              <a:buSzPts val="1800"/>
              <a:buFont typeface="Calibri"/>
              <a:buAutoNum type="arabicPeriod"/>
            </a:pPr>
            <a:r>
              <a:rPr lang="en-US" sz="1800">
                <a:solidFill>
                  <a:schemeClr val="dk1"/>
                </a:solidFill>
                <a:latin typeface="Times New Roman"/>
                <a:ea typeface="Times New Roman"/>
                <a:cs typeface="Times New Roman"/>
                <a:sym typeface="Times New Roman"/>
              </a:rPr>
              <a:t>Go to data/ and run python checkDirs.py for a rough check if everything is ok.</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8"/>
          <p:cNvSpPr txBox="1"/>
          <p:nvPr>
            <p:ph type="ctrTitle"/>
          </p:nvPr>
        </p:nvSpPr>
        <p:spPr>
          <a:xfrm>
            <a:off x="1418804" y="136525"/>
            <a:ext cx="10282279" cy="1069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IMPLEMENTATION SCREENSHOTS</a:t>
            </a:r>
            <a:endParaRPr/>
          </a:p>
        </p:txBody>
      </p:sp>
      <p:sp>
        <p:nvSpPr>
          <p:cNvPr id="522" name="Google Shape;522;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23" name="Google Shape;52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4" name="Google Shape;524;p58"/>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525" name="Google Shape;525;p58"/>
          <p:cNvSpPr/>
          <p:nvPr/>
        </p:nvSpPr>
        <p:spPr>
          <a:xfrm>
            <a:off x="401375" y="1759944"/>
            <a:ext cx="5607540" cy="421653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Training a Module</a:t>
            </a:r>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train the model from scratch, delete the files contained in the model/ directory.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Otherwise, the parameters are loaded from the last model. Then, go to the src/ directory and execute python main.py --train.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After each epoch of training, validation is done on a validation set (the dataset is split into 95% of the samples used for training and 5% for validation as defined in the class DataLoader).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do validation given a trained NN, execute python main.py --validate</a:t>
            </a:r>
            <a:endParaRPr sz="2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600">
              <a:solidFill>
                <a:schemeClr val="dk1"/>
              </a:solidFill>
              <a:latin typeface="Times New Roman"/>
              <a:ea typeface="Times New Roman"/>
              <a:cs typeface="Times New Roman"/>
              <a:sym typeface="Times New Roman"/>
            </a:endParaRPr>
          </a:p>
        </p:txBody>
      </p:sp>
      <p:pic>
        <p:nvPicPr>
          <p:cNvPr id="526" name="Google Shape;526;p58"/>
          <p:cNvPicPr preferRelativeResize="0"/>
          <p:nvPr/>
        </p:nvPicPr>
        <p:blipFill rotWithShape="1">
          <a:blip r:embed="rId4">
            <a:alphaModFix/>
          </a:blip>
          <a:srcRect b="0" l="0" r="0" t="0"/>
          <a:stretch/>
        </p:blipFill>
        <p:spPr>
          <a:xfrm>
            <a:off x="6008915" y="1387929"/>
            <a:ext cx="5948727" cy="49684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9"/>
          <p:cNvSpPr txBox="1"/>
          <p:nvPr>
            <p:ph type="ctrTitle"/>
          </p:nvPr>
        </p:nvSpPr>
        <p:spPr>
          <a:xfrm>
            <a:off x="1418804" y="136525"/>
            <a:ext cx="10282279" cy="1069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IMPLEMENTATION SCREENSHOTS</a:t>
            </a:r>
            <a:endParaRPr/>
          </a:p>
        </p:txBody>
      </p:sp>
      <p:sp>
        <p:nvSpPr>
          <p:cNvPr id="532" name="Google Shape;532;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33" name="Google Shape;533;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4" name="Google Shape;534;p59"/>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535" name="Google Shape;535;p59"/>
          <p:cNvSpPr/>
          <p:nvPr/>
        </p:nvSpPr>
        <p:spPr>
          <a:xfrm>
            <a:off x="461246" y="1555036"/>
            <a:ext cx="5634754" cy="2062103"/>
          </a:xfrm>
          <a:prstGeom prst="rect">
            <a:avLst/>
          </a:prstGeom>
          <a:noFill/>
          <a:ln>
            <a:noFill/>
          </a:ln>
        </p:spPr>
        <p:txBody>
          <a:bodyPr anchorCtr="0" anchor="t" bIns="45700" lIns="91425" spcFirstLastPara="1" rIns="91425" wrap="square" tIns="45700">
            <a:noAutofit/>
          </a:bodyPr>
          <a:lstStyle/>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Go to the model/ directory and unzip the file model.zip (pre-trained on the IAM dataset). </a:t>
            </a:r>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unzipped files are placed directly into the model/ directory and not some subdirectory created by the unzip-program. </a:t>
            </a:r>
            <a:endParaRPr/>
          </a:p>
          <a:p>
            <a:pPr indent="-184150" lvl="0" marL="285750" marR="0" rtl="0" algn="just">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Afterwards, go to the src/ directory and run python main.py. The input image and the expected output is shown below.</a:t>
            </a:r>
            <a:endParaRPr/>
          </a:p>
        </p:txBody>
      </p:sp>
      <p:pic>
        <p:nvPicPr>
          <p:cNvPr id="536" name="Google Shape;536;p59"/>
          <p:cNvPicPr preferRelativeResize="0"/>
          <p:nvPr/>
        </p:nvPicPr>
        <p:blipFill rotWithShape="1">
          <a:blip r:embed="rId4">
            <a:alphaModFix/>
          </a:blip>
          <a:srcRect b="0" l="0" r="0" t="0"/>
          <a:stretch/>
        </p:blipFill>
        <p:spPr>
          <a:xfrm>
            <a:off x="7866751" y="2276726"/>
            <a:ext cx="2115449" cy="892646"/>
          </a:xfrm>
          <a:prstGeom prst="rect">
            <a:avLst/>
          </a:prstGeom>
          <a:noFill/>
          <a:ln>
            <a:noFill/>
          </a:ln>
        </p:spPr>
      </p:pic>
      <p:pic>
        <p:nvPicPr>
          <p:cNvPr id="537" name="Google Shape;537;p59"/>
          <p:cNvPicPr preferRelativeResize="0"/>
          <p:nvPr/>
        </p:nvPicPr>
        <p:blipFill rotWithShape="1">
          <a:blip r:embed="rId5">
            <a:alphaModFix/>
          </a:blip>
          <a:srcRect b="0" l="0" r="0" t="0"/>
          <a:stretch/>
        </p:blipFill>
        <p:spPr>
          <a:xfrm>
            <a:off x="732767" y="3902600"/>
            <a:ext cx="10931679" cy="155143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0"/>
          <p:cNvSpPr txBox="1"/>
          <p:nvPr>
            <p:ph type="ctrTitle"/>
          </p:nvPr>
        </p:nvSpPr>
        <p:spPr>
          <a:xfrm>
            <a:off x="1418804" y="136525"/>
            <a:ext cx="10282279" cy="1069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IMPLEMENTATION SCREENSHOTS</a:t>
            </a:r>
            <a:endParaRPr/>
          </a:p>
        </p:txBody>
      </p:sp>
      <p:sp>
        <p:nvSpPr>
          <p:cNvPr id="543" name="Google Shape;543;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44" name="Google Shape;544;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45" name="Google Shape;545;p60"/>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546" name="Google Shape;546;p60"/>
          <p:cNvPicPr preferRelativeResize="0"/>
          <p:nvPr/>
        </p:nvPicPr>
        <p:blipFill rotWithShape="1">
          <a:blip r:embed="rId4">
            <a:alphaModFix/>
          </a:blip>
          <a:srcRect b="0" l="0" r="0" t="0"/>
          <a:stretch/>
        </p:blipFill>
        <p:spPr>
          <a:xfrm>
            <a:off x="812651" y="1637697"/>
            <a:ext cx="1464129" cy="1098095"/>
          </a:xfrm>
          <a:prstGeom prst="rect">
            <a:avLst/>
          </a:prstGeom>
          <a:noFill/>
          <a:ln>
            <a:noFill/>
          </a:ln>
        </p:spPr>
      </p:pic>
      <p:pic>
        <p:nvPicPr>
          <p:cNvPr id="547" name="Google Shape;547;p60"/>
          <p:cNvPicPr preferRelativeResize="0"/>
          <p:nvPr/>
        </p:nvPicPr>
        <p:blipFill rotWithShape="1">
          <a:blip r:embed="rId5">
            <a:alphaModFix/>
          </a:blip>
          <a:srcRect b="35345" l="0" r="0" t="0"/>
          <a:stretch/>
        </p:blipFill>
        <p:spPr>
          <a:xfrm>
            <a:off x="2520560" y="1957126"/>
            <a:ext cx="9180523" cy="786963"/>
          </a:xfrm>
          <a:prstGeom prst="rect">
            <a:avLst/>
          </a:prstGeom>
          <a:noFill/>
          <a:ln>
            <a:noFill/>
          </a:ln>
        </p:spPr>
      </p:pic>
      <p:pic>
        <p:nvPicPr>
          <p:cNvPr id="548" name="Google Shape;548;p60"/>
          <p:cNvPicPr preferRelativeResize="0"/>
          <p:nvPr/>
        </p:nvPicPr>
        <p:blipFill rotWithShape="1">
          <a:blip r:embed="rId6">
            <a:alphaModFix/>
          </a:blip>
          <a:srcRect b="0" l="0" r="0" t="0"/>
          <a:stretch/>
        </p:blipFill>
        <p:spPr>
          <a:xfrm>
            <a:off x="2493110" y="1563705"/>
            <a:ext cx="9207973" cy="393720"/>
          </a:xfrm>
          <a:prstGeom prst="rect">
            <a:avLst/>
          </a:prstGeom>
          <a:noFill/>
          <a:ln>
            <a:noFill/>
          </a:ln>
        </p:spPr>
      </p:pic>
      <p:pic>
        <p:nvPicPr>
          <p:cNvPr id="549" name="Google Shape;549;p60"/>
          <p:cNvPicPr preferRelativeResize="0"/>
          <p:nvPr/>
        </p:nvPicPr>
        <p:blipFill rotWithShape="1">
          <a:blip r:embed="rId7">
            <a:alphaModFix/>
          </a:blip>
          <a:srcRect b="0" l="0" r="0" t="0"/>
          <a:stretch/>
        </p:blipFill>
        <p:spPr>
          <a:xfrm>
            <a:off x="237005" y="4476161"/>
            <a:ext cx="2310534" cy="582329"/>
          </a:xfrm>
          <a:prstGeom prst="rect">
            <a:avLst/>
          </a:prstGeom>
          <a:noFill/>
          <a:ln>
            <a:noFill/>
          </a:ln>
        </p:spPr>
      </p:pic>
      <p:pic>
        <p:nvPicPr>
          <p:cNvPr id="550" name="Google Shape;550;p60"/>
          <p:cNvPicPr preferRelativeResize="0"/>
          <p:nvPr/>
        </p:nvPicPr>
        <p:blipFill rotWithShape="1">
          <a:blip r:embed="rId8">
            <a:alphaModFix/>
          </a:blip>
          <a:srcRect b="39638" l="0" r="0" t="0"/>
          <a:stretch/>
        </p:blipFill>
        <p:spPr>
          <a:xfrm>
            <a:off x="2547539" y="4719012"/>
            <a:ext cx="9296878" cy="590314"/>
          </a:xfrm>
          <a:prstGeom prst="rect">
            <a:avLst/>
          </a:prstGeom>
          <a:noFill/>
          <a:ln>
            <a:noFill/>
          </a:ln>
        </p:spPr>
      </p:pic>
      <p:pic>
        <p:nvPicPr>
          <p:cNvPr id="551" name="Google Shape;551;p60"/>
          <p:cNvPicPr preferRelativeResize="0"/>
          <p:nvPr/>
        </p:nvPicPr>
        <p:blipFill rotWithShape="1">
          <a:blip r:embed="rId6">
            <a:alphaModFix/>
          </a:blip>
          <a:srcRect b="0" l="0" r="0" t="0"/>
          <a:stretch/>
        </p:blipFill>
        <p:spPr>
          <a:xfrm>
            <a:off x="2547539" y="4325292"/>
            <a:ext cx="9296878" cy="3937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1"/>
          <p:cNvSpPr txBox="1"/>
          <p:nvPr>
            <p:ph type="ctrTitle"/>
          </p:nvPr>
        </p:nvSpPr>
        <p:spPr>
          <a:xfrm>
            <a:off x="1418804" y="136525"/>
            <a:ext cx="10282279" cy="106918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Calibri"/>
              <a:buNone/>
            </a:pPr>
            <a:r>
              <a:rPr lang="en-US" sz="4800"/>
              <a:t>IMPLEMENTATION SCREENSHOTS</a:t>
            </a:r>
            <a:endParaRPr/>
          </a:p>
        </p:txBody>
      </p:sp>
      <p:sp>
        <p:nvSpPr>
          <p:cNvPr id="557" name="Google Shape;557;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58" name="Google Shape;558;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59" name="Google Shape;559;p61"/>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pic>
        <p:nvPicPr>
          <p:cNvPr id="560" name="Google Shape;560;p61"/>
          <p:cNvPicPr preferRelativeResize="0"/>
          <p:nvPr/>
        </p:nvPicPr>
        <p:blipFill rotWithShape="1">
          <a:blip r:embed="rId4">
            <a:alphaModFix/>
          </a:blip>
          <a:srcRect b="0" l="0" r="0" t="0"/>
          <a:stretch/>
        </p:blipFill>
        <p:spPr>
          <a:xfrm>
            <a:off x="2493110" y="1792311"/>
            <a:ext cx="9207973" cy="393720"/>
          </a:xfrm>
          <a:prstGeom prst="rect">
            <a:avLst/>
          </a:prstGeom>
          <a:noFill/>
          <a:ln>
            <a:noFill/>
          </a:ln>
        </p:spPr>
      </p:pic>
      <p:pic>
        <p:nvPicPr>
          <p:cNvPr id="561" name="Google Shape;561;p61"/>
          <p:cNvPicPr preferRelativeResize="0"/>
          <p:nvPr/>
        </p:nvPicPr>
        <p:blipFill rotWithShape="1">
          <a:blip r:embed="rId4">
            <a:alphaModFix/>
          </a:blip>
          <a:srcRect b="0" l="0" r="0" t="0"/>
          <a:stretch/>
        </p:blipFill>
        <p:spPr>
          <a:xfrm>
            <a:off x="2547539" y="4374279"/>
            <a:ext cx="9296878" cy="393720"/>
          </a:xfrm>
          <a:prstGeom prst="rect">
            <a:avLst/>
          </a:prstGeom>
          <a:noFill/>
          <a:ln>
            <a:noFill/>
          </a:ln>
        </p:spPr>
      </p:pic>
      <p:pic>
        <p:nvPicPr>
          <p:cNvPr id="562" name="Google Shape;562;p61"/>
          <p:cNvPicPr preferRelativeResize="0"/>
          <p:nvPr/>
        </p:nvPicPr>
        <p:blipFill rotWithShape="1">
          <a:blip r:embed="rId5">
            <a:alphaModFix/>
          </a:blip>
          <a:srcRect b="0" l="0" r="0" t="0"/>
          <a:stretch/>
        </p:blipFill>
        <p:spPr>
          <a:xfrm>
            <a:off x="658891" y="1987289"/>
            <a:ext cx="1231963" cy="726636"/>
          </a:xfrm>
          <a:prstGeom prst="rect">
            <a:avLst/>
          </a:prstGeom>
          <a:noFill/>
          <a:ln>
            <a:noFill/>
          </a:ln>
        </p:spPr>
      </p:pic>
      <p:pic>
        <p:nvPicPr>
          <p:cNvPr id="563" name="Google Shape;563;p61"/>
          <p:cNvPicPr preferRelativeResize="0"/>
          <p:nvPr/>
        </p:nvPicPr>
        <p:blipFill rotWithShape="1">
          <a:blip r:embed="rId6">
            <a:alphaModFix/>
          </a:blip>
          <a:srcRect b="35643" l="0" r="0" t="0"/>
          <a:stretch/>
        </p:blipFill>
        <p:spPr>
          <a:xfrm>
            <a:off x="2493110" y="2187336"/>
            <a:ext cx="9207973" cy="604856"/>
          </a:xfrm>
          <a:prstGeom prst="rect">
            <a:avLst/>
          </a:prstGeom>
          <a:noFill/>
          <a:ln>
            <a:noFill/>
          </a:ln>
        </p:spPr>
      </p:pic>
      <p:pic>
        <p:nvPicPr>
          <p:cNvPr id="564" name="Google Shape;564;p61"/>
          <p:cNvPicPr preferRelativeResize="0"/>
          <p:nvPr/>
        </p:nvPicPr>
        <p:blipFill rotWithShape="1">
          <a:blip r:embed="rId7">
            <a:alphaModFix/>
          </a:blip>
          <a:srcRect b="0" l="0" r="0" t="0"/>
          <a:stretch/>
        </p:blipFill>
        <p:spPr>
          <a:xfrm>
            <a:off x="347297" y="4500803"/>
            <a:ext cx="1855150" cy="538135"/>
          </a:xfrm>
          <a:prstGeom prst="rect">
            <a:avLst/>
          </a:prstGeom>
          <a:noFill/>
          <a:ln>
            <a:noFill/>
          </a:ln>
        </p:spPr>
      </p:pic>
      <p:pic>
        <p:nvPicPr>
          <p:cNvPr id="565" name="Google Shape;565;p61"/>
          <p:cNvPicPr preferRelativeResize="0"/>
          <p:nvPr/>
        </p:nvPicPr>
        <p:blipFill rotWithShape="1">
          <a:blip r:embed="rId8">
            <a:alphaModFix/>
          </a:blip>
          <a:srcRect b="39443" l="0" r="0" t="0"/>
          <a:stretch/>
        </p:blipFill>
        <p:spPr>
          <a:xfrm>
            <a:off x="2547539" y="4764505"/>
            <a:ext cx="9296878" cy="60759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62"/>
          <p:cNvSpPr txBox="1"/>
          <p:nvPr>
            <p:ph type="ctrTitle"/>
          </p:nvPr>
        </p:nvSpPr>
        <p:spPr>
          <a:xfrm>
            <a:off x="1790700" y="664861"/>
            <a:ext cx="8610600" cy="4445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Calibri"/>
              <a:buNone/>
            </a:pPr>
            <a:r>
              <a:rPr lang="en-US" sz="4000"/>
              <a:t>CONCLUSION &amp; FUTURE WORK</a:t>
            </a:r>
            <a:endParaRPr/>
          </a:p>
        </p:txBody>
      </p:sp>
      <p:sp>
        <p:nvSpPr>
          <p:cNvPr id="572" name="Google Shape;572;p62"/>
          <p:cNvSpPr txBox="1"/>
          <p:nvPr>
            <p:ph idx="1" type="subTitle"/>
          </p:nvPr>
        </p:nvSpPr>
        <p:spPr>
          <a:xfrm>
            <a:off x="1544716" y="1370618"/>
            <a:ext cx="9144000" cy="4142120"/>
          </a:xfrm>
          <a:prstGeom prst="rect">
            <a:avLst/>
          </a:prstGeom>
          <a:noFill/>
          <a:ln>
            <a:noFill/>
          </a:ln>
        </p:spPr>
        <p:txBody>
          <a:bodyPr anchorCtr="0" anchor="t" bIns="45700" lIns="91425" spcFirstLastPara="1" rIns="91425" wrap="square" tIns="45700">
            <a:noAutofit/>
          </a:bodyPr>
          <a:lstStyle/>
          <a:p>
            <a:pPr indent="-285750" lvl="0" marL="285750" rtl="0" algn="just">
              <a:lnSpc>
                <a:spcPct val="170000"/>
              </a:lnSpc>
              <a:spcBef>
                <a:spcPts val="0"/>
              </a:spcBef>
              <a:spcAft>
                <a:spcPts val="0"/>
              </a:spcAft>
              <a:buClr>
                <a:schemeClr val="dk1"/>
              </a:buClr>
              <a:buSzPts val="1800"/>
              <a:buFont typeface="Arial"/>
              <a:buChar char="•"/>
            </a:pPr>
            <a:r>
              <a:rPr lang="en-US" sz="1800">
                <a:latin typeface="Times New Roman"/>
                <a:ea typeface="Times New Roman"/>
                <a:cs typeface="Times New Roman"/>
                <a:sym typeface="Times New Roman"/>
              </a:rPr>
              <a:t>As Proposed a NN  is able to recognize text in images. The NN consists of 5 CNN and 2 RNN layers and outputs a character-probability matrix. This probability matrix is either used for CTC loss calculation or for CTC decoding. An implementation using TF is provided and the character error rate is found to be 10.5624 .Finally, hints to improve the recognition accuracy were given.</a:t>
            </a:r>
            <a:endParaRPr sz="1800">
              <a:latin typeface="Times New Roman"/>
              <a:ea typeface="Times New Roman"/>
              <a:cs typeface="Times New Roman"/>
              <a:sym typeface="Times New Roman"/>
            </a:endParaRPr>
          </a:p>
          <a:p>
            <a:pPr indent="-285750" lvl="0" marL="285750" rtl="0" algn="just">
              <a:lnSpc>
                <a:spcPct val="170000"/>
              </a:lnSpc>
              <a:spcBef>
                <a:spcPts val="1000"/>
              </a:spcBef>
              <a:spcAft>
                <a:spcPts val="0"/>
              </a:spcAft>
              <a:buClr>
                <a:schemeClr val="dk1"/>
              </a:buClr>
              <a:buSzPts val="1800"/>
              <a:buFont typeface="Arial"/>
              <a:buChar char="•"/>
            </a:pPr>
            <a:r>
              <a:rPr baseline="30000" lang="en-US" sz="1800" cap="small">
                <a:latin typeface="Times New Roman"/>
                <a:ea typeface="Times New Roman"/>
                <a:cs typeface="Times New Roman"/>
                <a:sym typeface="Times New Roman"/>
              </a:rPr>
              <a:t> </a:t>
            </a:r>
            <a:r>
              <a:rPr lang="en-US" sz="1800">
                <a:latin typeface="Times New Roman"/>
                <a:ea typeface="Times New Roman"/>
                <a:cs typeface="Times New Roman"/>
                <a:sym typeface="Times New Roman"/>
              </a:rPr>
              <a:t>The Handwritten Text Recognition can be further enhanced by incorporating several other techniques such as machine learning algorithms with various packages. Putting more than one technique together instead of using a single technique will provide high Efficiency.</a:t>
            </a:r>
            <a:endParaRPr sz="18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1000"/>
              <a:buNone/>
            </a:pPr>
            <a:r>
              <a:t/>
            </a:r>
            <a:endParaRPr sz="1000"/>
          </a:p>
        </p:txBody>
      </p:sp>
      <p:sp>
        <p:nvSpPr>
          <p:cNvPr id="573" name="Google Shape;573;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74" name="Google Shape;574;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75" name="Google Shape;575;p62"/>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3"/>
          <p:cNvSpPr txBox="1"/>
          <p:nvPr>
            <p:ph type="ctrTitle"/>
          </p:nvPr>
        </p:nvSpPr>
        <p:spPr>
          <a:xfrm>
            <a:off x="1524000" y="1122363"/>
            <a:ext cx="9144000" cy="7953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REFERENCES</a:t>
            </a:r>
            <a:br>
              <a:rPr lang="en-US" sz="5400"/>
            </a:br>
            <a:r>
              <a:rPr lang="en-US" sz="5400"/>
              <a:t> </a:t>
            </a:r>
            <a:endParaRPr/>
          </a:p>
        </p:txBody>
      </p:sp>
      <p:sp>
        <p:nvSpPr>
          <p:cNvPr id="581" name="Google Shape;581;p63"/>
          <p:cNvSpPr txBox="1"/>
          <p:nvPr>
            <p:ph idx="1" type="subTitle"/>
          </p:nvPr>
        </p:nvSpPr>
        <p:spPr>
          <a:xfrm>
            <a:off x="1544716" y="1320801"/>
            <a:ext cx="9144000" cy="4589130"/>
          </a:xfrm>
          <a:prstGeom prst="rect">
            <a:avLst/>
          </a:prstGeom>
          <a:noFill/>
          <a:ln>
            <a:noFill/>
          </a:ln>
        </p:spPr>
        <p:txBody>
          <a:bodyPr anchorCtr="0" anchor="t" bIns="45700" lIns="91425" spcFirstLastPara="1" rIns="91425" wrap="square" tIns="45700">
            <a:noAutofit/>
          </a:bodyPr>
          <a:lstStyle/>
          <a:p>
            <a:pPr indent="-457200" lvl="0" marL="457200" rtl="0" algn="just">
              <a:lnSpc>
                <a:spcPct val="110000"/>
              </a:lnSpc>
              <a:spcBef>
                <a:spcPts val="0"/>
              </a:spcBef>
              <a:spcAft>
                <a:spcPts val="0"/>
              </a:spcAft>
              <a:buClr>
                <a:schemeClr val="dk1"/>
              </a:buClr>
              <a:buSzPts val="1700"/>
              <a:buFont typeface="Calibri"/>
              <a:buAutoNum type="arabicPeriod"/>
            </a:pPr>
            <a:r>
              <a:rPr lang="en-US" sz="1700">
                <a:latin typeface="Times New Roman"/>
                <a:ea typeface="Times New Roman"/>
                <a:cs typeface="Times New Roman"/>
                <a:sym typeface="Times New Roman"/>
              </a:rPr>
              <a:t>Y. Bengio, Yann Lecun.(1995) 'Convolutional Networks for Images, Speech, and Time-Series and development of MNIST'. The handbook of brain theory and neural networks ,pp-3361.</a:t>
            </a:r>
            <a:endParaRPr i="1" sz="1700">
              <a:latin typeface="Times New Roman"/>
              <a:ea typeface="Times New Roman"/>
              <a:cs typeface="Times New Roman"/>
              <a:sym typeface="Times New Roman"/>
            </a:endParaRPr>
          </a:p>
          <a:p>
            <a:pPr indent="-457200" lvl="0" marL="457200" rtl="0" algn="just">
              <a:lnSpc>
                <a:spcPct val="110000"/>
              </a:lnSpc>
              <a:spcBef>
                <a:spcPts val="1000"/>
              </a:spcBef>
              <a:spcAft>
                <a:spcPts val="0"/>
              </a:spcAft>
              <a:buClr>
                <a:schemeClr val="dk1"/>
              </a:buClr>
              <a:buSzPts val="1700"/>
              <a:buFont typeface="Calibri"/>
              <a:buAutoNum type="arabicPeriod"/>
            </a:pPr>
            <a:r>
              <a:rPr lang="en-US" sz="1700">
                <a:latin typeface="Times New Roman"/>
                <a:ea typeface="Times New Roman"/>
                <a:cs typeface="Times New Roman"/>
                <a:sym typeface="Times New Roman"/>
              </a:rPr>
              <a:t>Harald Scheidl and Stefan Fiel and Robert Sablatnig.(2018) 'Word Beam Search: A Connectionist Temporal Classification Decoding Algorithm'-16th International Conference on Frontiers in Handwriting Recognition (ICFHR).  </a:t>
            </a:r>
            <a:endParaRPr i="1" sz="1700">
              <a:latin typeface="Times New Roman"/>
              <a:ea typeface="Times New Roman"/>
              <a:cs typeface="Times New Roman"/>
              <a:sym typeface="Times New Roman"/>
            </a:endParaRPr>
          </a:p>
          <a:p>
            <a:pPr indent="-457200" lvl="0" marL="457200" rtl="0" algn="just">
              <a:lnSpc>
                <a:spcPct val="110000"/>
              </a:lnSpc>
              <a:spcBef>
                <a:spcPts val="1000"/>
              </a:spcBef>
              <a:spcAft>
                <a:spcPts val="0"/>
              </a:spcAft>
              <a:buClr>
                <a:schemeClr val="dk1"/>
              </a:buClr>
              <a:buSzPts val="1700"/>
              <a:buFont typeface="Calibri"/>
              <a:buAutoNum type="arabicPeriod"/>
            </a:pPr>
            <a:r>
              <a:rPr lang="en-US" sz="1700">
                <a:latin typeface="Times New Roman"/>
                <a:ea typeface="Times New Roman"/>
                <a:cs typeface="Times New Roman"/>
                <a:sym typeface="Times New Roman"/>
              </a:rPr>
              <a:t>U.Marti and H. Bunke.(2002)</a:t>
            </a:r>
            <a:r>
              <a:rPr i="1" lang="en-US" sz="1700">
                <a:latin typeface="Times New Roman"/>
                <a:ea typeface="Times New Roman"/>
                <a:cs typeface="Times New Roman"/>
                <a:sym typeface="Times New Roman"/>
              </a:rPr>
              <a:t> </a:t>
            </a:r>
            <a:r>
              <a:rPr lang="en-US" sz="1700">
                <a:latin typeface="Times New Roman"/>
                <a:ea typeface="Times New Roman"/>
                <a:cs typeface="Times New Roman"/>
                <a:sym typeface="Times New Roman"/>
              </a:rPr>
              <a:t>'A full English sentence database for off-line handwriting recognition'- ICDAR vol. 5, no. 1. </a:t>
            </a:r>
            <a:endParaRPr i="1" sz="1700">
              <a:latin typeface="Times New Roman"/>
              <a:ea typeface="Times New Roman"/>
              <a:cs typeface="Times New Roman"/>
              <a:sym typeface="Times New Roman"/>
            </a:endParaRPr>
          </a:p>
          <a:p>
            <a:pPr indent="-457200" lvl="0" marL="457200" rtl="0" algn="just">
              <a:lnSpc>
                <a:spcPct val="110000"/>
              </a:lnSpc>
              <a:spcBef>
                <a:spcPts val="1000"/>
              </a:spcBef>
              <a:spcAft>
                <a:spcPts val="0"/>
              </a:spcAft>
              <a:buClr>
                <a:schemeClr val="dk1"/>
              </a:buClr>
              <a:buSzPts val="1700"/>
              <a:buFont typeface="Calibri"/>
              <a:buAutoNum type="arabicPeriod"/>
            </a:pPr>
            <a:r>
              <a:rPr lang="en-US" sz="1700">
                <a:latin typeface="Times New Roman"/>
                <a:ea typeface="Times New Roman"/>
                <a:cs typeface="Times New Roman"/>
                <a:sym typeface="Times New Roman"/>
              </a:rPr>
              <a:t>Nurseitov Danier and Bostanbekov Kairat and Kanatov Maksat and Alimova Anel.(2019) 'Classification of Handwritten names of cities using various deep learning models'-15th International Conference on Electronics, Computer and Computation(ICECCO).</a:t>
            </a:r>
            <a:endParaRPr i="1" sz="1700">
              <a:latin typeface="Times New Roman"/>
              <a:ea typeface="Times New Roman"/>
              <a:cs typeface="Times New Roman"/>
              <a:sym typeface="Times New Roman"/>
            </a:endParaRPr>
          </a:p>
          <a:p>
            <a:pPr indent="-457200" lvl="0" marL="457200" rtl="0" algn="just">
              <a:lnSpc>
                <a:spcPct val="110000"/>
              </a:lnSpc>
              <a:spcBef>
                <a:spcPts val="1000"/>
              </a:spcBef>
              <a:spcAft>
                <a:spcPts val="0"/>
              </a:spcAft>
              <a:buClr>
                <a:schemeClr val="dk1"/>
              </a:buClr>
              <a:buSzPts val="1700"/>
              <a:buFont typeface="Calibri"/>
              <a:buAutoNum type="arabicPeriod"/>
            </a:pPr>
            <a:r>
              <a:rPr lang="en-US" sz="1700">
                <a:latin typeface="Times New Roman"/>
                <a:ea typeface="Times New Roman"/>
                <a:cs typeface="Times New Roman"/>
                <a:sym typeface="Times New Roman"/>
              </a:rPr>
              <a:t> B. Shi, X. Bai and C. Yao.(2017) 'An End-to-End Trainable Neural Network for Image-Based Sequence Recognition and Its Application to Scene Text Recognition' in-IEEE Transactions on Pattern Analysis and Machine Intelligence, vol.39, pp. 2298-2304 </a:t>
            </a:r>
            <a:r>
              <a:rPr lang="en-US" sz="2100">
                <a:latin typeface="Times New Roman"/>
                <a:ea typeface="Times New Roman"/>
                <a:cs typeface="Times New Roman"/>
                <a:sym typeface="Times New Roman"/>
              </a:rPr>
              <a:t>.</a:t>
            </a:r>
            <a:endParaRPr i="1" sz="21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ts val="2400"/>
              <a:buNone/>
            </a:pPr>
            <a:r>
              <a:t/>
            </a:r>
            <a:endParaRPr/>
          </a:p>
        </p:txBody>
      </p:sp>
      <p:sp>
        <p:nvSpPr>
          <p:cNvPr id="582" name="Google Shape;58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83" name="Google Shape;583;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84" name="Google Shape;584;p63"/>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ctrTitle"/>
          </p:nvPr>
        </p:nvSpPr>
        <p:spPr>
          <a:xfrm>
            <a:off x="1524000" y="1122363"/>
            <a:ext cx="9144000" cy="2746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MOTIVATION</a:t>
            </a:r>
            <a:endParaRPr/>
          </a:p>
        </p:txBody>
      </p:sp>
      <p:sp>
        <p:nvSpPr>
          <p:cNvPr id="197" name="Google Shape;19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198" name="Google Shape;1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28"/>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200" name="Google Shape;200;p28"/>
          <p:cNvSpPr/>
          <p:nvPr/>
        </p:nvSpPr>
        <p:spPr>
          <a:xfrm>
            <a:off x="846247" y="2043089"/>
            <a:ext cx="10947400" cy="3170099"/>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2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This Handwritten Text Recognition (HTR) system implemented with Tensor-Flow (TF) and trained on the IAM off-line HTR dataset. </a:t>
            </a:r>
            <a:endParaRPr/>
          </a:p>
          <a:p>
            <a:pPr indent="-285750" lvl="0" marL="285750" marR="0" rtl="0" algn="l">
              <a:lnSpc>
                <a:spcPct val="2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This Neural Network (NN) model along with Tensor-Flow recognizes the text contained in the images of segmented words </a:t>
            </a:r>
            <a:r>
              <a:rPr lang="en-US" sz="1600">
                <a:solidFill>
                  <a:schemeClr val="dk1"/>
                </a:solidFill>
                <a:latin typeface="Times New Roman"/>
                <a:ea typeface="Times New Roman"/>
                <a:cs typeface="Times New Roman"/>
                <a:sym typeface="Times New Roman"/>
              </a:rPr>
              <a:t>.</a:t>
            </a:r>
            <a:endParaRPr b="0" i="0" sz="1600" u="none" cap="none" strike="noStrike">
              <a:solidFill>
                <a:schemeClr val="dk1"/>
              </a:solidFill>
              <a:latin typeface="Times New Roman"/>
              <a:ea typeface="Times New Roman"/>
              <a:cs typeface="Times New Roman"/>
              <a:sym typeface="Times New Roman"/>
            </a:endParaRPr>
          </a:p>
          <a:p>
            <a:pPr indent="-285750" lvl="0" marL="285750" marR="0" rtl="0" algn="l">
              <a:lnSpc>
                <a:spcPct val="250000"/>
              </a:lnSpc>
              <a:spcBef>
                <a:spcPts val="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As these word-images are smaller than images of complete text-lines, the NN can be kept small and training on the CPU is feasible. 3/4 of the words from the validation-set are correctly recognized and the character error rate is around 10%. </a:t>
            </a:r>
            <a:endParaRPr b="0" i="0" sz="3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THANK YOU</a:t>
            </a:r>
            <a:endParaRPr/>
          </a:p>
        </p:txBody>
      </p:sp>
      <p:sp>
        <p:nvSpPr>
          <p:cNvPr id="590" name="Google Shape;59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591" name="Google Shape;591;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92" name="Google Shape;592;p64"/>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ctrTitle"/>
          </p:nvPr>
        </p:nvSpPr>
        <p:spPr>
          <a:xfrm>
            <a:off x="1540329" y="1122363"/>
            <a:ext cx="9144000" cy="9683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LITERATURE SURVEY</a:t>
            </a:r>
            <a:endParaRPr/>
          </a:p>
        </p:txBody>
      </p:sp>
      <p:sp>
        <p:nvSpPr>
          <p:cNvPr id="207" name="Google Shape;20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08" name="Google Shape;20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9" name="Google Shape;209;p29"/>
          <p:cNvPicPr preferRelativeResize="0"/>
          <p:nvPr/>
        </p:nvPicPr>
        <p:blipFill rotWithShape="1">
          <a:blip r:embed="rId3">
            <a:alphaModFix/>
          </a:blip>
          <a:srcRect b="0" l="0" r="0" t="0"/>
          <a:stretch/>
        </p:blipFill>
        <p:spPr>
          <a:xfrm>
            <a:off x="147778" y="188642"/>
            <a:ext cx="1396938" cy="1396938"/>
          </a:xfrm>
          <a:prstGeom prst="rect">
            <a:avLst/>
          </a:prstGeom>
          <a:noFill/>
          <a:ln>
            <a:noFill/>
          </a:ln>
        </p:spPr>
      </p:pic>
      <p:sp>
        <p:nvSpPr>
          <p:cNvPr id="210" name="Google Shape;210;p29"/>
          <p:cNvSpPr/>
          <p:nvPr/>
        </p:nvSpPr>
        <p:spPr>
          <a:xfrm>
            <a:off x="1222829" y="1747783"/>
            <a:ext cx="10490200" cy="424218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b="1"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Harald Scheidl and Stefan Fiel and Robert Sablatnig.(2018) 'Word Beam Search: A Connectionist Temporal Classification Decoding Algorithm‘</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A decoding algorithm for CTC-trained neural networks was proposed which restricts words to dictionary words, allows arbitrary character strings between words, can optionally integrate a word-level GLM and is faster than token passing.</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 Experiments have shown that the algorithm is able to outperform best path decoding.</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In case only a dictionary but no word-level LM is available, the Words mode is well suited which constrains the words of the beam-labelings.</a:t>
            </a:r>
            <a:endParaRPr sz="1200">
              <a:solidFill>
                <a:schemeClr val="dk1"/>
              </a:solidFill>
              <a:latin typeface="Times New Roman"/>
              <a:ea typeface="Times New Roman"/>
              <a:cs typeface="Times New Roman"/>
              <a:sym typeface="Times New Roman"/>
            </a:endParaRPr>
          </a:p>
          <a:p>
            <a:pPr indent="0" lvl="0" marL="0" marR="0" rtl="0" algn="just">
              <a:lnSpc>
                <a:spcPct val="150000"/>
              </a:lnSpc>
              <a:spcBef>
                <a:spcPts val="1000"/>
              </a:spcBef>
              <a:spcAft>
                <a:spcPts val="0"/>
              </a:spcAft>
              <a:buNone/>
            </a:pPr>
            <a:r>
              <a:t/>
            </a:r>
            <a:endParaRPr sz="1400">
              <a:solidFill>
                <a:schemeClr val="dk1"/>
              </a:solidFill>
              <a:latin typeface="Calibri"/>
              <a:ea typeface="Calibri"/>
              <a:cs typeface="Calibri"/>
              <a:sym typeface="Calibri"/>
            </a:endParaRPr>
          </a:p>
          <a:p>
            <a:pPr indent="0" lvl="0" marL="0" marR="0" rtl="0" algn="just">
              <a:lnSpc>
                <a:spcPct val="150000"/>
              </a:lnSpc>
              <a:spcBef>
                <a:spcPts val="1000"/>
              </a:spcBef>
              <a:spcAft>
                <a:spcPts val="0"/>
              </a:spcAft>
              <a:buNone/>
            </a:pPr>
            <a:r>
              <a:rPr lang="en-US" sz="1800">
                <a:solidFill>
                  <a:srgbClr val="000000"/>
                </a:solidFill>
                <a:latin typeface="Times New Roman"/>
                <a:ea typeface="Times New Roman"/>
                <a:cs typeface="Times New Roman"/>
                <a:sym typeface="Times New Roman"/>
              </a:rPr>
              <a:t>.</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16" name="Google Shape;2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7" name="Google Shape;217;p30"/>
          <p:cNvPicPr preferRelativeResize="0"/>
          <p:nvPr/>
        </p:nvPicPr>
        <p:blipFill rotWithShape="1">
          <a:blip r:embed="rId3">
            <a:alphaModFix/>
          </a:blip>
          <a:srcRect b="0" l="0" r="0" t="0"/>
          <a:stretch/>
        </p:blipFill>
        <p:spPr>
          <a:xfrm>
            <a:off x="249378" y="290242"/>
            <a:ext cx="1396938" cy="1396938"/>
          </a:xfrm>
          <a:prstGeom prst="rect">
            <a:avLst/>
          </a:prstGeom>
          <a:noFill/>
          <a:ln>
            <a:noFill/>
          </a:ln>
        </p:spPr>
      </p:pic>
      <p:sp>
        <p:nvSpPr>
          <p:cNvPr id="218" name="Google Shape;218;p30"/>
          <p:cNvSpPr/>
          <p:nvPr/>
        </p:nvSpPr>
        <p:spPr>
          <a:xfrm>
            <a:off x="1283985" y="2014208"/>
            <a:ext cx="9694258" cy="26274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000000"/>
                </a:solidFill>
                <a:latin typeface="Times New Roman"/>
                <a:ea typeface="Times New Roman"/>
                <a:cs typeface="Times New Roman"/>
                <a:sym typeface="Times New Roman"/>
              </a:rPr>
              <a:t>2</a:t>
            </a:r>
            <a:r>
              <a:rPr b="1" lang="en-US" sz="2000">
                <a:solidFill>
                  <a:srgbClr val="000000"/>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Y. Bengio, Yann Lecun.(1995) ‘</a:t>
            </a:r>
            <a:r>
              <a:rPr lang="en-US" sz="2000">
                <a:solidFill>
                  <a:srgbClr val="000000"/>
                </a:solidFill>
                <a:latin typeface="Times New Roman"/>
                <a:ea typeface="Times New Roman"/>
                <a:cs typeface="Times New Roman"/>
                <a:sym typeface="Times New Roman"/>
              </a:rPr>
              <a:t>A NN/HMM Hybrid for On-Line Handwriting Recognition’</a:t>
            </a:r>
            <a:endParaRPr/>
          </a:p>
          <a:p>
            <a:pPr indent="-285750" lvl="0" marL="285750" marR="0" rtl="0" algn="just">
              <a:lnSpc>
                <a:spcPct val="150000"/>
              </a:lnSpc>
              <a:spcBef>
                <a:spcPts val="1000"/>
              </a:spcBef>
              <a:spcAft>
                <a:spcPts val="0"/>
              </a:spcAft>
              <a:buClr>
                <a:srgbClr val="000000"/>
              </a:buClr>
              <a:buSzPts val="2000"/>
              <a:buFont typeface="Arial"/>
              <a:buChar char="•"/>
            </a:pPr>
            <a:r>
              <a:rPr lang="en-US" sz="2000">
                <a:solidFill>
                  <a:srgbClr val="000000"/>
                </a:solidFill>
                <a:latin typeface="Times New Roman"/>
                <a:ea typeface="Times New Roman"/>
                <a:cs typeface="Times New Roman"/>
                <a:sym typeface="Times New Roman"/>
              </a:rPr>
              <a:t>They  have  demonstrated a new approach to on-line handwritten word recognition that  uses  word or sentence-level pre-processing and normalization, image-like representations, convolutional neural networks, graph- based word models, and global training using a highly  discriminant word-level  criterion</a:t>
            </a:r>
            <a:endParaRPr/>
          </a:p>
        </p:txBody>
      </p:sp>
      <p:sp>
        <p:nvSpPr>
          <p:cNvPr id="219" name="Google Shape;219;p30"/>
          <p:cNvSpPr txBox="1"/>
          <p:nvPr/>
        </p:nvSpPr>
        <p:spPr>
          <a:xfrm>
            <a:off x="3151414" y="221255"/>
            <a:ext cx="10918371" cy="1297183"/>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5400"/>
              <a:buFont typeface="Calibri"/>
              <a:buNone/>
            </a:pPr>
            <a:r>
              <a:rPr lang="en-US" sz="5400">
                <a:solidFill>
                  <a:schemeClr val="dk1"/>
                </a:solidFill>
                <a:latin typeface="Calibri"/>
                <a:ea typeface="Calibri"/>
                <a:cs typeface="Calibri"/>
                <a:sym typeface="Calibri"/>
              </a:rPr>
              <a:t>LITERATURE SURVEY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26" name="Google Shape;22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27" name="Google Shape;227;p31"/>
          <p:cNvPicPr preferRelativeResize="0"/>
          <p:nvPr/>
        </p:nvPicPr>
        <p:blipFill rotWithShape="1">
          <a:blip r:embed="rId3">
            <a:alphaModFix/>
          </a:blip>
          <a:srcRect b="0" l="0" r="0" t="0"/>
          <a:stretch/>
        </p:blipFill>
        <p:spPr>
          <a:xfrm>
            <a:off x="249378" y="290242"/>
            <a:ext cx="1396938" cy="1396938"/>
          </a:xfrm>
          <a:prstGeom prst="rect">
            <a:avLst/>
          </a:prstGeom>
          <a:noFill/>
          <a:ln>
            <a:noFill/>
          </a:ln>
        </p:spPr>
      </p:pic>
      <p:sp>
        <p:nvSpPr>
          <p:cNvPr id="228" name="Google Shape;228;p31"/>
          <p:cNvSpPr/>
          <p:nvPr/>
        </p:nvSpPr>
        <p:spPr>
          <a:xfrm>
            <a:off x="1391830" y="1687180"/>
            <a:ext cx="9512786" cy="369844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U. Marti and H. Bunke.(2002) 'A full English sentence database for off-line handwriting recognition‘</a:t>
            </a:r>
            <a:endParaRPr/>
          </a:p>
          <a:p>
            <a:pPr indent="-285750" lvl="0" marL="285750" marR="0" rtl="0" algn="just">
              <a:lnSpc>
                <a:spcPct val="150000"/>
              </a:lnSpc>
              <a:spcBef>
                <a:spcPts val="10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A database consisting of handwritten English sentences has been described in this paper. </a:t>
            </a:r>
            <a:endParaRPr/>
          </a:p>
          <a:p>
            <a:pPr indent="-285750" lvl="0" marL="285750" marR="0" rtl="0" algn="just">
              <a:lnSpc>
                <a:spcPct val="150000"/>
              </a:lnSpc>
              <a:spcBef>
                <a:spcPts val="10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The  database  can  serve  as  a  basis for research in handwriting recognition.</a:t>
            </a:r>
            <a:endParaRPr/>
          </a:p>
          <a:p>
            <a:pPr indent="-285750" lvl="0" marL="285750" marR="0" rtl="0" algn="just">
              <a:lnSpc>
                <a:spcPct val="150000"/>
              </a:lnSpc>
              <a:spcBef>
                <a:spcPts val="10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 Linguistic  knowledge  can  be  either  supplied  from  external sources, or directly derived from the underlying corpus, which is available in electronic form.</a:t>
            </a:r>
            <a:endParaRPr/>
          </a:p>
          <a:p>
            <a:pPr indent="-285750" lvl="0" marL="285750" marR="0" rtl="0" algn="just">
              <a:lnSpc>
                <a:spcPct val="150000"/>
              </a:lnSpc>
              <a:spcBef>
                <a:spcPts val="100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Their primary aim was to aid in automatic labeling of the database, but they can be integrated in any recognition system as well</a:t>
            </a:r>
            <a:r>
              <a:rPr lang="en-US" sz="2000">
                <a:solidFill>
                  <a:srgbClr val="000000"/>
                </a:solidFill>
                <a:latin typeface="Times New Roman"/>
                <a:ea typeface="Times New Roman"/>
                <a:cs typeface="Times New Roman"/>
                <a:sym typeface="Times New Roman"/>
              </a:rPr>
              <a:t>.</a:t>
            </a:r>
            <a:endParaRPr/>
          </a:p>
        </p:txBody>
      </p:sp>
      <p:sp>
        <p:nvSpPr>
          <p:cNvPr id="229" name="Google Shape;229;p31"/>
          <p:cNvSpPr txBox="1"/>
          <p:nvPr/>
        </p:nvSpPr>
        <p:spPr>
          <a:xfrm>
            <a:off x="3581400" y="274470"/>
            <a:ext cx="11571514" cy="111196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LITERATURE SURVEY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36" name="Google Shape;23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7" name="Google Shape;237;p32"/>
          <p:cNvPicPr preferRelativeResize="0"/>
          <p:nvPr/>
        </p:nvPicPr>
        <p:blipFill rotWithShape="1">
          <a:blip r:embed="rId3">
            <a:alphaModFix/>
          </a:blip>
          <a:srcRect b="0" l="0" r="0" t="0"/>
          <a:stretch/>
        </p:blipFill>
        <p:spPr>
          <a:xfrm>
            <a:off x="249378" y="290242"/>
            <a:ext cx="1396938" cy="1396938"/>
          </a:xfrm>
          <a:prstGeom prst="rect">
            <a:avLst/>
          </a:prstGeom>
          <a:noFill/>
          <a:ln>
            <a:noFill/>
          </a:ln>
        </p:spPr>
      </p:pic>
      <p:sp>
        <p:nvSpPr>
          <p:cNvPr id="238" name="Google Shape;238;p32"/>
          <p:cNvSpPr/>
          <p:nvPr/>
        </p:nvSpPr>
        <p:spPr>
          <a:xfrm>
            <a:off x="1367554" y="1545579"/>
            <a:ext cx="9389346" cy="46115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000000"/>
                </a:solidFill>
                <a:latin typeface="Times New Roman"/>
                <a:ea typeface="Times New Roman"/>
                <a:cs typeface="Times New Roman"/>
                <a:sym typeface="Times New Roman"/>
              </a:rPr>
              <a:t>4.</a:t>
            </a:r>
            <a:r>
              <a:rPr lang="en-US" sz="1800">
                <a:solidFill>
                  <a:schemeClr val="dk1"/>
                </a:solidFill>
                <a:latin typeface="Times New Roman"/>
                <a:ea typeface="Times New Roman"/>
                <a:cs typeface="Times New Roman"/>
                <a:sym typeface="Times New Roman"/>
              </a:rPr>
              <a:t> Nurseitov Danier and Bostanbekov Kairat and Kanatov Maksat and Alimova Anel.(2019) 'Classification of Handwritten names of cities using various deep learning models’</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 This   paper  states that two   word   recognition   models   were   considered  based  on  deep  convolutional  neural  networks  (DCNN)  and  the  Simple HTR  model,  which  contains  layers  of   a   convolutional   neural   network   (CNN),   layers   of   a   recurrent   neural   network   (RNN),   and   the   Connectionist   Temporal     Classification     (CTC)  decoding     algorithm. </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Experiments  were  conducted  with  various  machine  learning  methods and the following results recognition accuracy were obtained on test data: </a:t>
            </a:r>
            <a:endParaRPr/>
          </a:p>
          <a:p>
            <a:pPr indent="0" lvl="0" marL="0" marR="0" rtl="0" algn="just">
              <a:lnSpc>
                <a:spcPct val="150000"/>
              </a:lnSpc>
              <a:spcBef>
                <a:spcPts val="1000"/>
              </a:spcBef>
              <a:spcAft>
                <a:spcPts val="0"/>
              </a:spcAft>
              <a:buNone/>
            </a:pPr>
            <a:r>
              <a:rPr lang="en-US" sz="1600">
                <a:solidFill>
                  <a:srgbClr val="000000"/>
                </a:solidFill>
                <a:latin typeface="Times New Roman"/>
                <a:ea typeface="Times New Roman"/>
                <a:cs typeface="Times New Roman"/>
                <a:sym typeface="Times New Roman"/>
              </a:rPr>
              <a:t>                       1) for convolutional neural network is 55.3  percent;  </a:t>
            </a:r>
            <a:endParaRPr/>
          </a:p>
          <a:p>
            <a:pPr indent="0" lvl="0" marL="0" marR="0" rtl="0" algn="l">
              <a:lnSpc>
                <a:spcPct val="150000"/>
              </a:lnSpc>
              <a:spcBef>
                <a:spcPts val="1000"/>
              </a:spcBef>
              <a:spcAft>
                <a:spcPts val="0"/>
              </a:spcAft>
              <a:buNone/>
            </a:pPr>
            <a:r>
              <a:rPr lang="en-US" sz="1600">
                <a:solidFill>
                  <a:srgbClr val="000000"/>
                </a:solidFill>
                <a:latin typeface="Times New Roman"/>
                <a:ea typeface="Times New Roman"/>
                <a:cs typeface="Times New Roman"/>
                <a:sym typeface="Times New Roman"/>
              </a:rPr>
              <a:t>                       2) 57.1  percent for  Simple HTR  recurrent  convolutional  neural  network .</a:t>
            </a:r>
            <a:endParaRPr/>
          </a:p>
          <a:p>
            <a:pPr indent="0" lvl="0" marL="0" marR="0" rtl="0" algn="just">
              <a:lnSpc>
                <a:spcPct val="150000"/>
              </a:lnSpc>
              <a:spcBef>
                <a:spcPts val="1000"/>
              </a:spcBef>
              <a:spcAft>
                <a:spcPts val="0"/>
              </a:spcAft>
              <a:buNone/>
            </a:pPr>
            <a:r>
              <a:rPr lang="en-US" sz="1600">
                <a:solidFill>
                  <a:srgbClr val="000000"/>
                </a:solidFill>
                <a:latin typeface="Times New Roman"/>
                <a:ea typeface="Times New Roman"/>
                <a:cs typeface="Times New Roman"/>
                <a:sym typeface="Times New Roman"/>
              </a:rPr>
              <a:t>                       3) using   beam search   is   58.3   percent   and   using   word beam search  is  75.1  percent</a:t>
            </a:r>
            <a:endParaRPr sz="1600">
              <a:solidFill>
                <a:schemeClr val="dk1"/>
              </a:solidFill>
              <a:latin typeface="Calibri"/>
              <a:ea typeface="Calibri"/>
              <a:cs typeface="Calibri"/>
              <a:sym typeface="Calibri"/>
            </a:endParaRPr>
          </a:p>
        </p:txBody>
      </p:sp>
      <p:sp>
        <p:nvSpPr>
          <p:cNvPr id="239" name="Google Shape;239;p32"/>
          <p:cNvSpPr/>
          <p:nvPr/>
        </p:nvSpPr>
        <p:spPr>
          <a:xfrm>
            <a:off x="3581400" y="342380"/>
            <a:ext cx="570728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LITERATURE SURVEY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9/3/2020</a:t>
            </a:r>
            <a:endParaRPr/>
          </a:p>
        </p:txBody>
      </p:sp>
      <p:sp>
        <p:nvSpPr>
          <p:cNvPr id="246" name="Google Shape;24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7" name="Google Shape;247;p33"/>
          <p:cNvPicPr preferRelativeResize="0"/>
          <p:nvPr/>
        </p:nvPicPr>
        <p:blipFill rotWithShape="1">
          <a:blip r:embed="rId3">
            <a:alphaModFix/>
          </a:blip>
          <a:srcRect b="0" l="0" r="0" t="0"/>
          <a:stretch/>
        </p:blipFill>
        <p:spPr>
          <a:xfrm>
            <a:off x="249378" y="290242"/>
            <a:ext cx="1396938" cy="1396938"/>
          </a:xfrm>
          <a:prstGeom prst="rect">
            <a:avLst/>
          </a:prstGeom>
          <a:noFill/>
          <a:ln>
            <a:noFill/>
          </a:ln>
        </p:spPr>
      </p:pic>
      <p:sp>
        <p:nvSpPr>
          <p:cNvPr id="248" name="Google Shape;248;p33"/>
          <p:cNvSpPr/>
          <p:nvPr/>
        </p:nvSpPr>
        <p:spPr>
          <a:xfrm>
            <a:off x="1433302" y="1839059"/>
            <a:ext cx="9475998" cy="3247043"/>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1800">
                <a:solidFill>
                  <a:srgbClr val="000000"/>
                </a:solidFill>
                <a:latin typeface="Times New Roman"/>
                <a:ea typeface="Times New Roman"/>
                <a:cs typeface="Times New Roman"/>
                <a:sym typeface="Times New Roman"/>
              </a:rPr>
              <a:t>5.</a:t>
            </a:r>
            <a:r>
              <a:rPr lang="en-US" sz="1800">
                <a:solidFill>
                  <a:srgbClr val="000000"/>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B. Shi, X. Bai and C. Yao.(2017) 'An End-to-End Trainable Neural Network for Image-Based Sequence Recognition and Its Application to Scene Text Recognition' </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They have presented CRNN, a novel neural network architecture that integrates the advantages of both Deep Convolutional Neural Networks and Recurrent Neural Networks.</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 It directly runs on coarse level labels (e.g., words), requiring no detailed annotations for each individual element (e.g., characters) in the training phase.</a:t>
            </a:r>
            <a:endParaRPr/>
          </a:p>
          <a:p>
            <a:pPr indent="-285750" lvl="0" marL="285750" marR="0" rtl="0" algn="just">
              <a:lnSpc>
                <a:spcPct val="150000"/>
              </a:lnSpc>
              <a:spcBef>
                <a:spcPts val="1000"/>
              </a:spcBef>
              <a:spcAft>
                <a:spcPts val="0"/>
              </a:spcAft>
              <a:buClr>
                <a:srgbClr val="000000"/>
              </a:buClr>
              <a:buSzPts val="1600"/>
              <a:buFont typeface="Arial"/>
              <a:buChar char="•"/>
            </a:pPr>
            <a:r>
              <a:rPr lang="en-US" sz="1600">
                <a:solidFill>
                  <a:srgbClr val="000000"/>
                </a:solidFill>
                <a:latin typeface="Times New Roman"/>
                <a:ea typeface="Times New Roman"/>
                <a:cs typeface="Times New Roman"/>
                <a:sym typeface="Times New Roman"/>
              </a:rPr>
              <a:t> Moreover, as CRNN abandons fully connected layers used in conventional neural net-works which results in a much more compact and efficient model. </a:t>
            </a:r>
            <a:endParaRPr sz="1400">
              <a:solidFill>
                <a:schemeClr val="dk1"/>
              </a:solidFill>
              <a:latin typeface="Calibri"/>
              <a:ea typeface="Calibri"/>
              <a:cs typeface="Calibri"/>
              <a:sym typeface="Calibri"/>
            </a:endParaRPr>
          </a:p>
        </p:txBody>
      </p:sp>
      <p:sp>
        <p:nvSpPr>
          <p:cNvPr id="249" name="Google Shape;249;p33"/>
          <p:cNvSpPr/>
          <p:nvPr/>
        </p:nvSpPr>
        <p:spPr>
          <a:xfrm>
            <a:off x="3581400" y="342380"/>
            <a:ext cx="5707283"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LITERATURE SURVEY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