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7" r:id="rId3"/>
    <p:sldId id="278" r:id="rId4"/>
    <p:sldId id="276" r:id="rId5"/>
    <p:sldId id="277" r:id="rId6"/>
    <p:sldId id="280" r:id="rId7"/>
    <p:sldId id="281" r:id="rId8"/>
    <p:sldId id="284" r:id="rId9"/>
    <p:sldId id="283" r:id="rId10"/>
    <p:sldId id="286" r:id="rId11"/>
    <p:sldId id="285" r:id="rId12"/>
    <p:sldId id="282" r:id="rId13"/>
    <p:sldId id="287" r:id="rId14"/>
    <p:sldId id="288" r:id="rId15"/>
    <p:sldId id="290" r:id="rId16"/>
    <p:sldId id="289" r:id="rId17"/>
    <p:sldId id="291" r:id="rId18"/>
    <p:sldId id="293" r:id="rId19"/>
    <p:sldId id="294" r:id="rId20"/>
    <p:sldId id="292" r:id="rId21"/>
    <p:sldId id="295" r:id="rId22"/>
    <p:sldId id="296" r:id="rId23"/>
    <p:sldId id="297" r:id="rId24"/>
    <p:sldId id="27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539" autoAdjust="0"/>
  </p:normalViewPr>
  <p:slideViewPr>
    <p:cSldViewPr>
      <p:cViewPr>
        <p:scale>
          <a:sx n="76" d="100"/>
          <a:sy n="76" d="100"/>
        </p:scale>
        <p:origin x="-1642" y="-2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B176E7-8695-419B-9CCA-49ABD9F18607}" type="datetimeFigureOut">
              <a:rPr lang="en-IN" smtClean="0"/>
              <a:pPr/>
              <a:t>07-04-2013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8F9901-90A7-4274-9BCD-FB07E701947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3528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BFE7E2-0663-43EE-9365-FAE0B509E06A}" type="datetimeFigureOut">
              <a:rPr lang="en-IN" smtClean="0"/>
              <a:pPr/>
              <a:t>07-04-2013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89850-937B-4F9E-BC12-267EE7CFFC9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3027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to emphasize that maximum output current delivering is of the range form 0.5 to 0.9A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89850-937B-4F9E-BC12-267EE7CFFC9B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635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to Emphasize that the</a:t>
            </a:r>
            <a:r>
              <a:rPr lang="en-US" baseline="0" dirty="0" smtClean="0"/>
              <a:t> O/P voltage cluster is on an average 4.5v to 5.5/6v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89850-937B-4F9E-BC12-267EE7CFFC9B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122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Energy Efficiency cluster is around 65-75%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89850-937B-4F9E-BC12-267EE7CFFC9B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113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49D5-826E-4366-A0AF-8974CF14AC2A}" type="datetimeFigureOut">
              <a:rPr lang="en-US" smtClean="0"/>
              <a:pPr/>
              <a:t>4/7/2013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18D0-8E28-4811-B7EB-08A5CF7D9AE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95669"/>
            <a:ext cx="1513562" cy="9432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49D5-826E-4366-A0AF-8974CF14AC2A}" type="datetimeFigureOut">
              <a:rPr lang="en-US" smtClean="0"/>
              <a:pPr/>
              <a:t>4/7/2013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18D0-8E28-4811-B7EB-08A5CF7D9A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49D5-826E-4366-A0AF-8974CF14AC2A}" type="datetimeFigureOut">
              <a:rPr lang="en-US" smtClean="0"/>
              <a:pPr/>
              <a:t>4/7/2013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18D0-8E28-4811-B7EB-08A5CF7D9AE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49D5-826E-4366-A0AF-8974CF14AC2A}" type="datetimeFigureOut">
              <a:rPr lang="en-US" smtClean="0"/>
              <a:pPr/>
              <a:t>4/7/2013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18D0-8E28-4811-B7EB-08A5CF7D9A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95669"/>
            <a:ext cx="1513562" cy="9432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49D5-826E-4366-A0AF-8974CF14AC2A}" type="datetimeFigureOut">
              <a:rPr lang="en-US" smtClean="0"/>
              <a:pPr/>
              <a:t>4/7/2013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18D0-8E28-4811-B7EB-08A5CF7D9A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49D5-826E-4366-A0AF-8974CF14AC2A}" type="datetimeFigureOut">
              <a:rPr lang="en-US" smtClean="0"/>
              <a:pPr/>
              <a:t>4/7/2013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18D0-8E28-4811-B7EB-08A5CF7D9A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49D5-826E-4366-A0AF-8974CF14AC2A}" type="datetimeFigureOut">
              <a:rPr lang="en-US" smtClean="0"/>
              <a:pPr/>
              <a:t>4/7/2013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18D0-8E28-4811-B7EB-08A5CF7D9A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49D5-826E-4366-A0AF-8974CF14AC2A}" type="datetimeFigureOut">
              <a:rPr lang="en-US" smtClean="0"/>
              <a:pPr/>
              <a:t>4/7/2013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18D0-8E28-4811-B7EB-08A5CF7D9A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49D5-826E-4366-A0AF-8974CF14AC2A}" type="datetimeFigureOut">
              <a:rPr lang="en-US" smtClean="0"/>
              <a:pPr/>
              <a:t>4/7/2013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18D0-8E28-4811-B7EB-08A5CF7D9A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49D5-826E-4366-A0AF-8974CF14AC2A}" type="datetimeFigureOut">
              <a:rPr lang="en-US" smtClean="0"/>
              <a:pPr/>
              <a:t>4/7/2013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18D0-8E28-4811-B7EB-08A5CF7D9A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49D5-826E-4366-A0AF-8974CF14AC2A}" type="datetimeFigureOut">
              <a:rPr lang="en-US" smtClean="0"/>
              <a:pPr/>
              <a:t>4/7/2013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18D0-8E28-4811-B7EB-08A5CF7D9A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1"/>
              <a:ext cx="8280401" cy="1209676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EE4849D5-826E-4366-A0AF-8974CF14AC2A}" type="datetimeFigureOut">
              <a:rPr lang="en-US" smtClean="0"/>
              <a:pPr/>
              <a:t>4/7/2013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ACA518D0-8E28-4811-B7EB-08A5CF7D9A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95669"/>
            <a:ext cx="1513562" cy="9432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mailto:contact@moxiedevices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oxiedevices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Moxie Devices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1" y="2209800"/>
            <a:ext cx="7747000" cy="3916363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Energy Aware Survey on Mobile chargers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Adaptor Product Portfolio</a:t>
            </a:r>
          </a:p>
          <a:p>
            <a:r>
              <a:rPr lang="en-US" dirty="0"/>
              <a:t>Test &amp; Measurement </a:t>
            </a:r>
            <a:r>
              <a:rPr lang="en-US" dirty="0" smtClean="0"/>
              <a:t>Setup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Comparative Landscape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Selection Criteria for Mobile Charger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Upcoming Design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Complete Product Portfolio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1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213" y="2674938"/>
            <a:ext cx="6135511" cy="345122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Test-Setup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46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70475"/>
              </p:ext>
            </p:extLst>
          </p:nvPr>
        </p:nvGraphicFramePr>
        <p:xfrm>
          <a:off x="871538" y="2674938"/>
          <a:ext cx="740886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9621"/>
                <a:gridCol w="2469621"/>
                <a:gridCol w="246962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Protection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Efficiency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Rated Current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Overload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Inrush Current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Rated Voltage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Thermal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Leakage Current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Rated Power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Short Circuit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AC Current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Ripple &amp; Noise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Fault detection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Line Regulation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Safety Standards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Load Regulation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Measurement Parameters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35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1" y="2209800"/>
            <a:ext cx="7747000" cy="3916363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Energy Aware Survey on Mobile chargers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Adaptor Product Portfolio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Test &amp; Measurement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Setup</a:t>
            </a:r>
          </a:p>
          <a:p>
            <a:r>
              <a:rPr lang="en-US" dirty="0" smtClean="0"/>
              <a:t>Comparative Landscape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Selection Criteria for Mobile Charger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Upcoming Design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Complete Product Portfolio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36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Comparative Landscape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0047650"/>
              </p:ext>
            </p:extLst>
          </p:nvPr>
        </p:nvGraphicFramePr>
        <p:xfrm>
          <a:off x="381000" y="2667000"/>
          <a:ext cx="8458199" cy="33527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14400"/>
                <a:gridCol w="482771"/>
                <a:gridCol w="523237"/>
                <a:gridCol w="644428"/>
                <a:gridCol w="601742"/>
                <a:gridCol w="684894"/>
                <a:gridCol w="683934"/>
                <a:gridCol w="713235"/>
                <a:gridCol w="570587"/>
                <a:gridCol w="855882"/>
                <a:gridCol w="826244"/>
                <a:gridCol w="956845"/>
              </a:tblGrid>
              <a:tr h="7242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chemeClr val="tx2"/>
                          </a:solidFill>
                          <a:latin typeface="+mn-lt"/>
                        </a:rPr>
                        <a:t>Model No.</a:t>
                      </a:r>
                      <a:endParaRPr lang="en-US" sz="1200" b="1" i="0" u="none" strike="noStrike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7815" marR="7815" marT="762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chemeClr val="tx2"/>
                          </a:solidFill>
                          <a:latin typeface="+mn-lt"/>
                        </a:rPr>
                        <a:t>Rated Current</a:t>
                      </a:r>
                      <a:endParaRPr lang="en-US" sz="1200" b="1" i="0" u="none" strike="noStrike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7815" marR="7815" marT="762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chemeClr val="tx2"/>
                          </a:solidFill>
                          <a:latin typeface="+mn-lt"/>
                        </a:rPr>
                        <a:t>Rated Voltage</a:t>
                      </a:r>
                      <a:endParaRPr lang="en-US" sz="1200" b="1" i="0" u="none" strike="noStrike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7815" marR="7815" marT="762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chemeClr val="tx2"/>
                          </a:solidFill>
                          <a:latin typeface="+mn-lt"/>
                        </a:rPr>
                        <a:t>Rated Power</a:t>
                      </a:r>
                      <a:endParaRPr lang="en-US" sz="1200" b="1" i="0" u="none" strike="noStrike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7815" marR="7815" marT="762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chemeClr val="tx2"/>
                          </a:solidFill>
                          <a:latin typeface="+mn-lt"/>
                        </a:rPr>
                        <a:t>Ripple &amp; Noise</a:t>
                      </a:r>
                      <a:endParaRPr lang="en-US" sz="1200" b="1" i="0" u="none" strike="noStrike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7815" marR="7815" marT="762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chemeClr val="tx2"/>
                          </a:solidFill>
                          <a:latin typeface="+mn-lt"/>
                        </a:rPr>
                        <a:t>Line Regulation</a:t>
                      </a:r>
                      <a:endParaRPr lang="en-US" sz="1200" b="1" i="0" u="none" strike="noStrike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7815" marR="7815" marT="762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chemeClr val="tx2"/>
                          </a:solidFill>
                          <a:latin typeface="+mn-lt"/>
                        </a:rPr>
                        <a:t>Load Regulation</a:t>
                      </a:r>
                      <a:endParaRPr lang="en-US" sz="1200" b="1" i="0" u="none" strike="noStrike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7815" marR="7815" marT="762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chemeClr val="tx2"/>
                          </a:solidFill>
                          <a:latin typeface="+mn-lt"/>
                        </a:rPr>
                        <a:t>Efficiency</a:t>
                      </a:r>
                      <a:endParaRPr lang="en-US" sz="1200" b="1" i="0" u="none" strike="noStrike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7815" marR="7815" marT="762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chemeClr val="tx2"/>
                          </a:solidFill>
                          <a:latin typeface="+mn-lt"/>
                        </a:rPr>
                        <a:t>Inrush Current</a:t>
                      </a:r>
                      <a:endParaRPr lang="en-US" sz="1200" b="1" i="0" u="none" strike="noStrike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7815" marR="7815" marT="762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chemeClr val="tx2"/>
                          </a:solidFill>
                          <a:latin typeface="+mn-lt"/>
                        </a:rPr>
                        <a:t>Leakage Current</a:t>
                      </a:r>
                      <a:endParaRPr lang="en-US" sz="1200" b="1" i="0" u="none" strike="noStrike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7815" marR="7815" marT="762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chemeClr val="tx2"/>
                          </a:solidFill>
                          <a:latin typeface="+mn-lt"/>
                        </a:rPr>
                        <a:t>AC Current</a:t>
                      </a:r>
                      <a:endParaRPr lang="en-US" sz="1200" b="1" i="0" u="none" strike="noStrike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7815" marR="7815" marT="762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 smtClean="0">
                          <a:solidFill>
                            <a:schemeClr val="tx2"/>
                          </a:solidFill>
                          <a:latin typeface="+mn-lt"/>
                        </a:rPr>
                        <a:t>Protection</a:t>
                      </a:r>
                      <a:r>
                        <a:rPr lang="en-US" sz="1200" b="1" i="0" u="none" strike="noStrike" baseline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 Type</a:t>
                      </a:r>
                      <a:endParaRPr lang="en-US" sz="1200" b="1" i="0" u="none" strike="noStrike" dirty="0" smtClean="0">
                        <a:solidFill>
                          <a:schemeClr val="tx2"/>
                        </a:solidFill>
                        <a:latin typeface="+mn-lt"/>
                      </a:endParaRPr>
                    </a:p>
                    <a:p>
                      <a:pPr algn="ctr" fontAlgn="b"/>
                      <a:endParaRPr lang="en-US" sz="1200" b="1" i="0" u="none" strike="noStrike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7815" marR="7815" marT="762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52571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A-ADT015</a:t>
                      </a:r>
                      <a:endParaRPr lang="en-US" sz="1100" b="1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3780" marR="9378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0.3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815" marR="7815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5.0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815" marR="7815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1.5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815" marR="7815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0.16</a:t>
                      </a:r>
                      <a:endParaRPr lang="en-US" sz="1100" b="1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3780" marR="9378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+/-10%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815" marR="7815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+/-10%</a:t>
                      </a:r>
                      <a:endParaRPr lang="en-US" sz="11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3780" marR="9378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0.34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815" marR="7815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815" marR="7815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0.004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815" marR="7815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0.025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815" marR="7815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chemeClr val="tx2"/>
                          </a:solidFill>
                          <a:latin typeface="+mn-lt"/>
                        </a:rPr>
                        <a:t>NA</a:t>
                      </a:r>
                      <a:endParaRPr lang="en-US" sz="1200" b="1" i="0" u="none" strike="noStrike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7815" marR="7815" marT="7620" marB="0" anchor="ctr"/>
                </a:tc>
              </a:tr>
              <a:tr h="5257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A-ADL025</a:t>
                      </a:r>
                      <a:endParaRPr lang="en-US" sz="1100" b="1" dirty="0">
                        <a:solidFill>
                          <a:srgbClr val="0070C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3780" marR="9378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0.45</a:t>
                      </a:r>
                      <a:endParaRPr lang="en-US" sz="1100" b="1" i="0" u="none" strike="noStrike" dirty="0">
                        <a:solidFill>
                          <a:srgbClr val="0070C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815" marR="7815" marT="762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5.5</a:t>
                      </a:r>
                      <a:endParaRPr lang="en-US" sz="1100" b="1" i="0" u="none" strike="noStrike" dirty="0" smtClean="0">
                        <a:solidFill>
                          <a:srgbClr val="0070C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815" marR="7815" marT="762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2.5</a:t>
                      </a:r>
                      <a:endParaRPr lang="en-US" sz="1100" b="1" i="0" u="none" strike="noStrike" dirty="0" smtClean="0">
                        <a:solidFill>
                          <a:srgbClr val="0070C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815" marR="7815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0.19</a:t>
                      </a:r>
                      <a:endParaRPr lang="en-US" sz="1100" b="1" dirty="0">
                        <a:solidFill>
                          <a:srgbClr val="0070C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3780" marR="9378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+/-1%</a:t>
                      </a:r>
                      <a:endParaRPr lang="en-US" sz="1100" b="1" i="0" u="none" strike="noStrike" dirty="0" smtClean="0">
                        <a:solidFill>
                          <a:srgbClr val="0070C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815" marR="7815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+/-3%</a:t>
                      </a:r>
                      <a:endParaRPr lang="en-US" sz="1100" b="1" dirty="0">
                        <a:solidFill>
                          <a:srgbClr val="0070C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3780" marR="9378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0.81</a:t>
                      </a:r>
                      <a:endParaRPr lang="en-US" sz="1100" b="1" i="0" u="none" strike="noStrike" dirty="0">
                        <a:solidFill>
                          <a:srgbClr val="0070C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815" marR="7815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sz="1100" b="1" i="0" u="none" strike="noStrike" dirty="0">
                        <a:solidFill>
                          <a:srgbClr val="0070C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815" marR="7815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0.001</a:t>
                      </a:r>
                      <a:endParaRPr lang="en-US" sz="1100" b="1" i="0" u="none" strike="noStrike" dirty="0">
                        <a:solidFill>
                          <a:srgbClr val="0070C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815" marR="7815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0.002</a:t>
                      </a:r>
                      <a:endParaRPr lang="en-US" sz="1100" b="1" i="0" u="none" strike="noStrike" dirty="0">
                        <a:solidFill>
                          <a:srgbClr val="0070C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815" marR="7815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7815" marR="7815" marT="7620" marB="0" anchor="ctr"/>
                </a:tc>
              </a:tr>
              <a:tr h="52571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A-ADV04-A8</a:t>
                      </a:r>
                      <a:endParaRPr lang="en-US" sz="1100" b="1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3780" marR="9378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0.5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815" marR="7815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8.2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815" marR="7815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815" marR="7815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.408</a:t>
                      </a:r>
                      <a:endParaRPr lang="en-US" sz="1100" b="1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3780" marR="9378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+/-1%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815" marR="7815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+/-3%</a:t>
                      </a:r>
                      <a:endParaRPr lang="en-US" sz="1100" b="1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3780" marR="9378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0.7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815" marR="7815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815" marR="7815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0.002</a:t>
                      </a: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7815" marR="7815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0.02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815" marR="7815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815" marR="7815" marT="7620" marB="0" anchor="ctr"/>
                </a:tc>
              </a:tr>
              <a:tr h="52571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A-ADV04-B8</a:t>
                      </a:r>
                      <a:endParaRPr lang="en-US" sz="1100" b="1" dirty="0">
                        <a:solidFill>
                          <a:srgbClr val="0070C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3780" marR="9378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0.5</a:t>
                      </a:r>
                      <a:endParaRPr lang="en-US" sz="1100" b="1" i="0" u="none" strike="noStrike" dirty="0">
                        <a:solidFill>
                          <a:srgbClr val="0070C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815" marR="7815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8.2</a:t>
                      </a:r>
                      <a:endParaRPr lang="en-US" sz="1100" b="1" i="0" u="none" strike="noStrike" dirty="0">
                        <a:solidFill>
                          <a:srgbClr val="0070C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815" marR="7815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1100" b="1" i="0" u="none" strike="noStrike" dirty="0">
                        <a:solidFill>
                          <a:srgbClr val="0070C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815" marR="7815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.150</a:t>
                      </a:r>
                      <a:endParaRPr lang="en-US" sz="1100" b="1" dirty="0">
                        <a:solidFill>
                          <a:srgbClr val="0070C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3780" marR="9378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+-1%</a:t>
                      </a:r>
                      <a:endParaRPr lang="en-US" sz="1100" b="1" i="0" u="none" strike="noStrike" dirty="0">
                        <a:solidFill>
                          <a:srgbClr val="0070C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815" marR="7815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+/-3%</a:t>
                      </a:r>
                      <a:endParaRPr lang="en-US" sz="1100" b="1" dirty="0">
                        <a:solidFill>
                          <a:srgbClr val="0070C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3780" marR="9378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0.75</a:t>
                      </a:r>
                      <a:endParaRPr lang="en-US" sz="1100" b="1" i="0" u="none" strike="noStrike" dirty="0">
                        <a:solidFill>
                          <a:srgbClr val="0070C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815" marR="7815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0.6</a:t>
                      </a:r>
                      <a:endParaRPr lang="en-US" sz="1100" b="1" i="0" u="none" strike="noStrike" dirty="0">
                        <a:solidFill>
                          <a:srgbClr val="0070C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815" marR="7815" marT="762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0.004</a:t>
                      </a:r>
                      <a:endParaRPr lang="en-US" sz="1100" b="1" i="0" u="none" strike="noStrike" dirty="0" smtClean="0">
                        <a:solidFill>
                          <a:srgbClr val="0070C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815" marR="7815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0.05</a:t>
                      </a:r>
                      <a:endParaRPr lang="en-US" sz="1100" b="1" i="0" u="none" strike="noStrike" dirty="0">
                        <a:solidFill>
                          <a:srgbClr val="0070C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815" marR="7815" marT="762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i="0" u="none" strike="noStrike" dirty="0" smtClean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7815" marR="7815" marT="7620" marB="0" anchor="ctr"/>
                </a:tc>
              </a:tr>
              <a:tr h="52571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BB</a:t>
                      </a:r>
                      <a:endParaRPr lang="en-US" sz="1100" b="1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3780" marR="9378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0.7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815" marR="7815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815" marR="7815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3.5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815" marR="7815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.025</a:t>
                      </a:r>
                      <a:endParaRPr lang="en-US" sz="1100" b="1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3780" marR="9378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+-1%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815" marR="7815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+/-0.5%</a:t>
                      </a:r>
                      <a:endParaRPr lang="en-US" sz="1100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3780" marR="9378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0.75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815" marR="7815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3.5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815" marR="7815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0.002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815" marR="7815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0.04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815" marR="7815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815" marR="7815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178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1" y="2209800"/>
            <a:ext cx="7747000" cy="3916363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Energy Aware Survey on Mobile chargers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Adaptor Product Portfolio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Test &amp; Measurement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Setup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Comparative Landscape</a:t>
            </a:r>
          </a:p>
          <a:p>
            <a:r>
              <a:rPr lang="en-US" dirty="0" smtClean="0"/>
              <a:t>Selection Criteria for Mobile Charger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Upcoming Design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Complete Product Portfolio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6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</a:t>
            </a:r>
            <a:r>
              <a:rPr lang="en-US" dirty="0" err="1" smtClean="0"/>
              <a:t>vs</a:t>
            </a:r>
            <a:r>
              <a:rPr lang="en-US" dirty="0" smtClean="0"/>
              <a:t> Quality </a:t>
            </a:r>
            <a:r>
              <a:rPr lang="en-US" dirty="0" err="1" smtClean="0"/>
              <a:t>vs</a:t>
            </a:r>
            <a:r>
              <a:rPr lang="en-US" dirty="0" smtClean="0"/>
              <a:t> power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1447800" y="5809421"/>
            <a:ext cx="6858000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 rot="10800000">
            <a:off x="8305800" y="2763342"/>
            <a:ext cx="242317" cy="30030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17118" y="6051737"/>
            <a:ext cx="1288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cost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7235500" y="3813496"/>
            <a:ext cx="297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Quality (Regulation)</a:t>
            </a:r>
          </a:p>
        </p:txBody>
      </p:sp>
      <p:sp>
        <p:nvSpPr>
          <p:cNvPr id="11" name="Oval 10"/>
          <p:cNvSpPr/>
          <p:nvPr/>
        </p:nvSpPr>
        <p:spPr>
          <a:xfrm>
            <a:off x="1870040" y="5334000"/>
            <a:ext cx="12954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A-ADT015</a:t>
            </a:r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048000" y="4906945"/>
            <a:ext cx="12954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A-ADL025</a:t>
            </a:r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6934200" y="3055047"/>
            <a:ext cx="12954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BB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5486400" y="3826921"/>
            <a:ext cx="12954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A-ADV04-B8</a:t>
            </a:r>
            <a:endParaRPr lang="en-US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4461259" y="3826921"/>
            <a:ext cx="12954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A-ADV04-A8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962400" y="4305302"/>
            <a:ext cx="12954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????</a:t>
            </a:r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400800" y="3485252"/>
            <a:ext cx="12954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????</a:t>
            </a:r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Down Arrow 17"/>
          <p:cNvSpPr/>
          <p:nvPr/>
        </p:nvSpPr>
        <p:spPr>
          <a:xfrm rot="10800000">
            <a:off x="1202452" y="2717707"/>
            <a:ext cx="242317" cy="30030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-412071" y="2825235"/>
            <a:ext cx="297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Power</a:t>
            </a:r>
          </a:p>
        </p:txBody>
      </p:sp>
    </p:spTree>
    <p:extLst>
      <p:ext uri="{BB962C8B-B14F-4D97-AF65-F5344CB8AC3E}">
        <p14:creationId xmlns:p14="http://schemas.microsoft.com/office/powerpoint/2010/main" val="1982997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1" y="2209800"/>
            <a:ext cx="7747000" cy="3916363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Energy Aware Survey on Mobile chargers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Adaptor Product Portfolio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Test &amp; Measurement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Setup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Comparative Landscape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Selection Criteria for Mobile Charger</a:t>
            </a:r>
          </a:p>
          <a:p>
            <a:r>
              <a:rPr lang="en-US" dirty="0" smtClean="0"/>
              <a:t>Upcoming Design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Complete Product Portfolio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45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Solar based Solutions</a:t>
            </a:r>
            <a:endParaRPr 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743200"/>
            <a:ext cx="1953305" cy="2070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874" y="2729802"/>
            <a:ext cx="5531925" cy="2083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412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Principle</a:t>
            </a:r>
            <a:endParaRPr 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14600"/>
            <a:ext cx="86487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556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067" y="2438400"/>
            <a:ext cx="7967133" cy="3657600"/>
          </a:xfrm>
        </p:spPr>
        <p:txBody>
          <a:bodyPr>
            <a:noAutofit/>
          </a:bodyPr>
          <a:lstStyle/>
          <a:p>
            <a:pPr lvl="1" algn="just"/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Established &amp; Registered in Year 2012.</a:t>
            </a:r>
          </a:p>
          <a:p>
            <a:pPr lvl="1" algn="just"/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professionally managed company 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with specialization  in design and manufacturing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of Electronics 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circuits ranging from  </a:t>
            </a:r>
            <a:r>
              <a:rPr lang="en-US" sz="1850" b="1" dirty="0" smtClean="0">
                <a:latin typeface="Times New Roman" pitchFamily="18" charset="0"/>
                <a:cs typeface="Times New Roman" pitchFamily="18" charset="0"/>
              </a:rPr>
              <a:t>AC-DC Adaptors, LED Drivers 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185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Solar Energy  based products like</a:t>
            </a:r>
            <a:r>
              <a:rPr lang="en-US" sz="1850" b="1" dirty="0" smtClean="0">
                <a:latin typeface="Times New Roman" pitchFamily="18" charset="0"/>
                <a:cs typeface="Times New Roman" pitchFamily="18" charset="0"/>
              </a:rPr>
              <a:t> Solar LED lantern/ solar mobile charger.</a:t>
            </a:r>
          </a:p>
          <a:p>
            <a:pPr lvl="1" algn="just"/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Working aggressively on new product Specifications to cater requirements in Lighting Industry for In-door &amp; Out-door lighting applications.</a:t>
            </a:r>
          </a:p>
          <a:p>
            <a:pPr lvl="1" algn="just"/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Moxie Devices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team comes 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with an approximately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40 man-years of diverse experience in semiconductor 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&amp; Electronics Industry .</a:t>
            </a:r>
          </a:p>
          <a:p>
            <a:pPr lvl="1" algn="just"/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The strength of Moxie devices lies in the understanding the challenges &amp; catering the right solutions with right consultancy to its prospective clients.</a:t>
            </a:r>
          </a:p>
          <a:p>
            <a:pPr lvl="1" algn="just"/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Our Vision is to become a trusted partner with all our clients.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US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Low </a:t>
            </a:r>
            <a:r>
              <a:rPr lang="en-US" dirty="0"/>
              <a:t>power, low </a:t>
            </a:r>
            <a:r>
              <a:rPr lang="en-US" dirty="0" smtClean="0"/>
              <a:t>voltage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0.3 </a:t>
            </a:r>
            <a:r>
              <a:rPr lang="en-US" dirty="0"/>
              <a:t>V up to 5.5 V input </a:t>
            </a:r>
            <a:r>
              <a:rPr lang="en-US" dirty="0" smtClean="0"/>
              <a:t>operating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2v </a:t>
            </a:r>
            <a:r>
              <a:rPr lang="en-US" dirty="0"/>
              <a:t>up to 5.2 V output </a:t>
            </a:r>
            <a:r>
              <a:rPr lang="en-US" dirty="0" smtClean="0"/>
              <a:t>voltage regulation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1.8 A maximum output </a:t>
            </a:r>
            <a:r>
              <a:rPr lang="en-US" dirty="0" smtClean="0"/>
              <a:t>current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155 ºC over-temperature shutdown</a:t>
            </a:r>
            <a:r>
              <a:rPr lang="en-US" dirty="0" smtClean="0"/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Embedded </a:t>
            </a:r>
            <a:r>
              <a:rPr lang="en-US" dirty="0"/>
              <a:t>MPPT </a:t>
            </a:r>
            <a:r>
              <a:rPr lang="en-US" dirty="0" smtClean="0"/>
              <a:t>algorithm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Solar based Mobile Charger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73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96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1" y="2209800"/>
            <a:ext cx="7747000" cy="3916363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Energy Aware Survey on Mobile chargers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Adaptor Product Portfolio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Test &amp; Measurement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Setup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Comparative Landscape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Selection Criteria for Mobile Charger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Upcoming Design</a:t>
            </a:r>
          </a:p>
          <a:p>
            <a:r>
              <a:rPr lang="en-US" dirty="0" smtClean="0"/>
              <a:t>Complete Product Portfolio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50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Put a complete portfolio with a Mix of </a:t>
            </a:r>
            <a:r>
              <a:rPr lang="en-US" dirty="0" err="1" smtClean="0"/>
              <a:t>pics</a:t>
            </a:r>
            <a:r>
              <a:rPr lang="en-US" dirty="0" smtClean="0"/>
              <a:t>/text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LED Drivers/Adaptors/Solar lantern/ LED Bulb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0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397539"/>
            <a:ext cx="3733800" cy="232686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905000" y="4267200"/>
            <a:ext cx="5029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Corporate Office: </a:t>
            </a:r>
          </a:p>
          <a:p>
            <a:pPr algn="ctr"/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Moxie Devices </a:t>
            </a:r>
            <a:r>
              <a:rPr lang="en-US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Pvt</a:t>
            </a:r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Ltd </a:t>
            </a:r>
          </a:p>
          <a:p>
            <a:pPr algn="ctr"/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G-212, Sector 63, Noida 201301</a:t>
            </a:r>
          </a:p>
          <a:p>
            <a:pPr algn="ctr"/>
            <a:endParaRPr lang="en-US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Phone: 8860497497 8860498498</a:t>
            </a:r>
          </a:p>
          <a:p>
            <a:pPr algn="ctr"/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Email: </a:t>
            </a:r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hlinkClick r:id="rId3"/>
              </a:rPr>
              <a:t>contact@moxiedevices.com</a:t>
            </a:r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ctr"/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Website: </a:t>
            </a:r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hlinkClick r:id="rId4"/>
              </a:rPr>
              <a:t>www.moxiedevices.com</a:t>
            </a:r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IN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13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1" y="2209800"/>
            <a:ext cx="7747000" cy="3916363"/>
          </a:xfrm>
        </p:spPr>
        <p:txBody>
          <a:bodyPr/>
          <a:lstStyle/>
          <a:p>
            <a:r>
              <a:rPr lang="en-US" dirty="0" smtClean="0"/>
              <a:t>Energy Aware Survey on Mobile chargers</a:t>
            </a:r>
          </a:p>
          <a:p>
            <a:r>
              <a:rPr lang="en-US" dirty="0" smtClean="0"/>
              <a:t>Adaptor Product Portfolio</a:t>
            </a:r>
          </a:p>
          <a:p>
            <a:r>
              <a:rPr lang="en-US" dirty="0" smtClean="0"/>
              <a:t>Test &amp; Measurement Setup</a:t>
            </a:r>
          </a:p>
          <a:p>
            <a:r>
              <a:rPr lang="en-US" dirty="0" smtClean="0"/>
              <a:t>Comparative Landscape</a:t>
            </a:r>
          </a:p>
          <a:p>
            <a:r>
              <a:rPr lang="en-US" dirty="0" smtClean="0"/>
              <a:t>Selection Criteria for Mobile Charger</a:t>
            </a:r>
          </a:p>
          <a:p>
            <a:r>
              <a:rPr lang="en-US" dirty="0" smtClean="0"/>
              <a:t>Upcoming Design</a:t>
            </a:r>
          </a:p>
          <a:p>
            <a:r>
              <a:rPr lang="en-US" dirty="0" smtClean="0"/>
              <a:t>Complete Product Portfolio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9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338328"/>
            <a:ext cx="8610600" cy="133807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An Energy Aware survey on Mobile phone Charger by Gartner</a:t>
            </a:r>
            <a:endParaRPr lang="en-US" sz="3600" dirty="0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514600"/>
            <a:ext cx="6477000" cy="378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 rot="16200000">
            <a:off x="305662" y="3047138"/>
            <a:ext cx="342900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Market Share</a:t>
            </a:r>
            <a:endParaRPr lang="en-US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5487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DC-Current Output</a:t>
            </a:r>
            <a:endParaRPr 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514600"/>
            <a:ext cx="7385050" cy="3690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3124200" y="5012452"/>
            <a:ext cx="2590800" cy="1464547"/>
          </a:xfrm>
          <a:prstGeom prst="ellipse">
            <a:avLst/>
          </a:prstGeom>
          <a:solidFill>
            <a:schemeClr val="accent1"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800" y="19812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Sample no of chargers =117</a:t>
            </a:r>
          </a:p>
        </p:txBody>
      </p:sp>
    </p:spTree>
    <p:extLst>
      <p:ext uri="{BB962C8B-B14F-4D97-AF65-F5344CB8AC3E}">
        <p14:creationId xmlns:p14="http://schemas.microsoft.com/office/powerpoint/2010/main" val="4188277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 output Voltage</a:t>
            </a:r>
            <a:endParaRPr lang="en-US" dirty="0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590800"/>
            <a:ext cx="7010400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2362200" y="3886200"/>
            <a:ext cx="4038600" cy="685800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7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Energy Efficiency</a:t>
            </a:r>
            <a:endParaRPr 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384" y="2590800"/>
            <a:ext cx="6985615" cy="3497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2286000" y="3048000"/>
            <a:ext cx="3276600" cy="533400"/>
          </a:xfrm>
          <a:prstGeom prst="ellipse">
            <a:avLst/>
          </a:prstGeom>
          <a:solidFill>
            <a:schemeClr val="bg2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2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1" y="2209800"/>
            <a:ext cx="7747000" cy="3916363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Energy Aware Survey on Mobile chargers</a:t>
            </a:r>
          </a:p>
          <a:p>
            <a:r>
              <a:rPr lang="en-US" dirty="0" smtClean="0"/>
              <a:t>Adaptor Product Portfolio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Test &amp; Measurement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Setup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Competition Landscape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Selection Criteria for Mobile Charger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Upcoming Design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Complete Product Portfolio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82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549" y="2819400"/>
            <a:ext cx="1896535" cy="10668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Adaptor Product Portfolio</a:t>
            </a:r>
            <a:br>
              <a:rPr lang="en-US" dirty="0"/>
            </a:b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19400"/>
            <a:ext cx="1896535" cy="106680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19600"/>
            <a:ext cx="1929285" cy="108522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38200" y="3886201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A-ADL025</a:t>
            </a:r>
            <a:endParaRPr lang="en-US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29000" y="3895413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A-ADV04-A8</a:t>
            </a:r>
            <a:endParaRPr lang="en-US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200" y="5504823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BB-9680</a:t>
            </a:r>
            <a:endParaRPr lang="en-US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2816523"/>
            <a:ext cx="1901651" cy="106967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867400" y="3895413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A-ADT015</a:t>
            </a:r>
            <a:endParaRPr lang="en-US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419600"/>
            <a:ext cx="1929284" cy="108522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352800" y="5488337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A-ADV04-B8</a:t>
            </a:r>
            <a:endParaRPr lang="en-US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71600" y="632460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30000" dirty="0" smtClean="0">
                <a:solidFill>
                  <a:schemeClr val="tx2"/>
                </a:solidFill>
              </a:rPr>
              <a:t>*</a:t>
            </a:r>
            <a:r>
              <a:rPr lang="en-US" dirty="0" smtClean="0">
                <a:solidFill>
                  <a:schemeClr val="tx2"/>
                </a:solidFill>
              </a:rPr>
              <a:t>All Images correspond to real physical boards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48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Custom 2">
      <a:dk1>
        <a:srgbClr val="92D050"/>
      </a:dk1>
      <a:lt1>
        <a:sysClr val="window" lastClr="FFFFFF"/>
      </a:lt1>
      <a:dk2>
        <a:srgbClr val="3E3D2D"/>
      </a:dk2>
      <a:lt2>
        <a:srgbClr val="CAF278"/>
      </a:lt2>
      <a:accent1>
        <a:srgbClr val="6F9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2348</TotalTime>
  <Words>623</Words>
  <Application>Microsoft Office PowerPoint</Application>
  <PresentationFormat>On-screen Show (4:3)</PresentationFormat>
  <Paragraphs>203</Paragraphs>
  <Slides>24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Waveform</vt:lpstr>
      <vt:lpstr>Moxie Devices</vt:lpstr>
      <vt:lpstr>About US</vt:lpstr>
      <vt:lpstr>Agenda </vt:lpstr>
      <vt:lpstr>An Energy Aware survey on Mobile phone Charger by Gartner</vt:lpstr>
      <vt:lpstr>DC-Current Output</vt:lpstr>
      <vt:lpstr>DC output Voltage</vt:lpstr>
      <vt:lpstr>Energy Efficiency</vt:lpstr>
      <vt:lpstr>Agenda </vt:lpstr>
      <vt:lpstr>Adaptor Product Portfolio </vt:lpstr>
      <vt:lpstr>Agenda </vt:lpstr>
      <vt:lpstr>Test-Setup</vt:lpstr>
      <vt:lpstr>Key Measurement Parameters </vt:lpstr>
      <vt:lpstr>Agenda </vt:lpstr>
      <vt:lpstr>Comparative Landscape</vt:lpstr>
      <vt:lpstr>Agenda </vt:lpstr>
      <vt:lpstr>Cost vs Quality vs power</vt:lpstr>
      <vt:lpstr>Agenda </vt:lpstr>
      <vt:lpstr>Solar based Solutions</vt:lpstr>
      <vt:lpstr>Working Principle</vt:lpstr>
      <vt:lpstr>Solar based Mobile Charger</vt:lpstr>
      <vt:lpstr>Prototyping</vt:lpstr>
      <vt:lpstr>Agenda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pihu</dc:creator>
  <cp:lastModifiedBy>Mittal, Sandeep</cp:lastModifiedBy>
  <cp:revision>174</cp:revision>
  <dcterms:created xsi:type="dcterms:W3CDTF">2012-08-06T15:15:44Z</dcterms:created>
  <dcterms:modified xsi:type="dcterms:W3CDTF">2013-04-07T18:01:02Z</dcterms:modified>
</cp:coreProperties>
</file>