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4DCC2-089C-4D1D-875F-01119B93F257}" v="1" dt="2023-12-29T17:20:0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Nunugoppula" userId="aa6ec8cc1bc25b4d" providerId="LiveId" clId="{F0C4DCC2-089C-4D1D-875F-01119B93F257}"/>
    <pc:docChg chg="undo custSel addSld modSld">
      <pc:chgData name="Ajay Nunugoppula" userId="aa6ec8cc1bc25b4d" providerId="LiveId" clId="{F0C4DCC2-089C-4D1D-875F-01119B93F257}" dt="2023-12-29T17:20:39.825" v="93" actId="20577"/>
      <pc:docMkLst>
        <pc:docMk/>
      </pc:docMkLst>
      <pc:sldChg chg="addSp delSp modSp mod">
        <pc:chgData name="Ajay Nunugoppula" userId="aa6ec8cc1bc25b4d" providerId="LiveId" clId="{F0C4DCC2-089C-4D1D-875F-01119B93F257}" dt="2023-12-29T17:20:39.825" v="93" actId="20577"/>
        <pc:sldMkLst>
          <pc:docMk/>
          <pc:sldMk cId="0" sldId="256"/>
        </pc:sldMkLst>
        <pc:spChg chg="add mod">
          <ac:chgData name="Ajay Nunugoppula" userId="aa6ec8cc1bc25b4d" providerId="LiveId" clId="{F0C4DCC2-089C-4D1D-875F-01119B93F257}" dt="2023-12-29T17:20:39.825" v="93" actId="20577"/>
          <ac:spMkLst>
            <pc:docMk/>
            <pc:sldMk cId="0" sldId="256"/>
            <ac:spMk id="8" creationId="{1593D422-E54C-1DE4-CFF1-9F7C1CFCDC07}"/>
          </ac:spMkLst>
        </pc:spChg>
        <pc:picChg chg="del">
          <ac:chgData name="Ajay Nunugoppula" userId="aa6ec8cc1bc25b4d" providerId="LiveId" clId="{F0C4DCC2-089C-4D1D-875F-01119B93F257}" dt="2023-12-29T17:18:18.990" v="0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">
        <pc:chgData name="Ajay Nunugoppula" userId="aa6ec8cc1bc25b4d" providerId="LiveId" clId="{F0C4DCC2-089C-4D1D-875F-01119B93F257}" dt="2023-12-29T17:18:22.136" v="1" actId="478"/>
        <pc:sldMkLst>
          <pc:docMk/>
          <pc:sldMk cId="0" sldId="257"/>
        </pc:sldMkLst>
        <pc:picChg chg="del">
          <ac:chgData name="Ajay Nunugoppula" userId="aa6ec8cc1bc25b4d" providerId="LiveId" clId="{F0C4DCC2-089C-4D1D-875F-01119B93F257}" dt="2023-12-29T17:18:22.136" v="1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">
        <pc:chgData name="Ajay Nunugoppula" userId="aa6ec8cc1bc25b4d" providerId="LiveId" clId="{F0C4DCC2-089C-4D1D-875F-01119B93F257}" dt="2023-12-29T17:18:23.705" v="2" actId="478"/>
        <pc:sldMkLst>
          <pc:docMk/>
          <pc:sldMk cId="0" sldId="258"/>
        </pc:sldMkLst>
        <pc:picChg chg="del">
          <ac:chgData name="Ajay Nunugoppula" userId="aa6ec8cc1bc25b4d" providerId="LiveId" clId="{F0C4DCC2-089C-4D1D-875F-01119B93F257}" dt="2023-12-29T17:18:23.705" v="2" actId="478"/>
          <ac:picMkLst>
            <pc:docMk/>
            <pc:sldMk cId="0" sldId="258"/>
            <ac:picMk id="15" creationId="{00000000-0000-0000-0000-000000000000}"/>
          </ac:picMkLst>
        </pc:picChg>
      </pc:sldChg>
      <pc:sldChg chg="delSp modSp mod">
        <pc:chgData name="Ajay Nunugoppula" userId="aa6ec8cc1bc25b4d" providerId="LiveId" clId="{F0C4DCC2-089C-4D1D-875F-01119B93F257}" dt="2023-12-29T17:18:29.761" v="8" actId="1036"/>
        <pc:sldMkLst>
          <pc:docMk/>
          <pc:sldMk cId="0" sldId="259"/>
        </pc:sldMkLst>
        <pc:spChg chg="mod">
          <ac:chgData name="Ajay Nunugoppula" userId="aa6ec8cc1bc25b4d" providerId="LiveId" clId="{F0C4DCC2-089C-4D1D-875F-01119B93F257}" dt="2023-12-29T17:18:29.761" v="8" actId="1036"/>
          <ac:spMkLst>
            <pc:docMk/>
            <pc:sldMk cId="0" sldId="259"/>
            <ac:spMk id="3" creationId="{00000000-0000-0000-0000-000000000000}"/>
          </ac:spMkLst>
        </pc:spChg>
        <pc:picChg chg="del mod">
          <ac:chgData name="Ajay Nunugoppula" userId="aa6ec8cc1bc25b4d" providerId="LiveId" clId="{F0C4DCC2-089C-4D1D-875F-01119B93F257}" dt="2023-12-29T17:18:25.424" v="4" actId="478"/>
          <ac:picMkLst>
            <pc:docMk/>
            <pc:sldMk cId="0" sldId="259"/>
            <ac:picMk id="11" creationId="{00000000-0000-0000-0000-000000000000}"/>
          </ac:picMkLst>
        </pc:picChg>
      </pc:sldChg>
      <pc:sldChg chg="delSp mod">
        <pc:chgData name="Ajay Nunugoppula" userId="aa6ec8cc1bc25b4d" providerId="LiveId" clId="{F0C4DCC2-089C-4D1D-875F-01119B93F257}" dt="2023-12-29T17:18:33.743" v="9" actId="478"/>
        <pc:sldMkLst>
          <pc:docMk/>
          <pc:sldMk cId="0" sldId="260"/>
        </pc:sldMkLst>
        <pc:picChg chg="del">
          <ac:chgData name="Ajay Nunugoppula" userId="aa6ec8cc1bc25b4d" providerId="LiveId" clId="{F0C4DCC2-089C-4D1D-875F-01119B93F257}" dt="2023-12-29T17:18:33.743" v="9" actId="478"/>
          <ac:picMkLst>
            <pc:docMk/>
            <pc:sldMk cId="0" sldId="260"/>
            <ac:picMk id="18" creationId="{00000000-0000-0000-0000-000000000000}"/>
          </ac:picMkLst>
        </pc:picChg>
      </pc:sldChg>
      <pc:sldChg chg="delSp modSp mod">
        <pc:chgData name="Ajay Nunugoppula" userId="aa6ec8cc1bc25b4d" providerId="LiveId" clId="{F0C4DCC2-089C-4D1D-875F-01119B93F257}" dt="2023-12-29T17:18:36.144" v="11" actId="478"/>
        <pc:sldMkLst>
          <pc:docMk/>
          <pc:sldMk cId="0" sldId="261"/>
        </pc:sldMkLst>
        <pc:picChg chg="del mod">
          <ac:chgData name="Ajay Nunugoppula" userId="aa6ec8cc1bc25b4d" providerId="LiveId" clId="{F0C4DCC2-089C-4D1D-875F-01119B93F257}" dt="2023-12-29T17:18:36.144" v="11" actId="478"/>
          <ac:picMkLst>
            <pc:docMk/>
            <pc:sldMk cId="0" sldId="261"/>
            <ac:picMk id="17" creationId="{00000000-0000-0000-0000-000000000000}"/>
          </ac:picMkLst>
        </pc:picChg>
      </pc:sldChg>
      <pc:sldChg chg="delSp modSp mod">
        <pc:chgData name="Ajay Nunugoppula" userId="aa6ec8cc1bc25b4d" providerId="LiveId" clId="{F0C4DCC2-089C-4D1D-875F-01119B93F257}" dt="2023-12-29T17:18:38.856" v="13" actId="478"/>
        <pc:sldMkLst>
          <pc:docMk/>
          <pc:sldMk cId="0" sldId="262"/>
        </pc:sldMkLst>
        <pc:picChg chg="del mod">
          <ac:chgData name="Ajay Nunugoppula" userId="aa6ec8cc1bc25b4d" providerId="LiveId" clId="{F0C4DCC2-089C-4D1D-875F-01119B93F257}" dt="2023-12-29T17:18:38.856" v="13" actId="478"/>
          <ac:picMkLst>
            <pc:docMk/>
            <pc:sldMk cId="0" sldId="262"/>
            <ac:picMk id="17" creationId="{00000000-0000-0000-0000-000000000000}"/>
          </ac:picMkLst>
        </pc:picChg>
      </pc:sldChg>
      <pc:sldChg chg="delSp modSp mod">
        <pc:chgData name="Ajay Nunugoppula" userId="aa6ec8cc1bc25b4d" providerId="LiveId" clId="{F0C4DCC2-089C-4D1D-875F-01119B93F257}" dt="2023-12-29T17:18:40.975" v="15" actId="478"/>
        <pc:sldMkLst>
          <pc:docMk/>
          <pc:sldMk cId="0" sldId="263"/>
        </pc:sldMkLst>
        <pc:picChg chg="del mod">
          <ac:chgData name="Ajay Nunugoppula" userId="aa6ec8cc1bc25b4d" providerId="LiveId" clId="{F0C4DCC2-089C-4D1D-875F-01119B93F257}" dt="2023-12-29T17:18:40.975" v="15" actId="478"/>
          <ac:picMkLst>
            <pc:docMk/>
            <pc:sldMk cId="0" sldId="263"/>
            <ac:picMk id="7" creationId="{00000000-0000-0000-0000-000000000000}"/>
          </ac:picMkLst>
        </pc:picChg>
      </pc:sldChg>
      <pc:sldChg chg="delSp modSp add mod">
        <pc:chgData name="Ajay Nunugoppula" userId="aa6ec8cc1bc25b4d" providerId="LiveId" clId="{F0C4DCC2-089C-4D1D-875F-01119B93F257}" dt="2023-12-29T17:19:36.575" v="42" actId="1076"/>
        <pc:sldMkLst>
          <pc:docMk/>
          <pc:sldMk cId="469079895" sldId="264"/>
        </pc:sldMkLst>
        <pc:spChg chg="mod">
          <ac:chgData name="Ajay Nunugoppula" userId="aa6ec8cc1bc25b4d" providerId="LiveId" clId="{F0C4DCC2-089C-4D1D-875F-01119B93F257}" dt="2023-12-29T17:19:36.575" v="42" actId="1076"/>
          <ac:spMkLst>
            <pc:docMk/>
            <pc:sldMk cId="469079895" sldId="264"/>
            <ac:spMk id="3" creationId="{00000000-0000-0000-0000-000000000000}"/>
          </ac:spMkLst>
        </pc:spChg>
        <pc:spChg chg="mod">
          <ac:chgData name="Ajay Nunugoppula" userId="aa6ec8cc1bc25b4d" providerId="LiveId" clId="{F0C4DCC2-089C-4D1D-875F-01119B93F257}" dt="2023-12-29T17:19:24.009" v="36" actId="1076"/>
          <ac:spMkLst>
            <pc:docMk/>
            <pc:sldMk cId="469079895" sldId="264"/>
            <ac:spMk id="5" creationId="{00000000-0000-0000-0000-000000000000}"/>
          </ac:spMkLst>
        </pc:spChg>
        <pc:spChg chg="del mod">
          <ac:chgData name="Ajay Nunugoppula" userId="aa6ec8cc1bc25b4d" providerId="LiveId" clId="{F0C4DCC2-089C-4D1D-875F-01119B93F257}" dt="2023-12-29T17:18:56.140" v="18" actId="478"/>
          <ac:spMkLst>
            <pc:docMk/>
            <pc:sldMk cId="469079895" sldId="26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84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2196346"/>
            <a:ext cx="7058739" cy="20852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0"/>
              </a:lnSpc>
              <a:buNone/>
            </a:pPr>
            <a:r>
              <a:rPr lang="en-US" sz="6568" b="1" kern="0" spc="-13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 Depth about Diodes</a:t>
            </a:r>
            <a:endParaRPr lang="en-US" sz="6568" dirty="0"/>
          </a:p>
        </p:txBody>
      </p:sp>
      <p:sp>
        <p:nvSpPr>
          <p:cNvPr id="6" name="Text 2"/>
          <p:cNvSpPr/>
          <p:nvPr/>
        </p:nvSpPr>
        <p:spPr>
          <a:xfrm>
            <a:off x="6529030" y="4698683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diode is a two-terminal electronic component that conducts current primarily in one direction. Let's dive deep into how diodes work and their various applications.</a:t>
            </a:r>
            <a:endParaRPr lang="en-US" sz="2189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593D422-E54C-1DE4-CFF1-9F7C1CFCDC07}"/>
              </a:ext>
            </a:extLst>
          </p:cNvPr>
          <p:cNvSpPr/>
          <p:nvPr/>
        </p:nvSpPr>
        <p:spPr>
          <a:xfrm>
            <a:off x="6681430" y="6033025"/>
            <a:ext cx="7058739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dirty="0"/>
              <a:t>By:</a:t>
            </a:r>
          </a:p>
          <a:p>
            <a:pPr marL="0" indent="0">
              <a:lnSpc>
                <a:spcPts val="3503"/>
              </a:lnSpc>
              <a:buNone/>
            </a:pPr>
            <a:r>
              <a:rPr lang="en-US" sz="2189" dirty="0"/>
              <a:t>  N. Ajay Kumar</a:t>
            </a:r>
          </a:p>
          <a:p>
            <a:pPr marL="0" indent="0">
              <a:lnSpc>
                <a:spcPts val="3503"/>
              </a:lnSpc>
              <a:buNone/>
            </a:pPr>
            <a:r>
              <a:rPr lang="en-US" sz="2189" dirty="0"/>
              <a:t>  23R21A05D0</a:t>
            </a:r>
          </a:p>
          <a:p>
            <a:pPr marL="0" indent="0">
              <a:lnSpc>
                <a:spcPts val="3503"/>
              </a:lnSpc>
              <a:buNone/>
            </a:pPr>
            <a:r>
              <a:rPr lang="en-US" sz="2189"/>
              <a:t>  CSE-C</a:t>
            </a:r>
            <a:endParaRPr lang="en-US" sz="218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2957513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Definition of Diode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4382333"/>
            <a:ext cx="12545139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diode is a semiconductor device that allows current to flow in one direction while blocking it in the opposite direction. It acts as a one-way valve for electric current.</a:t>
            </a:r>
            <a:endParaRPr lang="en-US" sz="21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042630" y="2125266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How Diodes Work</a:t>
            </a:r>
            <a:endParaRPr lang="en-US" sz="5474" dirty="0"/>
          </a:p>
        </p:txBody>
      </p:sp>
      <p:sp>
        <p:nvSpPr>
          <p:cNvPr id="7" name="Shape 3"/>
          <p:cNvSpPr/>
          <p:nvPr/>
        </p:nvSpPr>
        <p:spPr>
          <a:xfrm>
            <a:off x="1042630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41465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9" name="Text 5"/>
          <p:cNvSpPr/>
          <p:nvPr/>
        </p:nvSpPr>
        <p:spPr>
          <a:xfrm>
            <a:off x="1946196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Forward Bias</a:t>
            </a:r>
            <a:endParaRPr lang="en-US" sz="2737" dirty="0"/>
          </a:p>
        </p:txBody>
      </p:sp>
      <p:sp>
        <p:nvSpPr>
          <p:cNvPr id="10" name="Text 6"/>
          <p:cNvSpPr/>
          <p:nvPr/>
        </p:nvSpPr>
        <p:spPr>
          <a:xfrm>
            <a:off x="1946196" y="4325064"/>
            <a:ext cx="523005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the voltage across the diode is positive, it conducts current freely, allowing electrons to move from the n-type to the p-type region.</a:t>
            </a:r>
            <a:endParaRPr lang="en-US" sz="2189" dirty="0"/>
          </a:p>
        </p:txBody>
      </p:sp>
      <p:sp>
        <p:nvSpPr>
          <p:cNvPr id="11" name="Shape 7"/>
          <p:cNvSpPr/>
          <p:nvPr/>
        </p:nvSpPr>
        <p:spPr>
          <a:xfrm>
            <a:off x="7454265" y="3628430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653099" y="3680579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3" name="Text 9"/>
          <p:cNvSpPr/>
          <p:nvPr/>
        </p:nvSpPr>
        <p:spPr>
          <a:xfrm>
            <a:off x="8357830" y="3723918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Reverse Bias</a:t>
            </a:r>
            <a:endParaRPr lang="en-US" sz="2737" dirty="0"/>
          </a:p>
        </p:txBody>
      </p:sp>
      <p:sp>
        <p:nvSpPr>
          <p:cNvPr id="14" name="Text 10"/>
          <p:cNvSpPr/>
          <p:nvPr/>
        </p:nvSpPr>
        <p:spPr>
          <a:xfrm>
            <a:off x="8357830" y="4325064"/>
            <a:ext cx="523005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the voltage across the diode is negative, it blocks the flow of current, creating a depletion region where no electrons can pass through.</a:t>
            </a:r>
            <a:endParaRPr lang="en-US" sz="218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2274" y="1075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880235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Types of Diodes</a:t>
            </a:r>
            <a:endParaRPr lang="en-US" sz="5474" dirty="0"/>
          </a:p>
        </p:txBody>
      </p:sp>
      <p:sp>
        <p:nvSpPr>
          <p:cNvPr id="5" name="Text 2"/>
          <p:cNvSpPr/>
          <p:nvPr/>
        </p:nvSpPr>
        <p:spPr>
          <a:xfrm>
            <a:off x="1042630" y="3444121"/>
            <a:ext cx="333660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Zener Diode</a:t>
            </a:r>
            <a:endParaRPr lang="en-US" sz="3284" dirty="0"/>
          </a:p>
        </p:txBody>
      </p:sp>
      <p:sp>
        <p:nvSpPr>
          <p:cNvPr id="6" name="Text 3"/>
          <p:cNvSpPr/>
          <p:nvPr/>
        </p:nvSpPr>
        <p:spPr>
          <a:xfrm>
            <a:off x="1042630" y="4243388"/>
            <a:ext cx="372891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diode designed to operate in reverse breakdown region, allowing precise voltage regulation.</a:t>
            </a:r>
            <a:endParaRPr lang="en-US" sz="2189" dirty="0"/>
          </a:p>
        </p:txBody>
      </p:sp>
      <p:sp>
        <p:nvSpPr>
          <p:cNvPr id="7" name="Text 4"/>
          <p:cNvSpPr/>
          <p:nvPr/>
        </p:nvSpPr>
        <p:spPr>
          <a:xfrm>
            <a:off x="5457587" y="3444121"/>
            <a:ext cx="3728918" cy="1042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Light-Emitting Diode (LED)</a:t>
            </a:r>
            <a:endParaRPr lang="en-US" sz="3284" dirty="0"/>
          </a:p>
        </p:txBody>
      </p:sp>
      <p:sp>
        <p:nvSpPr>
          <p:cNvPr id="8" name="Text 5"/>
          <p:cNvSpPr/>
          <p:nvPr/>
        </p:nvSpPr>
        <p:spPr>
          <a:xfrm>
            <a:off x="5457587" y="4764643"/>
            <a:ext cx="372891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diode that emits light when current passes through it, used in various lighting applications.</a:t>
            </a:r>
            <a:endParaRPr lang="en-US" sz="2189" dirty="0"/>
          </a:p>
        </p:txBody>
      </p:sp>
      <p:sp>
        <p:nvSpPr>
          <p:cNvPr id="9" name="Text 6"/>
          <p:cNvSpPr/>
          <p:nvPr/>
        </p:nvSpPr>
        <p:spPr>
          <a:xfrm>
            <a:off x="9872543" y="3444121"/>
            <a:ext cx="3336608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Schottky Diode</a:t>
            </a:r>
            <a:endParaRPr lang="en-US" sz="3284" dirty="0"/>
          </a:p>
        </p:txBody>
      </p:sp>
      <p:sp>
        <p:nvSpPr>
          <p:cNvPr id="10" name="Text 7"/>
          <p:cNvSpPr/>
          <p:nvPr/>
        </p:nvSpPr>
        <p:spPr>
          <a:xfrm>
            <a:off x="9872543" y="4243388"/>
            <a:ext cx="372891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diode with a low forward voltage drop and fast switching speed, used in high-frequency applications.</a:t>
            </a:r>
            <a:endParaRPr lang="en-US" sz="21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908090"/>
            <a:ext cx="6498907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Applications of Diodes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2332911"/>
            <a:ext cx="12545139" cy="4988481"/>
          </a:xfrm>
          <a:prstGeom prst="roundRect">
            <a:avLst>
              <a:gd name="adj" fmla="val 2508"/>
            </a:avLst>
          </a:prstGeom>
          <a:noFill/>
          <a:ln w="17264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059894" y="2350175"/>
            <a:ext cx="12510611" cy="12384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337905" y="2524601"/>
            <a:ext cx="569547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Rectification</a:t>
            </a:r>
            <a:endParaRPr lang="en-US" sz="2189" dirty="0"/>
          </a:p>
        </p:txBody>
      </p:sp>
      <p:sp>
        <p:nvSpPr>
          <p:cNvPr id="8" name="Text 5"/>
          <p:cNvSpPr/>
          <p:nvPr/>
        </p:nvSpPr>
        <p:spPr>
          <a:xfrm>
            <a:off x="7597021" y="2524601"/>
            <a:ext cx="56954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Converts alternating current (AC) to direct current (DC).</a:t>
            </a:r>
            <a:endParaRPr lang="en-US" sz="2189" dirty="0"/>
          </a:p>
        </p:txBody>
      </p:sp>
      <p:sp>
        <p:nvSpPr>
          <p:cNvPr id="9" name="Shape 6"/>
          <p:cNvSpPr/>
          <p:nvPr/>
        </p:nvSpPr>
        <p:spPr>
          <a:xfrm>
            <a:off x="1059894" y="3588663"/>
            <a:ext cx="12510611" cy="12384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337905" y="3763089"/>
            <a:ext cx="569547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Clipping</a:t>
            </a:r>
            <a:endParaRPr lang="en-US" sz="2189" dirty="0"/>
          </a:p>
        </p:txBody>
      </p:sp>
      <p:sp>
        <p:nvSpPr>
          <p:cNvPr id="11" name="Text 8"/>
          <p:cNvSpPr/>
          <p:nvPr/>
        </p:nvSpPr>
        <p:spPr>
          <a:xfrm>
            <a:off x="7597021" y="3763089"/>
            <a:ext cx="56954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Removes portions of input signal above or below a certain threshold.</a:t>
            </a:r>
            <a:endParaRPr lang="en-US" sz="2189" dirty="0"/>
          </a:p>
        </p:txBody>
      </p:sp>
      <p:sp>
        <p:nvSpPr>
          <p:cNvPr id="12" name="Shape 9"/>
          <p:cNvSpPr/>
          <p:nvPr/>
        </p:nvSpPr>
        <p:spPr>
          <a:xfrm>
            <a:off x="1059894" y="4827151"/>
            <a:ext cx="12510611" cy="12384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337905" y="5001578"/>
            <a:ext cx="569547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Clamping</a:t>
            </a:r>
            <a:endParaRPr lang="en-US" sz="2189" dirty="0"/>
          </a:p>
        </p:txBody>
      </p:sp>
      <p:sp>
        <p:nvSpPr>
          <p:cNvPr id="14" name="Text 11"/>
          <p:cNvSpPr/>
          <p:nvPr/>
        </p:nvSpPr>
        <p:spPr>
          <a:xfrm>
            <a:off x="7597021" y="5001578"/>
            <a:ext cx="56954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Shifts the entire waveform up or down to a certain voltage level.</a:t>
            </a:r>
            <a:endParaRPr lang="en-US" sz="2189" dirty="0"/>
          </a:p>
        </p:txBody>
      </p:sp>
      <p:sp>
        <p:nvSpPr>
          <p:cNvPr id="15" name="Shape 12"/>
          <p:cNvSpPr/>
          <p:nvPr/>
        </p:nvSpPr>
        <p:spPr>
          <a:xfrm>
            <a:off x="1059894" y="6065639"/>
            <a:ext cx="12510611" cy="12384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337905" y="6240066"/>
            <a:ext cx="5695474" cy="444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Switching</a:t>
            </a:r>
            <a:endParaRPr lang="en-US" sz="2189" dirty="0"/>
          </a:p>
        </p:txBody>
      </p:sp>
      <p:sp>
        <p:nvSpPr>
          <p:cNvPr id="17" name="Text 14"/>
          <p:cNvSpPr/>
          <p:nvPr/>
        </p:nvSpPr>
        <p:spPr>
          <a:xfrm>
            <a:off x="7597021" y="6240066"/>
            <a:ext cx="5695474" cy="889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Transitions between conducting and non-conducting states rapidly.</a:t>
            </a:r>
            <a:endParaRPr lang="en-US" sz="218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833324"/>
            <a:ext cx="627518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Advantages of Diodes</a:t>
            </a:r>
            <a:endParaRPr lang="en-US" sz="5474" dirty="0"/>
          </a:p>
        </p:txBody>
      </p:sp>
      <p:sp>
        <p:nvSpPr>
          <p:cNvPr id="5" name="Shape 2"/>
          <p:cNvSpPr/>
          <p:nvPr/>
        </p:nvSpPr>
        <p:spPr>
          <a:xfrm>
            <a:off x="1042630" y="3475434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41465" y="3527584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3284" dirty="0"/>
          </a:p>
        </p:txBody>
      </p:sp>
      <p:sp>
        <p:nvSpPr>
          <p:cNvPr id="7" name="Text 4"/>
          <p:cNvSpPr/>
          <p:nvPr/>
        </p:nvSpPr>
        <p:spPr>
          <a:xfrm>
            <a:off x="1946196" y="357092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Simple Structure</a:t>
            </a:r>
            <a:endParaRPr lang="en-US" sz="2737" dirty="0"/>
          </a:p>
        </p:txBody>
      </p:sp>
      <p:sp>
        <p:nvSpPr>
          <p:cNvPr id="8" name="Text 5"/>
          <p:cNvSpPr/>
          <p:nvPr/>
        </p:nvSpPr>
        <p:spPr>
          <a:xfrm>
            <a:off x="1946196" y="4172069"/>
            <a:ext cx="309276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Diodes are small and have a simple structure, making them easy to manufacture and integrate into circuits.</a:t>
            </a:r>
            <a:endParaRPr lang="en-US" sz="2189" dirty="0"/>
          </a:p>
        </p:txBody>
      </p:sp>
      <p:sp>
        <p:nvSpPr>
          <p:cNvPr id="9" name="Shape 6"/>
          <p:cNvSpPr/>
          <p:nvPr/>
        </p:nvSpPr>
        <p:spPr>
          <a:xfrm>
            <a:off x="5316974" y="3475434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515808" y="3527584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3284" dirty="0"/>
          </a:p>
        </p:txBody>
      </p:sp>
      <p:sp>
        <p:nvSpPr>
          <p:cNvPr id="11" name="Text 8"/>
          <p:cNvSpPr/>
          <p:nvPr/>
        </p:nvSpPr>
        <p:spPr>
          <a:xfrm>
            <a:off x="6220539" y="357092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Low Cost</a:t>
            </a:r>
            <a:endParaRPr lang="en-US" sz="2737" dirty="0"/>
          </a:p>
        </p:txBody>
      </p:sp>
      <p:sp>
        <p:nvSpPr>
          <p:cNvPr id="12" name="Text 9"/>
          <p:cNvSpPr/>
          <p:nvPr/>
        </p:nvSpPr>
        <p:spPr>
          <a:xfrm>
            <a:off x="6220539" y="4172069"/>
            <a:ext cx="3092768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Due to their simple structure and widespread use, diodes are inexpensive compared to other electronic components.</a:t>
            </a:r>
            <a:endParaRPr lang="en-US" sz="2189" dirty="0"/>
          </a:p>
        </p:txBody>
      </p:sp>
      <p:sp>
        <p:nvSpPr>
          <p:cNvPr id="13" name="Shape 10"/>
          <p:cNvSpPr/>
          <p:nvPr/>
        </p:nvSpPr>
        <p:spPr>
          <a:xfrm>
            <a:off x="9591318" y="3475434"/>
            <a:ext cx="625554" cy="625554"/>
          </a:xfrm>
          <a:prstGeom prst="roundRect">
            <a:avLst>
              <a:gd name="adj" fmla="val 20002"/>
            </a:avLst>
          </a:prstGeom>
          <a:solidFill>
            <a:srgbClr val="F0D4F7"/>
          </a:solidFill>
          <a:ln w="17264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90152" y="3527584"/>
            <a:ext cx="227886" cy="521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105"/>
              </a:lnSpc>
              <a:buNone/>
            </a:pPr>
            <a:r>
              <a:rPr lang="en-US" sz="3284" b="1" kern="0" spc="-6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3284" dirty="0"/>
          </a:p>
        </p:txBody>
      </p:sp>
      <p:sp>
        <p:nvSpPr>
          <p:cNvPr id="15" name="Text 12"/>
          <p:cNvSpPr/>
          <p:nvPr/>
        </p:nvSpPr>
        <p:spPr>
          <a:xfrm>
            <a:off x="10494883" y="3570923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Efficient</a:t>
            </a:r>
            <a:endParaRPr lang="en-US" sz="2737" dirty="0"/>
          </a:p>
        </p:txBody>
      </p:sp>
      <p:sp>
        <p:nvSpPr>
          <p:cNvPr id="16" name="Text 13"/>
          <p:cNvSpPr/>
          <p:nvPr/>
        </p:nvSpPr>
        <p:spPr>
          <a:xfrm>
            <a:off x="10494883" y="4172069"/>
            <a:ext cx="3092768" cy="2224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Diodes have low power dissipation and high efficiency, making them ideal for energy-saving applications.</a:t>
            </a:r>
            <a:endParaRPr lang="en-US" sz="218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42630" y="1165860"/>
            <a:ext cx="6878479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Common Diode Circuits</a:t>
            </a:r>
            <a:endParaRPr lang="en-US" sz="54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30" y="2590681"/>
            <a:ext cx="2823448" cy="17449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42630" y="46832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Rectifier Circuit</a:t>
            </a:r>
            <a:endParaRPr lang="en-US" sz="2737" dirty="0"/>
          </a:p>
        </p:txBody>
      </p:sp>
      <p:sp>
        <p:nvSpPr>
          <p:cNvPr id="7" name="Text 3"/>
          <p:cNvSpPr/>
          <p:nvPr/>
        </p:nvSpPr>
        <p:spPr>
          <a:xfrm>
            <a:off x="1042630" y="5284351"/>
            <a:ext cx="282344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Converts AC to DC by allowing current to flow in only one direction.</a:t>
            </a:r>
            <a:endParaRPr lang="en-US" sz="2189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54" y="2590681"/>
            <a:ext cx="2823448" cy="174498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83154" y="46832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Clipper Circuit</a:t>
            </a:r>
            <a:endParaRPr lang="en-US" sz="2737" dirty="0"/>
          </a:p>
        </p:txBody>
      </p:sp>
      <p:sp>
        <p:nvSpPr>
          <p:cNvPr id="10" name="Text 5"/>
          <p:cNvSpPr/>
          <p:nvPr/>
        </p:nvSpPr>
        <p:spPr>
          <a:xfrm>
            <a:off x="4283154" y="5284351"/>
            <a:ext cx="2823448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Removes portions of an input waveform that exceed certain voltage levels.</a:t>
            </a:r>
            <a:endParaRPr lang="en-US" sz="2189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78" y="2590681"/>
            <a:ext cx="2823448" cy="174498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23678" y="46832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Clamper Circuit</a:t>
            </a:r>
            <a:endParaRPr lang="en-US" sz="2737" dirty="0"/>
          </a:p>
        </p:txBody>
      </p:sp>
      <p:sp>
        <p:nvSpPr>
          <p:cNvPr id="13" name="Text 7"/>
          <p:cNvSpPr/>
          <p:nvPr/>
        </p:nvSpPr>
        <p:spPr>
          <a:xfrm>
            <a:off x="7523678" y="5284351"/>
            <a:ext cx="2823448" cy="1334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Shifts the entire waveform up or down to a certain voltage level.</a:t>
            </a:r>
            <a:endParaRPr lang="en-US" sz="2189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4203" y="2590681"/>
            <a:ext cx="2823567" cy="174498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64203" y="4683204"/>
            <a:ext cx="2780467" cy="4343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21"/>
              </a:lnSpc>
              <a:buNone/>
            </a:pPr>
            <a:r>
              <a:rPr lang="en-US" sz="2737" b="1" kern="0" spc="-5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Switch Circuit</a:t>
            </a:r>
            <a:endParaRPr lang="en-US" sz="2737" dirty="0"/>
          </a:p>
        </p:txBody>
      </p:sp>
      <p:sp>
        <p:nvSpPr>
          <p:cNvPr id="16" name="Text 9"/>
          <p:cNvSpPr/>
          <p:nvPr/>
        </p:nvSpPr>
        <p:spPr>
          <a:xfrm>
            <a:off x="10764203" y="5284351"/>
            <a:ext cx="2823567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Controls the flow of current based on the presence or absence of a control signal.</a:t>
            </a:r>
            <a:endParaRPr lang="en-US" sz="218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29030" y="2582227"/>
            <a:ext cx="5561052" cy="868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5474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5474" dirty="0"/>
          </a:p>
        </p:txBody>
      </p:sp>
      <p:sp>
        <p:nvSpPr>
          <p:cNvPr id="6" name="Text 2"/>
          <p:cNvSpPr/>
          <p:nvPr/>
        </p:nvSpPr>
        <p:spPr>
          <a:xfrm>
            <a:off x="6529030" y="3868103"/>
            <a:ext cx="7058739" cy="17792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503"/>
              </a:lnSpc>
              <a:buNone/>
            </a:pPr>
            <a:r>
              <a:rPr lang="en-US" sz="2189" kern="0" spc="-4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Diodes are fundamental components in modern electronics with a wide range of applications. Their unique properties make them invaluable in rectification, clipping, clamping, and switching circuits.</a:t>
            </a:r>
            <a:endParaRPr lang="en-US" sz="21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726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77208" y="3518142"/>
            <a:ext cx="5809991" cy="1688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42"/>
              </a:lnSpc>
              <a:buNone/>
            </a:pPr>
            <a:r>
              <a:rPr lang="en-US" sz="11500" b="1" kern="0" spc="-10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6907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426</Words>
  <Application>Microsoft Office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adonis-web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 Nunugoppula</cp:lastModifiedBy>
  <cp:revision>1</cp:revision>
  <dcterms:created xsi:type="dcterms:W3CDTF">2023-12-29T17:14:51Z</dcterms:created>
  <dcterms:modified xsi:type="dcterms:W3CDTF">2023-12-29T17:20:45Z</dcterms:modified>
</cp:coreProperties>
</file>