
<file path=[Content_Types].xml><?xml version="1.0" encoding="utf-8"?>
<Types xmlns="http://schemas.openxmlformats.org/package/2006/content-types">
  <Override PartName="/ppt/slideMasters/slideMaster3.xml" ContentType="application/vnd.openxmlformats-officedocument.presentationml.slideMaster+xml"/>
  <Override PartName="/ppt/notesSlides/notesSlide2.xml" ContentType="application/vnd.openxmlformats-officedocument.presentationml.notes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3.xml" ContentType="application/vnd.openxmlformats-officedocument.drawingml.diagramData+xml"/>
  <Override PartName="/ppt/notesSlides/notesSlide6.xml" ContentType="application/vnd.openxmlformats-officedocument.presentationml.notesSlide+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9"/>
  </p:notesMasterIdLst>
  <p:sldIdLst>
    <p:sldId id="256" r:id="rId4"/>
    <p:sldId id="257"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3" r:id="rId18"/>
    <p:sldId id="272" r:id="rId19"/>
    <p:sldId id="275" r:id="rId20"/>
    <p:sldId id="283" r:id="rId21"/>
    <p:sldId id="276" r:id="rId22"/>
    <p:sldId id="277" r:id="rId23"/>
    <p:sldId id="278" r:id="rId24"/>
    <p:sldId id="279" r:id="rId25"/>
    <p:sldId id="281" r:id="rId26"/>
    <p:sldId id="282" r:id="rId27"/>
    <p:sldId id="28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2" autoAdjust="0"/>
    <p:restoredTop sz="76748" autoAdjust="0"/>
  </p:normalViewPr>
  <p:slideViewPr>
    <p:cSldViewPr>
      <p:cViewPr varScale="1">
        <p:scale>
          <a:sx n="55" d="100"/>
          <a:sy n="55" d="100"/>
        </p:scale>
        <p:origin x="-180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2FC5AF-A279-4FB5-AB39-4354DDA4541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GB"/>
        </a:p>
      </dgm:t>
    </dgm:pt>
    <dgm:pt modelId="{4530F834-7729-4C11-BD0C-BC9D4DD6F9B7}">
      <dgm:prSet phldrT="[Text]"/>
      <dgm:spPr/>
      <dgm:t>
        <a:bodyPr/>
        <a:lstStyle/>
        <a:p>
          <a:r>
            <a:rPr lang="en-GB" dirty="0" smtClean="0"/>
            <a:t>What is a role of IS professional?  </a:t>
          </a:r>
          <a:endParaRPr lang="en-GB" dirty="0"/>
        </a:p>
      </dgm:t>
    </dgm:pt>
    <dgm:pt modelId="{E439B431-7284-4D2E-AF64-D3D467E5E6BC}" type="parTrans" cxnId="{2D579280-2344-40FB-814A-3062264D4857}">
      <dgm:prSet/>
      <dgm:spPr/>
      <dgm:t>
        <a:bodyPr/>
        <a:lstStyle/>
        <a:p>
          <a:endParaRPr lang="en-GB"/>
        </a:p>
      </dgm:t>
    </dgm:pt>
    <dgm:pt modelId="{D5D12AF4-0A34-4A84-8F62-CB4A54965FDD}" type="sibTrans" cxnId="{2D579280-2344-40FB-814A-3062264D4857}">
      <dgm:prSet/>
      <dgm:spPr/>
      <dgm:t>
        <a:bodyPr/>
        <a:lstStyle/>
        <a:p>
          <a:endParaRPr lang="en-GB"/>
        </a:p>
      </dgm:t>
    </dgm:pt>
    <dgm:pt modelId="{990F15D1-0D33-49CE-974A-E5E6738D765A}">
      <dgm:prSet phldrT="[Text]"/>
      <dgm:spPr/>
      <dgm:t>
        <a:bodyPr/>
        <a:lstStyle/>
        <a:p>
          <a:r>
            <a:rPr lang="en-GB" dirty="0" smtClean="0"/>
            <a:t>To manage liability for privacy</a:t>
          </a:r>
          <a:endParaRPr lang="en-GB" dirty="0"/>
        </a:p>
      </dgm:t>
    </dgm:pt>
    <dgm:pt modelId="{79805C46-2942-4DB2-BC1E-96C0E563CAFF}" type="parTrans" cxnId="{28D1D958-F2AD-4A13-AEB5-3A1F492B0793}">
      <dgm:prSet/>
      <dgm:spPr/>
      <dgm:t>
        <a:bodyPr/>
        <a:lstStyle/>
        <a:p>
          <a:endParaRPr lang="en-GB"/>
        </a:p>
      </dgm:t>
    </dgm:pt>
    <dgm:pt modelId="{C3C67637-D172-4970-BE4F-F109975AB735}" type="sibTrans" cxnId="{28D1D958-F2AD-4A13-AEB5-3A1F492B0793}">
      <dgm:prSet/>
      <dgm:spPr/>
      <dgm:t>
        <a:bodyPr/>
        <a:lstStyle/>
        <a:p>
          <a:endParaRPr lang="en-GB"/>
        </a:p>
      </dgm:t>
    </dgm:pt>
    <dgm:pt modelId="{8A88B62B-7DD2-4F4E-8B55-7C650E63A4D1}">
      <dgm:prSet phldrT="[Text]"/>
      <dgm:spPr/>
      <dgm:t>
        <a:bodyPr/>
        <a:lstStyle/>
        <a:p>
          <a:r>
            <a:rPr lang="en-GB" dirty="0" smtClean="0"/>
            <a:t>What they should understand?</a:t>
          </a:r>
          <a:endParaRPr lang="en-GB" dirty="0"/>
        </a:p>
      </dgm:t>
    </dgm:pt>
    <dgm:pt modelId="{97E98C37-B82E-41ED-B3E6-A63C499D400F}" type="parTrans" cxnId="{215191CB-D774-4DB6-A99C-80C4C8232B70}">
      <dgm:prSet/>
      <dgm:spPr/>
      <dgm:t>
        <a:bodyPr/>
        <a:lstStyle/>
        <a:p>
          <a:endParaRPr lang="en-GB"/>
        </a:p>
      </dgm:t>
    </dgm:pt>
    <dgm:pt modelId="{EC1DFD2F-BC6F-4D3F-9C73-FAD497C6438F}" type="sibTrans" cxnId="{215191CB-D774-4DB6-A99C-80C4C8232B70}">
      <dgm:prSet/>
      <dgm:spPr/>
      <dgm:t>
        <a:bodyPr/>
        <a:lstStyle/>
        <a:p>
          <a:endParaRPr lang="en-GB"/>
        </a:p>
      </dgm:t>
    </dgm:pt>
    <dgm:pt modelId="{E6FAFE80-3951-406F-88B5-314984E96047}">
      <dgm:prSet phldrT="[Text]"/>
      <dgm:spPr/>
      <dgm:t>
        <a:bodyPr/>
        <a:lstStyle/>
        <a:p>
          <a:r>
            <a:rPr lang="en-GB" dirty="0" smtClean="0"/>
            <a:t>understand the current legal environment</a:t>
          </a:r>
          <a:endParaRPr lang="en-GB" dirty="0"/>
        </a:p>
      </dgm:t>
    </dgm:pt>
    <dgm:pt modelId="{A4F81AD7-3DA9-44FC-B40C-A69B5C861B4D}" type="parTrans" cxnId="{328A7592-AA23-4B79-BD97-86C922984C47}">
      <dgm:prSet/>
      <dgm:spPr/>
      <dgm:t>
        <a:bodyPr/>
        <a:lstStyle/>
        <a:p>
          <a:endParaRPr lang="en-GB"/>
        </a:p>
      </dgm:t>
    </dgm:pt>
    <dgm:pt modelId="{ED238A5A-324B-45B4-8ADE-C4775B71CF0A}" type="sibTrans" cxnId="{328A7592-AA23-4B79-BD97-86C922984C47}">
      <dgm:prSet/>
      <dgm:spPr/>
      <dgm:t>
        <a:bodyPr/>
        <a:lstStyle/>
        <a:p>
          <a:endParaRPr lang="en-GB"/>
        </a:p>
      </dgm:t>
    </dgm:pt>
    <dgm:pt modelId="{14078D6C-2FBC-411D-BFCF-1D0516D76773}">
      <dgm:prSet phldrT="[Text]"/>
      <dgm:spPr/>
      <dgm:t>
        <a:bodyPr/>
        <a:lstStyle/>
        <a:p>
          <a:r>
            <a:rPr lang="en-GB" dirty="0" smtClean="0"/>
            <a:t>stay current with laws and regulations</a:t>
          </a:r>
          <a:endParaRPr lang="en-GB" dirty="0"/>
        </a:p>
      </dgm:t>
    </dgm:pt>
    <dgm:pt modelId="{E732454E-2BDE-43BF-AF77-F48DCEE0259B}" type="parTrans" cxnId="{515890C0-4CD0-412D-B58A-9F70842B8A0B}">
      <dgm:prSet/>
      <dgm:spPr/>
      <dgm:t>
        <a:bodyPr/>
        <a:lstStyle/>
        <a:p>
          <a:endParaRPr lang="en-GB"/>
        </a:p>
      </dgm:t>
    </dgm:pt>
    <dgm:pt modelId="{74A4AF90-C0C9-4A96-B215-E9B1B9F61734}" type="sibTrans" cxnId="{515890C0-4CD0-412D-B58A-9F70842B8A0B}">
      <dgm:prSet/>
      <dgm:spPr/>
      <dgm:t>
        <a:bodyPr/>
        <a:lstStyle/>
        <a:p>
          <a:endParaRPr lang="en-GB"/>
        </a:p>
      </dgm:t>
    </dgm:pt>
    <dgm:pt modelId="{B45498BB-8118-4122-916D-20CC895F011A}">
      <dgm:prSet phldrT="[Text]"/>
      <dgm:spPr/>
      <dgm:t>
        <a:bodyPr/>
        <a:lstStyle/>
        <a:p>
          <a:r>
            <a:rPr lang="en-GB" dirty="0" smtClean="0"/>
            <a:t>How they Can?</a:t>
          </a:r>
          <a:endParaRPr lang="en-GB" dirty="0"/>
        </a:p>
      </dgm:t>
    </dgm:pt>
    <dgm:pt modelId="{EE6B597D-336A-489F-A9EC-6CB9B7A5A91F}" type="parTrans" cxnId="{2E74C54A-C9D5-48B8-86A2-1356063B2AFC}">
      <dgm:prSet/>
      <dgm:spPr/>
      <dgm:t>
        <a:bodyPr/>
        <a:lstStyle/>
        <a:p>
          <a:endParaRPr lang="en-GB"/>
        </a:p>
      </dgm:t>
    </dgm:pt>
    <dgm:pt modelId="{74D118BE-3138-4655-BB81-C64367420BDE}" type="sibTrans" cxnId="{2E74C54A-C9D5-48B8-86A2-1356063B2AFC}">
      <dgm:prSet/>
      <dgm:spPr/>
      <dgm:t>
        <a:bodyPr/>
        <a:lstStyle/>
        <a:p>
          <a:endParaRPr lang="en-GB"/>
        </a:p>
      </dgm:t>
    </dgm:pt>
    <dgm:pt modelId="{E6460725-A487-41F3-A2A2-94F95C97076E}">
      <dgm:prSet phldrT="[Text]"/>
      <dgm:spPr/>
      <dgm:t>
        <a:bodyPr/>
        <a:lstStyle/>
        <a:p>
          <a:r>
            <a:rPr lang="en-GB" dirty="0" smtClean="0"/>
            <a:t>By educating management  and employees</a:t>
          </a:r>
          <a:endParaRPr lang="en-GB" dirty="0"/>
        </a:p>
      </dgm:t>
    </dgm:pt>
    <dgm:pt modelId="{07AC51CA-C7C6-42E4-B66F-92106AF5A4DC}" type="parTrans" cxnId="{A8449779-C02D-481E-B3C0-140C0260F390}">
      <dgm:prSet/>
      <dgm:spPr/>
      <dgm:t>
        <a:bodyPr/>
        <a:lstStyle/>
        <a:p>
          <a:endParaRPr lang="en-GB"/>
        </a:p>
      </dgm:t>
    </dgm:pt>
    <dgm:pt modelId="{18D73F98-E7BB-4C05-AFA1-1911F9197862}" type="sibTrans" cxnId="{A8449779-C02D-481E-B3C0-140C0260F390}">
      <dgm:prSet/>
      <dgm:spPr/>
      <dgm:t>
        <a:bodyPr/>
        <a:lstStyle/>
        <a:p>
          <a:endParaRPr lang="en-GB"/>
        </a:p>
      </dgm:t>
    </dgm:pt>
    <dgm:pt modelId="{64E9BB7A-5A80-4F2C-B02D-D70797893E01}">
      <dgm:prSet phldrT="[Text]"/>
      <dgm:spPr/>
      <dgm:t>
        <a:bodyPr/>
        <a:lstStyle/>
        <a:p>
          <a:r>
            <a:rPr lang="en-GB" dirty="0" smtClean="0"/>
            <a:t>Proper use of Information security</a:t>
          </a:r>
          <a:endParaRPr lang="en-GB" dirty="0"/>
        </a:p>
      </dgm:t>
    </dgm:pt>
    <dgm:pt modelId="{CA8233E5-E625-43E6-92B9-9E34B1B9F008}" type="parTrans" cxnId="{ABB95015-F000-41CA-AC5F-5BCEADFA1309}">
      <dgm:prSet/>
      <dgm:spPr/>
      <dgm:t>
        <a:bodyPr/>
        <a:lstStyle/>
        <a:p>
          <a:endParaRPr lang="en-GB"/>
        </a:p>
      </dgm:t>
    </dgm:pt>
    <dgm:pt modelId="{542D8996-D830-40DC-B16C-0D128F070F31}" type="sibTrans" cxnId="{ABB95015-F000-41CA-AC5F-5BCEADFA1309}">
      <dgm:prSet/>
      <dgm:spPr/>
      <dgm:t>
        <a:bodyPr/>
        <a:lstStyle/>
        <a:p>
          <a:endParaRPr lang="en-GB"/>
        </a:p>
      </dgm:t>
    </dgm:pt>
    <dgm:pt modelId="{B1121FD5-10B9-4A95-91F2-1FF74F51CBCE}">
      <dgm:prSet phldrT="[Text]"/>
      <dgm:spPr/>
      <dgm:t>
        <a:bodyPr/>
        <a:lstStyle/>
        <a:p>
          <a:r>
            <a:rPr lang="en-GB" dirty="0" smtClean="0"/>
            <a:t>Security Risks</a:t>
          </a:r>
          <a:endParaRPr lang="en-GB" dirty="0"/>
        </a:p>
      </dgm:t>
    </dgm:pt>
    <dgm:pt modelId="{CF7BA451-8E97-4ED1-8493-821823009311}" type="parTrans" cxnId="{92F6D7B0-10A6-43D9-BA52-EC7E27E53B1C}">
      <dgm:prSet/>
      <dgm:spPr/>
      <dgm:t>
        <a:bodyPr/>
        <a:lstStyle/>
        <a:p>
          <a:endParaRPr lang="en-GB"/>
        </a:p>
      </dgm:t>
    </dgm:pt>
    <dgm:pt modelId="{6400F7EB-EBA3-40C4-8E66-1FB4555F82B1}" type="sibTrans" cxnId="{92F6D7B0-10A6-43D9-BA52-EC7E27E53B1C}">
      <dgm:prSet/>
      <dgm:spPr/>
      <dgm:t>
        <a:bodyPr/>
        <a:lstStyle/>
        <a:p>
          <a:endParaRPr lang="en-GB"/>
        </a:p>
      </dgm:t>
    </dgm:pt>
    <dgm:pt modelId="{46648E3A-6C36-4A36-A9AE-EEFB0E5F54A6}">
      <dgm:prSet phldrT="[Text]"/>
      <dgm:spPr/>
      <dgm:t>
        <a:bodyPr/>
        <a:lstStyle/>
        <a:p>
          <a:r>
            <a:rPr lang="en-GB" dirty="0" smtClean="0"/>
            <a:t>Reduce risks from Electronic and Physical Threats</a:t>
          </a:r>
          <a:endParaRPr lang="en-GB" dirty="0"/>
        </a:p>
      </dgm:t>
    </dgm:pt>
    <dgm:pt modelId="{D3B2AE0F-4750-4E9D-8DDC-72729A465C3D}" type="parTrans" cxnId="{0C446121-55CF-492D-817E-AC38C3CE3B79}">
      <dgm:prSet/>
      <dgm:spPr/>
      <dgm:t>
        <a:bodyPr/>
        <a:lstStyle/>
        <a:p>
          <a:endParaRPr lang="en-GB"/>
        </a:p>
      </dgm:t>
    </dgm:pt>
    <dgm:pt modelId="{3EDEA6FE-9BBA-46FE-A93E-9EA467240913}" type="sibTrans" cxnId="{0C446121-55CF-492D-817E-AC38C3CE3B79}">
      <dgm:prSet/>
      <dgm:spPr/>
      <dgm:t>
        <a:bodyPr/>
        <a:lstStyle/>
        <a:p>
          <a:endParaRPr lang="en-GB"/>
        </a:p>
      </dgm:t>
    </dgm:pt>
    <dgm:pt modelId="{BDE49856-FA2E-401B-B634-466E7C14F724}">
      <dgm:prSet phldrT="[Text]"/>
      <dgm:spPr/>
      <dgm:t>
        <a:bodyPr/>
        <a:lstStyle/>
        <a:p>
          <a:r>
            <a:rPr lang="en-GB" dirty="0" smtClean="0"/>
            <a:t>watch for new and emerging issues</a:t>
          </a:r>
          <a:endParaRPr lang="en-GB" dirty="0"/>
        </a:p>
      </dgm:t>
    </dgm:pt>
    <dgm:pt modelId="{D49E3A56-6FED-4486-9727-5516B66977F7}" type="parTrans" cxnId="{5C74B459-718A-485B-866F-552C8D9D52D7}">
      <dgm:prSet/>
      <dgm:spPr/>
      <dgm:t>
        <a:bodyPr/>
        <a:lstStyle/>
        <a:p>
          <a:endParaRPr lang="en-GB"/>
        </a:p>
      </dgm:t>
    </dgm:pt>
    <dgm:pt modelId="{EACDE717-1634-46BA-B2AE-E3DD2D075518}" type="sibTrans" cxnId="{5C74B459-718A-485B-866F-552C8D9D52D7}">
      <dgm:prSet/>
      <dgm:spPr/>
      <dgm:t>
        <a:bodyPr/>
        <a:lstStyle/>
        <a:p>
          <a:endParaRPr lang="en-GB"/>
        </a:p>
      </dgm:t>
    </dgm:pt>
    <dgm:pt modelId="{AAF3954D-889B-44C1-BD25-DE0F44C753BC}" type="pres">
      <dgm:prSet presAssocID="{8C2FC5AF-A279-4FB5-AB39-4354DDA45411}" presName="Name0" presStyleCnt="0">
        <dgm:presLayoutVars>
          <dgm:dir/>
          <dgm:animLvl val="lvl"/>
          <dgm:resizeHandles val="exact"/>
        </dgm:presLayoutVars>
      </dgm:prSet>
      <dgm:spPr/>
      <dgm:t>
        <a:bodyPr/>
        <a:lstStyle/>
        <a:p>
          <a:endParaRPr lang="en-GB"/>
        </a:p>
      </dgm:t>
    </dgm:pt>
    <dgm:pt modelId="{02063AAF-7BBE-4752-AB73-F2BC8C5E20AB}" type="pres">
      <dgm:prSet presAssocID="{4530F834-7729-4C11-BD0C-BC9D4DD6F9B7}" presName="linNode" presStyleCnt="0"/>
      <dgm:spPr/>
    </dgm:pt>
    <dgm:pt modelId="{0A4D6078-30D8-47B3-8FC5-7BFF9966A57F}" type="pres">
      <dgm:prSet presAssocID="{4530F834-7729-4C11-BD0C-BC9D4DD6F9B7}" presName="parentText" presStyleLbl="node1" presStyleIdx="0" presStyleCnt="3" custLinFactNeighborY="-151">
        <dgm:presLayoutVars>
          <dgm:chMax val="1"/>
          <dgm:bulletEnabled val="1"/>
        </dgm:presLayoutVars>
      </dgm:prSet>
      <dgm:spPr/>
      <dgm:t>
        <a:bodyPr/>
        <a:lstStyle/>
        <a:p>
          <a:endParaRPr lang="en-GB"/>
        </a:p>
      </dgm:t>
    </dgm:pt>
    <dgm:pt modelId="{9934B411-06DF-4D39-89FA-59A3A696E74B}" type="pres">
      <dgm:prSet presAssocID="{4530F834-7729-4C11-BD0C-BC9D4DD6F9B7}" presName="descendantText" presStyleLbl="alignAccFollowNode1" presStyleIdx="0" presStyleCnt="3" custLinFactNeighborX="4167" custLinFactNeighborY="9129">
        <dgm:presLayoutVars>
          <dgm:bulletEnabled val="1"/>
        </dgm:presLayoutVars>
      </dgm:prSet>
      <dgm:spPr/>
      <dgm:t>
        <a:bodyPr/>
        <a:lstStyle/>
        <a:p>
          <a:endParaRPr lang="en-GB"/>
        </a:p>
      </dgm:t>
    </dgm:pt>
    <dgm:pt modelId="{C561F6FA-2006-4B94-92F0-908D45BC875B}" type="pres">
      <dgm:prSet presAssocID="{D5D12AF4-0A34-4A84-8F62-CB4A54965FDD}" presName="sp" presStyleCnt="0"/>
      <dgm:spPr/>
    </dgm:pt>
    <dgm:pt modelId="{702F3756-37E9-496F-93B5-7C2CD88CD4EE}" type="pres">
      <dgm:prSet presAssocID="{8A88B62B-7DD2-4F4E-8B55-7C650E63A4D1}" presName="linNode" presStyleCnt="0"/>
      <dgm:spPr/>
    </dgm:pt>
    <dgm:pt modelId="{073E586B-7C4A-408F-BFA5-4BA5F47121F3}" type="pres">
      <dgm:prSet presAssocID="{8A88B62B-7DD2-4F4E-8B55-7C650E63A4D1}" presName="parentText" presStyleLbl="node1" presStyleIdx="1" presStyleCnt="3">
        <dgm:presLayoutVars>
          <dgm:chMax val="1"/>
          <dgm:bulletEnabled val="1"/>
        </dgm:presLayoutVars>
      </dgm:prSet>
      <dgm:spPr/>
      <dgm:t>
        <a:bodyPr/>
        <a:lstStyle/>
        <a:p>
          <a:endParaRPr lang="en-GB"/>
        </a:p>
      </dgm:t>
    </dgm:pt>
    <dgm:pt modelId="{240DC834-C458-483E-867A-B0C4B63FC2AD}" type="pres">
      <dgm:prSet presAssocID="{8A88B62B-7DD2-4F4E-8B55-7C650E63A4D1}" presName="descendantText" presStyleLbl="alignAccFollowNode1" presStyleIdx="1" presStyleCnt="3">
        <dgm:presLayoutVars>
          <dgm:bulletEnabled val="1"/>
        </dgm:presLayoutVars>
      </dgm:prSet>
      <dgm:spPr/>
      <dgm:t>
        <a:bodyPr/>
        <a:lstStyle/>
        <a:p>
          <a:endParaRPr lang="en-GB"/>
        </a:p>
      </dgm:t>
    </dgm:pt>
    <dgm:pt modelId="{A3304453-7300-45DF-82A4-ADF64E6480D5}" type="pres">
      <dgm:prSet presAssocID="{EC1DFD2F-BC6F-4D3F-9C73-FAD497C6438F}" presName="sp" presStyleCnt="0"/>
      <dgm:spPr/>
    </dgm:pt>
    <dgm:pt modelId="{B19C5C72-826B-4EBD-9941-E64F1FF21044}" type="pres">
      <dgm:prSet presAssocID="{B45498BB-8118-4122-916D-20CC895F011A}" presName="linNode" presStyleCnt="0"/>
      <dgm:spPr/>
    </dgm:pt>
    <dgm:pt modelId="{102CF792-9DFF-4594-A4AD-AE4E064F211C}" type="pres">
      <dgm:prSet presAssocID="{B45498BB-8118-4122-916D-20CC895F011A}" presName="parentText" presStyleLbl="node1" presStyleIdx="2" presStyleCnt="3">
        <dgm:presLayoutVars>
          <dgm:chMax val="1"/>
          <dgm:bulletEnabled val="1"/>
        </dgm:presLayoutVars>
      </dgm:prSet>
      <dgm:spPr/>
      <dgm:t>
        <a:bodyPr/>
        <a:lstStyle/>
        <a:p>
          <a:endParaRPr lang="en-GB"/>
        </a:p>
      </dgm:t>
    </dgm:pt>
    <dgm:pt modelId="{222EBD11-5401-402E-9208-1779D108C4BB}" type="pres">
      <dgm:prSet presAssocID="{B45498BB-8118-4122-916D-20CC895F011A}" presName="descendantText" presStyleLbl="alignAccFollowNode1" presStyleIdx="2" presStyleCnt="3">
        <dgm:presLayoutVars>
          <dgm:bulletEnabled val="1"/>
        </dgm:presLayoutVars>
      </dgm:prSet>
      <dgm:spPr/>
      <dgm:t>
        <a:bodyPr/>
        <a:lstStyle/>
        <a:p>
          <a:endParaRPr lang="en-GB"/>
        </a:p>
      </dgm:t>
    </dgm:pt>
  </dgm:ptLst>
  <dgm:cxnLst>
    <dgm:cxn modelId="{0C446121-55CF-492D-817E-AC38C3CE3B79}" srcId="{4530F834-7729-4C11-BD0C-BC9D4DD6F9B7}" destId="{46648E3A-6C36-4A36-A9AE-EEFB0E5F54A6}" srcOrd="2" destOrd="0" parTransId="{D3B2AE0F-4750-4E9D-8DDC-72729A465C3D}" sibTransId="{3EDEA6FE-9BBA-46FE-A93E-9EA467240913}"/>
    <dgm:cxn modelId="{27C5FE89-1F39-42CE-9DDD-9403E891E93A}" type="presOf" srcId="{BDE49856-FA2E-401B-B634-466E7C14F724}" destId="{240DC834-C458-483E-867A-B0C4B63FC2AD}" srcOrd="0" destOrd="2" presId="urn:microsoft.com/office/officeart/2005/8/layout/vList5"/>
    <dgm:cxn modelId="{515890C0-4CD0-412D-B58A-9F70842B8A0B}" srcId="{8A88B62B-7DD2-4F4E-8B55-7C650E63A4D1}" destId="{14078D6C-2FBC-411D-BFCF-1D0516D76773}" srcOrd="1" destOrd="0" parTransId="{E732454E-2BDE-43BF-AF77-F48DCEE0259B}" sibTransId="{74A4AF90-C0C9-4A96-B215-E9B1B9F61734}"/>
    <dgm:cxn modelId="{F5EA0E8C-AD12-481B-8865-ADCC275142D0}" type="presOf" srcId="{64E9BB7A-5A80-4F2C-B02D-D70797893E01}" destId="{222EBD11-5401-402E-9208-1779D108C4BB}" srcOrd="0" destOrd="1" presId="urn:microsoft.com/office/officeart/2005/8/layout/vList5"/>
    <dgm:cxn modelId="{328A7592-AA23-4B79-BD97-86C922984C47}" srcId="{8A88B62B-7DD2-4F4E-8B55-7C650E63A4D1}" destId="{E6FAFE80-3951-406F-88B5-314984E96047}" srcOrd="0" destOrd="0" parTransId="{A4F81AD7-3DA9-44FC-B40C-A69B5C861B4D}" sibTransId="{ED238A5A-324B-45B4-8ADE-C4775B71CF0A}"/>
    <dgm:cxn modelId="{A8449779-C02D-481E-B3C0-140C0260F390}" srcId="{B45498BB-8118-4122-916D-20CC895F011A}" destId="{E6460725-A487-41F3-A2A2-94F95C97076E}" srcOrd="0" destOrd="0" parTransId="{07AC51CA-C7C6-42E4-B66F-92106AF5A4DC}" sibTransId="{18D73F98-E7BB-4C05-AFA1-1911F9197862}"/>
    <dgm:cxn modelId="{C1BED821-4D53-4FAF-84EB-795D805A2D62}" type="presOf" srcId="{990F15D1-0D33-49CE-974A-E5E6738D765A}" destId="{9934B411-06DF-4D39-89FA-59A3A696E74B}" srcOrd="0" destOrd="0" presId="urn:microsoft.com/office/officeart/2005/8/layout/vList5"/>
    <dgm:cxn modelId="{AC311633-5232-4ABB-AD5D-9F2DF73BC8E8}" type="presOf" srcId="{8C2FC5AF-A279-4FB5-AB39-4354DDA45411}" destId="{AAF3954D-889B-44C1-BD25-DE0F44C753BC}" srcOrd="0" destOrd="0" presId="urn:microsoft.com/office/officeart/2005/8/layout/vList5"/>
    <dgm:cxn modelId="{504C69AA-3E83-4C40-BC5D-E95B1D7BB9D2}" type="presOf" srcId="{E6FAFE80-3951-406F-88B5-314984E96047}" destId="{240DC834-C458-483E-867A-B0C4B63FC2AD}" srcOrd="0" destOrd="0" presId="urn:microsoft.com/office/officeart/2005/8/layout/vList5"/>
    <dgm:cxn modelId="{F2731D8A-16B1-474C-84B2-1C43C015821C}" type="presOf" srcId="{B45498BB-8118-4122-916D-20CC895F011A}" destId="{102CF792-9DFF-4594-A4AD-AE4E064F211C}" srcOrd="0" destOrd="0" presId="urn:microsoft.com/office/officeart/2005/8/layout/vList5"/>
    <dgm:cxn modelId="{28D1D958-F2AD-4A13-AEB5-3A1F492B0793}" srcId="{4530F834-7729-4C11-BD0C-BC9D4DD6F9B7}" destId="{990F15D1-0D33-49CE-974A-E5E6738D765A}" srcOrd="0" destOrd="0" parTransId="{79805C46-2942-4DB2-BC1E-96C0E563CAFF}" sibTransId="{C3C67637-D172-4970-BE4F-F109975AB735}"/>
    <dgm:cxn modelId="{2D579280-2344-40FB-814A-3062264D4857}" srcId="{8C2FC5AF-A279-4FB5-AB39-4354DDA45411}" destId="{4530F834-7729-4C11-BD0C-BC9D4DD6F9B7}" srcOrd="0" destOrd="0" parTransId="{E439B431-7284-4D2E-AF64-D3D467E5E6BC}" sibTransId="{D5D12AF4-0A34-4A84-8F62-CB4A54965FDD}"/>
    <dgm:cxn modelId="{E75CCB15-B02C-4EDC-9CED-CD2F0451FD37}" type="presOf" srcId="{4530F834-7729-4C11-BD0C-BC9D4DD6F9B7}" destId="{0A4D6078-30D8-47B3-8FC5-7BFF9966A57F}" srcOrd="0" destOrd="0" presId="urn:microsoft.com/office/officeart/2005/8/layout/vList5"/>
    <dgm:cxn modelId="{5D29F0EC-B105-498B-8AB7-C4833D5FE788}" type="presOf" srcId="{E6460725-A487-41F3-A2A2-94F95C97076E}" destId="{222EBD11-5401-402E-9208-1779D108C4BB}" srcOrd="0" destOrd="0" presId="urn:microsoft.com/office/officeart/2005/8/layout/vList5"/>
    <dgm:cxn modelId="{2691E79C-96AE-441E-B52E-B0BD9D95A587}" type="presOf" srcId="{8A88B62B-7DD2-4F4E-8B55-7C650E63A4D1}" destId="{073E586B-7C4A-408F-BFA5-4BA5F47121F3}" srcOrd="0" destOrd="0" presId="urn:microsoft.com/office/officeart/2005/8/layout/vList5"/>
    <dgm:cxn modelId="{EDE70474-DFF3-4F41-B62C-CA2B6CE89DDA}" type="presOf" srcId="{B1121FD5-10B9-4A95-91F2-1FF74F51CBCE}" destId="{9934B411-06DF-4D39-89FA-59A3A696E74B}" srcOrd="0" destOrd="1" presId="urn:microsoft.com/office/officeart/2005/8/layout/vList5"/>
    <dgm:cxn modelId="{92F6D7B0-10A6-43D9-BA52-EC7E27E53B1C}" srcId="{4530F834-7729-4C11-BD0C-BC9D4DD6F9B7}" destId="{B1121FD5-10B9-4A95-91F2-1FF74F51CBCE}" srcOrd="1" destOrd="0" parTransId="{CF7BA451-8E97-4ED1-8493-821823009311}" sibTransId="{6400F7EB-EBA3-40C4-8E66-1FB4555F82B1}"/>
    <dgm:cxn modelId="{5DA165A9-6F27-48B4-A453-4ADBF0CA65CC}" type="presOf" srcId="{46648E3A-6C36-4A36-A9AE-EEFB0E5F54A6}" destId="{9934B411-06DF-4D39-89FA-59A3A696E74B}" srcOrd="0" destOrd="2" presId="urn:microsoft.com/office/officeart/2005/8/layout/vList5"/>
    <dgm:cxn modelId="{2E74C54A-C9D5-48B8-86A2-1356063B2AFC}" srcId="{8C2FC5AF-A279-4FB5-AB39-4354DDA45411}" destId="{B45498BB-8118-4122-916D-20CC895F011A}" srcOrd="2" destOrd="0" parTransId="{EE6B597D-336A-489F-A9EC-6CB9B7A5A91F}" sibTransId="{74D118BE-3138-4655-BB81-C64367420BDE}"/>
    <dgm:cxn modelId="{215191CB-D774-4DB6-A99C-80C4C8232B70}" srcId="{8C2FC5AF-A279-4FB5-AB39-4354DDA45411}" destId="{8A88B62B-7DD2-4F4E-8B55-7C650E63A4D1}" srcOrd="1" destOrd="0" parTransId="{97E98C37-B82E-41ED-B3E6-A63C499D400F}" sibTransId="{EC1DFD2F-BC6F-4D3F-9C73-FAD497C6438F}"/>
    <dgm:cxn modelId="{70026BD3-A4CB-41FC-BABF-278F853F37FA}" type="presOf" srcId="{14078D6C-2FBC-411D-BFCF-1D0516D76773}" destId="{240DC834-C458-483E-867A-B0C4B63FC2AD}" srcOrd="0" destOrd="1" presId="urn:microsoft.com/office/officeart/2005/8/layout/vList5"/>
    <dgm:cxn modelId="{5C74B459-718A-485B-866F-552C8D9D52D7}" srcId="{8A88B62B-7DD2-4F4E-8B55-7C650E63A4D1}" destId="{BDE49856-FA2E-401B-B634-466E7C14F724}" srcOrd="2" destOrd="0" parTransId="{D49E3A56-6FED-4486-9727-5516B66977F7}" sibTransId="{EACDE717-1634-46BA-B2AE-E3DD2D075518}"/>
    <dgm:cxn modelId="{ABB95015-F000-41CA-AC5F-5BCEADFA1309}" srcId="{B45498BB-8118-4122-916D-20CC895F011A}" destId="{64E9BB7A-5A80-4F2C-B02D-D70797893E01}" srcOrd="1" destOrd="0" parTransId="{CA8233E5-E625-43E6-92B9-9E34B1B9F008}" sibTransId="{542D8996-D830-40DC-B16C-0D128F070F31}"/>
    <dgm:cxn modelId="{78FB3FAF-5DF4-43EE-BADD-9A939B5F03C4}" type="presParOf" srcId="{AAF3954D-889B-44C1-BD25-DE0F44C753BC}" destId="{02063AAF-7BBE-4752-AB73-F2BC8C5E20AB}" srcOrd="0" destOrd="0" presId="urn:microsoft.com/office/officeart/2005/8/layout/vList5"/>
    <dgm:cxn modelId="{5791856F-B344-4B4D-9B3B-AF83327C0AAE}" type="presParOf" srcId="{02063AAF-7BBE-4752-AB73-F2BC8C5E20AB}" destId="{0A4D6078-30D8-47B3-8FC5-7BFF9966A57F}" srcOrd="0" destOrd="0" presId="urn:microsoft.com/office/officeart/2005/8/layout/vList5"/>
    <dgm:cxn modelId="{AB343823-C499-4E2E-A2B4-2C85A3CD9D78}" type="presParOf" srcId="{02063AAF-7BBE-4752-AB73-F2BC8C5E20AB}" destId="{9934B411-06DF-4D39-89FA-59A3A696E74B}" srcOrd="1" destOrd="0" presId="urn:microsoft.com/office/officeart/2005/8/layout/vList5"/>
    <dgm:cxn modelId="{B6AB90E2-DF13-4E8A-9B8B-C21ECD9E27AE}" type="presParOf" srcId="{AAF3954D-889B-44C1-BD25-DE0F44C753BC}" destId="{C561F6FA-2006-4B94-92F0-908D45BC875B}" srcOrd="1" destOrd="0" presId="urn:microsoft.com/office/officeart/2005/8/layout/vList5"/>
    <dgm:cxn modelId="{82770362-FEAF-443C-9205-9D963330A099}" type="presParOf" srcId="{AAF3954D-889B-44C1-BD25-DE0F44C753BC}" destId="{702F3756-37E9-496F-93B5-7C2CD88CD4EE}" srcOrd="2" destOrd="0" presId="urn:microsoft.com/office/officeart/2005/8/layout/vList5"/>
    <dgm:cxn modelId="{5369B550-6BD6-4E4B-AD12-9D7BC3D97AF9}" type="presParOf" srcId="{702F3756-37E9-496F-93B5-7C2CD88CD4EE}" destId="{073E586B-7C4A-408F-BFA5-4BA5F47121F3}" srcOrd="0" destOrd="0" presId="urn:microsoft.com/office/officeart/2005/8/layout/vList5"/>
    <dgm:cxn modelId="{48F79C96-B3D6-4BC8-BAC2-227C29D7C7DB}" type="presParOf" srcId="{702F3756-37E9-496F-93B5-7C2CD88CD4EE}" destId="{240DC834-C458-483E-867A-B0C4B63FC2AD}" srcOrd="1" destOrd="0" presId="urn:microsoft.com/office/officeart/2005/8/layout/vList5"/>
    <dgm:cxn modelId="{E104EA33-277E-41FA-8610-495636368466}" type="presParOf" srcId="{AAF3954D-889B-44C1-BD25-DE0F44C753BC}" destId="{A3304453-7300-45DF-82A4-ADF64E6480D5}" srcOrd="3" destOrd="0" presId="urn:microsoft.com/office/officeart/2005/8/layout/vList5"/>
    <dgm:cxn modelId="{95DB94AC-8B2B-4F41-A763-C878A8D6484A}" type="presParOf" srcId="{AAF3954D-889B-44C1-BD25-DE0F44C753BC}" destId="{B19C5C72-826B-4EBD-9941-E64F1FF21044}" srcOrd="4" destOrd="0" presId="urn:microsoft.com/office/officeart/2005/8/layout/vList5"/>
    <dgm:cxn modelId="{5F7E0D96-3E27-4C86-AE0E-72FC3EF966AC}" type="presParOf" srcId="{B19C5C72-826B-4EBD-9941-E64F1FF21044}" destId="{102CF792-9DFF-4594-A4AD-AE4E064F211C}" srcOrd="0" destOrd="0" presId="urn:microsoft.com/office/officeart/2005/8/layout/vList5"/>
    <dgm:cxn modelId="{F1BEB990-5D8A-4956-8636-2C44BB859065}" type="presParOf" srcId="{B19C5C72-826B-4EBD-9941-E64F1FF21044}" destId="{222EBD11-5401-402E-9208-1779D108C4BB}"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920BDD-48ED-479A-BD41-49369C2040B9}"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GB"/>
        </a:p>
      </dgm:t>
    </dgm:pt>
    <dgm:pt modelId="{AAEA619C-F347-4561-B630-6CFC1ED77B9E}">
      <dgm:prSet phldrT="[Text]"/>
      <dgm:spPr/>
      <dgm:t>
        <a:bodyPr/>
        <a:lstStyle/>
        <a:p>
          <a:r>
            <a:rPr lang="en-GB" dirty="0" smtClean="0"/>
            <a:t>Definition</a:t>
          </a:r>
          <a:endParaRPr lang="en-GB" dirty="0"/>
        </a:p>
      </dgm:t>
    </dgm:pt>
    <dgm:pt modelId="{3F151736-84DD-45D4-AAD3-7E9156417B53}" type="parTrans" cxnId="{3D7C9E53-1536-4FB7-BB13-80732D3332D3}">
      <dgm:prSet/>
      <dgm:spPr/>
      <dgm:t>
        <a:bodyPr/>
        <a:lstStyle/>
        <a:p>
          <a:endParaRPr lang="en-GB"/>
        </a:p>
      </dgm:t>
    </dgm:pt>
    <dgm:pt modelId="{FA7CCD66-D89E-4AD5-B031-BAEE356F6A19}" type="sibTrans" cxnId="{3D7C9E53-1536-4FB7-BB13-80732D3332D3}">
      <dgm:prSet/>
      <dgm:spPr/>
      <dgm:t>
        <a:bodyPr/>
        <a:lstStyle/>
        <a:p>
          <a:endParaRPr lang="en-GB"/>
        </a:p>
      </dgm:t>
    </dgm:pt>
    <dgm:pt modelId="{16E4499E-8FEA-47D9-9919-3C84C0BBD542}">
      <dgm:prSet phldrT="[Text]"/>
      <dgm:spPr/>
      <dgm:t>
        <a:bodyPr/>
        <a:lstStyle/>
        <a:p>
          <a:r>
            <a:rPr lang="en-GB" dirty="0" smtClean="0"/>
            <a:t>Crime</a:t>
          </a:r>
          <a:endParaRPr lang="en-GB" dirty="0"/>
        </a:p>
      </dgm:t>
    </dgm:pt>
    <dgm:pt modelId="{5EA002C7-2966-4201-9119-518C5BC2727D}" type="parTrans" cxnId="{C4E495AF-6B88-4D7B-B3A7-764D20129FD9}">
      <dgm:prSet/>
      <dgm:spPr/>
      <dgm:t>
        <a:bodyPr/>
        <a:lstStyle/>
        <a:p>
          <a:endParaRPr lang="en-GB"/>
        </a:p>
      </dgm:t>
    </dgm:pt>
    <dgm:pt modelId="{870D44AE-F345-48C9-ADC9-FC5F56ACA645}" type="sibTrans" cxnId="{C4E495AF-6B88-4D7B-B3A7-764D20129FD9}">
      <dgm:prSet/>
      <dgm:spPr/>
      <dgm:t>
        <a:bodyPr/>
        <a:lstStyle/>
        <a:p>
          <a:endParaRPr lang="en-GB"/>
        </a:p>
      </dgm:t>
    </dgm:pt>
    <dgm:pt modelId="{3C15799E-D28F-4848-BA97-4A8068A2BFF1}">
      <dgm:prSet phldrT="[Text]"/>
      <dgm:spPr/>
      <dgm:t>
        <a:bodyPr/>
        <a:lstStyle/>
        <a:p>
          <a:r>
            <a:rPr lang="en-GB" dirty="0" smtClean="0"/>
            <a:t>Computer</a:t>
          </a:r>
          <a:endParaRPr lang="en-GB" dirty="0"/>
        </a:p>
      </dgm:t>
    </dgm:pt>
    <dgm:pt modelId="{64178596-6C91-4B86-ADFE-032E0E33DBC5}" type="parTrans" cxnId="{068F7560-8723-4A0B-AD04-CA552A6C4126}">
      <dgm:prSet/>
      <dgm:spPr/>
      <dgm:t>
        <a:bodyPr/>
        <a:lstStyle/>
        <a:p>
          <a:endParaRPr lang="en-GB"/>
        </a:p>
      </dgm:t>
    </dgm:pt>
    <dgm:pt modelId="{D0ABE6CD-D1E5-4847-A764-10CCA2DCAD24}" type="sibTrans" cxnId="{068F7560-8723-4A0B-AD04-CA552A6C4126}">
      <dgm:prSet/>
      <dgm:spPr/>
      <dgm:t>
        <a:bodyPr/>
        <a:lstStyle/>
        <a:p>
          <a:endParaRPr lang="en-GB"/>
        </a:p>
      </dgm:t>
    </dgm:pt>
    <dgm:pt modelId="{CC2BEA53-7980-45D2-B589-4825C7D435E3}">
      <dgm:prSet phldrT="[Text]"/>
      <dgm:spPr/>
      <dgm:t>
        <a:bodyPr/>
        <a:lstStyle/>
        <a:p>
          <a:r>
            <a:rPr lang="en-GB" dirty="0" smtClean="0"/>
            <a:t>By whom</a:t>
          </a:r>
          <a:endParaRPr lang="en-GB" dirty="0"/>
        </a:p>
      </dgm:t>
    </dgm:pt>
    <dgm:pt modelId="{B5E69480-26E2-4029-BB1E-5AFA8D03B572}" type="parTrans" cxnId="{9FE19709-5ECC-4CB8-B1A2-666A3E078EB0}">
      <dgm:prSet/>
      <dgm:spPr/>
      <dgm:t>
        <a:bodyPr/>
        <a:lstStyle/>
        <a:p>
          <a:endParaRPr lang="en-GB"/>
        </a:p>
      </dgm:t>
    </dgm:pt>
    <dgm:pt modelId="{1266D1A2-B189-475C-9A41-E2A83FA6E681}" type="sibTrans" cxnId="{9FE19709-5ECC-4CB8-B1A2-666A3E078EB0}">
      <dgm:prSet/>
      <dgm:spPr/>
      <dgm:t>
        <a:bodyPr/>
        <a:lstStyle/>
        <a:p>
          <a:endParaRPr lang="en-GB"/>
        </a:p>
      </dgm:t>
    </dgm:pt>
    <dgm:pt modelId="{1CF107F5-8EEC-45BC-ACEB-827C37CB3A6C}">
      <dgm:prSet phldrT="[Text]"/>
      <dgm:spPr/>
      <dgm:t>
        <a:bodyPr/>
        <a:lstStyle/>
        <a:p>
          <a:r>
            <a:rPr lang="en-GB" dirty="0" smtClean="0"/>
            <a:t>Human	</a:t>
          </a:r>
          <a:endParaRPr lang="en-GB" dirty="0"/>
        </a:p>
      </dgm:t>
    </dgm:pt>
    <dgm:pt modelId="{CEFE80F3-D6AF-484A-A178-EFEE9D905162}" type="parTrans" cxnId="{833979EE-ABC9-4C47-92D3-AC30E23C4635}">
      <dgm:prSet/>
      <dgm:spPr/>
      <dgm:t>
        <a:bodyPr/>
        <a:lstStyle/>
        <a:p>
          <a:endParaRPr lang="en-GB"/>
        </a:p>
      </dgm:t>
    </dgm:pt>
    <dgm:pt modelId="{EF564E8E-3123-46D5-810C-B368589BA5DD}" type="sibTrans" cxnId="{833979EE-ABC9-4C47-92D3-AC30E23C4635}">
      <dgm:prSet/>
      <dgm:spPr/>
      <dgm:t>
        <a:bodyPr/>
        <a:lstStyle/>
        <a:p>
          <a:endParaRPr lang="en-GB"/>
        </a:p>
      </dgm:t>
    </dgm:pt>
    <dgm:pt modelId="{3C9CE61B-852C-4A12-BD05-88422C89A8EF}">
      <dgm:prSet phldrT="[Text]"/>
      <dgm:spPr/>
      <dgm:t>
        <a:bodyPr/>
        <a:lstStyle/>
        <a:p>
          <a:r>
            <a:rPr lang="en-GB" dirty="0" smtClean="0"/>
            <a:t>Machine</a:t>
          </a:r>
          <a:endParaRPr lang="en-GB" dirty="0"/>
        </a:p>
      </dgm:t>
    </dgm:pt>
    <dgm:pt modelId="{C62054BB-EC2E-465F-966E-C61DDE6A78C1}" type="parTrans" cxnId="{7FA4FA8A-F00C-4326-8385-6D86260B44E6}">
      <dgm:prSet/>
      <dgm:spPr/>
      <dgm:t>
        <a:bodyPr/>
        <a:lstStyle/>
        <a:p>
          <a:endParaRPr lang="en-GB"/>
        </a:p>
      </dgm:t>
    </dgm:pt>
    <dgm:pt modelId="{3804E297-DC9F-4AE4-9D6C-4A32F9559BB8}" type="sibTrans" cxnId="{7FA4FA8A-F00C-4326-8385-6D86260B44E6}">
      <dgm:prSet/>
      <dgm:spPr/>
      <dgm:t>
        <a:bodyPr/>
        <a:lstStyle/>
        <a:p>
          <a:endParaRPr lang="en-GB"/>
        </a:p>
      </dgm:t>
    </dgm:pt>
    <dgm:pt modelId="{2AB2B6E7-57F6-4A20-948D-7B5F8DF06F34}">
      <dgm:prSet phldrT="[Text]"/>
      <dgm:spPr/>
      <dgm:t>
        <a:bodyPr/>
        <a:lstStyle/>
        <a:p>
          <a:r>
            <a:rPr lang="en-GB" dirty="0" smtClean="0"/>
            <a:t>Categories</a:t>
          </a:r>
          <a:endParaRPr lang="en-GB" dirty="0"/>
        </a:p>
      </dgm:t>
    </dgm:pt>
    <dgm:pt modelId="{BF57C61B-ABE1-4C5F-A902-C3BFF31EA70B}" type="parTrans" cxnId="{AD0B1BFA-4AC5-44D5-A7D7-B5A17DC2B9D8}">
      <dgm:prSet/>
      <dgm:spPr/>
      <dgm:t>
        <a:bodyPr/>
        <a:lstStyle/>
        <a:p>
          <a:endParaRPr lang="en-GB"/>
        </a:p>
      </dgm:t>
    </dgm:pt>
    <dgm:pt modelId="{000DCB1C-574B-4788-AB6D-4A27CD49102A}" type="sibTrans" cxnId="{AD0B1BFA-4AC5-44D5-A7D7-B5A17DC2B9D8}">
      <dgm:prSet/>
      <dgm:spPr/>
      <dgm:t>
        <a:bodyPr/>
        <a:lstStyle/>
        <a:p>
          <a:endParaRPr lang="en-GB"/>
        </a:p>
      </dgm:t>
    </dgm:pt>
    <dgm:pt modelId="{AD51C8AE-4B1E-4C4C-9CF2-D07B43BE2CD6}">
      <dgm:prSet phldrT="[Text]"/>
      <dgm:spPr/>
      <dgm:t>
        <a:bodyPr/>
        <a:lstStyle/>
        <a:p>
          <a:r>
            <a:rPr lang="en-GB" dirty="0" smtClean="0"/>
            <a:t>Narrow sense</a:t>
          </a:r>
          <a:endParaRPr lang="en-GB" dirty="0"/>
        </a:p>
      </dgm:t>
    </dgm:pt>
    <dgm:pt modelId="{39373065-25FB-485C-BEC9-D9DDDC2F26DE}" type="parTrans" cxnId="{B4D6734D-BEB3-4AD6-9CC6-50D985774371}">
      <dgm:prSet/>
      <dgm:spPr/>
      <dgm:t>
        <a:bodyPr/>
        <a:lstStyle/>
        <a:p>
          <a:endParaRPr lang="en-GB"/>
        </a:p>
      </dgm:t>
    </dgm:pt>
    <dgm:pt modelId="{80DA73E2-67E0-4F51-9D0C-7C074EA90924}" type="sibTrans" cxnId="{B4D6734D-BEB3-4AD6-9CC6-50D985774371}">
      <dgm:prSet/>
      <dgm:spPr/>
      <dgm:t>
        <a:bodyPr/>
        <a:lstStyle/>
        <a:p>
          <a:endParaRPr lang="en-GB"/>
        </a:p>
      </dgm:t>
    </dgm:pt>
    <dgm:pt modelId="{BD07E3CB-1647-4531-A314-2D725008EB9E}">
      <dgm:prSet phldrT="[Text]"/>
      <dgm:spPr/>
      <dgm:t>
        <a:bodyPr/>
        <a:lstStyle/>
        <a:p>
          <a:r>
            <a:rPr lang="en-GB" dirty="0" smtClean="0"/>
            <a:t>Broader sense</a:t>
          </a:r>
          <a:endParaRPr lang="en-GB" dirty="0"/>
        </a:p>
      </dgm:t>
    </dgm:pt>
    <dgm:pt modelId="{CE15F472-2329-4A2B-9A37-44940D24352F}" type="parTrans" cxnId="{C7EBC26E-47F1-4F3D-BA42-C9E1FEE4B614}">
      <dgm:prSet/>
      <dgm:spPr/>
      <dgm:t>
        <a:bodyPr/>
        <a:lstStyle/>
        <a:p>
          <a:endParaRPr lang="en-GB"/>
        </a:p>
      </dgm:t>
    </dgm:pt>
    <dgm:pt modelId="{9C14B4B5-E96B-4CC0-8958-E4FE8948D709}" type="sibTrans" cxnId="{C7EBC26E-47F1-4F3D-BA42-C9E1FEE4B614}">
      <dgm:prSet/>
      <dgm:spPr/>
      <dgm:t>
        <a:bodyPr/>
        <a:lstStyle/>
        <a:p>
          <a:endParaRPr lang="en-GB"/>
        </a:p>
      </dgm:t>
    </dgm:pt>
    <dgm:pt modelId="{2DD9AFF1-C620-479F-957F-E269070A064C}" type="pres">
      <dgm:prSet presAssocID="{51920BDD-48ED-479A-BD41-49369C2040B9}" presName="Name0" presStyleCnt="0">
        <dgm:presLayoutVars>
          <dgm:dir/>
          <dgm:animLvl val="lvl"/>
          <dgm:resizeHandles val="exact"/>
        </dgm:presLayoutVars>
      </dgm:prSet>
      <dgm:spPr/>
      <dgm:t>
        <a:bodyPr/>
        <a:lstStyle/>
        <a:p>
          <a:endParaRPr lang="en-GB"/>
        </a:p>
      </dgm:t>
    </dgm:pt>
    <dgm:pt modelId="{D71596C5-054F-42F1-9FD8-A9D82CEFDB14}" type="pres">
      <dgm:prSet presAssocID="{2AB2B6E7-57F6-4A20-948D-7B5F8DF06F34}" presName="boxAndChildren" presStyleCnt="0"/>
      <dgm:spPr/>
    </dgm:pt>
    <dgm:pt modelId="{E62CEE33-DFDF-4E0B-9F2D-0E5061376C76}" type="pres">
      <dgm:prSet presAssocID="{2AB2B6E7-57F6-4A20-948D-7B5F8DF06F34}" presName="parentTextBox" presStyleLbl="node1" presStyleIdx="0" presStyleCnt="3"/>
      <dgm:spPr/>
      <dgm:t>
        <a:bodyPr/>
        <a:lstStyle/>
        <a:p>
          <a:endParaRPr lang="en-GB"/>
        </a:p>
      </dgm:t>
    </dgm:pt>
    <dgm:pt modelId="{AF4C1EDB-F3EA-4749-9F72-B2524B0B832A}" type="pres">
      <dgm:prSet presAssocID="{2AB2B6E7-57F6-4A20-948D-7B5F8DF06F34}" presName="entireBox" presStyleLbl="node1" presStyleIdx="0" presStyleCnt="3"/>
      <dgm:spPr/>
      <dgm:t>
        <a:bodyPr/>
        <a:lstStyle/>
        <a:p>
          <a:endParaRPr lang="en-GB"/>
        </a:p>
      </dgm:t>
    </dgm:pt>
    <dgm:pt modelId="{3B6BE169-C48F-49C3-A05C-042674D5F04D}" type="pres">
      <dgm:prSet presAssocID="{2AB2B6E7-57F6-4A20-948D-7B5F8DF06F34}" presName="descendantBox" presStyleCnt="0"/>
      <dgm:spPr/>
    </dgm:pt>
    <dgm:pt modelId="{D67AE48F-98FC-400D-9E38-25C7704F8A37}" type="pres">
      <dgm:prSet presAssocID="{AD51C8AE-4B1E-4C4C-9CF2-D07B43BE2CD6}" presName="childTextBox" presStyleLbl="fgAccFollowNode1" presStyleIdx="0" presStyleCnt="6">
        <dgm:presLayoutVars>
          <dgm:bulletEnabled val="1"/>
        </dgm:presLayoutVars>
      </dgm:prSet>
      <dgm:spPr/>
      <dgm:t>
        <a:bodyPr/>
        <a:lstStyle/>
        <a:p>
          <a:endParaRPr lang="en-GB"/>
        </a:p>
      </dgm:t>
    </dgm:pt>
    <dgm:pt modelId="{BA10BC8A-3BFF-4341-A3EB-C5683F3579D8}" type="pres">
      <dgm:prSet presAssocID="{BD07E3CB-1647-4531-A314-2D725008EB9E}" presName="childTextBox" presStyleLbl="fgAccFollowNode1" presStyleIdx="1" presStyleCnt="6">
        <dgm:presLayoutVars>
          <dgm:bulletEnabled val="1"/>
        </dgm:presLayoutVars>
      </dgm:prSet>
      <dgm:spPr/>
      <dgm:t>
        <a:bodyPr/>
        <a:lstStyle/>
        <a:p>
          <a:endParaRPr lang="en-GB"/>
        </a:p>
      </dgm:t>
    </dgm:pt>
    <dgm:pt modelId="{A4DBA673-141C-4692-A1FB-341BAB608B69}" type="pres">
      <dgm:prSet presAssocID="{1266D1A2-B189-475C-9A41-E2A83FA6E681}" presName="sp" presStyleCnt="0"/>
      <dgm:spPr/>
    </dgm:pt>
    <dgm:pt modelId="{A80A4B3E-2F85-480B-B6F6-94C13F4265A1}" type="pres">
      <dgm:prSet presAssocID="{CC2BEA53-7980-45D2-B589-4825C7D435E3}" presName="arrowAndChildren" presStyleCnt="0"/>
      <dgm:spPr/>
    </dgm:pt>
    <dgm:pt modelId="{C1CAAB34-029F-463E-B1C6-EFD1E327B631}" type="pres">
      <dgm:prSet presAssocID="{CC2BEA53-7980-45D2-B589-4825C7D435E3}" presName="parentTextArrow" presStyleLbl="node1" presStyleIdx="0" presStyleCnt="3"/>
      <dgm:spPr/>
      <dgm:t>
        <a:bodyPr/>
        <a:lstStyle/>
        <a:p>
          <a:endParaRPr lang="en-GB"/>
        </a:p>
      </dgm:t>
    </dgm:pt>
    <dgm:pt modelId="{429B88C7-45C2-40DB-B3B5-32971E360B71}" type="pres">
      <dgm:prSet presAssocID="{CC2BEA53-7980-45D2-B589-4825C7D435E3}" presName="arrow" presStyleLbl="node1" presStyleIdx="1" presStyleCnt="3"/>
      <dgm:spPr/>
      <dgm:t>
        <a:bodyPr/>
        <a:lstStyle/>
        <a:p>
          <a:endParaRPr lang="en-GB"/>
        </a:p>
      </dgm:t>
    </dgm:pt>
    <dgm:pt modelId="{9A0DB6A4-E634-46A7-973C-798F71C09844}" type="pres">
      <dgm:prSet presAssocID="{CC2BEA53-7980-45D2-B589-4825C7D435E3}" presName="descendantArrow" presStyleCnt="0"/>
      <dgm:spPr/>
    </dgm:pt>
    <dgm:pt modelId="{090ED372-A29B-4547-94CA-52A7AE774518}" type="pres">
      <dgm:prSet presAssocID="{1CF107F5-8EEC-45BC-ACEB-827C37CB3A6C}" presName="childTextArrow" presStyleLbl="fgAccFollowNode1" presStyleIdx="2" presStyleCnt="6">
        <dgm:presLayoutVars>
          <dgm:bulletEnabled val="1"/>
        </dgm:presLayoutVars>
      </dgm:prSet>
      <dgm:spPr/>
      <dgm:t>
        <a:bodyPr/>
        <a:lstStyle/>
        <a:p>
          <a:endParaRPr lang="en-GB"/>
        </a:p>
      </dgm:t>
    </dgm:pt>
    <dgm:pt modelId="{6FB6FE12-3B7B-43A6-869F-269D0721BFF7}" type="pres">
      <dgm:prSet presAssocID="{3C9CE61B-852C-4A12-BD05-88422C89A8EF}" presName="childTextArrow" presStyleLbl="fgAccFollowNode1" presStyleIdx="3" presStyleCnt="6">
        <dgm:presLayoutVars>
          <dgm:bulletEnabled val="1"/>
        </dgm:presLayoutVars>
      </dgm:prSet>
      <dgm:spPr/>
      <dgm:t>
        <a:bodyPr/>
        <a:lstStyle/>
        <a:p>
          <a:endParaRPr lang="en-GB"/>
        </a:p>
      </dgm:t>
    </dgm:pt>
    <dgm:pt modelId="{F1ABC6F2-E0B4-4744-B2F6-C7A4D371FB63}" type="pres">
      <dgm:prSet presAssocID="{FA7CCD66-D89E-4AD5-B031-BAEE356F6A19}" presName="sp" presStyleCnt="0"/>
      <dgm:spPr/>
    </dgm:pt>
    <dgm:pt modelId="{606216FE-D630-4ECC-A389-DBCB7F464E77}" type="pres">
      <dgm:prSet presAssocID="{AAEA619C-F347-4561-B630-6CFC1ED77B9E}" presName="arrowAndChildren" presStyleCnt="0"/>
      <dgm:spPr/>
    </dgm:pt>
    <dgm:pt modelId="{46A356CC-4DAE-4ECE-A7B2-376A0FAC5468}" type="pres">
      <dgm:prSet presAssocID="{AAEA619C-F347-4561-B630-6CFC1ED77B9E}" presName="parentTextArrow" presStyleLbl="node1" presStyleIdx="1" presStyleCnt="3"/>
      <dgm:spPr/>
      <dgm:t>
        <a:bodyPr/>
        <a:lstStyle/>
        <a:p>
          <a:endParaRPr lang="en-GB"/>
        </a:p>
      </dgm:t>
    </dgm:pt>
    <dgm:pt modelId="{58873189-863D-4BB4-9DCE-F32E55FDAE12}" type="pres">
      <dgm:prSet presAssocID="{AAEA619C-F347-4561-B630-6CFC1ED77B9E}" presName="arrow" presStyleLbl="node1" presStyleIdx="2" presStyleCnt="3"/>
      <dgm:spPr/>
      <dgm:t>
        <a:bodyPr/>
        <a:lstStyle/>
        <a:p>
          <a:endParaRPr lang="en-GB"/>
        </a:p>
      </dgm:t>
    </dgm:pt>
    <dgm:pt modelId="{6F771AA1-0C1A-401F-92FE-EA4A88F75A54}" type="pres">
      <dgm:prSet presAssocID="{AAEA619C-F347-4561-B630-6CFC1ED77B9E}" presName="descendantArrow" presStyleCnt="0"/>
      <dgm:spPr/>
    </dgm:pt>
    <dgm:pt modelId="{7EFE3768-9B91-42A7-8D98-77B4B705426D}" type="pres">
      <dgm:prSet presAssocID="{16E4499E-8FEA-47D9-9919-3C84C0BBD542}" presName="childTextArrow" presStyleLbl="fgAccFollowNode1" presStyleIdx="4" presStyleCnt="6">
        <dgm:presLayoutVars>
          <dgm:bulletEnabled val="1"/>
        </dgm:presLayoutVars>
      </dgm:prSet>
      <dgm:spPr/>
      <dgm:t>
        <a:bodyPr/>
        <a:lstStyle/>
        <a:p>
          <a:endParaRPr lang="en-GB"/>
        </a:p>
      </dgm:t>
    </dgm:pt>
    <dgm:pt modelId="{8D95A184-5A60-4CB2-A826-5184B39CC5E9}" type="pres">
      <dgm:prSet presAssocID="{3C15799E-D28F-4848-BA97-4A8068A2BFF1}" presName="childTextArrow" presStyleLbl="fgAccFollowNode1" presStyleIdx="5" presStyleCnt="6">
        <dgm:presLayoutVars>
          <dgm:bulletEnabled val="1"/>
        </dgm:presLayoutVars>
      </dgm:prSet>
      <dgm:spPr/>
      <dgm:t>
        <a:bodyPr/>
        <a:lstStyle/>
        <a:p>
          <a:endParaRPr lang="en-GB"/>
        </a:p>
      </dgm:t>
    </dgm:pt>
  </dgm:ptLst>
  <dgm:cxnLst>
    <dgm:cxn modelId="{068F7560-8723-4A0B-AD04-CA552A6C4126}" srcId="{AAEA619C-F347-4561-B630-6CFC1ED77B9E}" destId="{3C15799E-D28F-4848-BA97-4A8068A2BFF1}" srcOrd="1" destOrd="0" parTransId="{64178596-6C91-4B86-ADFE-032E0E33DBC5}" sibTransId="{D0ABE6CD-D1E5-4847-A764-10CCA2DCAD24}"/>
    <dgm:cxn modelId="{6E254CB1-F3F4-43C4-824A-A38D7B799FBA}" type="presOf" srcId="{16E4499E-8FEA-47D9-9919-3C84C0BBD542}" destId="{7EFE3768-9B91-42A7-8D98-77B4B705426D}" srcOrd="0" destOrd="0" presId="urn:microsoft.com/office/officeart/2005/8/layout/process4"/>
    <dgm:cxn modelId="{AD0B1BFA-4AC5-44D5-A7D7-B5A17DC2B9D8}" srcId="{51920BDD-48ED-479A-BD41-49369C2040B9}" destId="{2AB2B6E7-57F6-4A20-948D-7B5F8DF06F34}" srcOrd="2" destOrd="0" parTransId="{BF57C61B-ABE1-4C5F-A902-C3BFF31EA70B}" sibTransId="{000DCB1C-574B-4788-AB6D-4A27CD49102A}"/>
    <dgm:cxn modelId="{5059BC4D-C3F1-463B-B905-278382E5B72F}" type="presOf" srcId="{AD51C8AE-4B1E-4C4C-9CF2-D07B43BE2CD6}" destId="{D67AE48F-98FC-400D-9E38-25C7704F8A37}" srcOrd="0" destOrd="0" presId="urn:microsoft.com/office/officeart/2005/8/layout/process4"/>
    <dgm:cxn modelId="{B4D6734D-BEB3-4AD6-9CC6-50D985774371}" srcId="{2AB2B6E7-57F6-4A20-948D-7B5F8DF06F34}" destId="{AD51C8AE-4B1E-4C4C-9CF2-D07B43BE2CD6}" srcOrd="0" destOrd="0" parTransId="{39373065-25FB-485C-BEC9-D9DDDC2F26DE}" sibTransId="{80DA73E2-67E0-4F51-9D0C-7C074EA90924}"/>
    <dgm:cxn modelId="{EDFCD793-11E5-4896-AF09-E8EF03EF6AD8}" type="presOf" srcId="{CC2BEA53-7980-45D2-B589-4825C7D435E3}" destId="{C1CAAB34-029F-463E-B1C6-EFD1E327B631}" srcOrd="0" destOrd="0" presId="urn:microsoft.com/office/officeart/2005/8/layout/process4"/>
    <dgm:cxn modelId="{E5C061F0-67EB-49F2-8CE9-E9F6BC608CB0}" type="presOf" srcId="{3C9CE61B-852C-4A12-BD05-88422C89A8EF}" destId="{6FB6FE12-3B7B-43A6-869F-269D0721BFF7}" srcOrd="0" destOrd="0" presId="urn:microsoft.com/office/officeart/2005/8/layout/process4"/>
    <dgm:cxn modelId="{C4E495AF-6B88-4D7B-B3A7-764D20129FD9}" srcId="{AAEA619C-F347-4561-B630-6CFC1ED77B9E}" destId="{16E4499E-8FEA-47D9-9919-3C84C0BBD542}" srcOrd="0" destOrd="0" parTransId="{5EA002C7-2966-4201-9119-518C5BC2727D}" sibTransId="{870D44AE-F345-48C9-ADC9-FC5F56ACA645}"/>
    <dgm:cxn modelId="{71A52F31-71DE-4A83-8CFA-44E26B0377C7}" type="presOf" srcId="{AAEA619C-F347-4561-B630-6CFC1ED77B9E}" destId="{46A356CC-4DAE-4ECE-A7B2-376A0FAC5468}" srcOrd="0" destOrd="0" presId="urn:microsoft.com/office/officeart/2005/8/layout/process4"/>
    <dgm:cxn modelId="{32F274D6-75A1-460A-81D5-5FE119343516}" type="presOf" srcId="{1CF107F5-8EEC-45BC-ACEB-827C37CB3A6C}" destId="{090ED372-A29B-4547-94CA-52A7AE774518}" srcOrd="0" destOrd="0" presId="urn:microsoft.com/office/officeart/2005/8/layout/process4"/>
    <dgm:cxn modelId="{B010605A-46E6-4836-945F-C87B169B14B4}" type="presOf" srcId="{2AB2B6E7-57F6-4A20-948D-7B5F8DF06F34}" destId="{E62CEE33-DFDF-4E0B-9F2D-0E5061376C76}" srcOrd="0" destOrd="0" presId="urn:microsoft.com/office/officeart/2005/8/layout/process4"/>
    <dgm:cxn modelId="{DD174EA2-C18E-4BAB-B8F1-B5E4AA4FBAC8}" type="presOf" srcId="{51920BDD-48ED-479A-BD41-49369C2040B9}" destId="{2DD9AFF1-C620-479F-957F-E269070A064C}" srcOrd="0" destOrd="0" presId="urn:microsoft.com/office/officeart/2005/8/layout/process4"/>
    <dgm:cxn modelId="{CE8F045A-9621-4AB5-AF6A-B79315B48E23}" type="presOf" srcId="{CC2BEA53-7980-45D2-B589-4825C7D435E3}" destId="{429B88C7-45C2-40DB-B3B5-32971E360B71}" srcOrd="1" destOrd="0" presId="urn:microsoft.com/office/officeart/2005/8/layout/process4"/>
    <dgm:cxn modelId="{9D7404D7-777D-49FB-97F3-0051209D8C8B}" type="presOf" srcId="{BD07E3CB-1647-4531-A314-2D725008EB9E}" destId="{BA10BC8A-3BFF-4341-A3EB-C5683F3579D8}" srcOrd="0" destOrd="0" presId="urn:microsoft.com/office/officeart/2005/8/layout/process4"/>
    <dgm:cxn modelId="{833979EE-ABC9-4C47-92D3-AC30E23C4635}" srcId="{CC2BEA53-7980-45D2-B589-4825C7D435E3}" destId="{1CF107F5-8EEC-45BC-ACEB-827C37CB3A6C}" srcOrd="0" destOrd="0" parTransId="{CEFE80F3-D6AF-484A-A178-EFEE9D905162}" sibTransId="{EF564E8E-3123-46D5-810C-B368589BA5DD}"/>
    <dgm:cxn modelId="{3786379B-AF67-41EE-8186-4E12BDC63F7C}" type="presOf" srcId="{AAEA619C-F347-4561-B630-6CFC1ED77B9E}" destId="{58873189-863D-4BB4-9DCE-F32E55FDAE12}" srcOrd="1" destOrd="0" presId="urn:microsoft.com/office/officeart/2005/8/layout/process4"/>
    <dgm:cxn modelId="{6BE1AB12-6468-47D5-A867-02112ADEE928}" type="presOf" srcId="{2AB2B6E7-57F6-4A20-948D-7B5F8DF06F34}" destId="{AF4C1EDB-F3EA-4749-9F72-B2524B0B832A}" srcOrd="1" destOrd="0" presId="urn:microsoft.com/office/officeart/2005/8/layout/process4"/>
    <dgm:cxn modelId="{3D7C9E53-1536-4FB7-BB13-80732D3332D3}" srcId="{51920BDD-48ED-479A-BD41-49369C2040B9}" destId="{AAEA619C-F347-4561-B630-6CFC1ED77B9E}" srcOrd="0" destOrd="0" parTransId="{3F151736-84DD-45D4-AAD3-7E9156417B53}" sibTransId="{FA7CCD66-D89E-4AD5-B031-BAEE356F6A19}"/>
    <dgm:cxn modelId="{1D83F629-1109-4C3B-9D3B-922987A261BF}" type="presOf" srcId="{3C15799E-D28F-4848-BA97-4A8068A2BFF1}" destId="{8D95A184-5A60-4CB2-A826-5184B39CC5E9}" srcOrd="0" destOrd="0" presId="urn:microsoft.com/office/officeart/2005/8/layout/process4"/>
    <dgm:cxn modelId="{C7EBC26E-47F1-4F3D-BA42-C9E1FEE4B614}" srcId="{2AB2B6E7-57F6-4A20-948D-7B5F8DF06F34}" destId="{BD07E3CB-1647-4531-A314-2D725008EB9E}" srcOrd="1" destOrd="0" parTransId="{CE15F472-2329-4A2B-9A37-44940D24352F}" sibTransId="{9C14B4B5-E96B-4CC0-8958-E4FE8948D709}"/>
    <dgm:cxn modelId="{9FE19709-5ECC-4CB8-B1A2-666A3E078EB0}" srcId="{51920BDD-48ED-479A-BD41-49369C2040B9}" destId="{CC2BEA53-7980-45D2-B589-4825C7D435E3}" srcOrd="1" destOrd="0" parTransId="{B5E69480-26E2-4029-BB1E-5AFA8D03B572}" sibTransId="{1266D1A2-B189-475C-9A41-E2A83FA6E681}"/>
    <dgm:cxn modelId="{7FA4FA8A-F00C-4326-8385-6D86260B44E6}" srcId="{CC2BEA53-7980-45D2-B589-4825C7D435E3}" destId="{3C9CE61B-852C-4A12-BD05-88422C89A8EF}" srcOrd="1" destOrd="0" parTransId="{C62054BB-EC2E-465F-966E-C61DDE6A78C1}" sibTransId="{3804E297-DC9F-4AE4-9D6C-4A32F9559BB8}"/>
    <dgm:cxn modelId="{93788EC3-F10F-443A-B587-86593CB21C67}" type="presParOf" srcId="{2DD9AFF1-C620-479F-957F-E269070A064C}" destId="{D71596C5-054F-42F1-9FD8-A9D82CEFDB14}" srcOrd="0" destOrd="0" presId="urn:microsoft.com/office/officeart/2005/8/layout/process4"/>
    <dgm:cxn modelId="{BC9B13C2-485B-4DC5-8E45-637F152F7D76}" type="presParOf" srcId="{D71596C5-054F-42F1-9FD8-A9D82CEFDB14}" destId="{E62CEE33-DFDF-4E0B-9F2D-0E5061376C76}" srcOrd="0" destOrd="0" presId="urn:microsoft.com/office/officeart/2005/8/layout/process4"/>
    <dgm:cxn modelId="{5DAB4E05-898E-4CC4-89D6-2C8ABC72D46D}" type="presParOf" srcId="{D71596C5-054F-42F1-9FD8-A9D82CEFDB14}" destId="{AF4C1EDB-F3EA-4749-9F72-B2524B0B832A}" srcOrd="1" destOrd="0" presId="urn:microsoft.com/office/officeart/2005/8/layout/process4"/>
    <dgm:cxn modelId="{B2103EE4-0AF8-4CBD-A8D9-2E949D734A34}" type="presParOf" srcId="{D71596C5-054F-42F1-9FD8-A9D82CEFDB14}" destId="{3B6BE169-C48F-49C3-A05C-042674D5F04D}" srcOrd="2" destOrd="0" presId="urn:microsoft.com/office/officeart/2005/8/layout/process4"/>
    <dgm:cxn modelId="{BE29309C-E9F9-42AD-8CE5-CAAC89E400DF}" type="presParOf" srcId="{3B6BE169-C48F-49C3-A05C-042674D5F04D}" destId="{D67AE48F-98FC-400D-9E38-25C7704F8A37}" srcOrd="0" destOrd="0" presId="urn:microsoft.com/office/officeart/2005/8/layout/process4"/>
    <dgm:cxn modelId="{62AD7C8D-5733-412C-B24B-9FDA539136B8}" type="presParOf" srcId="{3B6BE169-C48F-49C3-A05C-042674D5F04D}" destId="{BA10BC8A-3BFF-4341-A3EB-C5683F3579D8}" srcOrd="1" destOrd="0" presId="urn:microsoft.com/office/officeart/2005/8/layout/process4"/>
    <dgm:cxn modelId="{04B10766-C150-490D-A1AC-02BB7ECDA3CD}" type="presParOf" srcId="{2DD9AFF1-C620-479F-957F-E269070A064C}" destId="{A4DBA673-141C-4692-A1FB-341BAB608B69}" srcOrd="1" destOrd="0" presId="urn:microsoft.com/office/officeart/2005/8/layout/process4"/>
    <dgm:cxn modelId="{CB014EAA-4C25-4A65-8516-B04417807112}" type="presParOf" srcId="{2DD9AFF1-C620-479F-957F-E269070A064C}" destId="{A80A4B3E-2F85-480B-B6F6-94C13F4265A1}" srcOrd="2" destOrd="0" presId="urn:microsoft.com/office/officeart/2005/8/layout/process4"/>
    <dgm:cxn modelId="{023AE406-B8A0-4E9B-8679-F054407E910B}" type="presParOf" srcId="{A80A4B3E-2F85-480B-B6F6-94C13F4265A1}" destId="{C1CAAB34-029F-463E-B1C6-EFD1E327B631}" srcOrd="0" destOrd="0" presId="urn:microsoft.com/office/officeart/2005/8/layout/process4"/>
    <dgm:cxn modelId="{33B5B9F2-24AE-4829-9169-1D3DF8F4D6D2}" type="presParOf" srcId="{A80A4B3E-2F85-480B-B6F6-94C13F4265A1}" destId="{429B88C7-45C2-40DB-B3B5-32971E360B71}" srcOrd="1" destOrd="0" presId="urn:microsoft.com/office/officeart/2005/8/layout/process4"/>
    <dgm:cxn modelId="{C03C85A9-EDC0-402C-A471-D0966FE10731}" type="presParOf" srcId="{A80A4B3E-2F85-480B-B6F6-94C13F4265A1}" destId="{9A0DB6A4-E634-46A7-973C-798F71C09844}" srcOrd="2" destOrd="0" presId="urn:microsoft.com/office/officeart/2005/8/layout/process4"/>
    <dgm:cxn modelId="{2F16A087-3F90-44AE-B44F-A4ABC3258A40}" type="presParOf" srcId="{9A0DB6A4-E634-46A7-973C-798F71C09844}" destId="{090ED372-A29B-4547-94CA-52A7AE774518}" srcOrd="0" destOrd="0" presId="urn:microsoft.com/office/officeart/2005/8/layout/process4"/>
    <dgm:cxn modelId="{56FE2C40-D948-4062-8368-7ADD26E16120}" type="presParOf" srcId="{9A0DB6A4-E634-46A7-973C-798F71C09844}" destId="{6FB6FE12-3B7B-43A6-869F-269D0721BFF7}" srcOrd="1" destOrd="0" presId="urn:microsoft.com/office/officeart/2005/8/layout/process4"/>
    <dgm:cxn modelId="{0D0FE9B7-D2A8-4BBA-97B1-F8766DCA1995}" type="presParOf" srcId="{2DD9AFF1-C620-479F-957F-E269070A064C}" destId="{F1ABC6F2-E0B4-4744-B2F6-C7A4D371FB63}" srcOrd="3" destOrd="0" presId="urn:microsoft.com/office/officeart/2005/8/layout/process4"/>
    <dgm:cxn modelId="{C3CF5F6C-CED7-4F9A-A843-AADAD796A165}" type="presParOf" srcId="{2DD9AFF1-C620-479F-957F-E269070A064C}" destId="{606216FE-D630-4ECC-A389-DBCB7F464E77}" srcOrd="4" destOrd="0" presId="urn:microsoft.com/office/officeart/2005/8/layout/process4"/>
    <dgm:cxn modelId="{89E571A9-52CE-4E7E-BAEB-9EA124DF8092}" type="presParOf" srcId="{606216FE-D630-4ECC-A389-DBCB7F464E77}" destId="{46A356CC-4DAE-4ECE-A7B2-376A0FAC5468}" srcOrd="0" destOrd="0" presId="urn:microsoft.com/office/officeart/2005/8/layout/process4"/>
    <dgm:cxn modelId="{35735010-7289-42C6-BCFA-612D7C8300E5}" type="presParOf" srcId="{606216FE-D630-4ECC-A389-DBCB7F464E77}" destId="{58873189-863D-4BB4-9DCE-F32E55FDAE12}" srcOrd="1" destOrd="0" presId="urn:microsoft.com/office/officeart/2005/8/layout/process4"/>
    <dgm:cxn modelId="{4232B933-D29D-4A41-988C-8B0B366767BC}" type="presParOf" srcId="{606216FE-D630-4ECC-A389-DBCB7F464E77}" destId="{6F771AA1-0C1A-401F-92FE-EA4A88F75A54}" srcOrd="2" destOrd="0" presId="urn:microsoft.com/office/officeart/2005/8/layout/process4"/>
    <dgm:cxn modelId="{912080F1-6EF0-4242-AE3F-FB4FC987CF3C}" type="presParOf" srcId="{6F771AA1-0C1A-401F-92FE-EA4A88F75A54}" destId="{7EFE3768-9B91-42A7-8D98-77B4B705426D}" srcOrd="0" destOrd="0" presId="urn:microsoft.com/office/officeart/2005/8/layout/process4"/>
    <dgm:cxn modelId="{2D2E864D-4257-4974-BEB1-CA61617D2FF6}" type="presParOf" srcId="{6F771AA1-0C1A-401F-92FE-EA4A88F75A54}" destId="{8D95A184-5A60-4CB2-A826-5184B39CC5E9}" srcOrd="1"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F2BAEE-D5A2-45E5-A7DF-FB8BE6D4C412}" type="doc">
      <dgm:prSet loTypeId="urn:microsoft.com/office/officeart/2005/8/layout/hProcess9" loCatId="process" qsTypeId="urn:microsoft.com/office/officeart/2005/8/quickstyle/simple1" qsCatId="simple" csTypeId="urn:microsoft.com/office/officeart/2005/8/colors/accent1_2" csCatId="accent1" phldr="1"/>
      <dgm:spPr/>
    </dgm:pt>
    <dgm:pt modelId="{0C2F767F-134C-45C4-A5C9-39306F3F5F3C}">
      <dgm:prSet phldrT="[Text]">
        <dgm:style>
          <a:lnRef idx="2">
            <a:schemeClr val="accent2"/>
          </a:lnRef>
          <a:fillRef idx="1">
            <a:schemeClr val="lt1"/>
          </a:fillRef>
          <a:effectRef idx="0">
            <a:schemeClr val="accent2"/>
          </a:effectRef>
          <a:fontRef idx="minor">
            <a:schemeClr val="dk1"/>
          </a:fontRef>
        </dgm:style>
      </dgm:prSet>
      <dgm:spPr/>
      <dgm:t>
        <a:bodyPr/>
        <a:lstStyle/>
        <a:p>
          <a:r>
            <a:rPr lang="en-GB" dirty="0" smtClean="0"/>
            <a:t>1,15000 people </a:t>
          </a:r>
        </a:p>
        <a:p>
          <a:r>
            <a:rPr lang="en-GB" dirty="0" smtClean="0"/>
            <a:t>(everyday)</a:t>
          </a:r>
          <a:endParaRPr lang="en-GB" dirty="0"/>
        </a:p>
      </dgm:t>
    </dgm:pt>
    <dgm:pt modelId="{021B7848-371C-4D01-ABD3-24D88B7DD74B}" type="parTrans" cxnId="{E8DC1AA7-8A39-4E8D-86DC-6A474376F8BF}">
      <dgm:prSet/>
      <dgm:spPr/>
      <dgm:t>
        <a:bodyPr/>
        <a:lstStyle/>
        <a:p>
          <a:endParaRPr lang="en-GB"/>
        </a:p>
      </dgm:t>
    </dgm:pt>
    <dgm:pt modelId="{10CA7157-514D-4728-BC7E-83136E8EE930}" type="sibTrans" cxnId="{E8DC1AA7-8A39-4E8D-86DC-6A474376F8BF}">
      <dgm:prSet/>
      <dgm:spPr/>
      <dgm:t>
        <a:bodyPr/>
        <a:lstStyle/>
        <a:p>
          <a:endParaRPr lang="en-GB"/>
        </a:p>
      </dgm:t>
    </dgm:pt>
    <dgm:pt modelId="{5B45C490-FB18-4B4F-94AD-A5DB65A6ADB4}">
      <dgm:prSet phldrT="[Text]">
        <dgm:style>
          <a:lnRef idx="2">
            <a:schemeClr val="accent3"/>
          </a:lnRef>
          <a:fillRef idx="1">
            <a:schemeClr val="lt1"/>
          </a:fillRef>
          <a:effectRef idx="0">
            <a:schemeClr val="accent3"/>
          </a:effectRef>
          <a:fontRef idx="minor">
            <a:schemeClr val="dk1"/>
          </a:fontRef>
        </dgm:style>
      </dgm:prSet>
      <dgm:spPr/>
      <dgm:t>
        <a:bodyPr/>
        <a:lstStyle/>
        <a:p>
          <a:r>
            <a:rPr lang="en-GB" dirty="0" smtClean="0"/>
            <a:t>80 per minute </a:t>
          </a:r>
        </a:p>
        <a:p>
          <a:r>
            <a:rPr lang="en-GB" dirty="0" smtClean="0"/>
            <a:t>(one per second)</a:t>
          </a:r>
          <a:endParaRPr lang="en-GB" dirty="0"/>
        </a:p>
      </dgm:t>
    </dgm:pt>
    <dgm:pt modelId="{02558937-E05E-44E8-89CE-509873D07EF0}" type="parTrans" cxnId="{9C70AD14-2694-4405-A40E-9BE41CC1F7E8}">
      <dgm:prSet/>
      <dgm:spPr/>
      <dgm:t>
        <a:bodyPr/>
        <a:lstStyle/>
        <a:p>
          <a:endParaRPr lang="en-GB"/>
        </a:p>
      </dgm:t>
    </dgm:pt>
    <dgm:pt modelId="{85ABB0A0-8CC2-4DAA-AEA8-18A6EF9859FB}" type="sibTrans" cxnId="{9C70AD14-2694-4405-A40E-9BE41CC1F7E8}">
      <dgm:prSet/>
      <dgm:spPr/>
      <dgm:t>
        <a:bodyPr/>
        <a:lstStyle/>
        <a:p>
          <a:endParaRPr lang="en-GB"/>
        </a:p>
      </dgm:t>
    </dgm:pt>
    <dgm:pt modelId="{3CB57C8A-8B00-4F25-8027-6366FBCBD7C3}">
      <dgm:prSet phldrT="[Text]">
        <dgm:style>
          <a:lnRef idx="2">
            <a:schemeClr val="accent5"/>
          </a:lnRef>
          <a:fillRef idx="1">
            <a:schemeClr val="lt1"/>
          </a:fillRef>
          <a:effectRef idx="0">
            <a:schemeClr val="accent5"/>
          </a:effectRef>
          <a:fontRef idx="minor">
            <a:schemeClr val="dk1"/>
          </a:fontRef>
        </dgm:style>
      </dgm:prSet>
      <dgm:spPr/>
      <dgm:t>
        <a:bodyPr/>
        <a:lstStyle/>
        <a:p>
          <a:r>
            <a:rPr lang="en-GB" dirty="0" smtClean="0"/>
            <a:t>Average financial 10500</a:t>
          </a:r>
          <a:endParaRPr lang="en-GB" dirty="0"/>
        </a:p>
      </dgm:t>
    </dgm:pt>
    <dgm:pt modelId="{27A71DD9-1787-4BBB-8F01-AB999055038C}" type="parTrans" cxnId="{EE36C5B6-4949-4B11-938B-D04A91B860BD}">
      <dgm:prSet/>
      <dgm:spPr/>
      <dgm:t>
        <a:bodyPr/>
        <a:lstStyle/>
        <a:p>
          <a:endParaRPr lang="en-GB"/>
        </a:p>
      </dgm:t>
    </dgm:pt>
    <dgm:pt modelId="{B5C9A07F-4B3D-4FEE-9336-D927F64DB9F2}" type="sibTrans" cxnId="{EE36C5B6-4949-4B11-938B-D04A91B860BD}">
      <dgm:prSet/>
      <dgm:spPr/>
      <dgm:t>
        <a:bodyPr/>
        <a:lstStyle/>
        <a:p>
          <a:endParaRPr lang="en-GB"/>
        </a:p>
      </dgm:t>
    </dgm:pt>
    <dgm:pt modelId="{26FA5A58-8CC6-445B-9C42-D523B6997A08}" type="pres">
      <dgm:prSet presAssocID="{D6F2BAEE-D5A2-45E5-A7DF-FB8BE6D4C412}" presName="CompostProcess" presStyleCnt="0">
        <dgm:presLayoutVars>
          <dgm:dir/>
          <dgm:resizeHandles val="exact"/>
        </dgm:presLayoutVars>
      </dgm:prSet>
      <dgm:spPr/>
    </dgm:pt>
    <dgm:pt modelId="{366DEE15-F89D-4391-9133-758C05CA2886}" type="pres">
      <dgm:prSet presAssocID="{D6F2BAEE-D5A2-45E5-A7DF-FB8BE6D4C412}" presName="arrow" presStyleLbl="bgShp" presStyleIdx="0" presStyleCnt="1"/>
      <dgm:spPr/>
    </dgm:pt>
    <dgm:pt modelId="{FA203DB7-B788-4C27-9A0B-9A63FBA8D1E8}" type="pres">
      <dgm:prSet presAssocID="{D6F2BAEE-D5A2-45E5-A7DF-FB8BE6D4C412}" presName="linearProcess" presStyleCnt="0"/>
      <dgm:spPr/>
    </dgm:pt>
    <dgm:pt modelId="{8980E636-02A9-4986-A2A2-9C9040980905}" type="pres">
      <dgm:prSet presAssocID="{0C2F767F-134C-45C4-A5C9-39306F3F5F3C}" presName="textNode" presStyleLbl="node1" presStyleIdx="0" presStyleCnt="3">
        <dgm:presLayoutVars>
          <dgm:bulletEnabled val="1"/>
        </dgm:presLayoutVars>
      </dgm:prSet>
      <dgm:spPr/>
      <dgm:t>
        <a:bodyPr/>
        <a:lstStyle/>
        <a:p>
          <a:endParaRPr lang="en-GB"/>
        </a:p>
      </dgm:t>
    </dgm:pt>
    <dgm:pt modelId="{F6DB2811-6C8A-4083-98D7-83B4F2B577A8}" type="pres">
      <dgm:prSet presAssocID="{10CA7157-514D-4728-BC7E-83136E8EE930}" presName="sibTrans" presStyleCnt="0"/>
      <dgm:spPr/>
    </dgm:pt>
    <dgm:pt modelId="{2B8D0FA3-C64F-4185-9D41-85C3AFFC5A98}" type="pres">
      <dgm:prSet presAssocID="{5B45C490-FB18-4B4F-94AD-A5DB65A6ADB4}" presName="textNode" presStyleLbl="node1" presStyleIdx="1" presStyleCnt="3">
        <dgm:presLayoutVars>
          <dgm:bulletEnabled val="1"/>
        </dgm:presLayoutVars>
      </dgm:prSet>
      <dgm:spPr/>
      <dgm:t>
        <a:bodyPr/>
        <a:lstStyle/>
        <a:p>
          <a:endParaRPr lang="en-GB"/>
        </a:p>
      </dgm:t>
    </dgm:pt>
    <dgm:pt modelId="{83D651DE-D066-46FD-8FFF-69D96639C51D}" type="pres">
      <dgm:prSet presAssocID="{85ABB0A0-8CC2-4DAA-AEA8-18A6EF9859FB}" presName="sibTrans" presStyleCnt="0"/>
      <dgm:spPr/>
    </dgm:pt>
    <dgm:pt modelId="{CE1EE82C-D458-43E5-B8AF-D9824710BB4D}" type="pres">
      <dgm:prSet presAssocID="{3CB57C8A-8B00-4F25-8027-6366FBCBD7C3}" presName="textNode" presStyleLbl="node1" presStyleIdx="2" presStyleCnt="3">
        <dgm:presLayoutVars>
          <dgm:bulletEnabled val="1"/>
        </dgm:presLayoutVars>
      </dgm:prSet>
      <dgm:spPr/>
      <dgm:t>
        <a:bodyPr/>
        <a:lstStyle/>
        <a:p>
          <a:endParaRPr lang="en-GB"/>
        </a:p>
      </dgm:t>
    </dgm:pt>
  </dgm:ptLst>
  <dgm:cxnLst>
    <dgm:cxn modelId="{6022928A-EEFB-41C4-A33D-27C202EFC3F0}" type="presOf" srcId="{5B45C490-FB18-4B4F-94AD-A5DB65A6ADB4}" destId="{2B8D0FA3-C64F-4185-9D41-85C3AFFC5A98}" srcOrd="0" destOrd="0" presId="urn:microsoft.com/office/officeart/2005/8/layout/hProcess9"/>
    <dgm:cxn modelId="{E8DC1AA7-8A39-4E8D-86DC-6A474376F8BF}" srcId="{D6F2BAEE-D5A2-45E5-A7DF-FB8BE6D4C412}" destId="{0C2F767F-134C-45C4-A5C9-39306F3F5F3C}" srcOrd="0" destOrd="0" parTransId="{021B7848-371C-4D01-ABD3-24D88B7DD74B}" sibTransId="{10CA7157-514D-4728-BC7E-83136E8EE930}"/>
    <dgm:cxn modelId="{EE36C5B6-4949-4B11-938B-D04A91B860BD}" srcId="{D6F2BAEE-D5A2-45E5-A7DF-FB8BE6D4C412}" destId="{3CB57C8A-8B00-4F25-8027-6366FBCBD7C3}" srcOrd="2" destOrd="0" parTransId="{27A71DD9-1787-4BBB-8F01-AB999055038C}" sibTransId="{B5C9A07F-4B3D-4FEE-9336-D927F64DB9F2}"/>
    <dgm:cxn modelId="{BD3D232A-9D31-44C1-A140-463108A2DF32}" type="presOf" srcId="{3CB57C8A-8B00-4F25-8027-6366FBCBD7C3}" destId="{CE1EE82C-D458-43E5-B8AF-D9824710BB4D}" srcOrd="0" destOrd="0" presId="urn:microsoft.com/office/officeart/2005/8/layout/hProcess9"/>
    <dgm:cxn modelId="{AE6E0BF1-70E0-4AD2-B9AA-C0B16C12E361}" type="presOf" srcId="{D6F2BAEE-D5A2-45E5-A7DF-FB8BE6D4C412}" destId="{26FA5A58-8CC6-445B-9C42-D523B6997A08}" srcOrd="0" destOrd="0" presId="urn:microsoft.com/office/officeart/2005/8/layout/hProcess9"/>
    <dgm:cxn modelId="{9C70AD14-2694-4405-A40E-9BE41CC1F7E8}" srcId="{D6F2BAEE-D5A2-45E5-A7DF-FB8BE6D4C412}" destId="{5B45C490-FB18-4B4F-94AD-A5DB65A6ADB4}" srcOrd="1" destOrd="0" parTransId="{02558937-E05E-44E8-89CE-509873D07EF0}" sibTransId="{85ABB0A0-8CC2-4DAA-AEA8-18A6EF9859FB}"/>
    <dgm:cxn modelId="{ED9A9390-01DA-4DE7-8A6D-13ADDC33E41A}" type="presOf" srcId="{0C2F767F-134C-45C4-A5C9-39306F3F5F3C}" destId="{8980E636-02A9-4986-A2A2-9C9040980905}" srcOrd="0" destOrd="0" presId="urn:microsoft.com/office/officeart/2005/8/layout/hProcess9"/>
    <dgm:cxn modelId="{61864290-58D6-4DCF-AC9D-4B5A60707A06}" type="presParOf" srcId="{26FA5A58-8CC6-445B-9C42-D523B6997A08}" destId="{366DEE15-F89D-4391-9133-758C05CA2886}" srcOrd="0" destOrd="0" presId="urn:microsoft.com/office/officeart/2005/8/layout/hProcess9"/>
    <dgm:cxn modelId="{569F1FE6-0E1F-4CA3-8708-848FB990999D}" type="presParOf" srcId="{26FA5A58-8CC6-445B-9C42-D523B6997A08}" destId="{FA203DB7-B788-4C27-9A0B-9A63FBA8D1E8}" srcOrd="1" destOrd="0" presId="urn:microsoft.com/office/officeart/2005/8/layout/hProcess9"/>
    <dgm:cxn modelId="{E4E29CA9-E7F6-41E4-A0CD-5D164D246D84}" type="presParOf" srcId="{FA203DB7-B788-4C27-9A0B-9A63FBA8D1E8}" destId="{8980E636-02A9-4986-A2A2-9C9040980905}" srcOrd="0" destOrd="0" presId="urn:microsoft.com/office/officeart/2005/8/layout/hProcess9"/>
    <dgm:cxn modelId="{C66F5BBE-502D-485C-95B5-AFC5F9EE9992}" type="presParOf" srcId="{FA203DB7-B788-4C27-9A0B-9A63FBA8D1E8}" destId="{F6DB2811-6C8A-4083-98D7-83B4F2B577A8}" srcOrd="1" destOrd="0" presId="urn:microsoft.com/office/officeart/2005/8/layout/hProcess9"/>
    <dgm:cxn modelId="{9BD67913-5FBF-40D6-B663-2F8B74148481}" type="presParOf" srcId="{FA203DB7-B788-4C27-9A0B-9A63FBA8D1E8}" destId="{2B8D0FA3-C64F-4185-9D41-85C3AFFC5A98}" srcOrd="2" destOrd="0" presId="urn:microsoft.com/office/officeart/2005/8/layout/hProcess9"/>
    <dgm:cxn modelId="{5BC36364-1355-4981-ACD2-0D501A52B395}" type="presParOf" srcId="{FA203DB7-B788-4C27-9A0B-9A63FBA8D1E8}" destId="{83D651DE-D066-46FD-8FFF-69D96639C51D}" srcOrd="3" destOrd="0" presId="urn:microsoft.com/office/officeart/2005/8/layout/hProcess9"/>
    <dgm:cxn modelId="{E6F029DE-BC82-4438-B85F-8E6845A5BB0A}" type="presParOf" srcId="{FA203DB7-B788-4C27-9A0B-9A63FBA8D1E8}" destId="{CE1EE82C-D458-43E5-B8AF-D9824710BB4D}" srcOrd="4" destOrd="0" presId="urn:microsoft.com/office/officeart/2005/8/layout/hProcess9"/>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934B411-06DF-4D39-89FA-59A3A696E74B}">
      <dsp:nvSpPr>
        <dsp:cNvPr id="0" name=""/>
        <dsp:cNvSpPr/>
      </dsp:nvSpPr>
      <dsp:spPr>
        <a:xfrm rot="5400000">
          <a:off x="4054435" y="-1319805"/>
          <a:ext cx="1218009" cy="438912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GB" sz="1700" kern="1200" dirty="0" smtClean="0"/>
            <a:t>To manage liability for privacy</a:t>
          </a:r>
          <a:endParaRPr lang="en-GB" sz="1700" kern="1200" dirty="0"/>
        </a:p>
        <a:p>
          <a:pPr marL="171450" lvl="1" indent="-171450" algn="l" defTabSz="755650">
            <a:lnSpc>
              <a:spcPct val="90000"/>
            </a:lnSpc>
            <a:spcBef>
              <a:spcPct val="0"/>
            </a:spcBef>
            <a:spcAft>
              <a:spcPct val="15000"/>
            </a:spcAft>
            <a:buChar char="••"/>
          </a:pPr>
          <a:r>
            <a:rPr lang="en-GB" sz="1700" kern="1200" dirty="0" smtClean="0"/>
            <a:t>Security Risks</a:t>
          </a:r>
          <a:endParaRPr lang="en-GB" sz="1700" kern="1200" dirty="0"/>
        </a:p>
        <a:p>
          <a:pPr marL="171450" lvl="1" indent="-171450" algn="l" defTabSz="755650">
            <a:lnSpc>
              <a:spcPct val="90000"/>
            </a:lnSpc>
            <a:spcBef>
              <a:spcPct val="0"/>
            </a:spcBef>
            <a:spcAft>
              <a:spcPct val="15000"/>
            </a:spcAft>
            <a:buChar char="••"/>
          </a:pPr>
          <a:r>
            <a:rPr lang="en-GB" sz="1700" kern="1200" dirty="0" smtClean="0"/>
            <a:t>Reduce risks from Electronic and Physical Threats</a:t>
          </a:r>
          <a:endParaRPr lang="en-GB" sz="1700" kern="1200" dirty="0"/>
        </a:p>
      </dsp:txBody>
      <dsp:txXfrm rot="5400000">
        <a:off x="4054435" y="-1319805"/>
        <a:ext cx="1218009" cy="4389120"/>
      </dsp:txXfrm>
    </dsp:sp>
    <dsp:sp modelId="{0A4D6078-30D8-47B3-8FC5-7BFF9966A57F}">
      <dsp:nvSpPr>
        <dsp:cNvPr id="0" name=""/>
        <dsp:cNvSpPr/>
      </dsp:nvSpPr>
      <dsp:spPr>
        <a:xfrm>
          <a:off x="0" y="7"/>
          <a:ext cx="2468880" cy="152251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GB" sz="2900" kern="1200" dirty="0" smtClean="0"/>
            <a:t>What is a role of IS professional?  </a:t>
          </a:r>
          <a:endParaRPr lang="en-GB" sz="2900" kern="1200" dirty="0"/>
        </a:p>
      </dsp:txBody>
      <dsp:txXfrm>
        <a:off x="0" y="7"/>
        <a:ext cx="2468880" cy="1522511"/>
      </dsp:txXfrm>
    </dsp:sp>
    <dsp:sp modelId="{240DC834-C458-483E-867A-B0C4B63FC2AD}">
      <dsp:nvSpPr>
        <dsp:cNvPr id="0" name=""/>
        <dsp:cNvSpPr/>
      </dsp:nvSpPr>
      <dsp:spPr>
        <a:xfrm rot="5400000">
          <a:off x="4054435" y="167639"/>
          <a:ext cx="1218009" cy="438912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GB" sz="1700" kern="1200" dirty="0" smtClean="0"/>
            <a:t>understand the current legal environment</a:t>
          </a:r>
          <a:endParaRPr lang="en-GB" sz="1700" kern="1200" dirty="0"/>
        </a:p>
        <a:p>
          <a:pPr marL="171450" lvl="1" indent="-171450" algn="l" defTabSz="755650">
            <a:lnSpc>
              <a:spcPct val="90000"/>
            </a:lnSpc>
            <a:spcBef>
              <a:spcPct val="0"/>
            </a:spcBef>
            <a:spcAft>
              <a:spcPct val="15000"/>
            </a:spcAft>
            <a:buChar char="••"/>
          </a:pPr>
          <a:r>
            <a:rPr lang="en-GB" sz="1700" kern="1200" dirty="0" smtClean="0"/>
            <a:t>stay current with laws and regulations</a:t>
          </a:r>
          <a:endParaRPr lang="en-GB" sz="1700" kern="1200" dirty="0"/>
        </a:p>
        <a:p>
          <a:pPr marL="171450" lvl="1" indent="-171450" algn="l" defTabSz="755650">
            <a:lnSpc>
              <a:spcPct val="90000"/>
            </a:lnSpc>
            <a:spcBef>
              <a:spcPct val="0"/>
            </a:spcBef>
            <a:spcAft>
              <a:spcPct val="15000"/>
            </a:spcAft>
            <a:buChar char="••"/>
          </a:pPr>
          <a:r>
            <a:rPr lang="en-GB" sz="1700" kern="1200" dirty="0" smtClean="0"/>
            <a:t>watch for new and emerging issues</a:t>
          </a:r>
          <a:endParaRPr lang="en-GB" sz="1700" kern="1200" dirty="0"/>
        </a:p>
      </dsp:txBody>
      <dsp:txXfrm rot="5400000">
        <a:off x="4054435" y="167639"/>
        <a:ext cx="1218009" cy="4389120"/>
      </dsp:txXfrm>
    </dsp:sp>
    <dsp:sp modelId="{073E586B-7C4A-408F-BFA5-4BA5F47121F3}">
      <dsp:nvSpPr>
        <dsp:cNvPr id="0" name=""/>
        <dsp:cNvSpPr/>
      </dsp:nvSpPr>
      <dsp:spPr>
        <a:xfrm>
          <a:off x="0" y="1600944"/>
          <a:ext cx="2468880" cy="152251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GB" sz="2900" kern="1200" dirty="0" smtClean="0"/>
            <a:t>What they should understand?</a:t>
          </a:r>
          <a:endParaRPr lang="en-GB" sz="2900" kern="1200" dirty="0"/>
        </a:p>
      </dsp:txBody>
      <dsp:txXfrm>
        <a:off x="0" y="1600944"/>
        <a:ext cx="2468880" cy="1522511"/>
      </dsp:txXfrm>
    </dsp:sp>
    <dsp:sp modelId="{222EBD11-5401-402E-9208-1779D108C4BB}">
      <dsp:nvSpPr>
        <dsp:cNvPr id="0" name=""/>
        <dsp:cNvSpPr/>
      </dsp:nvSpPr>
      <dsp:spPr>
        <a:xfrm rot="5400000">
          <a:off x="4054435" y="1766277"/>
          <a:ext cx="1218009" cy="438912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GB" sz="1700" kern="1200" dirty="0" smtClean="0"/>
            <a:t>By educating management  and employees</a:t>
          </a:r>
          <a:endParaRPr lang="en-GB" sz="1700" kern="1200" dirty="0"/>
        </a:p>
        <a:p>
          <a:pPr marL="171450" lvl="1" indent="-171450" algn="l" defTabSz="755650">
            <a:lnSpc>
              <a:spcPct val="90000"/>
            </a:lnSpc>
            <a:spcBef>
              <a:spcPct val="0"/>
            </a:spcBef>
            <a:spcAft>
              <a:spcPct val="15000"/>
            </a:spcAft>
            <a:buChar char="••"/>
          </a:pPr>
          <a:r>
            <a:rPr lang="en-GB" sz="1700" kern="1200" dirty="0" smtClean="0"/>
            <a:t>Proper use of Information security</a:t>
          </a:r>
          <a:endParaRPr lang="en-GB" sz="1700" kern="1200" dirty="0"/>
        </a:p>
      </dsp:txBody>
      <dsp:txXfrm rot="5400000">
        <a:off x="4054435" y="1766277"/>
        <a:ext cx="1218009" cy="4389120"/>
      </dsp:txXfrm>
    </dsp:sp>
    <dsp:sp modelId="{102CF792-9DFF-4594-A4AD-AE4E064F211C}">
      <dsp:nvSpPr>
        <dsp:cNvPr id="0" name=""/>
        <dsp:cNvSpPr/>
      </dsp:nvSpPr>
      <dsp:spPr>
        <a:xfrm>
          <a:off x="0" y="3199581"/>
          <a:ext cx="2468880" cy="152251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GB" sz="2900" kern="1200" dirty="0" smtClean="0"/>
            <a:t>How they Can?</a:t>
          </a:r>
          <a:endParaRPr lang="en-GB" sz="2900" kern="1200" dirty="0"/>
        </a:p>
      </dsp:txBody>
      <dsp:txXfrm>
        <a:off x="0" y="3199581"/>
        <a:ext cx="2468880" cy="1522511"/>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F4C1EDB-F3EA-4749-9F72-B2524B0B832A}">
      <dsp:nvSpPr>
        <dsp:cNvPr id="0" name=""/>
        <dsp:cNvSpPr/>
      </dsp:nvSpPr>
      <dsp:spPr>
        <a:xfrm>
          <a:off x="0" y="3881344"/>
          <a:ext cx="6934200" cy="12739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GB" sz="2400" kern="1200" dirty="0" smtClean="0"/>
            <a:t>Categories</a:t>
          </a:r>
          <a:endParaRPr lang="en-GB" sz="2400" kern="1200" dirty="0"/>
        </a:p>
      </dsp:txBody>
      <dsp:txXfrm>
        <a:off x="0" y="3881344"/>
        <a:ext cx="6934200" cy="687929"/>
      </dsp:txXfrm>
    </dsp:sp>
    <dsp:sp modelId="{D67AE48F-98FC-400D-9E38-25C7704F8A37}">
      <dsp:nvSpPr>
        <dsp:cNvPr id="0" name=""/>
        <dsp:cNvSpPr/>
      </dsp:nvSpPr>
      <dsp:spPr>
        <a:xfrm>
          <a:off x="0" y="4543795"/>
          <a:ext cx="3467099" cy="58601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8920" tIns="44450" rIns="248920" bIns="44450" numCol="1" spcCol="1270" anchor="ctr" anchorCtr="0">
          <a:noAutofit/>
        </a:bodyPr>
        <a:lstStyle/>
        <a:p>
          <a:pPr lvl="0" algn="ctr" defTabSz="1555750">
            <a:lnSpc>
              <a:spcPct val="90000"/>
            </a:lnSpc>
            <a:spcBef>
              <a:spcPct val="0"/>
            </a:spcBef>
            <a:spcAft>
              <a:spcPct val="35000"/>
            </a:spcAft>
          </a:pPr>
          <a:r>
            <a:rPr lang="en-GB" sz="3500" kern="1200" dirty="0" smtClean="0"/>
            <a:t>Narrow sense</a:t>
          </a:r>
          <a:endParaRPr lang="en-GB" sz="3500" kern="1200" dirty="0"/>
        </a:p>
      </dsp:txBody>
      <dsp:txXfrm>
        <a:off x="0" y="4543795"/>
        <a:ext cx="3467099" cy="586014"/>
      </dsp:txXfrm>
    </dsp:sp>
    <dsp:sp modelId="{BA10BC8A-3BFF-4341-A3EB-C5683F3579D8}">
      <dsp:nvSpPr>
        <dsp:cNvPr id="0" name=""/>
        <dsp:cNvSpPr/>
      </dsp:nvSpPr>
      <dsp:spPr>
        <a:xfrm>
          <a:off x="3467100" y="4543795"/>
          <a:ext cx="3467099" cy="58601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8920" tIns="44450" rIns="248920" bIns="44450" numCol="1" spcCol="1270" anchor="ctr" anchorCtr="0">
          <a:noAutofit/>
        </a:bodyPr>
        <a:lstStyle/>
        <a:p>
          <a:pPr lvl="0" algn="ctr" defTabSz="1555750">
            <a:lnSpc>
              <a:spcPct val="90000"/>
            </a:lnSpc>
            <a:spcBef>
              <a:spcPct val="0"/>
            </a:spcBef>
            <a:spcAft>
              <a:spcPct val="35000"/>
            </a:spcAft>
          </a:pPr>
          <a:r>
            <a:rPr lang="en-GB" sz="3500" kern="1200" dirty="0" smtClean="0"/>
            <a:t>Broader sense</a:t>
          </a:r>
          <a:endParaRPr lang="en-GB" sz="3500" kern="1200" dirty="0"/>
        </a:p>
      </dsp:txBody>
      <dsp:txXfrm>
        <a:off x="3467100" y="4543795"/>
        <a:ext cx="3467099" cy="586014"/>
      </dsp:txXfrm>
    </dsp:sp>
    <dsp:sp modelId="{429B88C7-45C2-40DB-B3B5-32971E360B71}">
      <dsp:nvSpPr>
        <dsp:cNvPr id="0" name=""/>
        <dsp:cNvSpPr/>
      </dsp:nvSpPr>
      <dsp:spPr>
        <a:xfrm rot="10800000">
          <a:off x="0" y="1941128"/>
          <a:ext cx="6934200" cy="1959325"/>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GB" sz="2400" kern="1200" dirty="0" smtClean="0"/>
            <a:t>By whom</a:t>
          </a:r>
          <a:endParaRPr lang="en-GB" sz="2400" kern="1200" dirty="0"/>
        </a:p>
      </dsp:txBody>
      <dsp:txXfrm>
        <a:off x="0" y="1941128"/>
        <a:ext cx="6934200" cy="687723"/>
      </dsp:txXfrm>
    </dsp:sp>
    <dsp:sp modelId="{090ED372-A29B-4547-94CA-52A7AE774518}">
      <dsp:nvSpPr>
        <dsp:cNvPr id="0" name=""/>
        <dsp:cNvSpPr/>
      </dsp:nvSpPr>
      <dsp:spPr>
        <a:xfrm>
          <a:off x="0" y="2628851"/>
          <a:ext cx="3467099" cy="58583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8920" tIns="44450" rIns="248920" bIns="44450" numCol="1" spcCol="1270" anchor="ctr" anchorCtr="0">
          <a:noAutofit/>
        </a:bodyPr>
        <a:lstStyle/>
        <a:p>
          <a:pPr lvl="0" algn="ctr" defTabSz="1555750">
            <a:lnSpc>
              <a:spcPct val="90000"/>
            </a:lnSpc>
            <a:spcBef>
              <a:spcPct val="0"/>
            </a:spcBef>
            <a:spcAft>
              <a:spcPct val="35000"/>
            </a:spcAft>
          </a:pPr>
          <a:r>
            <a:rPr lang="en-GB" sz="3500" kern="1200" dirty="0" smtClean="0"/>
            <a:t>Human	</a:t>
          </a:r>
          <a:endParaRPr lang="en-GB" sz="3500" kern="1200" dirty="0"/>
        </a:p>
      </dsp:txBody>
      <dsp:txXfrm>
        <a:off x="0" y="2628851"/>
        <a:ext cx="3467099" cy="585838"/>
      </dsp:txXfrm>
    </dsp:sp>
    <dsp:sp modelId="{6FB6FE12-3B7B-43A6-869F-269D0721BFF7}">
      <dsp:nvSpPr>
        <dsp:cNvPr id="0" name=""/>
        <dsp:cNvSpPr/>
      </dsp:nvSpPr>
      <dsp:spPr>
        <a:xfrm>
          <a:off x="3467100" y="2628851"/>
          <a:ext cx="3467099" cy="58583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8920" tIns="44450" rIns="248920" bIns="44450" numCol="1" spcCol="1270" anchor="ctr" anchorCtr="0">
          <a:noAutofit/>
        </a:bodyPr>
        <a:lstStyle/>
        <a:p>
          <a:pPr lvl="0" algn="ctr" defTabSz="1555750">
            <a:lnSpc>
              <a:spcPct val="90000"/>
            </a:lnSpc>
            <a:spcBef>
              <a:spcPct val="0"/>
            </a:spcBef>
            <a:spcAft>
              <a:spcPct val="35000"/>
            </a:spcAft>
          </a:pPr>
          <a:r>
            <a:rPr lang="en-GB" sz="3500" kern="1200" dirty="0" smtClean="0"/>
            <a:t>Machine</a:t>
          </a:r>
          <a:endParaRPr lang="en-GB" sz="3500" kern="1200" dirty="0"/>
        </a:p>
      </dsp:txBody>
      <dsp:txXfrm>
        <a:off x="3467100" y="2628851"/>
        <a:ext cx="3467099" cy="585838"/>
      </dsp:txXfrm>
    </dsp:sp>
    <dsp:sp modelId="{58873189-863D-4BB4-9DCE-F32E55FDAE12}">
      <dsp:nvSpPr>
        <dsp:cNvPr id="0" name=""/>
        <dsp:cNvSpPr/>
      </dsp:nvSpPr>
      <dsp:spPr>
        <a:xfrm rot="10800000">
          <a:off x="0" y="911"/>
          <a:ext cx="6934200" cy="1959325"/>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GB" sz="2400" kern="1200" dirty="0" smtClean="0"/>
            <a:t>Definition</a:t>
          </a:r>
          <a:endParaRPr lang="en-GB" sz="2400" kern="1200" dirty="0"/>
        </a:p>
      </dsp:txBody>
      <dsp:txXfrm>
        <a:off x="0" y="911"/>
        <a:ext cx="6934200" cy="687723"/>
      </dsp:txXfrm>
    </dsp:sp>
    <dsp:sp modelId="{7EFE3768-9B91-42A7-8D98-77B4B705426D}">
      <dsp:nvSpPr>
        <dsp:cNvPr id="0" name=""/>
        <dsp:cNvSpPr/>
      </dsp:nvSpPr>
      <dsp:spPr>
        <a:xfrm>
          <a:off x="0" y="688634"/>
          <a:ext cx="3467099" cy="58583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8920" tIns="44450" rIns="248920" bIns="44450" numCol="1" spcCol="1270" anchor="ctr" anchorCtr="0">
          <a:noAutofit/>
        </a:bodyPr>
        <a:lstStyle/>
        <a:p>
          <a:pPr lvl="0" algn="ctr" defTabSz="1555750">
            <a:lnSpc>
              <a:spcPct val="90000"/>
            </a:lnSpc>
            <a:spcBef>
              <a:spcPct val="0"/>
            </a:spcBef>
            <a:spcAft>
              <a:spcPct val="35000"/>
            </a:spcAft>
          </a:pPr>
          <a:r>
            <a:rPr lang="en-GB" sz="3500" kern="1200" dirty="0" smtClean="0"/>
            <a:t>Crime</a:t>
          </a:r>
          <a:endParaRPr lang="en-GB" sz="3500" kern="1200" dirty="0"/>
        </a:p>
      </dsp:txBody>
      <dsp:txXfrm>
        <a:off x="0" y="688634"/>
        <a:ext cx="3467099" cy="585838"/>
      </dsp:txXfrm>
    </dsp:sp>
    <dsp:sp modelId="{8D95A184-5A60-4CB2-A826-5184B39CC5E9}">
      <dsp:nvSpPr>
        <dsp:cNvPr id="0" name=""/>
        <dsp:cNvSpPr/>
      </dsp:nvSpPr>
      <dsp:spPr>
        <a:xfrm>
          <a:off x="3467100" y="688634"/>
          <a:ext cx="3467099" cy="58583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8920" tIns="44450" rIns="248920" bIns="44450" numCol="1" spcCol="1270" anchor="ctr" anchorCtr="0">
          <a:noAutofit/>
        </a:bodyPr>
        <a:lstStyle/>
        <a:p>
          <a:pPr lvl="0" algn="ctr" defTabSz="1555750">
            <a:lnSpc>
              <a:spcPct val="90000"/>
            </a:lnSpc>
            <a:spcBef>
              <a:spcPct val="0"/>
            </a:spcBef>
            <a:spcAft>
              <a:spcPct val="35000"/>
            </a:spcAft>
          </a:pPr>
          <a:r>
            <a:rPr lang="en-GB" sz="3500" kern="1200" dirty="0" smtClean="0"/>
            <a:t>Computer</a:t>
          </a:r>
          <a:endParaRPr lang="en-GB" sz="3500" kern="1200" dirty="0"/>
        </a:p>
      </dsp:txBody>
      <dsp:txXfrm>
        <a:off x="3467100" y="688634"/>
        <a:ext cx="3467099" cy="585838"/>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66DEE15-F89D-4391-9133-758C05CA2886}">
      <dsp:nvSpPr>
        <dsp:cNvPr id="0" name=""/>
        <dsp:cNvSpPr/>
      </dsp:nvSpPr>
      <dsp:spPr>
        <a:xfrm>
          <a:off x="582929" y="0"/>
          <a:ext cx="6606540" cy="4191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80E636-02A9-4986-A2A2-9C9040980905}">
      <dsp:nvSpPr>
        <dsp:cNvPr id="0" name=""/>
        <dsp:cNvSpPr/>
      </dsp:nvSpPr>
      <dsp:spPr>
        <a:xfrm>
          <a:off x="824" y="1257299"/>
          <a:ext cx="2481330" cy="1676400"/>
        </a:xfrm>
        <a:prstGeom prst="roundRect">
          <a:avLst/>
        </a:prstGeom>
        <a:solidFill>
          <a:schemeClr val="lt1"/>
        </a:solidFill>
        <a:ln w="12700" cap="flat" cmpd="sng" algn="ctr">
          <a:solidFill>
            <a:schemeClr val="accent2"/>
          </a:solidFill>
          <a:prstDash val="solid"/>
          <a:miter lim="800000"/>
        </a:ln>
        <a:effectLst/>
      </dsp:spPr>
      <dsp:style>
        <a:lnRef idx="2">
          <a:schemeClr val="accent2"/>
        </a:lnRef>
        <a:fillRef idx="1">
          <a:schemeClr val="lt1"/>
        </a:fillRef>
        <a:effectRef idx="0">
          <a:schemeClr val="accent2"/>
        </a:effectRef>
        <a:fontRef idx="minor">
          <a:schemeClr val="dk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GB" sz="2700" kern="1200" dirty="0" smtClean="0"/>
            <a:t>1,15000 people </a:t>
          </a:r>
        </a:p>
        <a:p>
          <a:pPr lvl="0" algn="ctr" defTabSz="1200150">
            <a:lnSpc>
              <a:spcPct val="90000"/>
            </a:lnSpc>
            <a:spcBef>
              <a:spcPct val="0"/>
            </a:spcBef>
            <a:spcAft>
              <a:spcPct val="35000"/>
            </a:spcAft>
          </a:pPr>
          <a:r>
            <a:rPr lang="en-GB" sz="2700" kern="1200" dirty="0" smtClean="0"/>
            <a:t>(everyday)</a:t>
          </a:r>
          <a:endParaRPr lang="en-GB" sz="2700" kern="1200" dirty="0"/>
        </a:p>
      </dsp:txBody>
      <dsp:txXfrm>
        <a:off x="824" y="1257299"/>
        <a:ext cx="2481330" cy="1676400"/>
      </dsp:txXfrm>
    </dsp:sp>
    <dsp:sp modelId="{2B8D0FA3-C64F-4185-9D41-85C3AFFC5A98}">
      <dsp:nvSpPr>
        <dsp:cNvPr id="0" name=""/>
        <dsp:cNvSpPr/>
      </dsp:nvSpPr>
      <dsp:spPr>
        <a:xfrm>
          <a:off x="2645534" y="1257299"/>
          <a:ext cx="2481330" cy="1676400"/>
        </a:xfrm>
        <a:prstGeom prst="roundRect">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GB" sz="2700" kern="1200" dirty="0" smtClean="0"/>
            <a:t>80 per minute </a:t>
          </a:r>
        </a:p>
        <a:p>
          <a:pPr lvl="0" algn="ctr" defTabSz="1200150">
            <a:lnSpc>
              <a:spcPct val="90000"/>
            </a:lnSpc>
            <a:spcBef>
              <a:spcPct val="0"/>
            </a:spcBef>
            <a:spcAft>
              <a:spcPct val="35000"/>
            </a:spcAft>
          </a:pPr>
          <a:r>
            <a:rPr lang="en-GB" sz="2700" kern="1200" dirty="0" smtClean="0"/>
            <a:t>(one per second)</a:t>
          </a:r>
          <a:endParaRPr lang="en-GB" sz="2700" kern="1200" dirty="0"/>
        </a:p>
      </dsp:txBody>
      <dsp:txXfrm>
        <a:off x="2645534" y="1257299"/>
        <a:ext cx="2481330" cy="1676400"/>
      </dsp:txXfrm>
    </dsp:sp>
    <dsp:sp modelId="{CE1EE82C-D458-43E5-B8AF-D9824710BB4D}">
      <dsp:nvSpPr>
        <dsp:cNvPr id="0" name=""/>
        <dsp:cNvSpPr/>
      </dsp:nvSpPr>
      <dsp:spPr>
        <a:xfrm>
          <a:off x="5290245" y="1257299"/>
          <a:ext cx="2481330" cy="1676400"/>
        </a:xfrm>
        <a:prstGeom prst="roundRect">
          <a:avLst/>
        </a:prstGeom>
        <a:solidFill>
          <a:schemeClr val="lt1"/>
        </a:solidFill>
        <a:ln w="12700" cap="flat" cmpd="sng" algn="ctr">
          <a:solidFill>
            <a:schemeClr val="accent5"/>
          </a:solidFill>
          <a:prstDash val="solid"/>
          <a:miter lim="800000"/>
        </a:ln>
        <a:effectLst/>
      </dsp:spPr>
      <dsp:style>
        <a:lnRef idx="2">
          <a:schemeClr val="accent5"/>
        </a:lnRef>
        <a:fillRef idx="1">
          <a:schemeClr val="lt1"/>
        </a:fillRef>
        <a:effectRef idx="0">
          <a:schemeClr val="accent5"/>
        </a:effectRef>
        <a:fontRef idx="minor">
          <a:schemeClr val="dk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GB" sz="2700" kern="1200" dirty="0" smtClean="0"/>
            <a:t>Average financial 10500</a:t>
          </a:r>
          <a:endParaRPr lang="en-GB" sz="2700" kern="1200" dirty="0"/>
        </a:p>
      </dsp:txBody>
      <dsp:txXfrm>
        <a:off x="5290245" y="1257299"/>
        <a:ext cx="2481330" cy="167640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FE696D-3DFA-43A9-928F-B6B9D6AE218D}" type="datetimeFigureOut">
              <a:rPr lang="en-GB" smtClean="0"/>
              <a:pPr/>
              <a:t>14/10/2020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8C8CDE-06B5-42CA-94DA-150C49C3D7A8}" type="slidenum">
              <a:rPr lang="en-GB" smtClean="0"/>
              <a:pPr/>
              <a:t>‹#›</a:t>
            </a:fld>
            <a:endParaRPr lang="en-GB"/>
          </a:p>
        </p:txBody>
      </p:sp>
    </p:spTree>
    <p:extLst>
      <p:ext uri="{BB962C8B-B14F-4D97-AF65-F5344CB8AC3E}">
        <p14:creationId xmlns:p14="http://schemas.microsoft.com/office/powerpoint/2010/main" xmlns="" val="1389642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IN" dirty="0" smtClean="0"/>
              <a:t>Dissemination (distribution)—The organization must be able to demonstrate that the relevant policy has been made readily available for review by the employee. Common dissemination techniques include hard copy and electronic distribution.</a:t>
            </a:r>
          </a:p>
          <a:p>
            <a:r>
              <a:rPr lang="en-IN" dirty="0" smtClean="0"/>
              <a:t> ● Review (reading)—The organization must be able to demonstrate that it disseminated the document in an intelligible form, including versions for illiterate, non-English reading, and reading-impaired employees. Common techniques include recordings of the policy in English and alternate languages. </a:t>
            </a:r>
          </a:p>
          <a:p>
            <a:r>
              <a:rPr lang="en-IN" dirty="0" smtClean="0"/>
              <a:t>● Comprehension (understanding)—The organization must be able to demonstrate that the employee understood the requirements and content of the policy. Common techniques include quizzes and other assessments</a:t>
            </a:r>
          </a:p>
          <a:p>
            <a:pPr marL="171450" indent="-171450">
              <a:buFont typeface="Arial" panose="020B0604020202020204" pitchFamily="34" charset="0"/>
              <a:buChar char="•"/>
            </a:pPr>
            <a:r>
              <a:rPr lang="en-IN" dirty="0" smtClean="0"/>
              <a:t>Compliance (agreement)—The organization must be able to demonstrate that the employee agreed to comply with the policy through act or affirmation. Common techniques include logon banners, which require a specific action (mouse click or keystroke) to acknowledge agreement, or a signed document clearly indicating the employee has read, understood, and agreed to comply with the policy.</a:t>
            </a:r>
          </a:p>
          <a:p>
            <a:r>
              <a:rPr lang="en-IN" dirty="0" smtClean="0"/>
              <a:t> ● Uniform enforcement—The organization must be able to demonstrate that the policy has been uniformly enforced, regardless of employee status or assignment.</a:t>
            </a:r>
            <a:endParaRPr lang="en-IN" dirty="0"/>
          </a:p>
        </p:txBody>
      </p:sp>
      <p:sp>
        <p:nvSpPr>
          <p:cNvPr id="4" name="Slide Number Placeholder 3"/>
          <p:cNvSpPr>
            <a:spLocks noGrp="1"/>
          </p:cNvSpPr>
          <p:nvPr>
            <p:ph type="sldNum" sz="quarter" idx="10"/>
          </p:nvPr>
        </p:nvSpPr>
        <p:spPr/>
        <p:txBody>
          <a:bodyPr/>
          <a:lstStyle/>
          <a:p>
            <a:fld id="{6B274DCF-DA4A-4AD9-9A11-908A5A3E3E7F}" type="slidenum">
              <a:rPr lang="en-IN" smtClean="0">
                <a:solidFill>
                  <a:prstClr val="black"/>
                </a:solidFill>
              </a:rPr>
              <a:pPr/>
              <a:t>8</a:t>
            </a:fld>
            <a:endParaRPr lang="en-IN">
              <a:solidFill>
                <a:prstClr val="black"/>
              </a:solidFill>
            </a:endParaRPr>
          </a:p>
        </p:txBody>
      </p:sp>
    </p:spTree>
    <p:extLst>
      <p:ext uri="{BB962C8B-B14F-4D97-AF65-F5344CB8AC3E}">
        <p14:creationId xmlns:p14="http://schemas.microsoft.com/office/powerpoint/2010/main" xmlns="" val="3301204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indent="0" algn="just">
              <a:buNone/>
            </a:pPr>
            <a:r>
              <a:rPr lang="en-IN" b="1" dirty="0" smtClean="0"/>
              <a:t>Cybercrime in a narrow sense (computer crime</a:t>
            </a:r>
            <a:r>
              <a:rPr lang="en-IN" dirty="0" smtClean="0"/>
              <a:t>): Any illegal behaviour directed by means of electronic operations that targets the security of computer systems and the data processed by them.</a:t>
            </a:r>
          </a:p>
          <a:p>
            <a:pPr marL="0" indent="0" algn="just">
              <a:buNone/>
            </a:pPr>
            <a:r>
              <a:rPr lang="en-IN" b="1" dirty="0" smtClean="0"/>
              <a:t>b. Cybercrime in a broader sense (computer-related crime): </a:t>
            </a:r>
            <a:r>
              <a:rPr lang="en-IN" dirty="0" smtClean="0"/>
              <a:t>Any illegal </a:t>
            </a:r>
            <a:r>
              <a:rPr lang="en-IN" dirty="0" err="1" smtClean="0"/>
              <a:t>behavior</a:t>
            </a:r>
            <a:r>
              <a:rPr lang="en-IN" dirty="0" smtClean="0"/>
              <a:t> committed by means of a computer system or network, including such crimes as illegal possession [and] offering or distributing information by means of a computer system or network</a:t>
            </a:r>
            <a:endParaRPr lang="en-GB" dirty="0"/>
          </a:p>
        </p:txBody>
      </p:sp>
      <p:sp>
        <p:nvSpPr>
          <p:cNvPr id="4" name="Slide Number Placeholder 3"/>
          <p:cNvSpPr>
            <a:spLocks noGrp="1"/>
          </p:cNvSpPr>
          <p:nvPr>
            <p:ph type="sldNum" sz="quarter" idx="10"/>
          </p:nvPr>
        </p:nvSpPr>
        <p:spPr/>
        <p:txBody>
          <a:bodyPr/>
          <a:lstStyle/>
          <a:p>
            <a:fld id="{9E8C8CDE-06B5-42CA-94DA-150C49C3D7A8}" type="slidenum">
              <a:rPr lang="en-GB" smtClean="0"/>
              <a:pPr/>
              <a:t>9</a:t>
            </a:fld>
            <a:endParaRPr lang="en-GB"/>
          </a:p>
        </p:txBody>
      </p:sp>
    </p:spTree>
    <p:extLst>
      <p:ext uri="{BB962C8B-B14F-4D97-AF65-F5344CB8AC3E}">
        <p14:creationId xmlns:p14="http://schemas.microsoft.com/office/powerpoint/2010/main" xmlns="" val="1316752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18, 43</a:t>
            </a:r>
            <a:endParaRPr lang="en-US"/>
          </a:p>
        </p:txBody>
      </p:sp>
      <p:sp>
        <p:nvSpPr>
          <p:cNvPr id="4" name="Slide Number Placeholder 3"/>
          <p:cNvSpPr>
            <a:spLocks noGrp="1"/>
          </p:cNvSpPr>
          <p:nvPr>
            <p:ph type="sldNum" sz="quarter" idx="10"/>
          </p:nvPr>
        </p:nvSpPr>
        <p:spPr/>
        <p:txBody>
          <a:bodyPr/>
          <a:lstStyle/>
          <a:p>
            <a:fld id="{9E8C8CDE-06B5-42CA-94DA-150C49C3D7A8}" type="slidenum">
              <a:rPr lang="en-GB" smtClean="0"/>
              <a:pPr/>
              <a:t>13</a:t>
            </a:fld>
            <a:endParaRPr lang="en-GB"/>
          </a:p>
        </p:txBody>
      </p:sp>
    </p:spTree>
    <p:extLst>
      <p:ext uri="{BB962C8B-B14F-4D97-AF65-F5344CB8AC3E}">
        <p14:creationId xmlns:p14="http://schemas.microsoft.com/office/powerpoint/2010/main" xmlns="" val="3898699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General Assembly of United Nations by a resolution dated 30 January 1997</a:t>
            </a:r>
          </a:p>
          <a:p>
            <a:endParaRPr lang="en-GB" dirty="0"/>
          </a:p>
        </p:txBody>
      </p:sp>
      <p:sp>
        <p:nvSpPr>
          <p:cNvPr id="4" name="Slide Number Placeholder 3"/>
          <p:cNvSpPr>
            <a:spLocks noGrp="1"/>
          </p:cNvSpPr>
          <p:nvPr>
            <p:ph type="sldNum" sz="quarter" idx="10"/>
          </p:nvPr>
        </p:nvSpPr>
        <p:spPr/>
        <p:txBody>
          <a:bodyPr/>
          <a:lstStyle/>
          <a:p>
            <a:fld id="{9E8C8CDE-06B5-42CA-94DA-150C49C3D7A8}" type="slidenum">
              <a:rPr lang="en-GB" smtClean="0"/>
              <a:pPr/>
              <a:t>19</a:t>
            </a:fld>
            <a:endParaRPr lang="en-GB"/>
          </a:p>
        </p:txBody>
      </p:sp>
    </p:spTree>
    <p:extLst>
      <p:ext uri="{BB962C8B-B14F-4D97-AF65-F5344CB8AC3E}">
        <p14:creationId xmlns:p14="http://schemas.microsoft.com/office/powerpoint/2010/main" xmlns="" val="2419510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Thirdly, </a:t>
            </a:r>
            <a:r>
              <a:rPr lang="en-IN" dirty="0" smtClean="0">
                <a:solidFill>
                  <a:schemeClr val="accent4"/>
                </a:solidFill>
              </a:rPr>
              <a:t>none of the existing laws gave any legal validity or sanction to the activities in Cyberspace</a:t>
            </a:r>
            <a:r>
              <a:rPr lang="en-IN" dirty="0" smtClean="0"/>
              <a:t>. For example, the Net is used by a large majority of users for email. Yet till today, email is not "legal" in our country. There is no law in the country, which gives legal validity, and sanction to email. Courts and judiciary in our country have been reluctant to grant judicial recognition to the legality of email in the absence of any specific law having been enacted by the Parliament. As such the need has arisen for Cyber law.</a:t>
            </a:r>
          </a:p>
          <a:p>
            <a:endParaRPr lang="en-GB" dirty="0"/>
          </a:p>
        </p:txBody>
      </p:sp>
      <p:sp>
        <p:nvSpPr>
          <p:cNvPr id="4" name="Slide Number Placeholder 3"/>
          <p:cNvSpPr>
            <a:spLocks noGrp="1"/>
          </p:cNvSpPr>
          <p:nvPr>
            <p:ph type="sldNum" sz="quarter" idx="10"/>
          </p:nvPr>
        </p:nvSpPr>
        <p:spPr/>
        <p:txBody>
          <a:bodyPr/>
          <a:lstStyle/>
          <a:p>
            <a:fld id="{9E8C8CDE-06B5-42CA-94DA-150C49C3D7A8}" type="slidenum">
              <a:rPr lang="en-GB" smtClean="0"/>
              <a:pPr/>
              <a:t>22</a:t>
            </a:fld>
            <a:endParaRPr lang="en-GB"/>
          </a:p>
        </p:txBody>
      </p:sp>
    </p:spTree>
    <p:extLst>
      <p:ext uri="{BB962C8B-B14F-4D97-AF65-F5344CB8AC3E}">
        <p14:creationId xmlns:p14="http://schemas.microsoft.com/office/powerpoint/2010/main" xmlns="" val="1681288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E8C8CDE-06B5-42CA-94DA-150C49C3D7A8}" type="slidenum">
              <a:rPr lang="en-GB" smtClean="0"/>
              <a:pPr/>
              <a:t>23</a:t>
            </a:fld>
            <a:endParaRPr lang="en-GB"/>
          </a:p>
        </p:txBody>
      </p:sp>
    </p:spTree>
    <p:extLst>
      <p:ext uri="{BB962C8B-B14F-4D97-AF65-F5344CB8AC3E}">
        <p14:creationId xmlns:p14="http://schemas.microsoft.com/office/powerpoint/2010/main" xmlns="" val="1589294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62"/>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62"/>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E7BBE30-9C05-4B39-A93F-D262E4D47139}" type="datetimeFigureOut">
              <a:rPr lang="en-IN" smtClean="0">
                <a:solidFill>
                  <a:prstClr val="black">
                    <a:tint val="75000"/>
                  </a:prstClr>
                </a:solidFill>
              </a:rPr>
              <a:pPr/>
              <a:t>14-10-2020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47ED669D-5BBC-4DCB-BC70-3D6D3A5D69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4050299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E7BBE30-9C05-4B39-A93F-D262E4D47139}" type="datetimeFigureOut">
              <a:rPr lang="en-IN" smtClean="0">
                <a:solidFill>
                  <a:prstClr val="black">
                    <a:tint val="75000"/>
                  </a:prstClr>
                </a:solidFill>
              </a:rPr>
              <a:pPr/>
              <a:t>14-10-2020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47ED669D-5BBC-4DCB-BC70-3D6D3A5D69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3384966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61"/>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86"/>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7BBE30-9C05-4B39-A93F-D262E4D47139}" type="datetimeFigureOut">
              <a:rPr lang="en-IN" smtClean="0">
                <a:solidFill>
                  <a:prstClr val="black">
                    <a:tint val="75000"/>
                  </a:prstClr>
                </a:solidFill>
              </a:rPr>
              <a:pPr/>
              <a:t>14-10-2020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47ED669D-5BBC-4DCB-BC70-3D6D3A5D69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27254406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E7BBE30-9C05-4B39-A93F-D262E4D47139}" type="datetimeFigureOut">
              <a:rPr lang="en-IN" smtClean="0">
                <a:solidFill>
                  <a:prstClr val="black">
                    <a:tint val="75000"/>
                  </a:prstClr>
                </a:solidFill>
              </a:rPr>
              <a:pPr/>
              <a:t>14-10-2020</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47ED669D-5BBC-4DCB-BC70-3D6D3A5D69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128099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2"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E7BBE30-9C05-4B39-A93F-D262E4D47139}" type="datetimeFigureOut">
              <a:rPr lang="en-IN" smtClean="0">
                <a:solidFill>
                  <a:prstClr val="black">
                    <a:tint val="75000"/>
                  </a:prstClr>
                </a:solidFill>
              </a:rPr>
              <a:pPr/>
              <a:t>14-10-2020</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47ED669D-5BBC-4DCB-BC70-3D6D3A5D69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7114895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E7BBE30-9C05-4B39-A93F-D262E4D47139}" type="datetimeFigureOut">
              <a:rPr lang="en-IN" smtClean="0">
                <a:solidFill>
                  <a:prstClr val="black">
                    <a:tint val="75000"/>
                  </a:prstClr>
                </a:solidFill>
              </a:rPr>
              <a:pPr/>
              <a:t>14-10-2020</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47ED669D-5BBC-4DCB-BC70-3D6D3A5D69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9102286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7BBE30-9C05-4B39-A93F-D262E4D47139}" type="datetimeFigureOut">
              <a:rPr lang="en-IN" smtClean="0">
                <a:solidFill>
                  <a:prstClr val="black">
                    <a:tint val="75000"/>
                  </a:prstClr>
                </a:solidFill>
              </a:rPr>
              <a:pPr/>
              <a:t>14-10-2020</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47ED669D-5BBC-4DCB-BC70-3D6D3A5D69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24431598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391" y="98744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7BBE30-9C05-4B39-A93F-D262E4D47139}" type="datetimeFigureOut">
              <a:rPr lang="en-IN" smtClean="0">
                <a:solidFill>
                  <a:prstClr val="black">
                    <a:tint val="75000"/>
                  </a:prstClr>
                </a:solidFill>
              </a:rPr>
              <a:pPr/>
              <a:t>14-10-2020</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47ED669D-5BBC-4DCB-BC70-3D6D3A5D69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3075341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391" y="987448"/>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7BBE30-9C05-4B39-A93F-D262E4D47139}" type="datetimeFigureOut">
              <a:rPr lang="en-IN" smtClean="0">
                <a:solidFill>
                  <a:prstClr val="black">
                    <a:tint val="75000"/>
                  </a:prstClr>
                </a:solidFill>
              </a:rPr>
              <a:pPr/>
              <a:t>14-10-2020</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47ED669D-5BBC-4DCB-BC70-3D6D3A5D69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27487510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E7BBE30-9C05-4B39-A93F-D262E4D47139}" type="datetimeFigureOut">
              <a:rPr lang="en-IN" smtClean="0">
                <a:solidFill>
                  <a:prstClr val="black">
                    <a:tint val="75000"/>
                  </a:prstClr>
                </a:solidFill>
              </a:rPr>
              <a:pPr/>
              <a:t>14-10-2020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47ED669D-5BBC-4DCB-BC70-3D6D3A5D69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3001704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E7BBE30-9C05-4B39-A93F-D262E4D47139}" type="datetimeFigureOut">
              <a:rPr lang="en-IN" smtClean="0">
                <a:solidFill>
                  <a:prstClr val="black">
                    <a:tint val="75000"/>
                  </a:prstClr>
                </a:solidFill>
              </a:rPr>
              <a:pPr/>
              <a:t>14-10-2020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47ED669D-5BBC-4DCB-BC70-3D6D3A5D69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36615672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E7BBE30-9C05-4B39-A93F-D262E4D47139}" type="datetimeFigureOut">
              <a:rPr lang="en-IN" smtClean="0">
                <a:solidFill>
                  <a:prstClr val="black">
                    <a:tint val="75000"/>
                  </a:prstClr>
                </a:solidFill>
              </a:rPr>
              <a:pPr/>
              <a:t>14-10-2020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47ED669D-5BBC-4DCB-BC70-3D6D3A5D69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42207625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E7BBE30-9C05-4B39-A93F-D262E4D47139}" type="datetimeFigureOut">
              <a:rPr lang="en-IN" smtClean="0">
                <a:solidFill>
                  <a:prstClr val="black">
                    <a:tint val="75000"/>
                  </a:prstClr>
                </a:solidFill>
              </a:rPr>
              <a:pPr/>
              <a:t>14-10-2020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47ED669D-5BBC-4DCB-BC70-3D6D3A5D69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36219472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55"/>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80"/>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7BBE30-9C05-4B39-A93F-D262E4D47139}" type="datetimeFigureOut">
              <a:rPr lang="en-IN" smtClean="0">
                <a:solidFill>
                  <a:prstClr val="black">
                    <a:tint val="75000"/>
                  </a:prstClr>
                </a:solidFill>
              </a:rPr>
              <a:pPr/>
              <a:t>14-10-2020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47ED669D-5BBC-4DCB-BC70-3D6D3A5D69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1220329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E7BBE30-9C05-4B39-A93F-D262E4D47139}" type="datetimeFigureOut">
              <a:rPr lang="en-IN" smtClean="0">
                <a:solidFill>
                  <a:prstClr val="black">
                    <a:tint val="75000"/>
                  </a:prstClr>
                </a:solidFill>
              </a:rPr>
              <a:pPr/>
              <a:t>14-10-2020</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47ED669D-5BBC-4DCB-BC70-3D6D3A5D69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34757669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2"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E7BBE30-9C05-4B39-A93F-D262E4D47139}" type="datetimeFigureOut">
              <a:rPr lang="en-IN" smtClean="0">
                <a:solidFill>
                  <a:prstClr val="black">
                    <a:tint val="75000"/>
                  </a:prstClr>
                </a:solidFill>
              </a:rPr>
              <a:pPr/>
              <a:t>14-10-2020</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47ED669D-5BBC-4DCB-BC70-3D6D3A5D69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38864687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E7BBE30-9C05-4B39-A93F-D262E4D47139}" type="datetimeFigureOut">
              <a:rPr lang="en-IN" smtClean="0">
                <a:solidFill>
                  <a:prstClr val="black">
                    <a:tint val="75000"/>
                  </a:prstClr>
                </a:solidFill>
              </a:rPr>
              <a:pPr/>
              <a:t>14-10-2020</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47ED669D-5BBC-4DCB-BC70-3D6D3A5D69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35844275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7BBE30-9C05-4B39-A93F-D262E4D47139}" type="datetimeFigureOut">
              <a:rPr lang="en-IN" smtClean="0">
                <a:solidFill>
                  <a:prstClr val="black">
                    <a:tint val="75000"/>
                  </a:prstClr>
                </a:solidFill>
              </a:rPr>
              <a:pPr/>
              <a:t>14-10-2020</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47ED669D-5BBC-4DCB-BC70-3D6D3A5D69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1180188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391" y="987442"/>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7BBE30-9C05-4B39-A93F-D262E4D47139}" type="datetimeFigureOut">
              <a:rPr lang="en-IN" smtClean="0">
                <a:solidFill>
                  <a:prstClr val="black">
                    <a:tint val="75000"/>
                  </a:prstClr>
                </a:solidFill>
              </a:rPr>
              <a:pPr/>
              <a:t>14-10-2020</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47ED669D-5BBC-4DCB-BC70-3D6D3A5D69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41815596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391" y="987442"/>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7BBE30-9C05-4B39-A93F-D262E4D47139}" type="datetimeFigureOut">
              <a:rPr lang="en-IN" smtClean="0">
                <a:solidFill>
                  <a:prstClr val="black">
                    <a:tint val="75000"/>
                  </a:prstClr>
                </a:solidFill>
              </a:rPr>
              <a:pPr/>
              <a:t>14-10-2020</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47ED669D-5BBC-4DCB-BC70-3D6D3A5D69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42317827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E7BBE30-9C05-4B39-A93F-D262E4D47139}" type="datetimeFigureOut">
              <a:rPr lang="en-IN" smtClean="0">
                <a:solidFill>
                  <a:prstClr val="black">
                    <a:tint val="75000"/>
                  </a:prstClr>
                </a:solidFill>
              </a:rPr>
              <a:pPr/>
              <a:t>14-10-2020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47ED669D-5BBC-4DCB-BC70-3D6D3A5D69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2338549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E7BBE30-9C05-4B39-A93F-D262E4D47139}" type="datetimeFigureOut">
              <a:rPr lang="en-IN" smtClean="0">
                <a:solidFill>
                  <a:prstClr val="black">
                    <a:tint val="75000"/>
                  </a:prstClr>
                </a:solidFill>
              </a:rPr>
              <a:pPr/>
              <a:t>14-10-2020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47ED669D-5BBC-4DCB-BC70-3D6D3A5D69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3788133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7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7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10/14/2020</a:t>
            </a:fld>
            <a:endParaRPr lang="en-US"/>
          </a:p>
        </p:txBody>
      </p:sp>
      <p:sp>
        <p:nvSpPr>
          <p:cNvPr id="5" name="Footer Placeholder 4"/>
          <p:cNvSpPr>
            <a:spLocks noGrp="1"/>
          </p:cNvSpPr>
          <p:nvPr>
            <p:ph type="ftr" sz="quarter" idx="3"/>
          </p:nvPr>
        </p:nvSpPr>
        <p:spPr>
          <a:xfrm>
            <a:off x="3124200" y="635637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7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7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7BBE30-9C05-4B39-A93F-D262E4D47139}" type="datetimeFigureOut">
              <a:rPr lang="en-IN" smtClean="0">
                <a:solidFill>
                  <a:prstClr val="black">
                    <a:tint val="75000"/>
                  </a:prstClr>
                </a:solidFill>
              </a:rPr>
              <a:pPr/>
              <a:t>14-10-2020</a:t>
            </a:fld>
            <a:endParaRPr lang="en-IN">
              <a:solidFill>
                <a:prstClr val="black">
                  <a:tint val="75000"/>
                </a:prstClr>
              </a:solidFill>
            </a:endParaRPr>
          </a:p>
        </p:txBody>
      </p:sp>
      <p:sp>
        <p:nvSpPr>
          <p:cNvPr id="5" name="Footer Placeholder 4"/>
          <p:cNvSpPr>
            <a:spLocks noGrp="1"/>
          </p:cNvSpPr>
          <p:nvPr>
            <p:ph type="ftr" sz="quarter" idx="3"/>
          </p:nvPr>
        </p:nvSpPr>
        <p:spPr>
          <a:xfrm>
            <a:off x="3028950" y="635637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6457950" y="635637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ED669D-5BBC-4DCB-BC70-3D6D3A5D69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41885161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67"/>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7BBE30-9C05-4B39-A93F-D262E4D47139}" type="datetimeFigureOut">
              <a:rPr lang="en-IN" smtClean="0">
                <a:solidFill>
                  <a:prstClr val="black">
                    <a:tint val="75000"/>
                  </a:prstClr>
                </a:solidFill>
              </a:rPr>
              <a:pPr/>
              <a:t>14-10-2020</a:t>
            </a:fld>
            <a:endParaRPr lang="en-IN">
              <a:solidFill>
                <a:prstClr val="black">
                  <a:tint val="75000"/>
                </a:prstClr>
              </a:solidFill>
            </a:endParaRPr>
          </a:p>
        </p:txBody>
      </p:sp>
      <p:sp>
        <p:nvSpPr>
          <p:cNvPr id="5" name="Footer Placeholder 4"/>
          <p:cNvSpPr>
            <a:spLocks noGrp="1"/>
          </p:cNvSpPr>
          <p:nvPr>
            <p:ph type="ftr" sz="quarter" idx="3"/>
          </p:nvPr>
        </p:nvSpPr>
        <p:spPr>
          <a:xfrm>
            <a:off x="3028950" y="6356367"/>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6457950" y="6356367"/>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ED669D-5BBC-4DCB-BC70-3D6D3A5D69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28618456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hyperlink" Target="http://kanoon.nearlaw.com/2017/10/28/the-it-act-2000/" TargetMode="Externa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K._R._Narayanan" TargetMode="External"/><Relationship Id="rId2" Type="http://schemas.openxmlformats.org/officeDocument/2006/relationships/notesSlide" Target="../notesSlides/notesSlide4.xml"/><Relationship Id="rId1" Type="http://schemas.openxmlformats.org/officeDocument/2006/relationships/slideLayout" Target="../slideLayouts/slideLayout24.xml"/><Relationship Id="rId5" Type="http://schemas.openxmlformats.org/officeDocument/2006/relationships/image" Target="../media/image2.png"/><Relationship Id="rId4" Type="http://schemas.openxmlformats.org/officeDocument/2006/relationships/hyperlink" Target="https://en.wikipedia.org/wiki/Pramod_Mahajan"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8" Type="http://schemas.openxmlformats.org/officeDocument/2006/relationships/hyperlink" Target="https://en.wikipedia.org/wiki/MouthShut.com" TargetMode="External"/><Relationship Id="rId3" Type="http://schemas.openxmlformats.org/officeDocument/2006/relationships/hyperlink" Target="https://en.wikipedia.org/wiki/Allahabad_High_Court" TargetMode="External"/><Relationship Id="rId7" Type="http://schemas.openxmlformats.org/officeDocument/2006/relationships/hyperlink" Target="https://en.wikipedia.org/wiki/Public_Interest_Litigation" TargetMode="External"/><Relationship Id="rId12" Type="http://schemas.openxmlformats.org/officeDocument/2006/relationships/hyperlink" Target="https://en.wikipedia.org/wiki/Internet_and_Mobile_Association_of_India" TargetMode="External"/><Relationship Id="rId2" Type="http://schemas.openxmlformats.org/officeDocument/2006/relationships/hyperlink" Target="https://en.wikipedia.org/wiki/Lucknow" TargetMode="External"/><Relationship Id="rId1" Type="http://schemas.openxmlformats.org/officeDocument/2006/relationships/slideLayout" Target="../slideLayouts/slideLayout24.xml"/><Relationship Id="rId6" Type="http://schemas.openxmlformats.org/officeDocument/2006/relationships/hyperlink" Target="https://en.wikipedia.org/wiki/Shreya_Singhal" TargetMode="External"/><Relationship Id="rId11" Type="http://schemas.openxmlformats.org/officeDocument/2006/relationships/hyperlink" Target="https://en.wikipedia.org/wiki/Mouthshut.com" TargetMode="External"/><Relationship Id="rId5" Type="http://schemas.openxmlformats.org/officeDocument/2006/relationships/hyperlink" Target="https://en.wikipedia.org/wiki/Information_Technology_Act,_2000" TargetMode="External"/><Relationship Id="rId10" Type="http://schemas.openxmlformats.org/officeDocument/2006/relationships/hyperlink" Target="https://en.wikipedia.org/wiki/Prashant_Bhushan" TargetMode="External"/><Relationship Id="rId4" Type="http://schemas.openxmlformats.org/officeDocument/2006/relationships/hyperlink" Target="https://en.wikipedia.org/wiki/Constitution_of_India" TargetMode="External"/><Relationship Id="rId9" Type="http://schemas.openxmlformats.org/officeDocument/2006/relationships/hyperlink" Target="https://en.wikipedia.org/wiki/Faisal_Farooqu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UNIT 5</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xmlns="" val="2917963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5400" b="1" dirty="0" smtClean="0">
                <a:solidFill>
                  <a:schemeClr val="bg2">
                    <a:lumMod val="25000"/>
                  </a:schemeClr>
                </a:solidFill>
              </a:rPr>
              <a:t>Cyber Frauds in India</a:t>
            </a:r>
            <a:endParaRPr lang="en-GB" sz="5400" b="1" dirty="0">
              <a:solidFill>
                <a:schemeClr val="bg2">
                  <a:lumMod val="25000"/>
                </a:schemeClr>
              </a:solidFill>
            </a:endParaRPr>
          </a:p>
        </p:txBody>
      </p:sp>
      <p:sp>
        <p:nvSpPr>
          <p:cNvPr id="3" name="Content Placeholder 2"/>
          <p:cNvSpPr>
            <a:spLocks noGrp="1"/>
          </p:cNvSpPr>
          <p:nvPr>
            <p:ph idx="1"/>
          </p:nvPr>
        </p:nvSpPr>
        <p:spPr/>
        <p:txBody>
          <a:bodyPr/>
          <a:lstStyle/>
          <a:p>
            <a:r>
              <a:rPr lang="en-GB" dirty="0" smtClean="0"/>
              <a:t>As per report</a:t>
            </a:r>
          </a:p>
          <a:p>
            <a:endParaRPr lang="en-GB" dirty="0"/>
          </a:p>
        </p:txBody>
      </p:sp>
      <p:graphicFrame>
        <p:nvGraphicFramePr>
          <p:cNvPr id="4" name="Diagram 3"/>
          <p:cNvGraphicFramePr/>
          <p:nvPr>
            <p:extLst>
              <p:ext uri="{D42A27DB-BD31-4B8C-83A1-F6EECF244321}">
                <p14:modId xmlns:p14="http://schemas.microsoft.com/office/powerpoint/2010/main" xmlns="" val="1153344139"/>
              </p:ext>
            </p:extLst>
          </p:nvPr>
        </p:nvGraphicFramePr>
        <p:xfrm>
          <a:off x="609600" y="2438400"/>
          <a:ext cx="77724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871411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Classification of Cyber Crimes</a:t>
            </a:r>
            <a:endParaRPr lang="en-GB" b="1" dirty="0">
              <a:solidFill>
                <a:schemeClr val="bg2">
                  <a:lumMod val="25000"/>
                </a:schemeClr>
              </a:solidFill>
            </a:endParaRPr>
          </a:p>
        </p:txBody>
      </p:sp>
      <p:sp>
        <p:nvSpPr>
          <p:cNvPr id="3" name="Content Placeholder 2"/>
          <p:cNvSpPr>
            <a:spLocks noGrp="1"/>
          </p:cNvSpPr>
          <p:nvPr>
            <p:ph idx="1"/>
          </p:nvPr>
        </p:nvSpPr>
        <p:spPr>
          <a:xfrm>
            <a:off x="609600" y="1828807"/>
            <a:ext cx="7905750" cy="4729163"/>
          </a:xfrm>
        </p:spPr>
        <p:txBody>
          <a:bodyPr>
            <a:normAutofit/>
          </a:bodyPr>
          <a:lstStyle/>
          <a:p>
            <a:pPr algn="just"/>
            <a:r>
              <a:rPr lang="en-GB" sz="3200" dirty="0"/>
              <a:t>Tampering with computer source documents </a:t>
            </a:r>
          </a:p>
          <a:p>
            <a:pPr algn="just"/>
            <a:r>
              <a:rPr lang="en-GB" sz="3200" dirty="0" smtClean="0"/>
              <a:t>Hacking </a:t>
            </a:r>
            <a:endParaRPr lang="en-GB" sz="3200" dirty="0"/>
          </a:p>
          <a:p>
            <a:pPr algn="just"/>
            <a:r>
              <a:rPr lang="en-GB" sz="3200" dirty="0" smtClean="0"/>
              <a:t>Publishing </a:t>
            </a:r>
            <a:r>
              <a:rPr lang="en-GB" sz="3200" dirty="0"/>
              <a:t>of information, which is obscene in electronic form </a:t>
            </a:r>
          </a:p>
          <a:p>
            <a:pPr algn="just"/>
            <a:r>
              <a:rPr lang="en-GB" sz="3200" dirty="0" smtClean="0"/>
              <a:t>Accessing </a:t>
            </a:r>
            <a:r>
              <a:rPr lang="en-GB" sz="3200" dirty="0"/>
              <a:t>protected system </a:t>
            </a:r>
          </a:p>
          <a:p>
            <a:pPr algn="just"/>
            <a:r>
              <a:rPr lang="en-GB" sz="3200" dirty="0" smtClean="0"/>
              <a:t>Breach </a:t>
            </a:r>
            <a:r>
              <a:rPr lang="en-GB" sz="3200" dirty="0"/>
              <a:t>of confidentiality and privacy</a:t>
            </a:r>
          </a:p>
        </p:txBody>
      </p:sp>
    </p:spTree>
    <p:extLst>
      <p:ext uri="{BB962C8B-B14F-4D97-AF65-F5344CB8AC3E}">
        <p14:creationId xmlns:p14="http://schemas.microsoft.com/office/powerpoint/2010/main" xmlns="" val="29774051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Cyber crime</a:t>
            </a:r>
            <a:endParaRPr lang="en-GB" dirty="0"/>
          </a:p>
        </p:txBody>
      </p:sp>
      <p:sp>
        <p:nvSpPr>
          <p:cNvPr id="3" name="Content Placeholder 2"/>
          <p:cNvSpPr>
            <a:spLocks noGrp="1"/>
          </p:cNvSpPr>
          <p:nvPr>
            <p:ph idx="1"/>
          </p:nvPr>
        </p:nvSpPr>
        <p:spPr/>
        <p:txBody>
          <a:bodyPr numCol="2">
            <a:normAutofit lnSpcReduction="10000"/>
          </a:bodyPr>
          <a:lstStyle/>
          <a:p>
            <a:pPr algn="just"/>
            <a:r>
              <a:rPr lang="en-GB" dirty="0" smtClean="0"/>
              <a:t> </a:t>
            </a:r>
            <a:r>
              <a:rPr lang="en-GB" b="1" u="sng" dirty="0"/>
              <a:t>Cyber </a:t>
            </a:r>
            <a:r>
              <a:rPr lang="en-GB" b="1" u="sng" dirty="0" smtClean="0"/>
              <a:t>Stalking{ 63- 23}{62-11}</a:t>
            </a:r>
            <a:endParaRPr lang="en-GB" b="1" u="sng" dirty="0"/>
          </a:p>
          <a:p>
            <a:pPr algn="just"/>
            <a:r>
              <a:rPr lang="en-GB" b="1" dirty="0" smtClean="0"/>
              <a:t> </a:t>
            </a:r>
            <a:r>
              <a:rPr lang="en-GB" b="1" dirty="0"/>
              <a:t>Cyber squatting </a:t>
            </a:r>
          </a:p>
          <a:p>
            <a:pPr algn="just"/>
            <a:r>
              <a:rPr lang="en-GB" b="1" dirty="0" smtClean="0"/>
              <a:t> </a:t>
            </a:r>
            <a:r>
              <a:rPr lang="en-GB" b="1" u="sng" dirty="0"/>
              <a:t>Data </a:t>
            </a:r>
            <a:r>
              <a:rPr lang="en-GB" b="1" u="sng" dirty="0" smtClean="0"/>
              <a:t>Diddling{63-32} {62-32}</a:t>
            </a:r>
            <a:endParaRPr lang="en-GB" b="1" u="sng" dirty="0"/>
          </a:p>
          <a:p>
            <a:pPr algn="just"/>
            <a:r>
              <a:rPr lang="en-GB" b="1" dirty="0" smtClean="0"/>
              <a:t>Cyber Defamation</a:t>
            </a:r>
          </a:p>
          <a:p>
            <a:pPr algn="just"/>
            <a:r>
              <a:rPr lang="en-GB" b="1" u="sng" dirty="0"/>
              <a:t>Trojan Attack </a:t>
            </a:r>
            <a:r>
              <a:rPr lang="en-GB" b="1" u="sng" dirty="0" smtClean="0"/>
              <a:t>{63-30}{62-22}</a:t>
            </a:r>
            <a:endParaRPr lang="en-GB" b="1" u="sng" dirty="0"/>
          </a:p>
          <a:p>
            <a:pPr algn="just"/>
            <a:r>
              <a:rPr lang="en-GB" b="1" dirty="0" smtClean="0"/>
              <a:t>Forgery </a:t>
            </a:r>
          </a:p>
          <a:p>
            <a:pPr algn="just"/>
            <a:r>
              <a:rPr lang="en-GB" b="1" dirty="0"/>
              <a:t>Web Jacking</a:t>
            </a:r>
          </a:p>
          <a:p>
            <a:pPr algn="just"/>
            <a:endParaRPr lang="en-GB" b="1" dirty="0" smtClean="0"/>
          </a:p>
          <a:p>
            <a:pPr algn="just"/>
            <a:r>
              <a:rPr lang="en-GB" b="1" dirty="0" smtClean="0"/>
              <a:t>Financial </a:t>
            </a:r>
            <a:r>
              <a:rPr lang="en-GB" b="1" dirty="0"/>
              <a:t>crimes </a:t>
            </a:r>
          </a:p>
          <a:p>
            <a:pPr algn="just"/>
            <a:r>
              <a:rPr lang="en-GB" b="1" dirty="0" smtClean="0"/>
              <a:t>Internet </a:t>
            </a:r>
            <a:r>
              <a:rPr lang="en-GB" b="1" dirty="0"/>
              <a:t>time theft </a:t>
            </a:r>
          </a:p>
          <a:p>
            <a:pPr algn="just"/>
            <a:r>
              <a:rPr lang="en-GB" b="1" dirty="0" smtClean="0"/>
              <a:t>Virus/worm </a:t>
            </a:r>
            <a:r>
              <a:rPr lang="en-GB" b="1" dirty="0"/>
              <a:t>attack </a:t>
            </a:r>
          </a:p>
          <a:p>
            <a:pPr algn="just"/>
            <a:r>
              <a:rPr lang="en-GB" b="1" u="sng" dirty="0" smtClean="0"/>
              <a:t>E-mail spoofing{63- 2}{62-15}</a:t>
            </a:r>
            <a:endParaRPr lang="en-GB" b="1" u="sng" dirty="0"/>
          </a:p>
          <a:p>
            <a:pPr algn="just"/>
            <a:r>
              <a:rPr lang="en-GB" b="1" u="sng" dirty="0" smtClean="0"/>
              <a:t>Email </a:t>
            </a:r>
            <a:r>
              <a:rPr lang="en-GB" b="1" u="sng" dirty="0"/>
              <a:t>bombing </a:t>
            </a:r>
          </a:p>
          <a:p>
            <a:pPr algn="just"/>
            <a:r>
              <a:rPr lang="en-GB" b="1" dirty="0" smtClean="0"/>
              <a:t> </a:t>
            </a:r>
            <a:r>
              <a:rPr lang="en-GB" b="1" u="sng" dirty="0"/>
              <a:t>Salami attack </a:t>
            </a:r>
            <a:r>
              <a:rPr lang="en-GB" b="1" u="sng" dirty="0" smtClean="0"/>
              <a:t>{63-46}{62-55}</a:t>
            </a:r>
            <a:endParaRPr lang="en-GB" b="1" u="sng" dirty="0"/>
          </a:p>
        </p:txBody>
      </p:sp>
    </p:spTree>
    <p:extLst>
      <p:ext uri="{BB962C8B-B14F-4D97-AF65-F5344CB8AC3E}">
        <p14:creationId xmlns:p14="http://schemas.microsoft.com/office/powerpoint/2010/main" xmlns="" val="35557213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4"/>
                </a:solidFill>
              </a:rPr>
              <a:t>CYBER CRIMES FOUND IN INDIA</a:t>
            </a:r>
            <a:endParaRPr lang="en-GB" dirty="0"/>
          </a:p>
        </p:txBody>
      </p:sp>
      <p:sp>
        <p:nvSpPr>
          <p:cNvPr id="3" name="Content Placeholder 2"/>
          <p:cNvSpPr>
            <a:spLocks noGrp="1"/>
          </p:cNvSpPr>
          <p:nvPr>
            <p:ph idx="1"/>
          </p:nvPr>
        </p:nvSpPr>
        <p:spPr/>
        <p:txBody>
          <a:bodyPr>
            <a:normAutofit fontScale="92500" lnSpcReduction="10000"/>
          </a:bodyPr>
          <a:lstStyle/>
          <a:p>
            <a:r>
              <a:rPr lang="en-IN" b="1" dirty="0"/>
              <a:t>Sale of illegal </a:t>
            </a:r>
            <a:r>
              <a:rPr lang="en-IN" b="1" dirty="0" smtClean="0"/>
              <a:t>articles</a:t>
            </a:r>
          </a:p>
          <a:p>
            <a:r>
              <a:rPr lang="en-IN" b="1" dirty="0"/>
              <a:t>Online </a:t>
            </a:r>
            <a:r>
              <a:rPr lang="en-IN" b="1" dirty="0" smtClean="0"/>
              <a:t>gambling</a:t>
            </a:r>
          </a:p>
          <a:p>
            <a:r>
              <a:rPr lang="en-IN" b="1" dirty="0"/>
              <a:t>Intellectual Property </a:t>
            </a:r>
            <a:r>
              <a:rPr lang="en-IN" b="1" dirty="0" smtClean="0"/>
              <a:t>crimes</a:t>
            </a:r>
          </a:p>
          <a:p>
            <a:r>
              <a:rPr lang="en-IN" b="1" dirty="0"/>
              <a:t>Email </a:t>
            </a:r>
            <a:r>
              <a:rPr lang="en-IN" b="1" dirty="0" smtClean="0"/>
              <a:t>spoofing</a:t>
            </a:r>
          </a:p>
          <a:p>
            <a:r>
              <a:rPr lang="en-IN" b="1" dirty="0"/>
              <a:t>Unauthorized access to computer systems or </a:t>
            </a:r>
            <a:r>
              <a:rPr lang="en-IN" b="1" dirty="0" smtClean="0"/>
              <a:t>networks</a:t>
            </a:r>
          </a:p>
          <a:p>
            <a:r>
              <a:rPr lang="en-IN" b="1" dirty="0"/>
              <a:t>Email </a:t>
            </a:r>
            <a:r>
              <a:rPr lang="en-IN" b="1" dirty="0" smtClean="0"/>
              <a:t>bombing</a:t>
            </a:r>
          </a:p>
          <a:p>
            <a:r>
              <a:rPr lang="en-IN" b="1" dirty="0"/>
              <a:t>Salami </a:t>
            </a:r>
            <a:r>
              <a:rPr lang="en-IN" b="1" dirty="0" smtClean="0"/>
              <a:t>attacks</a:t>
            </a:r>
          </a:p>
          <a:p>
            <a:r>
              <a:rPr lang="en-IN" b="1" dirty="0"/>
              <a:t>Trojan </a:t>
            </a:r>
            <a:r>
              <a:rPr lang="en-IN" b="1" dirty="0" smtClean="0"/>
              <a:t>Attack</a:t>
            </a:r>
          </a:p>
          <a:p>
            <a:r>
              <a:rPr lang="en-IN" b="1" dirty="0"/>
              <a:t>. Cyber stalking</a:t>
            </a:r>
            <a:endParaRPr lang="en-GB" dirty="0"/>
          </a:p>
        </p:txBody>
      </p:sp>
    </p:spTree>
    <p:extLst>
      <p:ext uri="{BB962C8B-B14F-4D97-AF65-F5344CB8AC3E}">
        <p14:creationId xmlns:p14="http://schemas.microsoft.com/office/powerpoint/2010/main" xmlns="" val="30608459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bg2">
                    <a:lumMod val="25000"/>
                  </a:schemeClr>
                </a:solidFill>
              </a:rPr>
              <a:t>WHO COMMITS CYBER CRIME?</a:t>
            </a:r>
            <a:endParaRPr lang="en-GB" b="1" dirty="0">
              <a:solidFill>
                <a:schemeClr val="bg2">
                  <a:lumMod val="25000"/>
                </a:schemeClr>
              </a:solidFill>
            </a:endParaRPr>
          </a:p>
        </p:txBody>
      </p:sp>
      <p:sp>
        <p:nvSpPr>
          <p:cNvPr id="3" name="Content Placeholder 2"/>
          <p:cNvSpPr>
            <a:spLocks noGrp="1"/>
          </p:cNvSpPr>
          <p:nvPr>
            <p:ph idx="1"/>
          </p:nvPr>
        </p:nvSpPr>
        <p:spPr/>
        <p:txBody>
          <a:bodyPr/>
          <a:lstStyle/>
          <a:p>
            <a:r>
              <a:rPr lang="en-GB" dirty="0" smtClean="0"/>
              <a:t>Insider </a:t>
            </a:r>
          </a:p>
          <a:p>
            <a:r>
              <a:rPr lang="en-GB" dirty="0" smtClean="0"/>
              <a:t>Hacker</a:t>
            </a:r>
          </a:p>
          <a:p>
            <a:r>
              <a:rPr lang="en-GB" dirty="0" smtClean="0"/>
              <a:t>Virus writer</a:t>
            </a:r>
          </a:p>
          <a:p>
            <a:r>
              <a:rPr lang="en-GB" dirty="0" smtClean="0"/>
              <a:t>Foreign intelligence</a:t>
            </a:r>
          </a:p>
          <a:p>
            <a:r>
              <a:rPr lang="en-GB" dirty="0" smtClean="0"/>
              <a:t>Terrorists</a:t>
            </a:r>
          </a:p>
          <a:p>
            <a:endParaRPr lang="en-GB" dirty="0"/>
          </a:p>
        </p:txBody>
      </p:sp>
    </p:spTree>
    <p:extLst>
      <p:ext uri="{BB962C8B-B14F-4D97-AF65-F5344CB8AC3E}">
        <p14:creationId xmlns:p14="http://schemas.microsoft.com/office/powerpoint/2010/main" xmlns="" val="14366018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4"/>
                </a:solidFill>
              </a:rPr>
              <a:t>CYBER CRIME ON THE RISE</a:t>
            </a:r>
            <a:endParaRPr lang="en-IN" dirty="0">
              <a:solidFill>
                <a:schemeClr val="accent4"/>
              </a:solidFill>
            </a:endParaRPr>
          </a:p>
        </p:txBody>
      </p:sp>
      <p:sp>
        <p:nvSpPr>
          <p:cNvPr id="3" name="Content Placeholder 2"/>
          <p:cNvSpPr>
            <a:spLocks noGrp="1"/>
          </p:cNvSpPr>
          <p:nvPr>
            <p:ph idx="1"/>
          </p:nvPr>
        </p:nvSpPr>
        <p:spPr>
          <a:xfrm>
            <a:off x="457200" y="1447800"/>
            <a:ext cx="8058150" cy="4729163"/>
          </a:xfrm>
        </p:spPr>
        <p:txBody>
          <a:bodyPr/>
          <a:lstStyle/>
          <a:p>
            <a:r>
              <a:rPr lang="en-IN" dirty="0" smtClean="0"/>
              <a:t>As per the cyber crime data maintained by the National Crime Records Bureau (NCRB)</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xmlns="" val="3299918383"/>
              </p:ext>
            </p:extLst>
          </p:nvPr>
        </p:nvGraphicFramePr>
        <p:xfrm>
          <a:off x="381000" y="2362200"/>
          <a:ext cx="8382000" cy="2133600"/>
        </p:xfrm>
        <a:graphic>
          <a:graphicData uri="http://schemas.openxmlformats.org/drawingml/2006/table">
            <a:tbl>
              <a:tblPr firstRow="1" firstCol="1" bandRow="1">
                <a:tableStyleId>{5C22544A-7EE6-4342-B048-85BDC9FD1C3A}</a:tableStyleId>
              </a:tblPr>
              <a:tblGrid>
                <a:gridCol w="1676400"/>
                <a:gridCol w="1676400"/>
                <a:gridCol w="1676400"/>
                <a:gridCol w="1676400"/>
                <a:gridCol w="1676400"/>
              </a:tblGrid>
              <a:tr h="1212281">
                <a:tc>
                  <a:txBody>
                    <a:bodyPr/>
                    <a:lstStyle/>
                    <a:p>
                      <a:pPr algn="ctr"/>
                      <a:r>
                        <a:rPr lang="en-IN" dirty="0" smtClean="0"/>
                        <a:t>INFORMATION</a:t>
                      </a:r>
                      <a:r>
                        <a:rPr lang="en-IN" baseline="0" dirty="0" smtClean="0"/>
                        <a:t> TECHNOLOGY ACT,2000</a:t>
                      </a:r>
                      <a:endParaRPr lang="en-IN" dirty="0"/>
                    </a:p>
                  </a:txBody>
                  <a:tcPr marL="68580" marR="68580"/>
                </a:tc>
                <a:tc>
                  <a:txBody>
                    <a:bodyPr/>
                    <a:lstStyle/>
                    <a:p>
                      <a:pPr algn="ctr"/>
                      <a:r>
                        <a:rPr lang="en-IN" dirty="0" smtClean="0"/>
                        <a:t>2007</a:t>
                      </a:r>
                      <a:endParaRPr lang="en-IN" dirty="0"/>
                    </a:p>
                  </a:txBody>
                  <a:tcPr marL="68580" marR="68580"/>
                </a:tc>
                <a:tc>
                  <a:txBody>
                    <a:bodyPr/>
                    <a:lstStyle/>
                    <a:p>
                      <a:pPr algn="ctr"/>
                      <a:r>
                        <a:rPr lang="en-IN" dirty="0" smtClean="0"/>
                        <a:t>2008</a:t>
                      </a:r>
                      <a:endParaRPr lang="en-IN" dirty="0"/>
                    </a:p>
                  </a:txBody>
                  <a:tcPr marL="68580" marR="68580"/>
                </a:tc>
                <a:tc>
                  <a:txBody>
                    <a:bodyPr/>
                    <a:lstStyle/>
                    <a:p>
                      <a:pPr algn="ctr"/>
                      <a:r>
                        <a:rPr lang="en-IN" dirty="0" smtClean="0"/>
                        <a:t>2009</a:t>
                      </a:r>
                      <a:endParaRPr lang="en-IN" dirty="0"/>
                    </a:p>
                  </a:txBody>
                  <a:tcPr marL="68580" marR="68580"/>
                </a:tc>
                <a:tc>
                  <a:txBody>
                    <a:bodyPr/>
                    <a:lstStyle/>
                    <a:p>
                      <a:pPr algn="ctr"/>
                      <a:r>
                        <a:rPr lang="en-IN" dirty="0" smtClean="0"/>
                        <a:t>2010</a:t>
                      </a:r>
                      <a:endParaRPr lang="en-IN" dirty="0"/>
                    </a:p>
                  </a:txBody>
                  <a:tcPr marL="68580" marR="68580"/>
                </a:tc>
              </a:tr>
              <a:tr h="474689">
                <a:tc>
                  <a:txBody>
                    <a:bodyPr/>
                    <a:lstStyle/>
                    <a:p>
                      <a:pPr algn="ctr"/>
                      <a:r>
                        <a:rPr lang="en-IN" dirty="0" smtClean="0"/>
                        <a:t>CASES</a:t>
                      </a:r>
                      <a:r>
                        <a:rPr lang="en-IN" baseline="0" dirty="0" smtClean="0"/>
                        <a:t> FILED</a:t>
                      </a:r>
                      <a:endParaRPr lang="en-IN" dirty="0"/>
                    </a:p>
                  </a:txBody>
                  <a:tcPr marL="68580" marR="68580"/>
                </a:tc>
                <a:tc>
                  <a:txBody>
                    <a:bodyPr/>
                    <a:lstStyle/>
                    <a:p>
                      <a:pPr algn="ctr"/>
                      <a:r>
                        <a:rPr lang="en-IN" dirty="0" smtClean="0"/>
                        <a:t>217</a:t>
                      </a:r>
                      <a:endParaRPr lang="en-IN" dirty="0"/>
                    </a:p>
                  </a:txBody>
                  <a:tcPr marL="68580" marR="68580"/>
                </a:tc>
                <a:tc>
                  <a:txBody>
                    <a:bodyPr/>
                    <a:lstStyle/>
                    <a:p>
                      <a:pPr algn="ctr"/>
                      <a:r>
                        <a:rPr lang="en-IN" dirty="0" smtClean="0"/>
                        <a:t>288</a:t>
                      </a:r>
                      <a:endParaRPr lang="en-IN" dirty="0"/>
                    </a:p>
                  </a:txBody>
                  <a:tcPr marL="68580" marR="68580"/>
                </a:tc>
                <a:tc>
                  <a:txBody>
                    <a:bodyPr/>
                    <a:lstStyle/>
                    <a:p>
                      <a:pPr algn="ctr"/>
                      <a:r>
                        <a:rPr lang="en-IN" dirty="0" smtClean="0"/>
                        <a:t>420</a:t>
                      </a:r>
                      <a:endParaRPr lang="en-IN" dirty="0"/>
                    </a:p>
                  </a:txBody>
                  <a:tcPr marL="68580" marR="68580"/>
                </a:tc>
                <a:tc>
                  <a:txBody>
                    <a:bodyPr/>
                    <a:lstStyle/>
                    <a:p>
                      <a:pPr algn="ctr"/>
                      <a:r>
                        <a:rPr lang="en-IN" dirty="0" smtClean="0"/>
                        <a:t>966</a:t>
                      </a:r>
                      <a:endParaRPr lang="en-IN" dirty="0"/>
                    </a:p>
                  </a:txBody>
                  <a:tcPr marL="68580" marR="68580"/>
                </a:tc>
              </a:tr>
              <a:tr h="446630">
                <a:tc>
                  <a:txBody>
                    <a:bodyPr/>
                    <a:lstStyle/>
                    <a:p>
                      <a:pPr algn="ctr"/>
                      <a:r>
                        <a:rPr lang="en-IN" dirty="0" smtClean="0"/>
                        <a:t>ARRESTED</a:t>
                      </a:r>
                      <a:endParaRPr lang="en-IN" dirty="0"/>
                    </a:p>
                  </a:txBody>
                  <a:tcPr marL="68580" marR="68580"/>
                </a:tc>
                <a:tc>
                  <a:txBody>
                    <a:bodyPr/>
                    <a:lstStyle/>
                    <a:p>
                      <a:pPr algn="ctr"/>
                      <a:r>
                        <a:rPr lang="en-IN" dirty="0" smtClean="0"/>
                        <a:t>154</a:t>
                      </a:r>
                      <a:endParaRPr lang="en-IN" dirty="0"/>
                    </a:p>
                  </a:txBody>
                  <a:tcPr marL="68580" marR="68580"/>
                </a:tc>
                <a:tc>
                  <a:txBody>
                    <a:bodyPr/>
                    <a:lstStyle/>
                    <a:p>
                      <a:pPr algn="ctr"/>
                      <a:r>
                        <a:rPr lang="en-IN" dirty="0" smtClean="0"/>
                        <a:t>178</a:t>
                      </a:r>
                      <a:endParaRPr lang="en-IN" dirty="0"/>
                    </a:p>
                  </a:txBody>
                  <a:tcPr marL="68580" marR="68580"/>
                </a:tc>
                <a:tc>
                  <a:txBody>
                    <a:bodyPr/>
                    <a:lstStyle/>
                    <a:p>
                      <a:pPr algn="ctr"/>
                      <a:r>
                        <a:rPr lang="en-IN" dirty="0" smtClean="0"/>
                        <a:t>288</a:t>
                      </a:r>
                      <a:endParaRPr lang="en-IN" dirty="0"/>
                    </a:p>
                  </a:txBody>
                  <a:tcPr marL="68580" marR="68580"/>
                </a:tc>
                <a:tc>
                  <a:txBody>
                    <a:bodyPr/>
                    <a:lstStyle/>
                    <a:p>
                      <a:pPr algn="ctr"/>
                      <a:r>
                        <a:rPr lang="en-IN" dirty="0" smtClean="0"/>
                        <a:t>799</a:t>
                      </a:r>
                      <a:endParaRPr lang="en-IN" dirty="0"/>
                    </a:p>
                  </a:txBody>
                  <a:tcPr marL="68580" marR="6858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xmlns="" val="4231245110"/>
              </p:ext>
            </p:extLst>
          </p:nvPr>
        </p:nvGraphicFramePr>
        <p:xfrm>
          <a:off x="381000" y="4648200"/>
          <a:ext cx="8458200" cy="2033813"/>
        </p:xfrm>
        <a:graphic>
          <a:graphicData uri="http://schemas.openxmlformats.org/drawingml/2006/table">
            <a:tbl>
              <a:tblPr firstRow="1" firstCol="1" bandRow="1">
                <a:tableStyleId>{5C22544A-7EE6-4342-B048-85BDC9FD1C3A}</a:tableStyleId>
              </a:tblPr>
              <a:tblGrid>
                <a:gridCol w="1691640"/>
                <a:gridCol w="1691640"/>
                <a:gridCol w="1691640"/>
                <a:gridCol w="1691640"/>
                <a:gridCol w="1691640"/>
              </a:tblGrid>
              <a:tr h="1160385">
                <a:tc>
                  <a:txBody>
                    <a:bodyPr/>
                    <a:lstStyle/>
                    <a:p>
                      <a:pPr algn="ctr"/>
                      <a:r>
                        <a:rPr lang="en-IN" dirty="0" smtClean="0"/>
                        <a:t>C</a:t>
                      </a:r>
                      <a:r>
                        <a:rPr lang="en-IN" baseline="0" dirty="0" smtClean="0"/>
                        <a:t> YBER CRIME, INDIAN PENEL CODE (IPC)</a:t>
                      </a:r>
                      <a:endParaRPr lang="en-IN" dirty="0"/>
                    </a:p>
                  </a:txBody>
                  <a:tcPr marL="68580" marR="68580"/>
                </a:tc>
                <a:tc>
                  <a:txBody>
                    <a:bodyPr/>
                    <a:lstStyle/>
                    <a:p>
                      <a:pPr algn="ctr"/>
                      <a:r>
                        <a:rPr lang="en-IN" dirty="0" smtClean="0"/>
                        <a:t>2007</a:t>
                      </a:r>
                      <a:endParaRPr lang="en-IN" dirty="0"/>
                    </a:p>
                  </a:txBody>
                  <a:tcPr marL="68580" marR="68580"/>
                </a:tc>
                <a:tc>
                  <a:txBody>
                    <a:bodyPr/>
                    <a:lstStyle/>
                    <a:p>
                      <a:pPr algn="ctr"/>
                      <a:r>
                        <a:rPr lang="en-IN" dirty="0" smtClean="0"/>
                        <a:t>2008</a:t>
                      </a:r>
                      <a:endParaRPr lang="en-IN" dirty="0"/>
                    </a:p>
                  </a:txBody>
                  <a:tcPr marL="68580" marR="68580"/>
                </a:tc>
                <a:tc>
                  <a:txBody>
                    <a:bodyPr/>
                    <a:lstStyle/>
                    <a:p>
                      <a:pPr algn="ctr"/>
                      <a:r>
                        <a:rPr lang="en-IN" dirty="0" smtClean="0"/>
                        <a:t>2009</a:t>
                      </a:r>
                      <a:endParaRPr lang="en-IN" dirty="0"/>
                    </a:p>
                  </a:txBody>
                  <a:tcPr marL="68580" marR="68580"/>
                </a:tc>
                <a:tc>
                  <a:txBody>
                    <a:bodyPr/>
                    <a:lstStyle/>
                    <a:p>
                      <a:pPr algn="ctr"/>
                      <a:r>
                        <a:rPr lang="en-IN" dirty="0" smtClean="0"/>
                        <a:t>2010</a:t>
                      </a:r>
                      <a:endParaRPr lang="en-IN" dirty="0"/>
                    </a:p>
                  </a:txBody>
                  <a:tcPr marL="68580" marR="68580"/>
                </a:tc>
              </a:tr>
              <a:tr h="507668">
                <a:tc>
                  <a:txBody>
                    <a:bodyPr/>
                    <a:lstStyle/>
                    <a:p>
                      <a:pPr algn="ctr"/>
                      <a:r>
                        <a:rPr lang="en-IN" dirty="0" smtClean="0"/>
                        <a:t>CASES FILED</a:t>
                      </a:r>
                      <a:endParaRPr lang="en-IN" dirty="0"/>
                    </a:p>
                  </a:txBody>
                  <a:tcPr marL="68580" marR="68580"/>
                </a:tc>
                <a:tc>
                  <a:txBody>
                    <a:bodyPr/>
                    <a:lstStyle/>
                    <a:p>
                      <a:pPr algn="ctr"/>
                      <a:r>
                        <a:rPr lang="en-IN" dirty="0" smtClean="0"/>
                        <a:t>328</a:t>
                      </a:r>
                      <a:endParaRPr lang="en-IN" dirty="0"/>
                    </a:p>
                  </a:txBody>
                  <a:tcPr marL="68580" marR="68580"/>
                </a:tc>
                <a:tc>
                  <a:txBody>
                    <a:bodyPr/>
                    <a:lstStyle/>
                    <a:p>
                      <a:pPr algn="ctr"/>
                      <a:r>
                        <a:rPr lang="en-IN" dirty="0" smtClean="0"/>
                        <a:t>176</a:t>
                      </a:r>
                      <a:endParaRPr lang="en-IN" dirty="0"/>
                    </a:p>
                  </a:txBody>
                  <a:tcPr marL="68580" marR="68580"/>
                </a:tc>
                <a:tc>
                  <a:txBody>
                    <a:bodyPr/>
                    <a:lstStyle/>
                    <a:p>
                      <a:pPr algn="ctr"/>
                      <a:r>
                        <a:rPr lang="en-IN" dirty="0" smtClean="0"/>
                        <a:t>276</a:t>
                      </a:r>
                      <a:endParaRPr lang="en-IN" dirty="0"/>
                    </a:p>
                  </a:txBody>
                  <a:tcPr marL="68580" marR="68580"/>
                </a:tc>
                <a:tc>
                  <a:txBody>
                    <a:bodyPr/>
                    <a:lstStyle/>
                    <a:p>
                      <a:pPr algn="ctr"/>
                      <a:r>
                        <a:rPr lang="en-IN" dirty="0" smtClean="0"/>
                        <a:t>356</a:t>
                      </a:r>
                      <a:endParaRPr lang="en-IN" dirty="0"/>
                    </a:p>
                  </a:txBody>
                  <a:tcPr marL="68580" marR="68580"/>
                </a:tc>
              </a:tr>
              <a:tr h="328178">
                <a:tc>
                  <a:txBody>
                    <a:bodyPr/>
                    <a:lstStyle/>
                    <a:p>
                      <a:pPr algn="ctr"/>
                      <a:r>
                        <a:rPr lang="en-IN" dirty="0" smtClean="0"/>
                        <a:t>ARRESTED</a:t>
                      </a:r>
                      <a:endParaRPr lang="en-IN" dirty="0"/>
                    </a:p>
                  </a:txBody>
                  <a:tcPr marL="68580" marR="68580"/>
                </a:tc>
                <a:tc>
                  <a:txBody>
                    <a:bodyPr/>
                    <a:lstStyle/>
                    <a:p>
                      <a:pPr algn="ctr"/>
                      <a:r>
                        <a:rPr lang="en-IN" dirty="0" smtClean="0"/>
                        <a:t>429</a:t>
                      </a:r>
                      <a:endParaRPr lang="en-IN" dirty="0"/>
                    </a:p>
                  </a:txBody>
                  <a:tcPr marL="68580" marR="68580"/>
                </a:tc>
                <a:tc>
                  <a:txBody>
                    <a:bodyPr/>
                    <a:lstStyle/>
                    <a:p>
                      <a:pPr algn="ctr"/>
                      <a:r>
                        <a:rPr lang="en-IN" dirty="0" smtClean="0"/>
                        <a:t>195</a:t>
                      </a:r>
                      <a:endParaRPr lang="en-IN" dirty="0"/>
                    </a:p>
                  </a:txBody>
                  <a:tcPr marL="68580" marR="68580"/>
                </a:tc>
                <a:tc>
                  <a:txBody>
                    <a:bodyPr/>
                    <a:lstStyle/>
                    <a:p>
                      <a:pPr algn="ctr"/>
                      <a:r>
                        <a:rPr lang="en-IN" dirty="0" smtClean="0"/>
                        <a:t>263</a:t>
                      </a:r>
                      <a:endParaRPr lang="en-IN" dirty="0"/>
                    </a:p>
                  </a:txBody>
                  <a:tcPr marL="68580" marR="68580"/>
                </a:tc>
                <a:tc>
                  <a:txBody>
                    <a:bodyPr/>
                    <a:lstStyle/>
                    <a:p>
                      <a:pPr algn="ctr"/>
                      <a:r>
                        <a:rPr lang="en-IN" dirty="0" smtClean="0"/>
                        <a:t>294</a:t>
                      </a:r>
                      <a:endParaRPr lang="en-IN" dirty="0"/>
                    </a:p>
                  </a:txBody>
                  <a:tcPr marL="68580" marR="68580"/>
                </a:tc>
              </a:tr>
            </a:tbl>
          </a:graphicData>
        </a:graphic>
      </p:graphicFrame>
    </p:spTree>
    <p:extLst>
      <p:ext uri="{BB962C8B-B14F-4D97-AF65-F5344CB8AC3E}">
        <p14:creationId xmlns:p14="http://schemas.microsoft.com/office/powerpoint/2010/main" xmlns="" val="23981682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chemeClr val="bg2">
                    <a:lumMod val="25000"/>
                  </a:schemeClr>
                </a:solidFill>
              </a:rPr>
              <a:t>Cyber Crime on the rise</a:t>
            </a:r>
            <a:endParaRPr lang="en-GB" b="1" dirty="0">
              <a:solidFill>
                <a:schemeClr val="bg2">
                  <a:lumMod val="25000"/>
                </a:schemeClr>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435901" y="1825625"/>
            <a:ext cx="6272198" cy="4351338"/>
          </a:xfrm>
        </p:spPr>
      </p:pic>
    </p:spTree>
    <p:extLst>
      <p:ext uri="{BB962C8B-B14F-4D97-AF65-F5344CB8AC3E}">
        <p14:creationId xmlns:p14="http://schemas.microsoft.com/office/powerpoint/2010/main" xmlns="" val="26808752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4"/>
                </a:solidFill>
              </a:rPr>
              <a:t>CYBER LAW OF INDIA</a:t>
            </a:r>
            <a:endParaRPr lang="en-IN" dirty="0">
              <a:solidFill>
                <a:schemeClr val="accent4"/>
              </a:solidFill>
            </a:endParaRPr>
          </a:p>
        </p:txBody>
      </p:sp>
      <p:sp>
        <p:nvSpPr>
          <p:cNvPr id="3" name="Content Placeholder 2"/>
          <p:cNvSpPr>
            <a:spLocks noGrp="1"/>
          </p:cNvSpPr>
          <p:nvPr>
            <p:ph idx="1"/>
          </p:nvPr>
        </p:nvSpPr>
        <p:spPr>
          <a:xfrm>
            <a:off x="457200" y="1447800"/>
            <a:ext cx="8058150" cy="4729163"/>
          </a:xfrm>
        </p:spPr>
        <p:txBody>
          <a:bodyPr>
            <a:normAutofit fontScale="85000" lnSpcReduction="10000"/>
          </a:bodyPr>
          <a:lstStyle/>
          <a:p>
            <a:pPr algn="just"/>
            <a:r>
              <a:rPr lang="en-IN" dirty="0"/>
              <a:t>In India, cyber laws are contained in the Information Technology Act, 2000 ("</a:t>
            </a:r>
            <a:r>
              <a:rPr lang="en-IN" dirty="0" smtClean="0"/>
              <a:t>IT Act</a:t>
            </a:r>
            <a:r>
              <a:rPr lang="en-IN" dirty="0"/>
              <a:t>") which came into force on October 17, 2000. </a:t>
            </a:r>
            <a:endParaRPr lang="en-IN" dirty="0" smtClean="0"/>
          </a:p>
          <a:p>
            <a:pPr algn="just"/>
            <a:r>
              <a:rPr lang="en-IN" dirty="0" smtClean="0"/>
              <a:t>The </a:t>
            </a:r>
            <a:r>
              <a:rPr lang="en-IN" dirty="0"/>
              <a:t>main purpose of the </a:t>
            </a:r>
            <a:r>
              <a:rPr lang="en-IN" dirty="0" smtClean="0"/>
              <a:t>Act is </a:t>
            </a:r>
            <a:r>
              <a:rPr lang="en-IN" dirty="0"/>
              <a:t>to provide legal recognition to electronic commerce and to facilitate filing </a:t>
            </a:r>
            <a:r>
              <a:rPr lang="en-IN" dirty="0" smtClean="0"/>
              <a:t>of electronic </a:t>
            </a:r>
            <a:r>
              <a:rPr lang="en-IN" dirty="0"/>
              <a:t>records with the </a:t>
            </a:r>
            <a:r>
              <a:rPr lang="en-IN" dirty="0" smtClean="0"/>
              <a:t>Government.</a:t>
            </a:r>
          </a:p>
          <a:p>
            <a:pPr algn="just"/>
            <a:r>
              <a:rPr lang="en-IN" dirty="0" smtClean="0"/>
              <a:t>The </a:t>
            </a:r>
            <a:r>
              <a:rPr lang="en-IN" dirty="0"/>
              <a:t>following Act, Rules and Regulations are covered under cyber laws:</a:t>
            </a:r>
          </a:p>
          <a:p>
            <a:pPr marL="0" indent="0" algn="just">
              <a:buNone/>
            </a:pPr>
            <a:r>
              <a:rPr lang="en-IN" dirty="0"/>
              <a:t>1. Information Technology Act, 2000</a:t>
            </a:r>
          </a:p>
          <a:p>
            <a:pPr marL="0" indent="0" algn="just">
              <a:buNone/>
            </a:pPr>
            <a:r>
              <a:rPr lang="en-IN" dirty="0"/>
              <a:t>2. Information Technology (Certifying Authorities) Rules, 2000</a:t>
            </a:r>
          </a:p>
          <a:p>
            <a:pPr marL="0" indent="0" algn="just">
              <a:buNone/>
            </a:pPr>
            <a:r>
              <a:rPr lang="en-IN" dirty="0"/>
              <a:t>3. Information Technology (Security Procedure) Rules, 2004</a:t>
            </a:r>
          </a:p>
          <a:p>
            <a:pPr marL="0" indent="0" algn="just">
              <a:buNone/>
            </a:pPr>
            <a:r>
              <a:rPr lang="en-IN" dirty="0"/>
              <a:t>4. Information Technology (Certifying Authority) Regulations, 2001</a:t>
            </a:r>
          </a:p>
        </p:txBody>
      </p:sp>
    </p:spTree>
    <p:extLst>
      <p:ext uri="{BB962C8B-B14F-4D97-AF65-F5344CB8AC3E}">
        <p14:creationId xmlns:p14="http://schemas.microsoft.com/office/powerpoint/2010/main" xmlns="" val="8635841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The salient features of The </a:t>
            </a:r>
            <a:r>
              <a:rPr lang="en-US" dirty="0" smtClean="0">
                <a:hlinkClick r:id="rId2"/>
              </a:rPr>
              <a:t>IT Act</a:t>
            </a:r>
            <a:r>
              <a:rPr lang="en-US" dirty="0" smtClean="0"/>
              <a:t>, 2000 are as follows −</a:t>
            </a:r>
          </a:p>
          <a:p>
            <a:r>
              <a:rPr lang="en-US" dirty="0" smtClean="0"/>
              <a:t>Digital signature has been replaced with electronic signature to make it a more technology neutral act.</a:t>
            </a:r>
          </a:p>
          <a:p>
            <a:r>
              <a:rPr lang="en-US" dirty="0" smtClean="0"/>
              <a:t>It elaborates on offenses, penalties, and breaches.</a:t>
            </a:r>
          </a:p>
          <a:p>
            <a:r>
              <a:rPr lang="en-US" dirty="0" smtClean="0"/>
              <a:t>It outlines the Justice Dispensation Systems for cyber-crimes.</a:t>
            </a:r>
          </a:p>
          <a:p>
            <a:r>
              <a:rPr lang="en-US" dirty="0" smtClean="0"/>
              <a:t>The Information Technology Act defines in a new section that cyber café is any facility from where the access to the internet is offered by any person in the ordinary course of business to the members of the public.</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solidFill>
                  <a:schemeClr val="bg2">
                    <a:lumMod val="25000"/>
                  </a:schemeClr>
                </a:solidFill>
              </a:rPr>
              <a:t>INFORMATION TECHNOLOGY ACTS</a:t>
            </a:r>
            <a:endParaRPr lang="en-GB" b="1" dirty="0">
              <a:solidFill>
                <a:schemeClr val="bg2">
                  <a:lumMod val="25000"/>
                </a:schemeClr>
              </a:solidFill>
            </a:endParaRPr>
          </a:p>
        </p:txBody>
      </p:sp>
      <p:sp>
        <p:nvSpPr>
          <p:cNvPr id="3" name="Content Placeholder 2"/>
          <p:cNvSpPr>
            <a:spLocks noGrp="1"/>
          </p:cNvSpPr>
          <p:nvPr>
            <p:ph idx="1"/>
          </p:nvPr>
        </p:nvSpPr>
        <p:spPr>
          <a:xfrm>
            <a:off x="609600" y="1676400"/>
            <a:ext cx="7886700" cy="4351338"/>
          </a:xfrm>
        </p:spPr>
        <p:txBody>
          <a:bodyPr/>
          <a:lstStyle/>
          <a:p>
            <a:r>
              <a:rPr lang="en-GB" i="1" dirty="0" smtClean="0"/>
              <a:t>United </a:t>
            </a:r>
            <a:r>
              <a:rPr lang="en-GB" i="1" dirty="0"/>
              <a:t>Nations Model Law on Electronic Commerce 1996</a:t>
            </a:r>
            <a:r>
              <a:rPr lang="en-GB" dirty="0"/>
              <a:t> (UNCITRAL Model</a:t>
            </a:r>
            <a:r>
              <a:rPr lang="en-GB" dirty="0" smtClean="0"/>
              <a:t>)</a:t>
            </a:r>
          </a:p>
          <a:p>
            <a:r>
              <a:rPr lang="en-GB" dirty="0" smtClean="0"/>
              <a:t>signed </a:t>
            </a:r>
            <a:r>
              <a:rPr lang="en-GB" dirty="0"/>
              <a:t>by President </a:t>
            </a:r>
            <a:r>
              <a:rPr lang="en-GB" dirty="0">
                <a:hlinkClick r:id="rId3" tooltip="K. R. Narayanan"/>
              </a:rPr>
              <a:t>K. R. Narayanan</a:t>
            </a:r>
            <a:r>
              <a:rPr lang="en-GB" dirty="0"/>
              <a:t> on 9 May 2000. </a:t>
            </a:r>
            <a:r>
              <a:rPr lang="en-GB" dirty="0" smtClean="0"/>
              <a:t>finalised </a:t>
            </a:r>
            <a:r>
              <a:rPr lang="en-GB" dirty="0"/>
              <a:t>by </a:t>
            </a:r>
            <a:r>
              <a:rPr lang="en-GB" dirty="0" err="1" smtClean="0">
                <a:hlinkClick r:id="rId4" tooltip="Pramod Mahajan"/>
              </a:rPr>
              <a:t>Pramod</a:t>
            </a:r>
            <a:r>
              <a:rPr lang="en-GB" dirty="0" smtClean="0">
                <a:hlinkClick r:id="rId4" tooltip="Pramod Mahajan"/>
              </a:rPr>
              <a:t> </a:t>
            </a:r>
            <a:r>
              <a:rPr lang="en-GB" dirty="0" err="1" smtClean="0">
                <a:hlinkClick r:id="rId4" tooltip="Pramod Mahajan"/>
              </a:rPr>
              <a:t>Mahajan</a:t>
            </a:r>
            <a:endParaRPr lang="en-GB" dirty="0" smtClean="0"/>
          </a:p>
          <a:p>
            <a:endParaRPr lang="en-GB" dirty="0" smtClean="0"/>
          </a:p>
          <a:p>
            <a:endParaRPr lang="en-GB" dirty="0"/>
          </a:p>
        </p:txBody>
      </p:sp>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9832" y="3505200"/>
            <a:ext cx="8969375" cy="1905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6667646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bg2">
                    <a:lumMod val="25000"/>
                  </a:schemeClr>
                </a:solidFill>
              </a:rPr>
              <a:t>INTRODUCTION</a:t>
            </a:r>
            <a:endParaRPr lang="en-GB" dirty="0">
              <a:solidFill>
                <a:schemeClr val="bg2">
                  <a:lumMod val="25000"/>
                </a:schemeClr>
              </a:solidFill>
            </a:endParaRPr>
          </a:p>
        </p:txBody>
      </p:sp>
      <p:graphicFrame>
        <p:nvGraphicFramePr>
          <p:cNvPr id="4" name="Diagram 3"/>
          <p:cNvGraphicFramePr/>
          <p:nvPr>
            <p:extLst>
              <p:ext uri="{D42A27DB-BD31-4B8C-83A1-F6EECF244321}">
                <p14:modId xmlns:p14="http://schemas.microsoft.com/office/powerpoint/2010/main" xmlns="" val="641389370"/>
              </p:ext>
            </p:extLst>
          </p:nvPr>
        </p:nvGraphicFramePr>
        <p:xfrm>
          <a:off x="1524000" y="1600200"/>
          <a:ext cx="68580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9620495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Continued </a:t>
            </a:r>
            <a:endParaRPr lang="en-GB" dirty="0"/>
          </a:p>
        </p:txBody>
      </p:sp>
      <p:sp>
        <p:nvSpPr>
          <p:cNvPr id="3" name="Content Placeholder 2"/>
          <p:cNvSpPr>
            <a:spLocks noGrp="1"/>
          </p:cNvSpPr>
          <p:nvPr>
            <p:ph idx="1"/>
          </p:nvPr>
        </p:nvSpPr>
        <p:spPr/>
        <p:txBody>
          <a:bodyPr/>
          <a:lstStyle/>
          <a:p>
            <a:r>
              <a:rPr lang="en-GB" dirty="0"/>
              <a:t>Legal Recognition of Electronic Documents</a:t>
            </a:r>
          </a:p>
          <a:p>
            <a:r>
              <a:rPr lang="en-GB" dirty="0"/>
              <a:t> Legal Recognition of Digital Signatures</a:t>
            </a:r>
          </a:p>
          <a:p>
            <a:r>
              <a:rPr lang="en-GB" dirty="0"/>
              <a:t> Offenses and Contraventions</a:t>
            </a:r>
          </a:p>
          <a:p>
            <a:r>
              <a:rPr lang="en-GB" dirty="0"/>
              <a:t> Justice Dispensation Systems for cyber crimes.</a:t>
            </a:r>
          </a:p>
        </p:txBody>
      </p:sp>
    </p:spTree>
    <p:extLst>
      <p:ext uri="{BB962C8B-B14F-4D97-AF65-F5344CB8AC3E}">
        <p14:creationId xmlns:p14="http://schemas.microsoft.com/office/powerpoint/2010/main" xmlns="" val="39111923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solidFill>
                  <a:schemeClr val="bg2">
                    <a:lumMod val="25000"/>
                  </a:schemeClr>
                </a:solidFill>
              </a:rPr>
              <a:t>Amendment Act 2008</a:t>
            </a:r>
            <a:endParaRPr lang="en-GB" dirty="0">
              <a:solidFill>
                <a:schemeClr val="bg2">
                  <a:lumMod val="25000"/>
                </a:schemeClr>
              </a:solidFill>
            </a:endParaRPr>
          </a:p>
        </p:txBody>
      </p:sp>
      <p:sp>
        <p:nvSpPr>
          <p:cNvPr id="3" name="Content Placeholder 2"/>
          <p:cNvSpPr>
            <a:spLocks noGrp="1"/>
          </p:cNvSpPr>
          <p:nvPr>
            <p:ph idx="1"/>
          </p:nvPr>
        </p:nvSpPr>
        <p:spPr/>
        <p:txBody>
          <a:bodyPr>
            <a:normAutofit fontScale="77500" lnSpcReduction="20000"/>
          </a:bodyPr>
          <a:lstStyle/>
          <a:p>
            <a:pPr algn="just"/>
            <a:r>
              <a:rPr lang="en-GB" dirty="0"/>
              <a:t>Focussing on data privacy</a:t>
            </a:r>
          </a:p>
          <a:p>
            <a:pPr algn="just"/>
            <a:r>
              <a:rPr lang="en-GB" dirty="0"/>
              <a:t> Focussing on Information Security</a:t>
            </a:r>
          </a:p>
          <a:p>
            <a:pPr algn="just"/>
            <a:r>
              <a:rPr lang="en-GB" dirty="0"/>
              <a:t> Defining cyber café</a:t>
            </a:r>
          </a:p>
          <a:p>
            <a:pPr algn="just"/>
            <a:r>
              <a:rPr lang="en-GB" dirty="0"/>
              <a:t> Making digital signature technology neutral</a:t>
            </a:r>
          </a:p>
          <a:p>
            <a:pPr algn="just"/>
            <a:r>
              <a:rPr lang="en-GB" dirty="0"/>
              <a:t> Defining reasonable security practices to be followed by corporate</a:t>
            </a:r>
          </a:p>
          <a:p>
            <a:pPr algn="just"/>
            <a:r>
              <a:rPr lang="en-GB" dirty="0"/>
              <a:t> Redefining the role of intermediaries</a:t>
            </a:r>
          </a:p>
          <a:p>
            <a:pPr algn="just"/>
            <a:r>
              <a:rPr lang="en-GB" dirty="0"/>
              <a:t> Recognising the role of Indian Computer Emergency Response Team</a:t>
            </a:r>
          </a:p>
          <a:p>
            <a:pPr algn="just"/>
            <a:r>
              <a:rPr lang="en-GB" dirty="0"/>
              <a:t> Inclusion of some additional cyber crimes like </a:t>
            </a:r>
            <a:r>
              <a:rPr lang="en-GB" dirty="0" smtClean="0"/>
              <a:t>cyber </a:t>
            </a:r>
            <a:r>
              <a:rPr lang="en-GB" dirty="0"/>
              <a:t>terrorism</a:t>
            </a:r>
          </a:p>
          <a:p>
            <a:pPr algn="just"/>
            <a:r>
              <a:rPr lang="en-GB" dirty="0"/>
              <a:t> authorizing an Inspector to investigate cyber offences (as against the DSP earlier)</a:t>
            </a:r>
          </a:p>
        </p:txBody>
      </p:sp>
    </p:spTree>
    <p:extLst>
      <p:ext uri="{BB962C8B-B14F-4D97-AF65-F5344CB8AC3E}">
        <p14:creationId xmlns:p14="http://schemas.microsoft.com/office/powerpoint/2010/main" xmlns="" val="34061196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bg2">
                    <a:lumMod val="25000"/>
                  </a:schemeClr>
                </a:solidFill>
              </a:rPr>
              <a:t>NEED FOR CYBER LAW IN INDIA</a:t>
            </a:r>
            <a:endParaRPr lang="en-GB" b="1" dirty="0">
              <a:solidFill>
                <a:schemeClr val="bg2">
                  <a:lumMod val="25000"/>
                </a:schemeClr>
              </a:solidFill>
            </a:endParaRPr>
          </a:p>
        </p:txBody>
      </p:sp>
      <p:sp>
        <p:nvSpPr>
          <p:cNvPr id="3" name="Content Placeholder 2"/>
          <p:cNvSpPr>
            <a:spLocks noGrp="1"/>
          </p:cNvSpPr>
          <p:nvPr>
            <p:ph idx="1"/>
          </p:nvPr>
        </p:nvSpPr>
        <p:spPr/>
        <p:txBody>
          <a:bodyPr>
            <a:normAutofit fontScale="92500" lnSpcReduction="10000"/>
          </a:bodyPr>
          <a:lstStyle/>
          <a:p>
            <a:pPr algn="just"/>
            <a:r>
              <a:rPr lang="en-IN" dirty="0" smtClean="0">
                <a:solidFill>
                  <a:schemeClr val="bg2">
                    <a:lumMod val="25000"/>
                  </a:schemeClr>
                </a:solidFill>
              </a:rPr>
              <a:t>First the </a:t>
            </a:r>
            <a:r>
              <a:rPr lang="en-IN" dirty="0">
                <a:solidFill>
                  <a:schemeClr val="bg2">
                    <a:lumMod val="25000"/>
                  </a:schemeClr>
                </a:solidFill>
              </a:rPr>
              <a:t>coming of the Internet led to the emergence of numerous ticklish legal issues and problems which necessitated the enactment of Cyber laws</a:t>
            </a:r>
            <a:r>
              <a:rPr lang="en-IN" dirty="0" smtClean="0">
                <a:solidFill>
                  <a:schemeClr val="bg2">
                    <a:lumMod val="25000"/>
                  </a:schemeClr>
                </a:solidFill>
              </a:rPr>
              <a:t>.</a:t>
            </a:r>
          </a:p>
          <a:p>
            <a:pPr algn="just"/>
            <a:r>
              <a:rPr lang="en-IN" dirty="0">
                <a:solidFill>
                  <a:schemeClr val="bg2">
                    <a:lumMod val="25000"/>
                  </a:schemeClr>
                </a:solidFill>
              </a:rPr>
              <a:t>Secondly, the existing laws of India, could not be interpreted in the light of the emerging cyberspace, to include all aspects relating to different activities in cyberspace</a:t>
            </a:r>
            <a:r>
              <a:rPr lang="en-IN" dirty="0" smtClean="0">
                <a:solidFill>
                  <a:schemeClr val="bg2">
                    <a:lumMod val="25000"/>
                  </a:schemeClr>
                </a:solidFill>
              </a:rPr>
              <a:t>.</a:t>
            </a:r>
          </a:p>
          <a:p>
            <a:pPr algn="just"/>
            <a:r>
              <a:rPr lang="en-IN" dirty="0">
                <a:solidFill>
                  <a:schemeClr val="bg2">
                    <a:lumMod val="25000"/>
                  </a:schemeClr>
                </a:solidFill>
              </a:rPr>
              <a:t>Thirdly, none of the existing laws gave any legal validity or sanction to the activities in Cyberspace</a:t>
            </a:r>
            <a:r>
              <a:rPr lang="en-IN" dirty="0" smtClean="0">
                <a:solidFill>
                  <a:schemeClr val="bg2">
                    <a:lumMod val="25000"/>
                  </a:schemeClr>
                </a:solidFill>
              </a:rPr>
              <a:t>.</a:t>
            </a:r>
          </a:p>
          <a:p>
            <a:pPr algn="just"/>
            <a:r>
              <a:rPr lang="en-IN" dirty="0">
                <a:solidFill>
                  <a:schemeClr val="bg2">
                    <a:lumMod val="25000"/>
                  </a:schemeClr>
                </a:solidFill>
              </a:rPr>
              <a:t>Fourthly, Internet requires an enabling and supportive legal infrastructure in tune with the times</a:t>
            </a:r>
          </a:p>
          <a:p>
            <a:pPr algn="just"/>
            <a:endParaRPr lang="en-GB" dirty="0">
              <a:solidFill>
                <a:schemeClr val="bg2">
                  <a:lumMod val="25000"/>
                </a:schemeClr>
              </a:solidFill>
            </a:endParaRPr>
          </a:p>
        </p:txBody>
      </p:sp>
    </p:spTree>
    <p:extLst>
      <p:ext uri="{BB962C8B-B14F-4D97-AF65-F5344CB8AC3E}">
        <p14:creationId xmlns:p14="http://schemas.microsoft.com/office/powerpoint/2010/main" xmlns="" val="2945853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bg2">
                    <a:lumMod val="25000"/>
                  </a:schemeClr>
                </a:solidFill>
              </a:rPr>
              <a:t>NEED FOR CYBER LAW IN INDIA</a:t>
            </a:r>
            <a:endParaRPr lang="en-GB" dirty="0"/>
          </a:p>
        </p:txBody>
      </p:sp>
      <p:sp>
        <p:nvSpPr>
          <p:cNvPr id="3" name="Content Placeholder 2"/>
          <p:cNvSpPr>
            <a:spLocks noGrp="1"/>
          </p:cNvSpPr>
          <p:nvPr>
            <p:ph idx="1"/>
          </p:nvPr>
        </p:nvSpPr>
        <p:spPr/>
        <p:txBody>
          <a:bodyPr>
            <a:normAutofit fontScale="92500" lnSpcReduction="10000"/>
          </a:bodyPr>
          <a:lstStyle/>
          <a:p>
            <a:r>
              <a:rPr lang="en-GB" dirty="0"/>
              <a:t>Almost all transactions in shares are in </a:t>
            </a:r>
            <a:r>
              <a:rPr lang="en-GB" dirty="0" err="1"/>
              <a:t>demat</a:t>
            </a:r>
            <a:r>
              <a:rPr lang="en-GB" dirty="0"/>
              <a:t> form.</a:t>
            </a:r>
          </a:p>
          <a:p>
            <a:r>
              <a:rPr lang="en-GB" dirty="0" smtClean="0"/>
              <a:t>Almost </a:t>
            </a:r>
            <a:r>
              <a:rPr lang="en-GB" dirty="0"/>
              <a:t>all companies extensively depend upon their computer </a:t>
            </a:r>
            <a:r>
              <a:rPr lang="en-GB" dirty="0" smtClean="0"/>
              <a:t>networks and </a:t>
            </a:r>
            <a:r>
              <a:rPr lang="en-GB" dirty="0"/>
              <a:t>keep their valuable data in electronic form.</a:t>
            </a:r>
          </a:p>
          <a:p>
            <a:r>
              <a:rPr lang="en-GB" dirty="0" smtClean="0"/>
              <a:t>Government </a:t>
            </a:r>
            <a:r>
              <a:rPr lang="en-GB" dirty="0"/>
              <a:t>forms including income tax returns, company law forms </a:t>
            </a:r>
            <a:r>
              <a:rPr lang="en-GB" dirty="0" smtClean="0"/>
              <a:t>etc. are </a:t>
            </a:r>
            <a:r>
              <a:rPr lang="en-GB" dirty="0"/>
              <a:t>now filled in electronic form.</a:t>
            </a:r>
          </a:p>
          <a:p>
            <a:r>
              <a:rPr lang="en-GB" dirty="0" smtClean="0"/>
              <a:t>Consumers </a:t>
            </a:r>
            <a:r>
              <a:rPr lang="en-GB" dirty="0"/>
              <a:t>are increasingly using credit cards for shopping.</a:t>
            </a:r>
          </a:p>
          <a:p>
            <a:r>
              <a:rPr lang="en-GB" dirty="0" smtClean="0"/>
              <a:t>Most </a:t>
            </a:r>
            <a:r>
              <a:rPr lang="en-GB" dirty="0"/>
              <a:t>people are using email, cell phones and SMS messages </a:t>
            </a:r>
            <a:r>
              <a:rPr lang="en-GB" dirty="0" smtClean="0"/>
              <a:t>for communication</a:t>
            </a:r>
            <a:r>
              <a:rPr lang="en-GB" dirty="0"/>
              <a:t>.</a:t>
            </a:r>
          </a:p>
          <a:p>
            <a:pPr marL="0" indent="0">
              <a:buNone/>
            </a:pPr>
            <a:endParaRPr lang="en-GB" dirty="0"/>
          </a:p>
        </p:txBody>
      </p:sp>
    </p:spTree>
    <p:extLst>
      <p:ext uri="{BB962C8B-B14F-4D97-AF65-F5344CB8AC3E}">
        <p14:creationId xmlns:p14="http://schemas.microsoft.com/office/powerpoint/2010/main" xmlns="" val="15368145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fontScale="92500"/>
          </a:bodyPr>
          <a:lstStyle/>
          <a:p>
            <a:r>
              <a:rPr lang="en-GB" dirty="0" smtClean="0"/>
              <a:t> </a:t>
            </a:r>
            <a:r>
              <a:rPr lang="en-GB" dirty="0"/>
              <a:t>Even in "non-cyber crime" cases, important evidence is found </a:t>
            </a:r>
            <a:r>
              <a:rPr lang="en-GB" dirty="0" smtClean="0"/>
              <a:t>in computers </a:t>
            </a:r>
            <a:r>
              <a:rPr lang="en-GB" dirty="0"/>
              <a:t>/ cell phones e.g. in cases of divorce, murder, kidnapping, </a:t>
            </a:r>
            <a:r>
              <a:rPr lang="en-GB" dirty="0" smtClean="0"/>
              <a:t>tax evasion</a:t>
            </a:r>
            <a:r>
              <a:rPr lang="en-GB" dirty="0"/>
              <a:t>, organized crime, terrorist operations, counterfeit currency etc</a:t>
            </a:r>
            <a:r>
              <a:rPr lang="en-GB" dirty="0" smtClean="0"/>
              <a:t>. </a:t>
            </a:r>
          </a:p>
          <a:p>
            <a:r>
              <a:rPr lang="en-GB" dirty="0" smtClean="0"/>
              <a:t> </a:t>
            </a:r>
            <a:r>
              <a:rPr lang="en-GB" dirty="0"/>
              <a:t>Cyber crime cases such as online banking frauds, online share </a:t>
            </a:r>
            <a:r>
              <a:rPr lang="en-GB" dirty="0" smtClean="0"/>
              <a:t>trading fraud</a:t>
            </a:r>
            <a:r>
              <a:rPr lang="en-GB" dirty="0"/>
              <a:t>, source code theft, credit card fraud, tax evasion, virus </a:t>
            </a:r>
            <a:r>
              <a:rPr lang="en-GB" dirty="0" smtClean="0"/>
              <a:t>attacks, cyber </a:t>
            </a:r>
            <a:r>
              <a:rPr lang="en-GB" dirty="0"/>
              <a:t>sabotage, phishing attacks, email hijacking, denial of </a:t>
            </a:r>
            <a:r>
              <a:rPr lang="en-GB" dirty="0" smtClean="0"/>
              <a:t>service, hacking</a:t>
            </a:r>
            <a:r>
              <a:rPr lang="en-GB" dirty="0"/>
              <a:t>, pornography </a:t>
            </a:r>
            <a:r>
              <a:rPr lang="en-GB" dirty="0" err="1"/>
              <a:t>etc</a:t>
            </a:r>
            <a:r>
              <a:rPr lang="en-GB" dirty="0"/>
              <a:t> are becoming common.</a:t>
            </a:r>
          </a:p>
          <a:p>
            <a:r>
              <a:rPr lang="en-GB" dirty="0" smtClean="0"/>
              <a:t>Digital </a:t>
            </a:r>
            <a:r>
              <a:rPr lang="en-GB" dirty="0"/>
              <a:t>signatures and e-contracts are fast replacing </a:t>
            </a:r>
            <a:r>
              <a:rPr lang="en-GB" dirty="0" smtClean="0"/>
              <a:t>conventional methods </a:t>
            </a:r>
            <a:r>
              <a:rPr lang="en-GB" dirty="0"/>
              <a:t>of transacting business</a:t>
            </a:r>
          </a:p>
        </p:txBody>
      </p:sp>
    </p:spTree>
    <p:extLst>
      <p:ext uri="{BB962C8B-B14F-4D97-AF65-F5344CB8AC3E}">
        <p14:creationId xmlns:p14="http://schemas.microsoft.com/office/powerpoint/2010/main" xmlns="" val="352418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CASE</a:t>
            </a:r>
            <a:endParaRPr lang="en-GB" dirty="0"/>
          </a:p>
        </p:txBody>
      </p:sp>
      <p:sp>
        <p:nvSpPr>
          <p:cNvPr id="3" name="Content Placeholder 2"/>
          <p:cNvSpPr>
            <a:spLocks noGrp="1"/>
          </p:cNvSpPr>
          <p:nvPr>
            <p:ph idx="1"/>
          </p:nvPr>
        </p:nvSpPr>
        <p:spPr/>
        <p:txBody>
          <a:bodyPr>
            <a:normAutofit fontScale="70000" lnSpcReduction="20000"/>
          </a:bodyPr>
          <a:lstStyle/>
          <a:p>
            <a:r>
              <a:rPr lang="en-GB" dirty="0"/>
              <a:t>In November 2012, IPS officer Amitabh Thakur and his wife social activist </a:t>
            </a:r>
            <a:r>
              <a:rPr lang="en-GB" dirty="0" err="1"/>
              <a:t>Nutan</a:t>
            </a:r>
            <a:r>
              <a:rPr lang="en-GB" dirty="0"/>
              <a:t> Thakur, filed a petition in the </a:t>
            </a:r>
            <a:r>
              <a:rPr lang="en-GB" dirty="0" err="1">
                <a:hlinkClick r:id="rId2" tooltip="Lucknow"/>
              </a:rPr>
              <a:t>Lucknow</a:t>
            </a:r>
            <a:r>
              <a:rPr lang="en-GB" dirty="0"/>
              <a:t> bench of the </a:t>
            </a:r>
            <a:r>
              <a:rPr lang="en-GB" dirty="0">
                <a:hlinkClick r:id="rId3" tooltip="Allahabad High Court"/>
              </a:rPr>
              <a:t>Allahabad High Court</a:t>
            </a:r>
            <a:r>
              <a:rPr lang="en-GB" dirty="0"/>
              <a:t> claiming that the Section 66A violated the freedom of speech guaranteed in the Article 19(1)(a) of the </a:t>
            </a:r>
            <a:r>
              <a:rPr lang="en-GB" dirty="0">
                <a:hlinkClick r:id="rId4" tooltip="Constitution of India"/>
              </a:rPr>
              <a:t>Constitution of India</a:t>
            </a:r>
            <a:r>
              <a:rPr lang="en-GB" dirty="0"/>
              <a:t>. They said that the section was vague and frequently misused.</a:t>
            </a:r>
            <a:r>
              <a:rPr lang="en-GB" baseline="30000" dirty="0">
                <a:hlinkClick r:id="rId5"/>
              </a:rPr>
              <a:t>[24]</a:t>
            </a:r>
            <a:r>
              <a:rPr lang="en-GB" dirty="0"/>
              <a:t> </a:t>
            </a:r>
          </a:p>
          <a:p>
            <a:r>
              <a:rPr lang="en-GB" dirty="0"/>
              <a:t>Also in November 2012, a Delhi-based law student, </a:t>
            </a:r>
            <a:r>
              <a:rPr lang="en-GB" dirty="0" err="1">
                <a:hlinkClick r:id="rId6" tooltip="Shreya Singhal"/>
              </a:rPr>
              <a:t>Shreya</a:t>
            </a:r>
            <a:r>
              <a:rPr lang="en-GB" dirty="0">
                <a:hlinkClick r:id="rId6" tooltip="Shreya Singhal"/>
              </a:rPr>
              <a:t> </a:t>
            </a:r>
            <a:r>
              <a:rPr lang="en-GB" dirty="0" err="1">
                <a:hlinkClick r:id="rId6" tooltip="Shreya Singhal"/>
              </a:rPr>
              <a:t>Singhal</a:t>
            </a:r>
            <a:r>
              <a:rPr lang="en-GB" dirty="0"/>
              <a:t>, filed a </a:t>
            </a:r>
            <a:r>
              <a:rPr lang="en-GB" dirty="0">
                <a:hlinkClick r:id="rId7" tooltip="Public Interest Litigation"/>
              </a:rPr>
              <a:t>Public Interest Litigation</a:t>
            </a:r>
            <a:r>
              <a:rPr lang="en-GB" dirty="0"/>
              <a:t> (PIL) in the Supreme Court of India. She argued that the Section 66A was vaguely phrased, as result it violated Article 14, 19 (1)(a) and Article 21 of the Constitution. The PIL was accepted on 29 November 2012.</a:t>
            </a:r>
            <a:r>
              <a:rPr lang="en-GB" baseline="30000" dirty="0">
                <a:hlinkClick r:id="rId5"/>
              </a:rPr>
              <a:t>[25][26]</a:t>
            </a:r>
            <a:r>
              <a:rPr lang="en-GB" dirty="0"/>
              <a:t> A similar petition was also filed by the founder of </a:t>
            </a:r>
            <a:r>
              <a:rPr lang="en-GB" dirty="0">
                <a:hlinkClick r:id="rId8" tooltip="MouthShut.com"/>
              </a:rPr>
              <a:t>MouthShut.com</a:t>
            </a:r>
            <a:r>
              <a:rPr lang="en-GB" dirty="0"/>
              <a:t>, </a:t>
            </a:r>
            <a:r>
              <a:rPr lang="en-GB" dirty="0">
                <a:hlinkClick r:id="rId9" tooltip="Faisal Farooqui"/>
              </a:rPr>
              <a:t>Faisal </a:t>
            </a:r>
            <a:r>
              <a:rPr lang="en-GB" dirty="0" err="1">
                <a:hlinkClick r:id="rId9" tooltip="Faisal Farooqui"/>
              </a:rPr>
              <a:t>Farooqui</a:t>
            </a:r>
            <a:r>
              <a:rPr lang="en-GB" dirty="0"/>
              <a:t>,</a:t>
            </a:r>
            <a:r>
              <a:rPr lang="en-GB" baseline="30000" dirty="0">
                <a:hlinkClick r:id="rId5"/>
              </a:rPr>
              <a:t>[27]</a:t>
            </a:r>
            <a:r>
              <a:rPr lang="en-GB" dirty="0"/>
              <a:t> and NGO Common Cause represented by </a:t>
            </a:r>
            <a:r>
              <a:rPr lang="en-GB" dirty="0" err="1">
                <a:hlinkClick r:id="rId10" tooltip="Prashant Bhushan"/>
              </a:rPr>
              <a:t>Prashant</a:t>
            </a:r>
            <a:r>
              <a:rPr lang="en-GB" dirty="0">
                <a:hlinkClick r:id="rId10" tooltip="Prashant Bhushan"/>
              </a:rPr>
              <a:t> </a:t>
            </a:r>
            <a:r>
              <a:rPr lang="en-GB" dirty="0" err="1">
                <a:hlinkClick r:id="rId10" tooltip="Prashant Bhushan"/>
              </a:rPr>
              <a:t>Bhushan</a:t>
            </a:r>
            <a:r>
              <a:rPr lang="en-GB" baseline="30000" dirty="0">
                <a:hlinkClick r:id="rId5"/>
              </a:rPr>
              <a:t>[28]</a:t>
            </a:r>
            <a:r>
              <a:rPr lang="en-GB" dirty="0"/>
              <a:t> In August 2014, the Supreme Court asked the central government to respond to petitions filed by </a:t>
            </a:r>
            <a:r>
              <a:rPr lang="en-GB" dirty="0">
                <a:hlinkClick r:id="rId11" tooltip="Mouthshut.com"/>
              </a:rPr>
              <a:t>Mouthshut.com</a:t>
            </a:r>
            <a:r>
              <a:rPr lang="en-GB" dirty="0"/>
              <a:t> and later petition filed by the </a:t>
            </a:r>
            <a:r>
              <a:rPr lang="en-GB" dirty="0">
                <a:hlinkClick r:id="rId12" tooltip="Internet and Mobile Association of India"/>
              </a:rPr>
              <a:t>Internet and Mobile Association of India</a:t>
            </a:r>
            <a:r>
              <a:rPr lang="en-GB" dirty="0"/>
              <a:t> (IAMAI) which claimed that the IT Act gave the government power to arbitrarily remove user-generated content.</a:t>
            </a:r>
          </a:p>
          <a:p>
            <a:endParaRPr lang="en-GB" dirty="0"/>
          </a:p>
        </p:txBody>
      </p:sp>
    </p:spTree>
    <p:extLst>
      <p:ext uri="{BB962C8B-B14F-4D97-AF65-F5344CB8AC3E}">
        <p14:creationId xmlns:p14="http://schemas.microsoft.com/office/powerpoint/2010/main" xmlns="" val="3948604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chemeClr val="bg2">
                    <a:lumMod val="25000"/>
                  </a:schemeClr>
                </a:solidFill>
              </a:rPr>
              <a:t>LAWS AND ETHICS IN INFORMATION SECURITY</a:t>
            </a:r>
            <a:endParaRPr lang="en-GB" dirty="0">
              <a:solidFill>
                <a:schemeClr val="bg2">
                  <a:lumMod val="25000"/>
                </a:schemeClr>
              </a:solidFill>
            </a:endParaRPr>
          </a:p>
        </p:txBody>
      </p:sp>
      <p:sp>
        <p:nvSpPr>
          <p:cNvPr id="4" name="Content Placeholder 2"/>
          <p:cNvSpPr>
            <a:spLocks noGrp="1"/>
          </p:cNvSpPr>
          <p:nvPr>
            <p:ph idx="1"/>
          </p:nvPr>
        </p:nvSpPr>
        <p:spPr/>
        <p:txBody>
          <a:bodyPr>
            <a:normAutofit fontScale="92500" lnSpcReduction="10000"/>
          </a:bodyPr>
          <a:lstStyle/>
          <a:p>
            <a:r>
              <a:rPr lang="en-US" dirty="0" smtClean="0"/>
              <a:t>Laws</a:t>
            </a:r>
          </a:p>
          <a:p>
            <a:pPr lvl="1"/>
            <a:r>
              <a:rPr lang="en-US" dirty="0" smtClean="0"/>
              <a:t>Rules that mandate or prohibit certain behavior</a:t>
            </a:r>
          </a:p>
          <a:p>
            <a:r>
              <a:rPr lang="en-US" dirty="0" smtClean="0"/>
              <a:t>Ethics</a:t>
            </a:r>
          </a:p>
          <a:p>
            <a:pPr lvl="1"/>
            <a:r>
              <a:rPr lang="en-US" dirty="0" smtClean="0"/>
              <a:t>Define socially acceptable behaviors</a:t>
            </a:r>
          </a:p>
          <a:p>
            <a:r>
              <a:rPr lang="en-US" dirty="0" smtClean="0"/>
              <a:t>Key difference</a:t>
            </a:r>
          </a:p>
          <a:p>
            <a:pPr lvl="1"/>
            <a:r>
              <a:rPr lang="en-US" dirty="0" smtClean="0"/>
              <a:t>Laws carry the authority of a governing body</a:t>
            </a:r>
          </a:p>
          <a:p>
            <a:pPr lvl="1"/>
            <a:r>
              <a:rPr lang="en-US" dirty="0" smtClean="0"/>
              <a:t>Ethics do not carry the authority of a governing body</a:t>
            </a:r>
          </a:p>
          <a:p>
            <a:pPr lvl="2"/>
            <a:r>
              <a:rPr lang="en-US" dirty="0" smtClean="0"/>
              <a:t>Based on cultural mores</a:t>
            </a:r>
          </a:p>
          <a:p>
            <a:pPr lvl="3"/>
            <a:r>
              <a:rPr lang="en-US" dirty="0" smtClean="0"/>
              <a:t>Fixed moral attitudes or customs</a:t>
            </a:r>
          </a:p>
          <a:p>
            <a:pPr lvl="2"/>
            <a:r>
              <a:rPr lang="en-US" dirty="0" smtClean="0"/>
              <a:t>Some ethics standards are universal</a:t>
            </a:r>
            <a:endParaRPr lang="en-US" dirty="0"/>
          </a:p>
        </p:txBody>
      </p:sp>
    </p:spTree>
    <p:extLst>
      <p:ext uri="{BB962C8B-B14F-4D97-AF65-F5344CB8AC3E}">
        <p14:creationId xmlns:p14="http://schemas.microsoft.com/office/powerpoint/2010/main" xmlns="" val="20224167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4"/>
                </a:solidFill>
              </a:rPr>
              <a:t>ORGANISATIONAL LIABILITY AND THE NEED FOR COUNSEL</a:t>
            </a:r>
            <a:endParaRPr lang="en-IN" dirty="0">
              <a:solidFill>
                <a:schemeClr val="accent4"/>
              </a:solidFill>
            </a:endParaRPr>
          </a:p>
        </p:txBody>
      </p:sp>
      <p:sp>
        <p:nvSpPr>
          <p:cNvPr id="3" name="Content Placeholder 2"/>
          <p:cNvSpPr>
            <a:spLocks noGrp="1"/>
          </p:cNvSpPr>
          <p:nvPr>
            <p:ph idx="1"/>
          </p:nvPr>
        </p:nvSpPr>
        <p:spPr/>
        <p:txBody>
          <a:bodyPr>
            <a:normAutofit fontScale="92500" lnSpcReduction="10000"/>
          </a:bodyPr>
          <a:lstStyle/>
          <a:p>
            <a:pPr algn="just"/>
            <a:r>
              <a:rPr lang="en-IN" dirty="0" smtClean="0"/>
              <a:t>What if an organization does not demand or even encourage strong ethical behaviour from its employees? </a:t>
            </a:r>
          </a:p>
          <a:p>
            <a:pPr algn="just"/>
            <a:r>
              <a:rPr lang="en-IN" dirty="0" smtClean="0"/>
              <a:t>What if an organization does not behave ethically? </a:t>
            </a:r>
          </a:p>
          <a:p>
            <a:pPr algn="just"/>
            <a:endParaRPr lang="en-IN" dirty="0"/>
          </a:p>
          <a:p>
            <a:pPr algn="just"/>
            <a:r>
              <a:rPr lang="en-IN" dirty="0" smtClean="0"/>
              <a:t>Even if there is no breach of criminal law, there can still be liability.</a:t>
            </a:r>
          </a:p>
          <a:p>
            <a:pPr algn="just"/>
            <a:r>
              <a:rPr lang="en-IN" dirty="0" smtClean="0"/>
              <a:t> </a:t>
            </a:r>
            <a:r>
              <a:rPr lang="en-IN" b="1" dirty="0" smtClean="0"/>
              <a:t>Liability</a:t>
            </a:r>
            <a:r>
              <a:rPr lang="en-IN" dirty="0" smtClean="0"/>
              <a:t> is the legal obligation of an entity that extends beyond criminal or contract law;</a:t>
            </a:r>
          </a:p>
          <a:p>
            <a:pPr algn="just"/>
            <a:r>
              <a:rPr lang="en-IN" dirty="0" smtClean="0"/>
              <a:t> It includes the legal obligation to make restitution, or to compensate for wrongs committed</a:t>
            </a:r>
            <a:endParaRPr lang="en-IN" dirty="0"/>
          </a:p>
        </p:txBody>
      </p:sp>
    </p:spTree>
    <p:extLst>
      <p:ext uri="{BB962C8B-B14F-4D97-AF65-F5344CB8AC3E}">
        <p14:creationId xmlns:p14="http://schemas.microsoft.com/office/powerpoint/2010/main" xmlns="" val="21810632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4"/>
                </a:solidFill>
              </a:rPr>
              <a:t>ORGANISATIONAL LIABILITY AND THE NEED FOR COUNSEL</a:t>
            </a:r>
            <a:endParaRPr lang="en-IN" dirty="0"/>
          </a:p>
        </p:txBody>
      </p:sp>
      <p:sp>
        <p:nvSpPr>
          <p:cNvPr id="3" name="Content Placeholder 2"/>
          <p:cNvSpPr>
            <a:spLocks noGrp="1"/>
          </p:cNvSpPr>
          <p:nvPr>
            <p:ph idx="1"/>
          </p:nvPr>
        </p:nvSpPr>
        <p:spPr/>
        <p:txBody>
          <a:bodyPr>
            <a:normAutofit fontScale="92500"/>
          </a:bodyPr>
          <a:lstStyle/>
          <a:p>
            <a:pPr algn="just"/>
            <a:r>
              <a:rPr lang="en-IN" dirty="0" smtClean="0"/>
              <a:t>The bottom line is that if an employee, acting with or without the authorization of the employer, performs an illegal or unethical act that causes some degree of harm, the employer can be held liable for that action.</a:t>
            </a:r>
          </a:p>
          <a:p>
            <a:pPr algn="just"/>
            <a:r>
              <a:rPr lang="en-IN" dirty="0" smtClean="0"/>
              <a:t>An organization increases its liability if it refuses to take measures known as due care.</a:t>
            </a:r>
          </a:p>
          <a:p>
            <a:pPr algn="just"/>
            <a:r>
              <a:rPr lang="en-IN" b="1" dirty="0" smtClean="0"/>
              <a:t> Due care</a:t>
            </a:r>
            <a:r>
              <a:rPr lang="en-IN" dirty="0" smtClean="0"/>
              <a:t> standards are met </a:t>
            </a:r>
          </a:p>
          <a:p>
            <a:pPr algn="just">
              <a:buFont typeface="Wingdings" panose="05000000000000000000" pitchFamily="2" charset="2"/>
              <a:buChar char="Ø"/>
            </a:pPr>
            <a:r>
              <a:rPr lang="en-IN" dirty="0" smtClean="0"/>
              <a:t>when an organization makes sure that every employee knows what is acceptable or unacceptable </a:t>
            </a:r>
            <a:r>
              <a:rPr lang="en-IN" dirty="0" err="1" smtClean="0"/>
              <a:t>behavior</a:t>
            </a:r>
            <a:r>
              <a:rPr lang="en-IN" dirty="0" smtClean="0"/>
              <a:t>, </a:t>
            </a:r>
          </a:p>
          <a:p>
            <a:pPr algn="just">
              <a:buFont typeface="Wingdings" panose="05000000000000000000" pitchFamily="2" charset="2"/>
              <a:buChar char="Ø"/>
            </a:pPr>
            <a:r>
              <a:rPr lang="en-IN" dirty="0" smtClean="0"/>
              <a:t>knows the consequences of illegal or unethical actions.</a:t>
            </a:r>
          </a:p>
          <a:p>
            <a:pPr algn="just"/>
            <a:endParaRPr lang="en-IN" dirty="0" smtClean="0"/>
          </a:p>
          <a:p>
            <a:pPr algn="just"/>
            <a:endParaRPr lang="en-IN" dirty="0"/>
          </a:p>
        </p:txBody>
      </p:sp>
    </p:spTree>
    <p:extLst>
      <p:ext uri="{BB962C8B-B14F-4D97-AF65-F5344CB8AC3E}">
        <p14:creationId xmlns:p14="http://schemas.microsoft.com/office/powerpoint/2010/main" xmlns="" val="29743960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4"/>
                </a:solidFill>
              </a:rPr>
              <a:t>ORGANISATIONAL LIABILITY AND THE NEED FOR COUNSEL</a:t>
            </a:r>
            <a:endParaRPr lang="en-IN" dirty="0"/>
          </a:p>
        </p:txBody>
      </p:sp>
      <p:sp>
        <p:nvSpPr>
          <p:cNvPr id="3" name="Content Placeholder 2"/>
          <p:cNvSpPr>
            <a:spLocks noGrp="1"/>
          </p:cNvSpPr>
          <p:nvPr>
            <p:ph idx="1"/>
          </p:nvPr>
        </p:nvSpPr>
        <p:spPr/>
        <p:txBody>
          <a:bodyPr/>
          <a:lstStyle/>
          <a:p>
            <a:pPr algn="just"/>
            <a:r>
              <a:rPr lang="en-IN" b="1" dirty="0" smtClean="0"/>
              <a:t>Due diligence </a:t>
            </a:r>
            <a:r>
              <a:rPr lang="en-IN" dirty="0" smtClean="0"/>
              <a:t>requires </a:t>
            </a:r>
          </a:p>
          <a:p>
            <a:pPr algn="just">
              <a:buFont typeface="Wingdings" panose="05000000000000000000" pitchFamily="2" charset="2"/>
              <a:buChar char="Ø"/>
            </a:pPr>
            <a:r>
              <a:rPr lang="en-IN" dirty="0" smtClean="0"/>
              <a:t> an organization make a valid effort to protect others and continually maintains this level of effort.</a:t>
            </a:r>
          </a:p>
          <a:p>
            <a:pPr algn="just"/>
            <a:r>
              <a:rPr lang="en-IN" b="1" dirty="0" smtClean="0"/>
              <a:t>Long arm jurisdiction</a:t>
            </a:r>
            <a:r>
              <a:rPr lang="en-IN" dirty="0" smtClean="0"/>
              <a:t>—</a:t>
            </a:r>
          </a:p>
          <a:p>
            <a:pPr algn="just">
              <a:buFont typeface="Wingdings" panose="05000000000000000000" pitchFamily="2" charset="2"/>
              <a:buChar char="Ø"/>
            </a:pPr>
            <a:r>
              <a:rPr lang="en-IN" dirty="0" smtClean="0"/>
              <a:t>the long arm of the law extending across the country or around the world to draw an accused individual into its court systems.</a:t>
            </a:r>
            <a:endParaRPr lang="en-IN" dirty="0"/>
          </a:p>
        </p:txBody>
      </p:sp>
    </p:spTree>
    <p:extLst>
      <p:ext uri="{BB962C8B-B14F-4D97-AF65-F5344CB8AC3E}">
        <p14:creationId xmlns:p14="http://schemas.microsoft.com/office/powerpoint/2010/main" xmlns="" val="2402817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4"/>
                </a:solidFill>
              </a:rPr>
              <a:t>POLICY VERSUS LAW</a:t>
            </a:r>
            <a:endParaRPr lang="en-IN" dirty="0">
              <a:solidFill>
                <a:schemeClr val="accent4"/>
              </a:solidFill>
            </a:endParaRPr>
          </a:p>
        </p:txBody>
      </p:sp>
      <p:sp>
        <p:nvSpPr>
          <p:cNvPr id="3" name="Content Placeholder 2"/>
          <p:cNvSpPr>
            <a:spLocks noGrp="1"/>
          </p:cNvSpPr>
          <p:nvPr>
            <p:ph idx="1"/>
          </p:nvPr>
        </p:nvSpPr>
        <p:spPr/>
        <p:txBody>
          <a:bodyPr>
            <a:normAutofit/>
          </a:bodyPr>
          <a:lstStyle/>
          <a:p>
            <a:pPr algn="just"/>
            <a:r>
              <a:rPr lang="en-US" dirty="0" smtClean="0"/>
              <a:t>Policies</a:t>
            </a:r>
          </a:p>
          <a:p>
            <a:pPr lvl="1" algn="just"/>
            <a:r>
              <a:rPr lang="en-US" sz="2800" dirty="0" smtClean="0"/>
              <a:t>Guidelines that describe acceptable and unacceptable employee behaviors.</a:t>
            </a:r>
          </a:p>
          <a:p>
            <a:pPr lvl="1" algn="just"/>
            <a:r>
              <a:rPr lang="en-US" sz="2800" dirty="0" smtClean="0"/>
              <a:t>Functions as organizational laws.</a:t>
            </a:r>
          </a:p>
          <a:p>
            <a:pPr lvl="1" algn="just"/>
            <a:r>
              <a:rPr lang="en-US" sz="2800" dirty="0" smtClean="0"/>
              <a:t>Has penalties, judicial practices, and sanctions.</a:t>
            </a:r>
          </a:p>
          <a:p>
            <a:pPr algn="just"/>
            <a:r>
              <a:rPr lang="en-US" dirty="0" smtClean="0"/>
              <a:t>Difference between policy and law-</a:t>
            </a:r>
          </a:p>
          <a:p>
            <a:pPr lvl="1" algn="just"/>
            <a:r>
              <a:rPr lang="en-US" sz="2800" dirty="0" smtClean="0"/>
              <a:t>Ignorance of policy is acceptable.</a:t>
            </a:r>
          </a:p>
          <a:p>
            <a:pPr lvl="1" algn="just"/>
            <a:r>
              <a:rPr lang="en-US" sz="2800" dirty="0" smtClean="0"/>
              <a:t>Ignorance of law is unacceptable.</a:t>
            </a:r>
          </a:p>
          <a:p>
            <a:pPr algn="just"/>
            <a:endParaRPr lang="en-IN" dirty="0"/>
          </a:p>
        </p:txBody>
      </p:sp>
    </p:spTree>
    <p:extLst>
      <p:ext uri="{BB962C8B-B14F-4D97-AF65-F5344CB8AC3E}">
        <p14:creationId xmlns:p14="http://schemas.microsoft.com/office/powerpoint/2010/main" xmlns="" val="1505803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4"/>
                </a:solidFill>
              </a:rPr>
              <a:t>POLICY VERSUS LAW</a:t>
            </a:r>
            <a:endParaRPr lang="en-IN" dirty="0"/>
          </a:p>
        </p:txBody>
      </p:sp>
      <p:sp>
        <p:nvSpPr>
          <p:cNvPr id="3" name="Content Placeholder 2"/>
          <p:cNvSpPr>
            <a:spLocks noGrp="1"/>
          </p:cNvSpPr>
          <p:nvPr>
            <p:ph idx="1"/>
          </p:nvPr>
        </p:nvSpPr>
        <p:spPr/>
        <p:txBody>
          <a:bodyPr>
            <a:normAutofit fontScale="92500"/>
          </a:bodyPr>
          <a:lstStyle/>
          <a:p>
            <a:pPr algn="just"/>
            <a:r>
              <a:rPr lang="en-US" dirty="0" smtClean="0"/>
              <a:t>Keys for a policy to be enforceable</a:t>
            </a:r>
          </a:p>
          <a:p>
            <a:pPr lvl="1" algn="just"/>
            <a:r>
              <a:rPr lang="en-US" sz="2800" dirty="0" smtClean="0"/>
              <a:t>Dissemination- Distributed to all individuals who are expected to comply with them.</a:t>
            </a:r>
          </a:p>
          <a:p>
            <a:pPr lvl="1" algn="just"/>
            <a:r>
              <a:rPr lang="en-US" sz="2800" dirty="0" smtClean="0"/>
              <a:t>Review- Readily available for employee reference</a:t>
            </a:r>
          </a:p>
          <a:p>
            <a:pPr lvl="1" algn="just"/>
            <a:r>
              <a:rPr lang="en-US" sz="2800" dirty="0" smtClean="0"/>
              <a:t>Comprehension- Easily understood, with multilingual, visually impaired and low- literacy translations.</a:t>
            </a:r>
          </a:p>
          <a:p>
            <a:pPr lvl="1" algn="just"/>
            <a:r>
              <a:rPr lang="en-US" sz="2800" dirty="0" smtClean="0"/>
              <a:t>Compliance- Acknowledged by employee with consent form.</a:t>
            </a:r>
          </a:p>
          <a:p>
            <a:pPr lvl="1" algn="just"/>
            <a:r>
              <a:rPr lang="en-US" sz="2800" dirty="0" smtClean="0"/>
              <a:t>Uniform enforcement- Enforced for all employees, regardless their status or assignment.</a:t>
            </a:r>
          </a:p>
          <a:p>
            <a:pPr algn="just"/>
            <a:endParaRPr lang="en-IN" dirty="0"/>
          </a:p>
        </p:txBody>
      </p:sp>
    </p:spTree>
    <p:extLst>
      <p:ext uri="{BB962C8B-B14F-4D97-AF65-F5344CB8AC3E}">
        <p14:creationId xmlns:p14="http://schemas.microsoft.com/office/powerpoint/2010/main" xmlns="" val="26778217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
            <a:ext cx="7886700" cy="1325563"/>
          </a:xfrm>
        </p:spPr>
        <p:txBody>
          <a:bodyPr/>
          <a:lstStyle/>
          <a:p>
            <a:pPr algn="ctr"/>
            <a:r>
              <a:rPr lang="en-GB" b="1" dirty="0" smtClean="0">
                <a:solidFill>
                  <a:schemeClr val="bg2">
                    <a:lumMod val="25000"/>
                  </a:schemeClr>
                </a:solidFill>
              </a:rPr>
              <a:t>What is Cyber Crime ?</a:t>
            </a:r>
            <a:endParaRPr lang="en-GB" b="1" dirty="0">
              <a:solidFill>
                <a:schemeClr val="bg2">
                  <a:lumMod val="25000"/>
                </a:schemeClr>
              </a:solidFill>
            </a:endParaRPr>
          </a:p>
        </p:txBody>
      </p:sp>
      <p:graphicFrame>
        <p:nvGraphicFramePr>
          <p:cNvPr id="7" name="Diagram 6"/>
          <p:cNvGraphicFramePr/>
          <p:nvPr>
            <p:extLst>
              <p:ext uri="{D42A27DB-BD31-4B8C-83A1-F6EECF244321}">
                <p14:modId xmlns:p14="http://schemas.microsoft.com/office/powerpoint/2010/main" xmlns="" val="739063201"/>
              </p:ext>
            </p:extLst>
          </p:nvPr>
        </p:nvGraphicFramePr>
        <p:xfrm>
          <a:off x="1524000" y="1397000"/>
          <a:ext cx="6934200" cy="515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5283921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3744</TotalTime>
  <Words>1841</Words>
  <Application>Microsoft Office PowerPoint</Application>
  <PresentationFormat>On-screen Show (4:3)</PresentationFormat>
  <Paragraphs>208</Paragraphs>
  <Slides>25</Slides>
  <Notes>6</Notes>
  <HiddenSlides>0</HiddenSlides>
  <MMClips>0</MMClips>
  <ScaleCrop>false</ScaleCrop>
  <HeadingPairs>
    <vt:vector size="4" baseType="variant">
      <vt:variant>
        <vt:lpstr>Theme</vt:lpstr>
      </vt:variant>
      <vt:variant>
        <vt:i4>3</vt:i4>
      </vt:variant>
      <vt:variant>
        <vt:lpstr>Slide Titles</vt:lpstr>
      </vt:variant>
      <vt:variant>
        <vt:i4>25</vt:i4>
      </vt:variant>
    </vt:vector>
  </HeadingPairs>
  <TitlesOfParts>
    <vt:vector size="28" baseType="lpstr">
      <vt:lpstr>Office Theme</vt:lpstr>
      <vt:lpstr>1_Office Theme</vt:lpstr>
      <vt:lpstr>2_Office Theme</vt:lpstr>
      <vt:lpstr>UNIT 5</vt:lpstr>
      <vt:lpstr>INTRODUCTION</vt:lpstr>
      <vt:lpstr>LAWS AND ETHICS IN INFORMATION SECURITY</vt:lpstr>
      <vt:lpstr>ORGANISATIONAL LIABILITY AND THE NEED FOR COUNSEL</vt:lpstr>
      <vt:lpstr>ORGANISATIONAL LIABILITY AND THE NEED FOR COUNSEL</vt:lpstr>
      <vt:lpstr>ORGANISATIONAL LIABILITY AND THE NEED FOR COUNSEL</vt:lpstr>
      <vt:lpstr>POLICY VERSUS LAW</vt:lpstr>
      <vt:lpstr>POLICY VERSUS LAW</vt:lpstr>
      <vt:lpstr>What is Cyber Crime ?</vt:lpstr>
      <vt:lpstr>Cyber Frauds in India</vt:lpstr>
      <vt:lpstr>Classification of Cyber Crimes</vt:lpstr>
      <vt:lpstr>Types of Cyber crime</vt:lpstr>
      <vt:lpstr>CYBER CRIMES FOUND IN INDIA</vt:lpstr>
      <vt:lpstr>WHO COMMITS CYBER CRIME?</vt:lpstr>
      <vt:lpstr>CYBER CRIME ON THE RISE</vt:lpstr>
      <vt:lpstr>Cyber Crime on the rise</vt:lpstr>
      <vt:lpstr>CYBER LAW OF INDIA</vt:lpstr>
      <vt:lpstr>Slide 18</vt:lpstr>
      <vt:lpstr>INFORMATION TECHNOLOGY ACTS</vt:lpstr>
      <vt:lpstr>Continued </vt:lpstr>
      <vt:lpstr>Amendment Act 2008</vt:lpstr>
      <vt:lpstr>NEED FOR CYBER LAW IN INDIA</vt:lpstr>
      <vt:lpstr>NEED FOR CYBER LAW IN INDIA</vt:lpstr>
      <vt:lpstr>Slide 24</vt:lpstr>
      <vt:lpstr>CASE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nitin</dc:creator>
  <cp:lastModifiedBy>Gurasis Singh</cp:lastModifiedBy>
  <cp:revision>40</cp:revision>
  <dcterms:created xsi:type="dcterms:W3CDTF">2006-08-16T00:00:00Z</dcterms:created>
  <dcterms:modified xsi:type="dcterms:W3CDTF">2020-10-14T05:28:31Z</dcterms:modified>
</cp:coreProperties>
</file>