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82" r:id="rId4"/>
    <p:sldId id="258" r:id="rId5"/>
    <p:sldId id="259" r:id="rId6"/>
    <p:sldId id="283" r:id="rId7"/>
    <p:sldId id="260" r:id="rId8"/>
    <p:sldId id="261" r:id="rId9"/>
    <p:sldId id="284" r:id="rId10"/>
    <p:sldId id="285" r:id="rId11"/>
    <p:sldId id="286" r:id="rId12"/>
    <p:sldId id="287" r:id="rId13"/>
    <p:sldId id="288" r:id="rId14"/>
    <p:sldId id="289" r:id="rId15"/>
    <p:sldId id="262" r:id="rId16"/>
    <p:sldId id="263" r:id="rId17"/>
    <p:sldId id="264" r:id="rId18"/>
    <p:sldId id="272" r:id="rId19"/>
    <p:sldId id="265" r:id="rId20"/>
    <p:sldId id="266" r:id="rId21"/>
    <p:sldId id="267" r:id="rId22"/>
    <p:sldId id="268" r:id="rId23"/>
    <p:sldId id="271" r:id="rId24"/>
    <p:sldId id="273" r:id="rId25"/>
    <p:sldId id="269" r:id="rId26"/>
    <p:sldId id="270" r:id="rId27"/>
    <p:sldId id="274" r:id="rId28"/>
    <p:sldId id="275" r:id="rId29"/>
    <p:sldId id="276" r:id="rId30"/>
    <p:sldId id="281" r:id="rId31"/>
    <p:sldId id="279" r:id="rId32"/>
    <p:sldId id="280" r:id="rId33"/>
    <p:sldId id="277" r:id="rId34"/>
    <p:sldId id="278"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359C7-CD8A-4E25-A132-EDE865F1B84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8D1842E-9ADC-4ADB-8AF9-0BC83CA3930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2EA7C6E-E0D7-4268-B626-8703FC78FAB1}"/>
              </a:ext>
            </a:extLst>
          </p:cNvPr>
          <p:cNvSpPr>
            <a:spLocks noGrp="1"/>
          </p:cNvSpPr>
          <p:nvPr>
            <p:ph type="dt" sz="half" idx="10"/>
          </p:nvPr>
        </p:nvSpPr>
        <p:spPr/>
        <p:txBody>
          <a:bodyPr/>
          <a:lstStyle/>
          <a:p>
            <a:fld id="{7D0AF501-74E9-48D3-9616-BADA20ACEEDB}" type="datetimeFigureOut">
              <a:rPr lang="en-IN" smtClean="0"/>
              <a:t>26-09-2019</a:t>
            </a:fld>
            <a:endParaRPr lang="en-IN"/>
          </a:p>
        </p:txBody>
      </p:sp>
      <p:sp>
        <p:nvSpPr>
          <p:cNvPr id="5" name="Footer Placeholder 4">
            <a:extLst>
              <a:ext uri="{FF2B5EF4-FFF2-40B4-BE49-F238E27FC236}">
                <a16:creationId xmlns:a16="http://schemas.microsoft.com/office/drawing/2014/main" id="{4BCC3C8E-90FC-4058-B3F2-CB2B3103C59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EB0AE15-4C2B-4329-ADB2-76786E8DB4A6}"/>
              </a:ext>
            </a:extLst>
          </p:cNvPr>
          <p:cNvSpPr>
            <a:spLocks noGrp="1"/>
          </p:cNvSpPr>
          <p:nvPr>
            <p:ph type="sldNum" sz="quarter" idx="12"/>
          </p:nvPr>
        </p:nvSpPr>
        <p:spPr/>
        <p:txBody>
          <a:bodyPr/>
          <a:lstStyle/>
          <a:p>
            <a:fld id="{3A7922AA-B4F2-4FF1-86AD-4183C097188A}" type="slidenum">
              <a:rPr lang="en-IN" smtClean="0"/>
              <a:t>‹#›</a:t>
            </a:fld>
            <a:endParaRPr lang="en-IN"/>
          </a:p>
        </p:txBody>
      </p:sp>
    </p:spTree>
    <p:extLst>
      <p:ext uri="{BB962C8B-B14F-4D97-AF65-F5344CB8AC3E}">
        <p14:creationId xmlns:p14="http://schemas.microsoft.com/office/powerpoint/2010/main" val="36316618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3AE84-F38C-4986-BFFE-9A7F2E8B9B8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7E2405C-8869-49F4-A373-B3B4F87938A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C024838-D2EE-4B33-A3BB-EE5E850E1A1F}"/>
              </a:ext>
            </a:extLst>
          </p:cNvPr>
          <p:cNvSpPr>
            <a:spLocks noGrp="1"/>
          </p:cNvSpPr>
          <p:nvPr>
            <p:ph type="dt" sz="half" idx="10"/>
          </p:nvPr>
        </p:nvSpPr>
        <p:spPr/>
        <p:txBody>
          <a:bodyPr/>
          <a:lstStyle/>
          <a:p>
            <a:fld id="{7D0AF501-74E9-48D3-9616-BADA20ACEEDB}" type="datetimeFigureOut">
              <a:rPr lang="en-IN" smtClean="0"/>
              <a:t>26-09-2019</a:t>
            </a:fld>
            <a:endParaRPr lang="en-IN"/>
          </a:p>
        </p:txBody>
      </p:sp>
      <p:sp>
        <p:nvSpPr>
          <p:cNvPr id="5" name="Footer Placeholder 4">
            <a:extLst>
              <a:ext uri="{FF2B5EF4-FFF2-40B4-BE49-F238E27FC236}">
                <a16:creationId xmlns:a16="http://schemas.microsoft.com/office/drawing/2014/main" id="{C2A72228-5422-4363-BFFA-5616A2F269F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69273CE-571E-4909-9536-5F0557215B87}"/>
              </a:ext>
            </a:extLst>
          </p:cNvPr>
          <p:cNvSpPr>
            <a:spLocks noGrp="1"/>
          </p:cNvSpPr>
          <p:nvPr>
            <p:ph type="sldNum" sz="quarter" idx="12"/>
          </p:nvPr>
        </p:nvSpPr>
        <p:spPr/>
        <p:txBody>
          <a:bodyPr/>
          <a:lstStyle/>
          <a:p>
            <a:fld id="{3A7922AA-B4F2-4FF1-86AD-4183C097188A}" type="slidenum">
              <a:rPr lang="en-IN" smtClean="0"/>
              <a:t>‹#›</a:t>
            </a:fld>
            <a:endParaRPr lang="en-IN"/>
          </a:p>
        </p:txBody>
      </p:sp>
    </p:spTree>
    <p:extLst>
      <p:ext uri="{BB962C8B-B14F-4D97-AF65-F5344CB8AC3E}">
        <p14:creationId xmlns:p14="http://schemas.microsoft.com/office/powerpoint/2010/main" val="1177529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CDB2009-5651-4C2C-A65B-A8B93FD8B41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BDE9598-9E64-4AFC-AC7C-A7A06F53363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0A91768-E700-4D19-BB51-B45DD2122326}"/>
              </a:ext>
            </a:extLst>
          </p:cNvPr>
          <p:cNvSpPr>
            <a:spLocks noGrp="1"/>
          </p:cNvSpPr>
          <p:nvPr>
            <p:ph type="dt" sz="half" idx="10"/>
          </p:nvPr>
        </p:nvSpPr>
        <p:spPr/>
        <p:txBody>
          <a:bodyPr/>
          <a:lstStyle/>
          <a:p>
            <a:fld id="{7D0AF501-74E9-48D3-9616-BADA20ACEEDB}" type="datetimeFigureOut">
              <a:rPr lang="en-IN" smtClean="0"/>
              <a:t>26-09-2019</a:t>
            </a:fld>
            <a:endParaRPr lang="en-IN"/>
          </a:p>
        </p:txBody>
      </p:sp>
      <p:sp>
        <p:nvSpPr>
          <p:cNvPr id="5" name="Footer Placeholder 4">
            <a:extLst>
              <a:ext uri="{FF2B5EF4-FFF2-40B4-BE49-F238E27FC236}">
                <a16:creationId xmlns:a16="http://schemas.microsoft.com/office/drawing/2014/main" id="{B854BF3A-DF78-4CC1-AE07-1B69A892106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909EC3D-FFAC-4537-9C1C-6672F6257881}"/>
              </a:ext>
            </a:extLst>
          </p:cNvPr>
          <p:cNvSpPr>
            <a:spLocks noGrp="1"/>
          </p:cNvSpPr>
          <p:nvPr>
            <p:ph type="sldNum" sz="quarter" idx="12"/>
          </p:nvPr>
        </p:nvSpPr>
        <p:spPr/>
        <p:txBody>
          <a:bodyPr/>
          <a:lstStyle/>
          <a:p>
            <a:fld id="{3A7922AA-B4F2-4FF1-86AD-4183C097188A}" type="slidenum">
              <a:rPr lang="en-IN" smtClean="0"/>
              <a:t>‹#›</a:t>
            </a:fld>
            <a:endParaRPr lang="en-IN"/>
          </a:p>
        </p:txBody>
      </p:sp>
    </p:spTree>
    <p:extLst>
      <p:ext uri="{BB962C8B-B14F-4D97-AF65-F5344CB8AC3E}">
        <p14:creationId xmlns:p14="http://schemas.microsoft.com/office/powerpoint/2010/main" val="5567842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A51C5-7A52-45B6-8F7C-903624FC163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69B195D-D26D-4E0B-91B0-CB06DDC83C6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93F2191-099C-4106-A224-61B88C3EF4FD}"/>
              </a:ext>
            </a:extLst>
          </p:cNvPr>
          <p:cNvSpPr>
            <a:spLocks noGrp="1"/>
          </p:cNvSpPr>
          <p:nvPr>
            <p:ph type="dt" sz="half" idx="10"/>
          </p:nvPr>
        </p:nvSpPr>
        <p:spPr/>
        <p:txBody>
          <a:bodyPr/>
          <a:lstStyle/>
          <a:p>
            <a:fld id="{7D0AF501-74E9-48D3-9616-BADA20ACEEDB}" type="datetimeFigureOut">
              <a:rPr lang="en-IN" smtClean="0"/>
              <a:t>26-09-2019</a:t>
            </a:fld>
            <a:endParaRPr lang="en-IN"/>
          </a:p>
        </p:txBody>
      </p:sp>
      <p:sp>
        <p:nvSpPr>
          <p:cNvPr id="5" name="Footer Placeholder 4">
            <a:extLst>
              <a:ext uri="{FF2B5EF4-FFF2-40B4-BE49-F238E27FC236}">
                <a16:creationId xmlns:a16="http://schemas.microsoft.com/office/drawing/2014/main" id="{C7877F9D-6866-4692-A44B-FFD134F1AA2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1EBDB0B-B270-4150-8459-F804C1003036}"/>
              </a:ext>
            </a:extLst>
          </p:cNvPr>
          <p:cNvSpPr>
            <a:spLocks noGrp="1"/>
          </p:cNvSpPr>
          <p:nvPr>
            <p:ph type="sldNum" sz="quarter" idx="12"/>
          </p:nvPr>
        </p:nvSpPr>
        <p:spPr/>
        <p:txBody>
          <a:bodyPr/>
          <a:lstStyle/>
          <a:p>
            <a:fld id="{3A7922AA-B4F2-4FF1-86AD-4183C097188A}" type="slidenum">
              <a:rPr lang="en-IN" smtClean="0"/>
              <a:t>‹#›</a:t>
            </a:fld>
            <a:endParaRPr lang="en-IN"/>
          </a:p>
        </p:txBody>
      </p:sp>
    </p:spTree>
    <p:extLst>
      <p:ext uri="{BB962C8B-B14F-4D97-AF65-F5344CB8AC3E}">
        <p14:creationId xmlns:p14="http://schemas.microsoft.com/office/powerpoint/2010/main" val="10800759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F0097B-2B46-4169-AA91-C5AC35A0105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B97643D-E7E9-496A-A360-28C0088F32F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86E6F7F-7BD7-4ACE-A8CA-D384BAB4AD5C}"/>
              </a:ext>
            </a:extLst>
          </p:cNvPr>
          <p:cNvSpPr>
            <a:spLocks noGrp="1"/>
          </p:cNvSpPr>
          <p:nvPr>
            <p:ph type="dt" sz="half" idx="10"/>
          </p:nvPr>
        </p:nvSpPr>
        <p:spPr/>
        <p:txBody>
          <a:bodyPr/>
          <a:lstStyle/>
          <a:p>
            <a:fld id="{7D0AF501-74E9-48D3-9616-BADA20ACEEDB}" type="datetimeFigureOut">
              <a:rPr lang="en-IN" smtClean="0"/>
              <a:t>26-09-2019</a:t>
            </a:fld>
            <a:endParaRPr lang="en-IN"/>
          </a:p>
        </p:txBody>
      </p:sp>
      <p:sp>
        <p:nvSpPr>
          <p:cNvPr id="5" name="Footer Placeholder 4">
            <a:extLst>
              <a:ext uri="{FF2B5EF4-FFF2-40B4-BE49-F238E27FC236}">
                <a16:creationId xmlns:a16="http://schemas.microsoft.com/office/drawing/2014/main" id="{5EEC2062-709D-4A34-9E10-EAFDD9D1589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3D259D1-A279-4530-942F-A4D1FBB60936}"/>
              </a:ext>
            </a:extLst>
          </p:cNvPr>
          <p:cNvSpPr>
            <a:spLocks noGrp="1"/>
          </p:cNvSpPr>
          <p:nvPr>
            <p:ph type="sldNum" sz="quarter" idx="12"/>
          </p:nvPr>
        </p:nvSpPr>
        <p:spPr/>
        <p:txBody>
          <a:bodyPr/>
          <a:lstStyle/>
          <a:p>
            <a:fld id="{3A7922AA-B4F2-4FF1-86AD-4183C097188A}" type="slidenum">
              <a:rPr lang="en-IN" smtClean="0"/>
              <a:t>‹#›</a:t>
            </a:fld>
            <a:endParaRPr lang="en-IN"/>
          </a:p>
        </p:txBody>
      </p:sp>
    </p:spTree>
    <p:extLst>
      <p:ext uri="{BB962C8B-B14F-4D97-AF65-F5344CB8AC3E}">
        <p14:creationId xmlns:p14="http://schemas.microsoft.com/office/powerpoint/2010/main" val="13680385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53D14C-7A69-469F-B7FD-9CD1FDCE036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6B5C486-5610-41CA-8756-CAEF5A862E3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845C9A7-0DC2-48FD-A085-65C16B0D743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BEE5381-DCD0-431A-B369-86B8FBB99B31}"/>
              </a:ext>
            </a:extLst>
          </p:cNvPr>
          <p:cNvSpPr>
            <a:spLocks noGrp="1"/>
          </p:cNvSpPr>
          <p:nvPr>
            <p:ph type="dt" sz="half" idx="10"/>
          </p:nvPr>
        </p:nvSpPr>
        <p:spPr/>
        <p:txBody>
          <a:bodyPr/>
          <a:lstStyle/>
          <a:p>
            <a:fld id="{7D0AF501-74E9-48D3-9616-BADA20ACEEDB}" type="datetimeFigureOut">
              <a:rPr lang="en-IN" smtClean="0"/>
              <a:t>26-09-2019</a:t>
            </a:fld>
            <a:endParaRPr lang="en-IN"/>
          </a:p>
        </p:txBody>
      </p:sp>
      <p:sp>
        <p:nvSpPr>
          <p:cNvPr id="6" name="Footer Placeholder 5">
            <a:extLst>
              <a:ext uri="{FF2B5EF4-FFF2-40B4-BE49-F238E27FC236}">
                <a16:creationId xmlns:a16="http://schemas.microsoft.com/office/drawing/2014/main" id="{4C69D73C-0165-4141-B2BE-654FD05B9A3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EF1078A-ECE8-4FD0-A317-934BD287211E}"/>
              </a:ext>
            </a:extLst>
          </p:cNvPr>
          <p:cNvSpPr>
            <a:spLocks noGrp="1"/>
          </p:cNvSpPr>
          <p:nvPr>
            <p:ph type="sldNum" sz="quarter" idx="12"/>
          </p:nvPr>
        </p:nvSpPr>
        <p:spPr/>
        <p:txBody>
          <a:bodyPr/>
          <a:lstStyle/>
          <a:p>
            <a:fld id="{3A7922AA-B4F2-4FF1-86AD-4183C097188A}" type="slidenum">
              <a:rPr lang="en-IN" smtClean="0"/>
              <a:t>‹#›</a:t>
            </a:fld>
            <a:endParaRPr lang="en-IN"/>
          </a:p>
        </p:txBody>
      </p:sp>
    </p:spTree>
    <p:extLst>
      <p:ext uri="{BB962C8B-B14F-4D97-AF65-F5344CB8AC3E}">
        <p14:creationId xmlns:p14="http://schemas.microsoft.com/office/powerpoint/2010/main" val="29455442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A4AA6-B540-43D1-94BA-36B20D6F7CE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9BFB72D-6B2B-475F-A4FB-ED97C0C6749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DE97B18-C662-4426-876D-A6CE5F55D87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8AD60DD-6B83-465D-BA69-36510936BDC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17CF567-1348-473F-91A5-D279F365E7F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FDC160A-C5D6-4148-969B-21F51108458A}"/>
              </a:ext>
            </a:extLst>
          </p:cNvPr>
          <p:cNvSpPr>
            <a:spLocks noGrp="1"/>
          </p:cNvSpPr>
          <p:nvPr>
            <p:ph type="dt" sz="half" idx="10"/>
          </p:nvPr>
        </p:nvSpPr>
        <p:spPr/>
        <p:txBody>
          <a:bodyPr/>
          <a:lstStyle/>
          <a:p>
            <a:fld id="{7D0AF501-74E9-48D3-9616-BADA20ACEEDB}" type="datetimeFigureOut">
              <a:rPr lang="en-IN" smtClean="0"/>
              <a:t>26-09-2019</a:t>
            </a:fld>
            <a:endParaRPr lang="en-IN"/>
          </a:p>
        </p:txBody>
      </p:sp>
      <p:sp>
        <p:nvSpPr>
          <p:cNvPr id="8" name="Footer Placeholder 7">
            <a:extLst>
              <a:ext uri="{FF2B5EF4-FFF2-40B4-BE49-F238E27FC236}">
                <a16:creationId xmlns:a16="http://schemas.microsoft.com/office/drawing/2014/main" id="{31B4825F-CE8D-4D74-AFB8-45D1212B719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961B8F8-3FD2-4042-8E2C-B4C8AFB0A26D}"/>
              </a:ext>
            </a:extLst>
          </p:cNvPr>
          <p:cNvSpPr>
            <a:spLocks noGrp="1"/>
          </p:cNvSpPr>
          <p:nvPr>
            <p:ph type="sldNum" sz="quarter" idx="12"/>
          </p:nvPr>
        </p:nvSpPr>
        <p:spPr/>
        <p:txBody>
          <a:bodyPr/>
          <a:lstStyle/>
          <a:p>
            <a:fld id="{3A7922AA-B4F2-4FF1-86AD-4183C097188A}" type="slidenum">
              <a:rPr lang="en-IN" smtClean="0"/>
              <a:t>‹#›</a:t>
            </a:fld>
            <a:endParaRPr lang="en-IN"/>
          </a:p>
        </p:txBody>
      </p:sp>
    </p:spTree>
    <p:extLst>
      <p:ext uri="{BB962C8B-B14F-4D97-AF65-F5344CB8AC3E}">
        <p14:creationId xmlns:p14="http://schemas.microsoft.com/office/powerpoint/2010/main" val="5785261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101A6-0C60-4E6A-92F0-4B7F7633E77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E8C94A3-76BF-4626-B4D4-F71751C1CA0A}"/>
              </a:ext>
            </a:extLst>
          </p:cNvPr>
          <p:cNvSpPr>
            <a:spLocks noGrp="1"/>
          </p:cNvSpPr>
          <p:nvPr>
            <p:ph type="dt" sz="half" idx="10"/>
          </p:nvPr>
        </p:nvSpPr>
        <p:spPr/>
        <p:txBody>
          <a:bodyPr/>
          <a:lstStyle/>
          <a:p>
            <a:fld id="{7D0AF501-74E9-48D3-9616-BADA20ACEEDB}" type="datetimeFigureOut">
              <a:rPr lang="en-IN" smtClean="0"/>
              <a:t>26-09-2019</a:t>
            </a:fld>
            <a:endParaRPr lang="en-IN"/>
          </a:p>
        </p:txBody>
      </p:sp>
      <p:sp>
        <p:nvSpPr>
          <p:cNvPr id="4" name="Footer Placeholder 3">
            <a:extLst>
              <a:ext uri="{FF2B5EF4-FFF2-40B4-BE49-F238E27FC236}">
                <a16:creationId xmlns:a16="http://schemas.microsoft.com/office/drawing/2014/main" id="{47169157-0B7B-47E8-A381-E489A9CC22D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67B2D17-80E3-4AD9-8E41-92A5EACF3501}"/>
              </a:ext>
            </a:extLst>
          </p:cNvPr>
          <p:cNvSpPr>
            <a:spLocks noGrp="1"/>
          </p:cNvSpPr>
          <p:nvPr>
            <p:ph type="sldNum" sz="quarter" idx="12"/>
          </p:nvPr>
        </p:nvSpPr>
        <p:spPr/>
        <p:txBody>
          <a:bodyPr/>
          <a:lstStyle/>
          <a:p>
            <a:fld id="{3A7922AA-B4F2-4FF1-86AD-4183C097188A}" type="slidenum">
              <a:rPr lang="en-IN" smtClean="0"/>
              <a:t>‹#›</a:t>
            </a:fld>
            <a:endParaRPr lang="en-IN"/>
          </a:p>
        </p:txBody>
      </p:sp>
    </p:spTree>
    <p:extLst>
      <p:ext uri="{BB962C8B-B14F-4D97-AF65-F5344CB8AC3E}">
        <p14:creationId xmlns:p14="http://schemas.microsoft.com/office/powerpoint/2010/main" val="2414305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7AB7B47-8E57-4F6A-883D-491F86FA3630}"/>
              </a:ext>
            </a:extLst>
          </p:cNvPr>
          <p:cNvSpPr>
            <a:spLocks noGrp="1"/>
          </p:cNvSpPr>
          <p:nvPr>
            <p:ph type="dt" sz="half" idx="10"/>
          </p:nvPr>
        </p:nvSpPr>
        <p:spPr/>
        <p:txBody>
          <a:bodyPr/>
          <a:lstStyle/>
          <a:p>
            <a:fld id="{7D0AF501-74E9-48D3-9616-BADA20ACEEDB}" type="datetimeFigureOut">
              <a:rPr lang="en-IN" smtClean="0"/>
              <a:t>26-09-2019</a:t>
            </a:fld>
            <a:endParaRPr lang="en-IN"/>
          </a:p>
        </p:txBody>
      </p:sp>
      <p:sp>
        <p:nvSpPr>
          <p:cNvPr id="3" name="Footer Placeholder 2">
            <a:extLst>
              <a:ext uri="{FF2B5EF4-FFF2-40B4-BE49-F238E27FC236}">
                <a16:creationId xmlns:a16="http://schemas.microsoft.com/office/drawing/2014/main" id="{34D444F7-E7E1-4E71-891D-1A3D74CCEF1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24D7F79-3690-4D88-8369-A2BAD0DAB5D8}"/>
              </a:ext>
            </a:extLst>
          </p:cNvPr>
          <p:cNvSpPr>
            <a:spLocks noGrp="1"/>
          </p:cNvSpPr>
          <p:nvPr>
            <p:ph type="sldNum" sz="quarter" idx="12"/>
          </p:nvPr>
        </p:nvSpPr>
        <p:spPr/>
        <p:txBody>
          <a:bodyPr/>
          <a:lstStyle/>
          <a:p>
            <a:fld id="{3A7922AA-B4F2-4FF1-86AD-4183C097188A}" type="slidenum">
              <a:rPr lang="en-IN" smtClean="0"/>
              <a:t>‹#›</a:t>
            </a:fld>
            <a:endParaRPr lang="en-IN"/>
          </a:p>
        </p:txBody>
      </p:sp>
    </p:spTree>
    <p:extLst>
      <p:ext uri="{BB962C8B-B14F-4D97-AF65-F5344CB8AC3E}">
        <p14:creationId xmlns:p14="http://schemas.microsoft.com/office/powerpoint/2010/main" val="26344264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772B8-18FC-43E5-8E12-0AC4266AC2E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B423C57-3ABA-4A78-98AD-B181B16ED8E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0EE0469-EF52-46B4-B860-C44CB4ED32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478CE81-B4C5-493C-9030-D816D564F845}"/>
              </a:ext>
            </a:extLst>
          </p:cNvPr>
          <p:cNvSpPr>
            <a:spLocks noGrp="1"/>
          </p:cNvSpPr>
          <p:nvPr>
            <p:ph type="dt" sz="half" idx="10"/>
          </p:nvPr>
        </p:nvSpPr>
        <p:spPr/>
        <p:txBody>
          <a:bodyPr/>
          <a:lstStyle/>
          <a:p>
            <a:fld id="{7D0AF501-74E9-48D3-9616-BADA20ACEEDB}" type="datetimeFigureOut">
              <a:rPr lang="en-IN" smtClean="0"/>
              <a:t>26-09-2019</a:t>
            </a:fld>
            <a:endParaRPr lang="en-IN"/>
          </a:p>
        </p:txBody>
      </p:sp>
      <p:sp>
        <p:nvSpPr>
          <p:cNvPr id="6" name="Footer Placeholder 5">
            <a:extLst>
              <a:ext uri="{FF2B5EF4-FFF2-40B4-BE49-F238E27FC236}">
                <a16:creationId xmlns:a16="http://schemas.microsoft.com/office/drawing/2014/main" id="{CC23A42B-0250-441F-908C-41DE36DDEEE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1026866-7A6A-4E96-8EDF-86F194A7A3FB}"/>
              </a:ext>
            </a:extLst>
          </p:cNvPr>
          <p:cNvSpPr>
            <a:spLocks noGrp="1"/>
          </p:cNvSpPr>
          <p:nvPr>
            <p:ph type="sldNum" sz="quarter" idx="12"/>
          </p:nvPr>
        </p:nvSpPr>
        <p:spPr/>
        <p:txBody>
          <a:bodyPr/>
          <a:lstStyle/>
          <a:p>
            <a:fld id="{3A7922AA-B4F2-4FF1-86AD-4183C097188A}" type="slidenum">
              <a:rPr lang="en-IN" smtClean="0"/>
              <a:t>‹#›</a:t>
            </a:fld>
            <a:endParaRPr lang="en-IN"/>
          </a:p>
        </p:txBody>
      </p:sp>
    </p:spTree>
    <p:extLst>
      <p:ext uri="{BB962C8B-B14F-4D97-AF65-F5344CB8AC3E}">
        <p14:creationId xmlns:p14="http://schemas.microsoft.com/office/powerpoint/2010/main" val="39974720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97268-7842-4AC9-92FC-AD86D05CBF1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7FE26E0-93F9-41BF-ACA1-83E95327F23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590410D-DFCA-48EB-8491-FF097A454D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6A1664B-383B-42B9-9CDE-FCC396799D00}"/>
              </a:ext>
            </a:extLst>
          </p:cNvPr>
          <p:cNvSpPr>
            <a:spLocks noGrp="1"/>
          </p:cNvSpPr>
          <p:nvPr>
            <p:ph type="dt" sz="half" idx="10"/>
          </p:nvPr>
        </p:nvSpPr>
        <p:spPr/>
        <p:txBody>
          <a:bodyPr/>
          <a:lstStyle/>
          <a:p>
            <a:fld id="{7D0AF501-74E9-48D3-9616-BADA20ACEEDB}" type="datetimeFigureOut">
              <a:rPr lang="en-IN" smtClean="0"/>
              <a:t>26-09-2019</a:t>
            </a:fld>
            <a:endParaRPr lang="en-IN"/>
          </a:p>
        </p:txBody>
      </p:sp>
      <p:sp>
        <p:nvSpPr>
          <p:cNvPr id="6" name="Footer Placeholder 5">
            <a:extLst>
              <a:ext uri="{FF2B5EF4-FFF2-40B4-BE49-F238E27FC236}">
                <a16:creationId xmlns:a16="http://schemas.microsoft.com/office/drawing/2014/main" id="{1FE2FE65-CEFE-4E1A-9588-DA990D5C58D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D744643-BF1B-46BB-82EF-C7A36930C8BD}"/>
              </a:ext>
            </a:extLst>
          </p:cNvPr>
          <p:cNvSpPr>
            <a:spLocks noGrp="1"/>
          </p:cNvSpPr>
          <p:nvPr>
            <p:ph type="sldNum" sz="quarter" idx="12"/>
          </p:nvPr>
        </p:nvSpPr>
        <p:spPr/>
        <p:txBody>
          <a:bodyPr/>
          <a:lstStyle/>
          <a:p>
            <a:fld id="{3A7922AA-B4F2-4FF1-86AD-4183C097188A}" type="slidenum">
              <a:rPr lang="en-IN" smtClean="0"/>
              <a:t>‹#›</a:t>
            </a:fld>
            <a:endParaRPr lang="en-IN"/>
          </a:p>
        </p:txBody>
      </p:sp>
    </p:spTree>
    <p:extLst>
      <p:ext uri="{BB962C8B-B14F-4D97-AF65-F5344CB8AC3E}">
        <p14:creationId xmlns:p14="http://schemas.microsoft.com/office/powerpoint/2010/main" val="22423325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F4113CC-1BB5-4791-B452-D0840D760F9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C97FDB7-3C63-4D87-894B-B22FE2D0B68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092814D-30DB-43E8-85A2-A360C0178B0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D0AF501-74E9-48D3-9616-BADA20ACEEDB}" type="datetimeFigureOut">
              <a:rPr lang="en-IN" smtClean="0"/>
              <a:t>26-09-2019</a:t>
            </a:fld>
            <a:endParaRPr lang="en-IN"/>
          </a:p>
        </p:txBody>
      </p:sp>
      <p:sp>
        <p:nvSpPr>
          <p:cNvPr id="5" name="Footer Placeholder 4">
            <a:extLst>
              <a:ext uri="{FF2B5EF4-FFF2-40B4-BE49-F238E27FC236}">
                <a16:creationId xmlns:a16="http://schemas.microsoft.com/office/drawing/2014/main" id="{2BA9CF36-B0A1-4DD1-9CD3-7F5147307C3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D608975-EA27-4776-A733-882C4D874A5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7922AA-B4F2-4FF1-86AD-4183C097188A}" type="slidenum">
              <a:rPr lang="en-IN" smtClean="0"/>
              <a:t>‹#›</a:t>
            </a:fld>
            <a:endParaRPr lang="en-IN"/>
          </a:p>
        </p:txBody>
      </p:sp>
    </p:spTree>
    <p:extLst>
      <p:ext uri="{BB962C8B-B14F-4D97-AF65-F5344CB8AC3E}">
        <p14:creationId xmlns:p14="http://schemas.microsoft.com/office/powerpoint/2010/main" val="17684887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blog.dreamfactory.com/easier-data-marts-with-dreamfactory-data-mesh/?utm_source=DW4U&amp;utm_medium=Tools%20link&amp;utm_campaign=DW4U&amp;utm_content=ETL" TargetMode="External"/><Relationship Id="rId2" Type="http://schemas.openxmlformats.org/officeDocument/2006/relationships/hyperlink" Target="https://www.xplenty.com/" TargetMode="External"/><Relationship Id="rId1" Type="http://schemas.openxmlformats.org/officeDocument/2006/relationships/slideLayout" Target="../slideLayouts/slideLayout2.xml"/><Relationship Id="rId5" Type="http://schemas.openxmlformats.org/officeDocument/2006/relationships/hyperlink" Target="https://blog.iron.io/how-hoteltonight-streamlined-their-etl/" TargetMode="External"/><Relationship Id="rId4" Type="http://schemas.openxmlformats.org/officeDocument/2006/relationships/hyperlink" Target="https://www.datawarehouse4u.info/Talend-Open-Studio.html"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C8D53A-9770-4CB2-A922-2CC30F8FAD3D}"/>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20E5B7ED-176D-4D0A-83D3-FEF55BBBDD3C}"/>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6681946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C1A13-73CB-4E9B-BDB9-162EF781C2D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237288F-3F97-4272-882C-B11E5D2DEE11}"/>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97254662-80F2-42FD-84EF-185DA65159E0}"/>
              </a:ext>
            </a:extLst>
          </p:cNvPr>
          <p:cNvPicPr>
            <a:picLocks noChangeAspect="1"/>
          </p:cNvPicPr>
          <p:nvPr/>
        </p:nvPicPr>
        <p:blipFill>
          <a:blip r:embed="rId2"/>
          <a:stretch>
            <a:fillRect/>
          </a:stretch>
        </p:blipFill>
        <p:spPr>
          <a:xfrm>
            <a:off x="0" y="1673"/>
            <a:ext cx="12192000" cy="6854653"/>
          </a:xfrm>
          <a:prstGeom prst="rect">
            <a:avLst/>
          </a:prstGeom>
        </p:spPr>
      </p:pic>
    </p:spTree>
    <p:extLst>
      <p:ext uri="{BB962C8B-B14F-4D97-AF65-F5344CB8AC3E}">
        <p14:creationId xmlns:p14="http://schemas.microsoft.com/office/powerpoint/2010/main" val="11099491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36832-E101-459C-836A-687E00D7F2C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2D90AE9-97AD-47A1-B9ED-48CE0E4B008C}"/>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794A64DE-5941-40E0-857D-65C1D753C258}"/>
              </a:ext>
            </a:extLst>
          </p:cNvPr>
          <p:cNvPicPr>
            <a:picLocks noChangeAspect="1"/>
          </p:cNvPicPr>
          <p:nvPr/>
        </p:nvPicPr>
        <p:blipFill>
          <a:blip r:embed="rId2"/>
          <a:stretch>
            <a:fillRect/>
          </a:stretch>
        </p:blipFill>
        <p:spPr>
          <a:xfrm>
            <a:off x="0" y="1673"/>
            <a:ext cx="12192000" cy="6854653"/>
          </a:xfrm>
          <a:prstGeom prst="rect">
            <a:avLst/>
          </a:prstGeom>
        </p:spPr>
      </p:pic>
    </p:spTree>
    <p:extLst>
      <p:ext uri="{BB962C8B-B14F-4D97-AF65-F5344CB8AC3E}">
        <p14:creationId xmlns:p14="http://schemas.microsoft.com/office/powerpoint/2010/main" val="19373525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FEBB9-AE3B-4FB2-A76F-1B3349BC965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F35B518-88A7-4E02-9538-0BDC32FF2A32}"/>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15C83C22-CFEE-4A57-8CD7-1561EBB1BF1A}"/>
              </a:ext>
            </a:extLst>
          </p:cNvPr>
          <p:cNvPicPr>
            <a:picLocks noChangeAspect="1"/>
          </p:cNvPicPr>
          <p:nvPr/>
        </p:nvPicPr>
        <p:blipFill>
          <a:blip r:embed="rId2"/>
          <a:stretch>
            <a:fillRect/>
          </a:stretch>
        </p:blipFill>
        <p:spPr>
          <a:xfrm>
            <a:off x="0" y="1673"/>
            <a:ext cx="12192000" cy="6854653"/>
          </a:xfrm>
          <a:prstGeom prst="rect">
            <a:avLst/>
          </a:prstGeom>
        </p:spPr>
      </p:pic>
    </p:spTree>
    <p:extLst>
      <p:ext uri="{BB962C8B-B14F-4D97-AF65-F5344CB8AC3E}">
        <p14:creationId xmlns:p14="http://schemas.microsoft.com/office/powerpoint/2010/main" val="27247769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044F1-1699-4C98-A95C-91E5D8165BC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7CDF02C-1B41-4FCD-A5F2-A1098F8F857F}"/>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9BAA2097-8DCD-4F85-BA60-7B302094CC9A}"/>
              </a:ext>
            </a:extLst>
          </p:cNvPr>
          <p:cNvPicPr>
            <a:picLocks noChangeAspect="1"/>
          </p:cNvPicPr>
          <p:nvPr/>
        </p:nvPicPr>
        <p:blipFill>
          <a:blip r:embed="rId2"/>
          <a:stretch>
            <a:fillRect/>
          </a:stretch>
        </p:blipFill>
        <p:spPr>
          <a:xfrm>
            <a:off x="0" y="1673"/>
            <a:ext cx="12192000" cy="6854653"/>
          </a:xfrm>
          <a:prstGeom prst="rect">
            <a:avLst/>
          </a:prstGeom>
        </p:spPr>
      </p:pic>
    </p:spTree>
    <p:extLst>
      <p:ext uri="{BB962C8B-B14F-4D97-AF65-F5344CB8AC3E}">
        <p14:creationId xmlns:p14="http://schemas.microsoft.com/office/powerpoint/2010/main" val="38537797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05ED98-6489-41D5-9917-615AD491031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D8F9F0A-461D-46D9-8E61-C7233DA22403}"/>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FD87749E-8103-497F-8E2B-01813AF285FB}"/>
              </a:ext>
            </a:extLst>
          </p:cNvPr>
          <p:cNvPicPr>
            <a:picLocks noChangeAspect="1"/>
          </p:cNvPicPr>
          <p:nvPr/>
        </p:nvPicPr>
        <p:blipFill>
          <a:blip r:embed="rId2"/>
          <a:stretch>
            <a:fillRect/>
          </a:stretch>
        </p:blipFill>
        <p:spPr>
          <a:xfrm>
            <a:off x="0" y="1673"/>
            <a:ext cx="12192000" cy="6854653"/>
          </a:xfrm>
          <a:prstGeom prst="rect">
            <a:avLst/>
          </a:prstGeom>
        </p:spPr>
      </p:pic>
    </p:spTree>
    <p:extLst>
      <p:ext uri="{BB962C8B-B14F-4D97-AF65-F5344CB8AC3E}">
        <p14:creationId xmlns:p14="http://schemas.microsoft.com/office/powerpoint/2010/main" val="14741924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7612F5-2DA6-4D07-AFD2-284F958B5E7C}"/>
              </a:ext>
            </a:extLst>
          </p:cNvPr>
          <p:cNvSpPr>
            <a:spLocks noGrp="1"/>
          </p:cNvSpPr>
          <p:nvPr>
            <p:ph type="title"/>
          </p:nvPr>
        </p:nvSpPr>
        <p:spPr>
          <a:xfrm>
            <a:off x="765313" y="0"/>
            <a:ext cx="10515600" cy="1325563"/>
          </a:xfrm>
        </p:spPr>
        <p:txBody>
          <a:bodyPr/>
          <a:lstStyle/>
          <a:p>
            <a:r>
              <a:rPr lang="en-IN" b="1" dirty="0"/>
              <a:t>Step 1) Extraction</a:t>
            </a:r>
            <a:endParaRPr lang="en-IN" dirty="0"/>
          </a:p>
        </p:txBody>
      </p:sp>
      <p:sp>
        <p:nvSpPr>
          <p:cNvPr id="3" name="Content Placeholder 2">
            <a:extLst>
              <a:ext uri="{FF2B5EF4-FFF2-40B4-BE49-F238E27FC236}">
                <a16:creationId xmlns:a16="http://schemas.microsoft.com/office/drawing/2014/main" id="{7CF1C151-40B0-461A-A6D9-AB313876E263}"/>
              </a:ext>
            </a:extLst>
          </p:cNvPr>
          <p:cNvSpPr>
            <a:spLocks noGrp="1"/>
          </p:cNvSpPr>
          <p:nvPr>
            <p:ph idx="1"/>
          </p:nvPr>
        </p:nvSpPr>
        <p:spPr>
          <a:xfrm>
            <a:off x="251791" y="1166191"/>
            <a:ext cx="11741426" cy="5691809"/>
          </a:xfrm>
        </p:spPr>
        <p:txBody>
          <a:bodyPr>
            <a:normAutofit lnSpcReduction="10000"/>
          </a:bodyPr>
          <a:lstStyle/>
          <a:p>
            <a:r>
              <a:rPr lang="en-US" dirty="0"/>
              <a:t>In this step, data is extracted from the source system into the staging area. Transformations if any are done in staging area so that performance of source system in not degraded. Also, if corrupted data is copied directly from the source into Data warehouse database, rollback will be a challenge. Staging area gives an opportunity to validate extracted data before it moves into the Data warehouse.</a:t>
            </a:r>
          </a:p>
          <a:p>
            <a:r>
              <a:rPr lang="en-US" dirty="0"/>
              <a:t>Data warehouse needs to integrate systems that have different</a:t>
            </a:r>
          </a:p>
          <a:p>
            <a:r>
              <a:rPr lang="en-US" dirty="0"/>
              <a:t>DBMS, Hardware, Operating Systems and Communication Protocols. Sources could include legacy applications like Mainframes, customized applications, Point of contact devices like ATM, Call switches, text files, spreadsheets, ERP, data from vendors, partners amongst others.</a:t>
            </a:r>
          </a:p>
          <a:p>
            <a:r>
              <a:rPr lang="en-US" dirty="0"/>
              <a:t>Hence one needs a logical data map before data is extracted and loaded physically. This data map describes the relationship between sources and target data.</a:t>
            </a:r>
          </a:p>
          <a:p>
            <a:endParaRPr lang="en-IN" dirty="0"/>
          </a:p>
        </p:txBody>
      </p:sp>
    </p:spTree>
    <p:extLst>
      <p:ext uri="{BB962C8B-B14F-4D97-AF65-F5344CB8AC3E}">
        <p14:creationId xmlns:p14="http://schemas.microsoft.com/office/powerpoint/2010/main" val="7093623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DAED9A-5A6C-47C0-A1E9-3CF6AEB9F62A}"/>
              </a:ext>
            </a:extLst>
          </p:cNvPr>
          <p:cNvSpPr>
            <a:spLocks noGrp="1"/>
          </p:cNvSpPr>
          <p:nvPr>
            <p:ph idx="1"/>
          </p:nvPr>
        </p:nvSpPr>
        <p:spPr>
          <a:xfrm>
            <a:off x="838200" y="636104"/>
            <a:ext cx="10515600" cy="5540859"/>
          </a:xfrm>
        </p:spPr>
        <p:txBody>
          <a:bodyPr/>
          <a:lstStyle/>
          <a:p>
            <a:pPr marL="0" indent="0">
              <a:buNone/>
            </a:pPr>
            <a:r>
              <a:rPr lang="en-US" b="1" dirty="0"/>
              <a:t>Three Data Extraction methods:</a:t>
            </a:r>
            <a:endParaRPr lang="en-US" dirty="0"/>
          </a:p>
          <a:p>
            <a:pPr marL="514350" indent="-514350">
              <a:buFont typeface="+mj-lt"/>
              <a:buAutoNum type="arabicPeriod"/>
            </a:pPr>
            <a:r>
              <a:rPr lang="en-US" dirty="0"/>
              <a:t>Full Extraction</a:t>
            </a:r>
          </a:p>
          <a:p>
            <a:pPr marL="514350" indent="-514350">
              <a:buFont typeface="+mj-lt"/>
              <a:buAutoNum type="arabicPeriod"/>
            </a:pPr>
            <a:r>
              <a:rPr lang="en-US" dirty="0"/>
              <a:t>Partial Extraction- without update notification.</a:t>
            </a:r>
          </a:p>
          <a:p>
            <a:pPr marL="514350" indent="-514350">
              <a:buFont typeface="+mj-lt"/>
              <a:buAutoNum type="arabicPeriod"/>
            </a:pPr>
            <a:r>
              <a:rPr lang="en-US" dirty="0"/>
              <a:t>Partial Extraction- with update notification</a:t>
            </a:r>
          </a:p>
          <a:p>
            <a:r>
              <a:rPr lang="en-US" dirty="0"/>
              <a:t>Irrespective of the method used, extraction should not affect performance and response time of the source systems. These source systems are live production databases. Any slow down or locking could effect company's bottom line.</a:t>
            </a:r>
          </a:p>
          <a:p>
            <a:endParaRPr lang="en-IN" dirty="0"/>
          </a:p>
        </p:txBody>
      </p:sp>
    </p:spTree>
    <p:extLst>
      <p:ext uri="{BB962C8B-B14F-4D97-AF65-F5344CB8AC3E}">
        <p14:creationId xmlns:p14="http://schemas.microsoft.com/office/powerpoint/2010/main" val="4608282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A694B03-9A0B-477C-AE17-57E90C433AE2}"/>
              </a:ext>
            </a:extLst>
          </p:cNvPr>
          <p:cNvSpPr>
            <a:spLocks noGrp="1"/>
          </p:cNvSpPr>
          <p:nvPr>
            <p:ph idx="1"/>
          </p:nvPr>
        </p:nvSpPr>
        <p:spPr>
          <a:xfrm>
            <a:off x="838200" y="689113"/>
            <a:ext cx="10515600" cy="5487850"/>
          </a:xfrm>
        </p:spPr>
        <p:txBody>
          <a:bodyPr/>
          <a:lstStyle/>
          <a:p>
            <a:pPr marL="0" indent="0">
              <a:buNone/>
            </a:pPr>
            <a:r>
              <a:rPr lang="en-US" b="1" dirty="0"/>
              <a:t>Some validations are done during Extraction:</a:t>
            </a:r>
            <a:endParaRPr lang="en-US" dirty="0"/>
          </a:p>
          <a:p>
            <a:r>
              <a:rPr lang="en-US" dirty="0"/>
              <a:t>Reconcile records with the source data</a:t>
            </a:r>
          </a:p>
          <a:p>
            <a:r>
              <a:rPr lang="en-US" dirty="0"/>
              <a:t>Make sure that no spam/unwanted data loaded</a:t>
            </a:r>
          </a:p>
          <a:p>
            <a:r>
              <a:rPr lang="en-US" dirty="0"/>
              <a:t>Data type check</a:t>
            </a:r>
          </a:p>
          <a:p>
            <a:r>
              <a:rPr lang="en-US" dirty="0"/>
              <a:t>Remove all types of duplicate/fragmented data</a:t>
            </a:r>
          </a:p>
          <a:p>
            <a:r>
              <a:rPr lang="en-US" dirty="0"/>
              <a:t>Check whether all the keys are in place or not</a:t>
            </a:r>
          </a:p>
          <a:p>
            <a:endParaRPr lang="en-IN" dirty="0"/>
          </a:p>
        </p:txBody>
      </p:sp>
    </p:spTree>
    <p:extLst>
      <p:ext uri="{BB962C8B-B14F-4D97-AF65-F5344CB8AC3E}">
        <p14:creationId xmlns:p14="http://schemas.microsoft.com/office/powerpoint/2010/main" val="3249118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FC6D8B-89CA-4805-A359-F78ACA90A7DA}"/>
              </a:ext>
            </a:extLst>
          </p:cNvPr>
          <p:cNvSpPr>
            <a:spLocks noGrp="1"/>
          </p:cNvSpPr>
          <p:nvPr>
            <p:ph type="title"/>
          </p:nvPr>
        </p:nvSpPr>
        <p:spPr/>
        <p:txBody>
          <a:bodyPr/>
          <a:lstStyle/>
          <a:p>
            <a:r>
              <a:rPr lang="en-IN" dirty="0"/>
              <a:t>Example of data extraction</a:t>
            </a:r>
          </a:p>
        </p:txBody>
      </p:sp>
      <p:sp>
        <p:nvSpPr>
          <p:cNvPr id="3" name="Content Placeholder 2">
            <a:extLst>
              <a:ext uri="{FF2B5EF4-FFF2-40B4-BE49-F238E27FC236}">
                <a16:creationId xmlns:a16="http://schemas.microsoft.com/office/drawing/2014/main" id="{D21892D2-F25E-459F-B446-E1613C61CAA9}"/>
              </a:ext>
            </a:extLst>
          </p:cNvPr>
          <p:cNvSpPr>
            <a:spLocks noGrp="1"/>
          </p:cNvSpPr>
          <p:nvPr>
            <p:ph idx="1"/>
          </p:nvPr>
        </p:nvSpPr>
        <p:spPr>
          <a:xfrm>
            <a:off x="838200" y="1690688"/>
            <a:ext cx="10515600" cy="4486275"/>
          </a:xfrm>
        </p:spPr>
        <p:txBody>
          <a:bodyPr>
            <a:normAutofit fontScale="92500" lnSpcReduction="20000"/>
          </a:bodyPr>
          <a:lstStyle/>
          <a:p>
            <a:pPr fontAlgn="base"/>
            <a:endParaRPr lang="en-US" dirty="0"/>
          </a:p>
          <a:p>
            <a:pPr fontAlgn="base"/>
            <a:r>
              <a:rPr lang="en-US" dirty="0"/>
              <a:t>The first step of the ETL process is extraction. </a:t>
            </a:r>
          </a:p>
          <a:p>
            <a:pPr fontAlgn="base"/>
            <a:r>
              <a:rPr lang="en-US" dirty="0"/>
              <a:t>In this step, data from various source systems is extracted which can be in various formats like relational databases, No SQL, XML and flat files into the staging area.</a:t>
            </a:r>
          </a:p>
          <a:p>
            <a:pPr fontAlgn="base"/>
            <a:r>
              <a:rPr lang="en-US" dirty="0"/>
              <a:t>It is important to extract the data from various source systems and store it into the staging area first and not directly into the data warehouse because the extracted data is in various formats and can be corrupted also. </a:t>
            </a:r>
          </a:p>
          <a:p>
            <a:pPr fontAlgn="base"/>
            <a:r>
              <a:rPr lang="en-US" dirty="0"/>
              <a:t>Hence loading it directly into the data warehouse may damage it and rollback will be much more difficult. </a:t>
            </a:r>
          </a:p>
          <a:p>
            <a:pPr fontAlgn="base"/>
            <a:r>
              <a:rPr lang="en-US" dirty="0"/>
              <a:t>Therefore, this is one of the most important steps of ETL process.</a:t>
            </a:r>
          </a:p>
          <a:p>
            <a:pPr marL="0" indent="0" fontAlgn="base">
              <a:buNone/>
            </a:pPr>
            <a:br>
              <a:rPr lang="en-US" dirty="0"/>
            </a:br>
            <a:endParaRPr lang="en-US" dirty="0"/>
          </a:p>
          <a:p>
            <a:endParaRPr lang="en-IN" dirty="0"/>
          </a:p>
        </p:txBody>
      </p:sp>
    </p:spTree>
    <p:extLst>
      <p:ext uri="{BB962C8B-B14F-4D97-AF65-F5344CB8AC3E}">
        <p14:creationId xmlns:p14="http://schemas.microsoft.com/office/powerpoint/2010/main" val="4864638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E0891-5857-4D3F-91A6-B1E78FCD061E}"/>
              </a:ext>
            </a:extLst>
          </p:cNvPr>
          <p:cNvSpPr>
            <a:spLocks noGrp="1"/>
          </p:cNvSpPr>
          <p:nvPr>
            <p:ph type="title"/>
          </p:nvPr>
        </p:nvSpPr>
        <p:spPr/>
        <p:txBody>
          <a:bodyPr/>
          <a:lstStyle/>
          <a:p>
            <a:r>
              <a:rPr lang="en-IN" b="1" dirty="0"/>
              <a:t>Step 2) Transformation</a:t>
            </a:r>
            <a:br>
              <a:rPr lang="en-IN" b="1" dirty="0"/>
            </a:br>
            <a:endParaRPr lang="en-IN" dirty="0"/>
          </a:p>
        </p:txBody>
      </p:sp>
      <p:sp>
        <p:nvSpPr>
          <p:cNvPr id="3" name="Content Placeholder 2">
            <a:extLst>
              <a:ext uri="{FF2B5EF4-FFF2-40B4-BE49-F238E27FC236}">
                <a16:creationId xmlns:a16="http://schemas.microsoft.com/office/drawing/2014/main" id="{00222A8A-DC59-4737-B301-46541AE903EE}"/>
              </a:ext>
            </a:extLst>
          </p:cNvPr>
          <p:cNvSpPr>
            <a:spLocks noGrp="1"/>
          </p:cNvSpPr>
          <p:nvPr>
            <p:ph idx="1"/>
          </p:nvPr>
        </p:nvSpPr>
        <p:spPr>
          <a:xfrm>
            <a:off x="838200" y="1298713"/>
            <a:ext cx="10515600" cy="4878250"/>
          </a:xfrm>
        </p:spPr>
        <p:txBody>
          <a:bodyPr>
            <a:normAutofit lnSpcReduction="10000"/>
          </a:bodyPr>
          <a:lstStyle/>
          <a:p>
            <a:r>
              <a:rPr lang="en-US" dirty="0"/>
              <a:t>Data extracted from source server is raw and not usable in its original form. Therefore it needs to be cleansed, mapped and transformed. In fact, this is the key step where ETL process adds value and changes data such that insightful BI reports can be generated.</a:t>
            </a:r>
          </a:p>
          <a:p>
            <a:r>
              <a:rPr lang="en-US" dirty="0"/>
              <a:t>In this step, you apply a set of functions on extracted data. Data that does not require any transformation is called as </a:t>
            </a:r>
            <a:r>
              <a:rPr lang="en-US" b="1" dirty="0"/>
              <a:t>direct move</a:t>
            </a:r>
            <a:r>
              <a:rPr lang="en-US" dirty="0"/>
              <a:t> or </a:t>
            </a:r>
            <a:r>
              <a:rPr lang="en-US" b="1" dirty="0"/>
              <a:t>pass through data</a:t>
            </a:r>
            <a:r>
              <a:rPr lang="en-US" dirty="0"/>
              <a:t>.</a:t>
            </a:r>
          </a:p>
          <a:p>
            <a:r>
              <a:rPr lang="en-US" dirty="0"/>
              <a:t>In transformation step, you can perform customized operations on data. For instance, if the user wants sum-of-sales revenue which is not in the database. Or if the first name and the last name in a table is in different columns. It is possible to concatenate them before loading.</a:t>
            </a:r>
          </a:p>
          <a:p>
            <a:endParaRPr lang="en-IN" dirty="0"/>
          </a:p>
        </p:txBody>
      </p:sp>
    </p:spTree>
    <p:extLst>
      <p:ext uri="{BB962C8B-B14F-4D97-AF65-F5344CB8AC3E}">
        <p14:creationId xmlns:p14="http://schemas.microsoft.com/office/powerpoint/2010/main" val="38374480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1A3B2-F096-4E6E-B3C8-F6C4A1BF888B}"/>
              </a:ext>
            </a:extLst>
          </p:cNvPr>
          <p:cNvSpPr>
            <a:spLocks noGrp="1"/>
          </p:cNvSpPr>
          <p:nvPr>
            <p:ph type="title"/>
          </p:nvPr>
        </p:nvSpPr>
        <p:spPr/>
        <p:txBody>
          <a:bodyPr/>
          <a:lstStyle/>
          <a:p>
            <a:r>
              <a:rPr lang="en-IN" b="1" dirty="0"/>
              <a:t>What is ETL?</a:t>
            </a:r>
            <a:endParaRPr lang="en-IN" dirty="0"/>
          </a:p>
        </p:txBody>
      </p:sp>
      <p:sp>
        <p:nvSpPr>
          <p:cNvPr id="3" name="Content Placeholder 2">
            <a:extLst>
              <a:ext uri="{FF2B5EF4-FFF2-40B4-BE49-F238E27FC236}">
                <a16:creationId xmlns:a16="http://schemas.microsoft.com/office/drawing/2014/main" id="{E4AE4324-B8A9-413C-9B31-0617DAF704E0}"/>
              </a:ext>
            </a:extLst>
          </p:cNvPr>
          <p:cNvSpPr>
            <a:spLocks noGrp="1"/>
          </p:cNvSpPr>
          <p:nvPr>
            <p:ph idx="1"/>
          </p:nvPr>
        </p:nvSpPr>
        <p:spPr/>
        <p:txBody>
          <a:bodyPr/>
          <a:lstStyle/>
          <a:p>
            <a:r>
              <a:rPr lang="en-US" dirty="0"/>
              <a:t>The purpose of Informatica ETL is to provide the users, not only a process of extracting data from source systems and bringing it into the data warehouse, but also provide the users with a common platform to integrate their data from various platforms and applications</a:t>
            </a:r>
            <a:endParaRPr lang="en-IN" dirty="0"/>
          </a:p>
        </p:txBody>
      </p:sp>
    </p:spTree>
    <p:extLst>
      <p:ext uri="{BB962C8B-B14F-4D97-AF65-F5344CB8AC3E}">
        <p14:creationId xmlns:p14="http://schemas.microsoft.com/office/powerpoint/2010/main" val="25759801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69C0EF2F-174D-40D0-B3AC-A6AE5CA0290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05948" y="967409"/>
            <a:ext cx="10005391" cy="48102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75438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CF9FD15-8695-4B57-BC96-B8AC7B7AAD41}"/>
              </a:ext>
            </a:extLst>
          </p:cNvPr>
          <p:cNvSpPr>
            <a:spLocks noGrp="1"/>
          </p:cNvSpPr>
          <p:nvPr>
            <p:ph idx="1"/>
          </p:nvPr>
        </p:nvSpPr>
        <p:spPr>
          <a:xfrm>
            <a:off x="838200" y="490330"/>
            <a:ext cx="10515600" cy="5686633"/>
          </a:xfrm>
        </p:spPr>
        <p:txBody>
          <a:bodyPr/>
          <a:lstStyle/>
          <a:p>
            <a:pPr marL="0" indent="0">
              <a:buNone/>
            </a:pPr>
            <a:r>
              <a:rPr lang="en-US" b="1" dirty="0"/>
              <a:t>Following are Data Integrity Problems:</a:t>
            </a:r>
            <a:endParaRPr lang="en-US" dirty="0"/>
          </a:p>
          <a:p>
            <a:r>
              <a:rPr lang="en-US" dirty="0"/>
              <a:t>Different spelling of the same person like Jon, John, etc.</a:t>
            </a:r>
          </a:p>
          <a:p>
            <a:r>
              <a:rPr lang="en-US" dirty="0"/>
              <a:t>There are multiple ways to denote company name like Google, Google Inc.</a:t>
            </a:r>
          </a:p>
          <a:p>
            <a:r>
              <a:rPr lang="en-US" dirty="0"/>
              <a:t>Use of different names like </a:t>
            </a:r>
            <a:r>
              <a:rPr lang="en-US" dirty="0" err="1"/>
              <a:t>Cleaveland</a:t>
            </a:r>
            <a:r>
              <a:rPr lang="en-US" dirty="0"/>
              <a:t>, Cleveland.</a:t>
            </a:r>
          </a:p>
          <a:p>
            <a:r>
              <a:rPr lang="en-US" dirty="0"/>
              <a:t>There may be a case that different account numbers are generated by various applications for the same customer.</a:t>
            </a:r>
          </a:p>
          <a:p>
            <a:r>
              <a:rPr lang="en-US" dirty="0"/>
              <a:t>In some data required files remains blank</a:t>
            </a:r>
          </a:p>
          <a:p>
            <a:r>
              <a:rPr lang="en-US" dirty="0"/>
              <a:t>Invalid product collected at POS as manual entry can lead to mistakes.</a:t>
            </a:r>
          </a:p>
          <a:p>
            <a:endParaRPr lang="en-IN" dirty="0"/>
          </a:p>
        </p:txBody>
      </p:sp>
    </p:spTree>
    <p:extLst>
      <p:ext uri="{BB962C8B-B14F-4D97-AF65-F5344CB8AC3E}">
        <p14:creationId xmlns:p14="http://schemas.microsoft.com/office/powerpoint/2010/main" val="11732497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C10436A-8C53-4A61-BED0-59C240F11DB7}"/>
              </a:ext>
            </a:extLst>
          </p:cNvPr>
          <p:cNvSpPr>
            <a:spLocks noGrp="1"/>
          </p:cNvSpPr>
          <p:nvPr>
            <p:ph idx="1"/>
          </p:nvPr>
        </p:nvSpPr>
        <p:spPr>
          <a:xfrm>
            <a:off x="344557" y="357809"/>
            <a:ext cx="11635408" cy="6294782"/>
          </a:xfrm>
        </p:spPr>
        <p:txBody>
          <a:bodyPr>
            <a:normAutofit fontScale="92500" lnSpcReduction="20000"/>
          </a:bodyPr>
          <a:lstStyle/>
          <a:p>
            <a:pPr marL="0" indent="0">
              <a:buNone/>
            </a:pPr>
            <a:r>
              <a:rPr lang="en-US" b="1" dirty="0"/>
              <a:t>Validations are done during this stage</a:t>
            </a:r>
            <a:endParaRPr lang="en-US" dirty="0"/>
          </a:p>
          <a:p>
            <a:r>
              <a:rPr lang="en-US" dirty="0"/>
              <a:t>Filtering – Select only certain columns to load</a:t>
            </a:r>
          </a:p>
          <a:p>
            <a:r>
              <a:rPr lang="en-US" dirty="0"/>
              <a:t>Using rules and lookup tables for Data standardization</a:t>
            </a:r>
          </a:p>
          <a:p>
            <a:r>
              <a:rPr lang="en-US" dirty="0"/>
              <a:t>Character Set Conversion and encoding handling</a:t>
            </a:r>
          </a:p>
          <a:p>
            <a:r>
              <a:rPr lang="en-US" dirty="0"/>
              <a:t>Conversion of Units of Measurements like Date Time Conversion, currency conversions, numerical conversions, etc.</a:t>
            </a:r>
          </a:p>
          <a:p>
            <a:r>
              <a:rPr lang="en-US" dirty="0"/>
              <a:t>Data threshold validation check. For example, age cannot be more than two digits.</a:t>
            </a:r>
          </a:p>
          <a:p>
            <a:r>
              <a:rPr lang="en-US" dirty="0"/>
              <a:t>Data flow validation from the staging area to the intermediate tables.</a:t>
            </a:r>
          </a:p>
          <a:p>
            <a:r>
              <a:rPr lang="en-US" dirty="0"/>
              <a:t>Required fields should not be left blank.</a:t>
            </a:r>
          </a:p>
          <a:p>
            <a:r>
              <a:rPr lang="en-US" dirty="0"/>
              <a:t>Cleaning ( for example, mapping NULL to 0 or Gender Male to "M" and Female to "F" etc.)</a:t>
            </a:r>
          </a:p>
          <a:p>
            <a:r>
              <a:rPr lang="en-US" dirty="0"/>
              <a:t>Split a column into multiples and merging multiple columns into a single column.</a:t>
            </a:r>
          </a:p>
          <a:p>
            <a:r>
              <a:rPr lang="en-US" dirty="0"/>
              <a:t>Transposing rows and columns,</a:t>
            </a:r>
          </a:p>
          <a:p>
            <a:r>
              <a:rPr lang="en-US" dirty="0"/>
              <a:t>Use lookups to merge data</a:t>
            </a:r>
          </a:p>
          <a:p>
            <a:r>
              <a:rPr lang="en-US" dirty="0"/>
              <a:t>Using any complex data validation (e.g., if the first two columns in a row are empty then it automatically reject the row from processing)</a:t>
            </a:r>
          </a:p>
          <a:p>
            <a:endParaRPr lang="en-IN" dirty="0"/>
          </a:p>
        </p:txBody>
      </p:sp>
    </p:spTree>
    <p:extLst>
      <p:ext uri="{BB962C8B-B14F-4D97-AF65-F5344CB8AC3E}">
        <p14:creationId xmlns:p14="http://schemas.microsoft.com/office/powerpoint/2010/main" val="27834381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DF4B1E-83CB-4F2E-8B8E-A9B8F5FFEBBF}"/>
              </a:ext>
            </a:extLst>
          </p:cNvPr>
          <p:cNvSpPr>
            <a:spLocks noGrp="1"/>
          </p:cNvSpPr>
          <p:nvPr>
            <p:ph type="title"/>
          </p:nvPr>
        </p:nvSpPr>
        <p:spPr/>
        <p:txBody>
          <a:bodyPr/>
          <a:lstStyle/>
          <a:p>
            <a:r>
              <a:rPr lang="en-IN" dirty="0"/>
              <a:t>Example of Data transformations</a:t>
            </a:r>
          </a:p>
        </p:txBody>
      </p:sp>
      <p:sp>
        <p:nvSpPr>
          <p:cNvPr id="3" name="Content Placeholder 2">
            <a:extLst>
              <a:ext uri="{FF2B5EF4-FFF2-40B4-BE49-F238E27FC236}">
                <a16:creationId xmlns:a16="http://schemas.microsoft.com/office/drawing/2014/main" id="{D28F686E-F9BB-455B-B2A6-2836C1947CA3}"/>
              </a:ext>
            </a:extLst>
          </p:cNvPr>
          <p:cNvSpPr>
            <a:spLocks noGrp="1"/>
          </p:cNvSpPr>
          <p:nvPr>
            <p:ph idx="1"/>
          </p:nvPr>
        </p:nvSpPr>
        <p:spPr>
          <a:xfrm>
            <a:off x="291547" y="1497496"/>
            <a:ext cx="11529391" cy="5102087"/>
          </a:xfrm>
        </p:spPr>
        <p:txBody>
          <a:bodyPr/>
          <a:lstStyle/>
          <a:p>
            <a:r>
              <a:rPr lang="en-US" dirty="0"/>
              <a:t>In data transformation, you apply a set of functions on extracted data to load it into the target system. Data, which does not require any transformation is known as direct move or pass through data.</a:t>
            </a:r>
          </a:p>
          <a:p>
            <a:r>
              <a:rPr lang="en-US" dirty="0"/>
              <a:t>You can apply different transformations on extracted data from the source system. For example, you can perform customized calculations. If you want sum-of-sales revenue and this is not in database, you can apply the </a:t>
            </a:r>
            <a:r>
              <a:rPr lang="en-US" b="1" dirty="0"/>
              <a:t>SUM</a:t>
            </a:r>
            <a:r>
              <a:rPr lang="en-US" dirty="0"/>
              <a:t> formula during transformation and load the data.</a:t>
            </a:r>
          </a:p>
          <a:p>
            <a:r>
              <a:rPr lang="en-US" dirty="0"/>
              <a:t>For example, if you have the first name and the last name in a table in different columns, you can use concatenate before loading.</a:t>
            </a:r>
          </a:p>
          <a:p>
            <a:endParaRPr lang="en-IN" dirty="0"/>
          </a:p>
        </p:txBody>
      </p:sp>
    </p:spTree>
    <p:extLst>
      <p:ext uri="{BB962C8B-B14F-4D97-AF65-F5344CB8AC3E}">
        <p14:creationId xmlns:p14="http://schemas.microsoft.com/office/powerpoint/2010/main" val="29182496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290B1-C479-4214-937B-FAAAA29CD57E}"/>
              </a:ext>
            </a:extLst>
          </p:cNvPr>
          <p:cNvSpPr>
            <a:spLocks noGrp="1"/>
          </p:cNvSpPr>
          <p:nvPr>
            <p:ph type="title"/>
          </p:nvPr>
        </p:nvSpPr>
        <p:spPr/>
        <p:txBody>
          <a:bodyPr/>
          <a:lstStyle/>
          <a:p>
            <a:r>
              <a:rPr lang="en-IN" dirty="0"/>
              <a:t>Transformation Example….</a:t>
            </a:r>
          </a:p>
        </p:txBody>
      </p:sp>
      <p:sp>
        <p:nvSpPr>
          <p:cNvPr id="3" name="Content Placeholder 2">
            <a:extLst>
              <a:ext uri="{FF2B5EF4-FFF2-40B4-BE49-F238E27FC236}">
                <a16:creationId xmlns:a16="http://schemas.microsoft.com/office/drawing/2014/main" id="{18121328-1AF1-4CFA-B95E-34AFD92C271C}"/>
              </a:ext>
            </a:extLst>
          </p:cNvPr>
          <p:cNvSpPr>
            <a:spLocks noGrp="1"/>
          </p:cNvSpPr>
          <p:nvPr>
            <p:ph idx="1"/>
          </p:nvPr>
        </p:nvSpPr>
        <p:spPr/>
        <p:txBody>
          <a:bodyPr>
            <a:normAutofit lnSpcReduction="10000"/>
          </a:bodyPr>
          <a:lstStyle/>
          <a:p>
            <a:pPr marL="0" indent="0" fontAlgn="base">
              <a:buNone/>
            </a:pPr>
            <a:r>
              <a:rPr lang="en-US" dirty="0"/>
              <a:t>The second step of the ETL process is transformation. In this step, a set of rules or functions are applied on the extracted data to convert it into a single standard format. It may involve following processes/tasks:</a:t>
            </a:r>
          </a:p>
          <a:p>
            <a:pPr fontAlgn="base"/>
            <a:r>
              <a:rPr lang="en-US" dirty="0"/>
              <a:t>Filtering – loading only certain attributes into the data warehouse.</a:t>
            </a:r>
          </a:p>
          <a:p>
            <a:pPr fontAlgn="base"/>
            <a:r>
              <a:rPr lang="en-US" dirty="0"/>
              <a:t>Cleaning – filling up the NULL values with some default values, mapping U.S.A, United States and America into USA, etc.</a:t>
            </a:r>
          </a:p>
          <a:p>
            <a:pPr fontAlgn="base"/>
            <a:r>
              <a:rPr lang="en-US" dirty="0"/>
              <a:t>Joining – joining multiple attributes into one.</a:t>
            </a:r>
          </a:p>
          <a:p>
            <a:pPr fontAlgn="base"/>
            <a:r>
              <a:rPr lang="en-US" dirty="0"/>
              <a:t>Splitting – splitting a single attribute into </a:t>
            </a:r>
            <a:r>
              <a:rPr lang="en-US" dirty="0" err="1"/>
              <a:t>multipe</a:t>
            </a:r>
            <a:r>
              <a:rPr lang="en-US" dirty="0"/>
              <a:t> attributes.</a:t>
            </a:r>
          </a:p>
          <a:p>
            <a:pPr fontAlgn="base"/>
            <a:r>
              <a:rPr lang="en-US" dirty="0"/>
              <a:t>Sorting – sorting tuples on the basis of some attribute (generally key-</a:t>
            </a:r>
            <a:r>
              <a:rPr lang="en-US" dirty="0" err="1"/>
              <a:t>attribbute</a:t>
            </a:r>
            <a:r>
              <a:rPr lang="en-US" dirty="0"/>
              <a:t>).</a:t>
            </a:r>
          </a:p>
          <a:p>
            <a:endParaRPr lang="en-IN" dirty="0"/>
          </a:p>
        </p:txBody>
      </p:sp>
    </p:spTree>
    <p:extLst>
      <p:ext uri="{BB962C8B-B14F-4D97-AF65-F5344CB8AC3E}">
        <p14:creationId xmlns:p14="http://schemas.microsoft.com/office/powerpoint/2010/main" val="21544595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2761A-4DAD-426F-9CF1-65BB6D898E40}"/>
              </a:ext>
            </a:extLst>
          </p:cNvPr>
          <p:cNvSpPr>
            <a:spLocks noGrp="1"/>
          </p:cNvSpPr>
          <p:nvPr>
            <p:ph type="title"/>
          </p:nvPr>
        </p:nvSpPr>
        <p:spPr/>
        <p:txBody>
          <a:bodyPr/>
          <a:lstStyle/>
          <a:p>
            <a:r>
              <a:rPr lang="en-IN" b="1" dirty="0"/>
              <a:t>Step 3) Loading</a:t>
            </a:r>
            <a:br>
              <a:rPr lang="en-IN" b="1" dirty="0"/>
            </a:br>
            <a:endParaRPr lang="en-IN" dirty="0"/>
          </a:p>
        </p:txBody>
      </p:sp>
      <p:sp>
        <p:nvSpPr>
          <p:cNvPr id="3" name="Content Placeholder 2">
            <a:extLst>
              <a:ext uri="{FF2B5EF4-FFF2-40B4-BE49-F238E27FC236}">
                <a16:creationId xmlns:a16="http://schemas.microsoft.com/office/drawing/2014/main" id="{DDABF537-7F04-4D8C-B386-6DAC2BCEE728}"/>
              </a:ext>
            </a:extLst>
          </p:cNvPr>
          <p:cNvSpPr>
            <a:spLocks noGrp="1"/>
          </p:cNvSpPr>
          <p:nvPr>
            <p:ph idx="1"/>
          </p:nvPr>
        </p:nvSpPr>
        <p:spPr>
          <a:xfrm>
            <a:off x="198783" y="1219200"/>
            <a:ext cx="11741426" cy="5420139"/>
          </a:xfrm>
        </p:spPr>
        <p:txBody>
          <a:bodyPr>
            <a:normAutofit/>
          </a:bodyPr>
          <a:lstStyle/>
          <a:p>
            <a:r>
              <a:rPr lang="en-US" dirty="0"/>
              <a:t>Loading data into the target data warehouse database is the last step of the ETL process. In a typical Data warehouse, huge volume of data needs to be loaded in a relatively short period (nights). Hence, load process should be optimized for performance.</a:t>
            </a:r>
          </a:p>
          <a:p>
            <a:r>
              <a:rPr lang="en-US" dirty="0"/>
              <a:t>In case of load failure, recover mechanisms should be configured to restart from the point of failure without data integrity loss. Data Warehouse admins need to monitor, resume, cancel loads as per prevailing server performance.</a:t>
            </a:r>
          </a:p>
          <a:p>
            <a:r>
              <a:rPr lang="en-US" b="1" dirty="0"/>
              <a:t>Types of Loading:</a:t>
            </a:r>
            <a:endParaRPr lang="en-US" dirty="0"/>
          </a:p>
          <a:p>
            <a:r>
              <a:rPr lang="en-US" b="1" dirty="0"/>
              <a:t>Initial Load</a:t>
            </a:r>
            <a:r>
              <a:rPr lang="en-US" dirty="0"/>
              <a:t> — populating all the Data Warehouse tables</a:t>
            </a:r>
          </a:p>
          <a:p>
            <a:r>
              <a:rPr lang="en-US" b="1" dirty="0"/>
              <a:t>Incremental Load </a:t>
            </a:r>
            <a:r>
              <a:rPr lang="en-US" dirty="0"/>
              <a:t>— applying ongoing changes as when needed periodically.</a:t>
            </a:r>
          </a:p>
          <a:p>
            <a:r>
              <a:rPr lang="en-US" b="1" dirty="0"/>
              <a:t>Full Refresh</a:t>
            </a:r>
            <a:r>
              <a:rPr lang="en-US" dirty="0"/>
              <a:t> —erasing the contents of one or more tables and reloading with fresh data.</a:t>
            </a:r>
          </a:p>
          <a:p>
            <a:endParaRPr lang="en-IN" dirty="0"/>
          </a:p>
        </p:txBody>
      </p:sp>
    </p:spTree>
    <p:extLst>
      <p:ext uri="{BB962C8B-B14F-4D97-AF65-F5344CB8AC3E}">
        <p14:creationId xmlns:p14="http://schemas.microsoft.com/office/powerpoint/2010/main" val="34153089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FD2D518-E308-4844-83F4-E34911192ED9}"/>
              </a:ext>
            </a:extLst>
          </p:cNvPr>
          <p:cNvSpPr>
            <a:spLocks noGrp="1"/>
          </p:cNvSpPr>
          <p:nvPr>
            <p:ph idx="1"/>
          </p:nvPr>
        </p:nvSpPr>
        <p:spPr>
          <a:xfrm>
            <a:off x="838200" y="530087"/>
            <a:ext cx="10515600" cy="5646876"/>
          </a:xfrm>
        </p:spPr>
        <p:txBody>
          <a:bodyPr/>
          <a:lstStyle/>
          <a:p>
            <a:pPr marL="0" indent="0">
              <a:buNone/>
            </a:pPr>
            <a:r>
              <a:rPr lang="en-US" b="1" dirty="0"/>
              <a:t>Load verification</a:t>
            </a:r>
          </a:p>
          <a:p>
            <a:r>
              <a:rPr lang="en-US" dirty="0"/>
              <a:t>Ensure that the key field data is neither missing nor null.</a:t>
            </a:r>
          </a:p>
          <a:p>
            <a:r>
              <a:rPr lang="en-US" dirty="0"/>
              <a:t>Test modeling views based on the target tables.</a:t>
            </a:r>
          </a:p>
          <a:p>
            <a:r>
              <a:rPr lang="en-US" dirty="0"/>
              <a:t>Check that combined values and calculated measures.</a:t>
            </a:r>
          </a:p>
          <a:p>
            <a:r>
              <a:rPr lang="en-US" dirty="0"/>
              <a:t>Data checks in dimension table as well as history table.</a:t>
            </a:r>
          </a:p>
          <a:p>
            <a:r>
              <a:rPr lang="en-US" dirty="0"/>
              <a:t>Check the BI reports on the loaded fact and dimension table.</a:t>
            </a:r>
          </a:p>
        </p:txBody>
      </p:sp>
    </p:spTree>
    <p:extLst>
      <p:ext uri="{BB962C8B-B14F-4D97-AF65-F5344CB8AC3E}">
        <p14:creationId xmlns:p14="http://schemas.microsoft.com/office/powerpoint/2010/main" val="485587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FD2E6C-9742-416A-8EB1-8964F8C6F23C}"/>
              </a:ext>
            </a:extLst>
          </p:cNvPr>
          <p:cNvSpPr>
            <a:spLocks noGrp="1"/>
          </p:cNvSpPr>
          <p:nvPr>
            <p:ph type="title"/>
          </p:nvPr>
        </p:nvSpPr>
        <p:spPr/>
        <p:txBody>
          <a:bodyPr/>
          <a:lstStyle/>
          <a:p>
            <a:r>
              <a:rPr lang="en-IN" dirty="0"/>
              <a:t>Load </a:t>
            </a:r>
          </a:p>
        </p:txBody>
      </p:sp>
      <p:sp>
        <p:nvSpPr>
          <p:cNvPr id="3" name="Content Placeholder 2">
            <a:extLst>
              <a:ext uri="{FF2B5EF4-FFF2-40B4-BE49-F238E27FC236}">
                <a16:creationId xmlns:a16="http://schemas.microsoft.com/office/drawing/2014/main" id="{0E05A8F3-FBA8-46DE-AAF2-20B02BB6A377}"/>
              </a:ext>
            </a:extLst>
          </p:cNvPr>
          <p:cNvSpPr>
            <a:spLocks noGrp="1"/>
          </p:cNvSpPr>
          <p:nvPr>
            <p:ph idx="1"/>
          </p:nvPr>
        </p:nvSpPr>
        <p:spPr>
          <a:xfrm>
            <a:off x="838200" y="1431235"/>
            <a:ext cx="10515600" cy="4745728"/>
          </a:xfrm>
        </p:spPr>
        <p:txBody>
          <a:bodyPr/>
          <a:lstStyle/>
          <a:p>
            <a:r>
              <a:rPr lang="en-US" dirty="0"/>
              <a:t>The third and final step of the ETL process is loading. </a:t>
            </a:r>
          </a:p>
          <a:p>
            <a:r>
              <a:rPr lang="en-US" dirty="0"/>
              <a:t>In this step, the transformed data is finally loaded into the data warehouse. </a:t>
            </a:r>
          </a:p>
          <a:p>
            <a:r>
              <a:rPr lang="en-US" dirty="0"/>
              <a:t>Sometimes the data is updated by loading into the data warehouse very frequently and sometimes it is done after longer but regular intervals. </a:t>
            </a:r>
          </a:p>
          <a:p>
            <a:r>
              <a:rPr lang="en-US" dirty="0"/>
              <a:t>The rate and period of loading solely depends on the requirements and varies from system to system.</a:t>
            </a:r>
            <a:endParaRPr lang="en-IN" dirty="0"/>
          </a:p>
        </p:txBody>
      </p:sp>
    </p:spTree>
    <p:extLst>
      <p:ext uri="{BB962C8B-B14F-4D97-AF65-F5344CB8AC3E}">
        <p14:creationId xmlns:p14="http://schemas.microsoft.com/office/powerpoint/2010/main" val="40927422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8F0CC0-6B1C-4AE5-BB9A-5CA10AF231C3}"/>
              </a:ext>
            </a:extLst>
          </p:cNvPr>
          <p:cNvSpPr>
            <a:spLocks noGrp="1"/>
          </p:cNvSpPr>
          <p:nvPr>
            <p:ph type="title"/>
          </p:nvPr>
        </p:nvSpPr>
        <p:spPr>
          <a:xfrm>
            <a:off x="523184" y="365126"/>
            <a:ext cx="10515600" cy="602284"/>
          </a:xfrm>
        </p:spPr>
        <p:txBody>
          <a:bodyPr>
            <a:normAutofit fontScale="90000"/>
          </a:bodyPr>
          <a:lstStyle/>
          <a:p>
            <a:r>
              <a:rPr lang="en-IN" dirty="0"/>
              <a:t>ETL Pipelining Process:</a:t>
            </a:r>
            <a:br>
              <a:rPr lang="en-IN" dirty="0"/>
            </a:br>
            <a:endParaRPr lang="en-IN" dirty="0"/>
          </a:p>
        </p:txBody>
      </p:sp>
      <p:sp>
        <p:nvSpPr>
          <p:cNvPr id="3" name="Content Placeholder 2">
            <a:extLst>
              <a:ext uri="{FF2B5EF4-FFF2-40B4-BE49-F238E27FC236}">
                <a16:creationId xmlns:a16="http://schemas.microsoft.com/office/drawing/2014/main" id="{9B4E8B30-9E38-4064-8BF2-463BA948ACE8}"/>
              </a:ext>
            </a:extLst>
          </p:cNvPr>
          <p:cNvSpPr>
            <a:spLocks noGrp="1"/>
          </p:cNvSpPr>
          <p:nvPr>
            <p:ph idx="1"/>
          </p:nvPr>
        </p:nvSpPr>
        <p:spPr>
          <a:xfrm>
            <a:off x="523184" y="1231573"/>
            <a:ext cx="11145631" cy="2484677"/>
          </a:xfrm>
        </p:spPr>
        <p:txBody>
          <a:bodyPr/>
          <a:lstStyle/>
          <a:p>
            <a:pPr marL="0" indent="0">
              <a:buNone/>
            </a:pPr>
            <a:r>
              <a:rPr lang="en-US" dirty="0"/>
              <a:t>ETL process can also use the pipelining concept i.e. as soon as some data is extracted, it can transformed and during that period some new data can be extracted. And while the transformed data is being loaded into the data warehouse, the already extracted data can be transformed. The block diagram of the pipelining of ETL process is shown below:</a:t>
            </a:r>
          </a:p>
          <a:p>
            <a:pPr marL="0" indent="0">
              <a:buNone/>
            </a:pPr>
            <a:endParaRPr lang="en-IN" dirty="0"/>
          </a:p>
        </p:txBody>
      </p:sp>
      <p:pic>
        <p:nvPicPr>
          <p:cNvPr id="4102" name="Picture 6">
            <a:extLst>
              <a:ext uri="{FF2B5EF4-FFF2-40B4-BE49-F238E27FC236}">
                <a16:creationId xmlns:a16="http://schemas.microsoft.com/office/drawing/2014/main" id="{C036D8B5-D4CC-4492-87F6-6165565921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3184" y="3774900"/>
            <a:ext cx="10793413" cy="28922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6684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FB1BB-6968-485F-A6FD-A218B57A5036}"/>
              </a:ext>
            </a:extLst>
          </p:cNvPr>
          <p:cNvSpPr>
            <a:spLocks noGrp="1"/>
          </p:cNvSpPr>
          <p:nvPr>
            <p:ph type="title"/>
          </p:nvPr>
        </p:nvSpPr>
        <p:spPr/>
        <p:txBody>
          <a:bodyPr/>
          <a:lstStyle/>
          <a:p>
            <a:r>
              <a:rPr lang="en-IN" b="1" dirty="0"/>
              <a:t>ETL tools</a:t>
            </a:r>
            <a:br>
              <a:rPr lang="en-IN" b="1" dirty="0"/>
            </a:br>
            <a:endParaRPr lang="en-IN" dirty="0"/>
          </a:p>
        </p:txBody>
      </p:sp>
      <p:sp>
        <p:nvSpPr>
          <p:cNvPr id="3" name="Content Placeholder 2">
            <a:extLst>
              <a:ext uri="{FF2B5EF4-FFF2-40B4-BE49-F238E27FC236}">
                <a16:creationId xmlns:a16="http://schemas.microsoft.com/office/drawing/2014/main" id="{00A5BC4A-F3E9-4057-9F60-626B6E7BD3AE}"/>
              </a:ext>
            </a:extLst>
          </p:cNvPr>
          <p:cNvSpPr>
            <a:spLocks noGrp="1"/>
          </p:cNvSpPr>
          <p:nvPr>
            <p:ph idx="1"/>
          </p:nvPr>
        </p:nvSpPr>
        <p:spPr>
          <a:xfrm>
            <a:off x="838200" y="1073426"/>
            <a:ext cx="10515600" cy="5103537"/>
          </a:xfrm>
        </p:spPr>
        <p:txBody>
          <a:bodyPr>
            <a:normAutofit fontScale="77500" lnSpcReduction="20000"/>
          </a:bodyPr>
          <a:lstStyle/>
          <a:p>
            <a:pPr marL="0" indent="0">
              <a:buNone/>
            </a:pPr>
            <a:r>
              <a:rPr lang="en-US" dirty="0"/>
              <a:t>There are many Data Warehousing tools are available in the market. Here, are some most prominent one:</a:t>
            </a:r>
          </a:p>
          <a:p>
            <a:pPr marL="0" indent="0">
              <a:buNone/>
            </a:pPr>
            <a:r>
              <a:rPr lang="en-US" b="1" dirty="0"/>
              <a:t>1. </a:t>
            </a:r>
            <a:r>
              <a:rPr lang="en-US" b="1" dirty="0" err="1"/>
              <a:t>MarkLogic</a:t>
            </a:r>
            <a:r>
              <a:rPr lang="en-US" b="1" dirty="0"/>
              <a:t>:</a:t>
            </a:r>
            <a:endParaRPr lang="en-US" dirty="0"/>
          </a:p>
          <a:p>
            <a:pPr marL="0" indent="0">
              <a:buNone/>
            </a:pPr>
            <a:r>
              <a:rPr lang="en-US" dirty="0" err="1"/>
              <a:t>MarkLogic</a:t>
            </a:r>
            <a:r>
              <a:rPr lang="en-US" dirty="0"/>
              <a:t> is a data warehousing solution which makes data integration easier and faster using an array of enterprise features. It can query different types of data like documents, relationships, and metadata.</a:t>
            </a:r>
          </a:p>
          <a:p>
            <a:pPr marL="0" indent="0">
              <a:buNone/>
            </a:pPr>
            <a:r>
              <a:rPr lang="en-US" b="1" dirty="0"/>
              <a:t>2. Oracle:</a:t>
            </a:r>
            <a:endParaRPr lang="en-US" dirty="0"/>
          </a:p>
          <a:p>
            <a:pPr marL="0" indent="0">
              <a:buNone/>
            </a:pPr>
            <a:r>
              <a:rPr lang="en-US" dirty="0"/>
              <a:t>Oracle is the industry-leading database. It offers a wide range of choice of Data Warehouse solutions for both on-premises and in the cloud. It helps to optimize customer experiences by increasing operational efficiency.</a:t>
            </a:r>
          </a:p>
          <a:p>
            <a:pPr marL="0" indent="0">
              <a:buNone/>
            </a:pPr>
            <a:r>
              <a:rPr lang="en-US" b="1" dirty="0"/>
              <a:t>3. Amazon RedShift:</a:t>
            </a:r>
            <a:endParaRPr lang="en-US" dirty="0"/>
          </a:p>
          <a:p>
            <a:pPr marL="0" indent="0">
              <a:buNone/>
            </a:pPr>
            <a:r>
              <a:rPr lang="en-US" dirty="0"/>
              <a:t>Amazon Redshift is Datawarehouse tool. It is a simple and cost-effective tool to analyze all types of data using standard SQL and existing BI tools. It also allows running complex queries against petabytes of structured data.</a:t>
            </a:r>
          </a:p>
          <a:p>
            <a:pPr marL="0" indent="0">
              <a:buNone/>
            </a:pPr>
            <a:r>
              <a:rPr lang="en-US" dirty="0"/>
              <a:t>4. </a:t>
            </a:r>
            <a:r>
              <a:rPr lang="en-IN" dirty="0"/>
              <a:t> Sybase: </a:t>
            </a:r>
          </a:p>
          <a:p>
            <a:pPr marL="0" indent="0">
              <a:buNone/>
            </a:pPr>
            <a:r>
              <a:rPr lang="en-IN" dirty="0"/>
              <a:t>5. </a:t>
            </a:r>
            <a:r>
              <a:rPr lang="en-IN" dirty="0" err="1"/>
              <a:t>CloverETL</a:t>
            </a:r>
            <a:endParaRPr lang="en-US" dirty="0"/>
          </a:p>
          <a:p>
            <a:endParaRPr lang="en-IN" dirty="0"/>
          </a:p>
        </p:txBody>
      </p:sp>
    </p:spTree>
    <p:extLst>
      <p:ext uri="{BB962C8B-B14F-4D97-AF65-F5344CB8AC3E}">
        <p14:creationId xmlns:p14="http://schemas.microsoft.com/office/powerpoint/2010/main" val="23472025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1B6F87-C9F5-4C2C-85F5-9ABBC6F49A2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2222F5A-5328-4C45-8B49-6A1A674DD470}"/>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BBAEEC1A-EB83-4ABA-B695-CEEF5658F4DC}"/>
              </a:ext>
            </a:extLst>
          </p:cNvPr>
          <p:cNvPicPr>
            <a:picLocks noChangeAspect="1"/>
          </p:cNvPicPr>
          <p:nvPr/>
        </p:nvPicPr>
        <p:blipFill>
          <a:blip r:embed="rId2"/>
          <a:stretch>
            <a:fillRect/>
          </a:stretch>
        </p:blipFill>
        <p:spPr>
          <a:xfrm>
            <a:off x="0" y="180180"/>
            <a:ext cx="12192000" cy="6497640"/>
          </a:xfrm>
          <a:prstGeom prst="rect">
            <a:avLst/>
          </a:prstGeom>
        </p:spPr>
      </p:pic>
    </p:spTree>
    <p:extLst>
      <p:ext uri="{BB962C8B-B14F-4D97-AF65-F5344CB8AC3E}">
        <p14:creationId xmlns:p14="http://schemas.microsoft.com/office/powerpoint/2010/main" val="408566225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68A9EF0-2CE6-4137-89F3-8484FD1419AE}"/>
              </a:ext>
            </a:extLst>
          </p:cNvPr>
          <p:cNvSpPr/>
          <p:nvPr/>
        </p:nvSpPr>
        <p:spPr>
          <a:xfrm>
            <a:off x="596349" y="-79653"/>
            <a:ext cx="11105321" cy="7017306"/>
          </a:xfrm>
          <a:prstGeom prst="rect">
            <a:avLst/>
          </a:prstGeom>
        </p:spPr>
        <p:txBody>
          <a:bodyPr wrap="square">
            <a:spAutoFit/>
          </a:bodyPr>
          <a:lstStyle/>
          <a:p>
            <a:pPr fontAlgn="base">
              <a:buFont typeface="Arial" panose="020B0604020202020204" pitchFamily="34" charset="0"/>
              <a:buChar char="•"/>
            </a:pPr>
            <a:r>
              <a:rPr lang="en-IN" b="0" i="0" u="none" strike="noStrike" dirty="0">
                <a:solidFill>
                  <a:srgbClr val="AFBABD"/>
                </a:solidFill>
                <a:effectLst/>
                <a:latin typeface="Raleway"/>
                <a:hlinkClick r:id="rId2"/>
              </a:rPr>
              <a:t>Xplenty.com</a:t>
            </a:r>
            <a:endParaRPr lang="en-IN" b="0" i="0" dirty="0">
              <a:solidFill>
                <a:srgbClr val="777777"/>
              </a:solidFill>
              <a:effectLst/>
              <a:latin typeface="Raleway"/>
            </a:endParaRPr>
          </a:p>
          <a:p>
            <a:pPr fontAlgn="base">
              <a:buFont typeface="Arial" panose="020B0604020202020204" pitchFamily="34" charset="0"/>
              <a:buChar char="•"/>
            </a:pPr>
            <a:r>
              <a:rPr lang="en-IN" b="0" i="0" u="none" strike="noStrike" dirty="0" err="1">
                <a:solidFill>
                  <a:srgbClr val="AFBABD"/>
                </a:solidFill>
                <a:effectLst/>
                <a:latin typeface="Raleway"/>
                <a:hlinkClick r:id="rId3"/>
              </a:rPr>
              <a:t>DreamFactory</a:t>
            </a:r>
            <a:r>
              <a:rPr lang="en-IN" b="0" i="0" dirty="0">
                <a:solidFill>
                  <a:srgbClr val="777777"/>
                </a:solidFill>
                <a:effectLst/>
                <a:latin typeface="Raleway"/>
              </a:rPr>
              <a:t> (a streamlined alternative to ETL)</a:t>
            </a:r>
          </a:p>
          <a:p>
            <a:pPr fontAlgn="base">
              <a:buFont typeface="Arial" panose="020B0604020202020204" pitchFamily="34" charset="0"/>
              <a:buChar char="•"/>
            </a:pPr>
            <a:r>
              <a:rPr lang="en-IN" b="1" i="0" dirty="0">
                <a:solidFill>
                  <a:srgbClr val="777777"/>
                </a:solidFill>
                <a:effectLst/>
                <a:latin typeface="Raleway"/>
              </a:rPr>
              <a:t>Informatica </a:t>
            </a:r>
            <a:r>
              <a:rPr lang="en-IN" b="0" i="0" dirty="0">
                <a:solidFill>
                  <a:srgbClr val="777777"/>
                </a:solidFill>
                <a:effectLst/>
                <a:latin typeface="Raleway"/>
              </a:rPr>
              <a:t>- Power </a:t>
            </a:r>
            <a:r>
              <a:rPr lang="en-IN" b="0" i="0" dirty="0" err="1">
                <a:solidFill>
                  <a:srgbClr val="777777"/>
                </a:solidFill>
                <a:effectLst/>
                <a:latin typeface="Raleway"/>
              </a:rPr>
              <a:t>Center</a:t>
            </a:r>
            <a:endParaRPr lang="en-IN" b="0" i="0" dirty="0">
              <a:solidFill>
                <a:srgbClr val="777777"/>
              </a:solidFill>
              <a:effectLst/>
              <a:latin typeface="Raleway"/>
            </a:endParaRPr>
          </a:p>
          <a:p>
            <a:pPr fontAlgn="base">
              <a:buFont typeface="Arial" panose="020B0604020202020204" pitchFamily="34" charset="0"/>
              <a:buChar char="•"/>
            </a:pPr>
            <a:r>
              <a:rPr lang="en-IN" b="0" i="0" dirty="0">
                <a:solidFill>
                  <a:srgbClr val="777777"/>
                </a:solidFill>
                <a:effectLst/>
                <a:latin typeface="Raleway"/>
              </a:rPr>
              <a:t>IBM - </a:t>
            </a:r>
            <a:r>
              <a:rPr lang="en-IN" b="0" i="0" dirty="0" err="1">
                <a:solidFill>
                  <a:srgbClr val="777777"/>
                </a:solidFill>
                <a:effectLst/>
                <a:latin typeface="Raleway"/>
              </a:rPr>
              <a:t>Websphere</a:t>
            </a:r>
            <a:r>
              <a:rPr lang="en-IN" b="0" i="0" dirty="0">
                <a:solidFill>
                  <a:srgbClr val="777777"/>
                </a:solidFill>
                <a:effectLst/>
                <a:latin typeface="Raleway"/>
              </a:rPr>
              <a:t> DataStage(Formerly known as </a:t>
            </a:r>
            <a:r>
              <a:rPr lang="en-IN" b="0" i="0" dirty="0" err="1">
                <a:solidFill>
                  <a:srgbClr val="777777"/>
                </a:solidFill>
                <a:effectLst/>
                <a:latin typeface="Raleway"/>
              </a:rPr>
              <a:t>Ascential</a:t>
            </a:r>
            <a:r>
              <a:rPr lang="en-IN" b="0" i="0" dirty="0">
                <a:solidFill>
                  <a:srgbClr val="777777"/>
                </a:solidFill>
                <a:effectLst/>
                <a:latin typeface="Raleway"/>
              </a:rPr>
              <a:t> DataStage)</a:t>
            </a:r>
          </a:p>
          <a:p>
            <a:pPr fontAlgn="base">
              <a:buFont typeface="Arial" panose="020B0604020202020204" pitchFamily="34" charset="0"/>
              <a:buChar char="•"/>
            </a:pPr>
            <a:r>
              <a:rPr lang="en-IN" b="0" i="0" dirty="0">
                <a:solidFill>
                  <a:srgbClr val="777777"/>
                </a:solidFill>
                <a:effectLst/>
                <a:latin typeface="Raleway"/>
              </a:rPr>
              <a:t>SAP - BusinessObjects Data Integrator</a:t>
            </a:r>
          </a:p>
          <a:p>
            <a:pPr fontAlgn="base">
              <a:buFont typeface="Arial" panose="020B0604020202020204" pitchFamily="34" charset="0"/>
              <a:buChar char="•"/>
            </a:pPr>
            <a:r>
              <a:rPr lang="en-IN" b="0" i="0" dirty="0">
                <a:solidFill>
                  <a:srgbClr val="777777"/>
                </a:solidFill>
                <a:effectLst/>
                <a:latin typeface="Raleway"/>
              </a:rPr>
              <a:t>IBM - Cognos Data Manager (Formerly known as Cognos </a:t>
            </a:r>
            <a:r>
              <a:rPr lang="en-IN" b="0" i="0" dirty="0" err="1">
                <a:solidFill>
                  <a:srgbClr val="777777"/>
                </a:solidFill>
                <a:effectLst/>
                <a:latin typeface="Raleway"/>
              </a:rPr>
              <a:t>DecisionStream</a:t>
            </a:r>
            <a:r>
              <a:rPr lang="en-IN" b="0" i="0" dirty="0">
                <a:solidFill>
                  <a:srgbClr val="777777"/>
                </a:solidFill>
                <a:effectLst/>
                <a:latin typeface="Raleway"/>
              </a:rPr>
              <a:t>)</a:t>
            </a:r>
          </a:p>
          <a:p>
            <a:pPr fontAlgn="base">
              <a:buFont typeface="Arial" panose="020B0604020202020204" pitchFamily="34" charset="0"/>
              <a:buChar char="•"/>
            </a:pPr>
            <a:r>
              <a:rPr lang="en-IN" b="0" i="0" dirty="0">
                <a:solidFill>
                  <a:srgbClr val="777777"/>
                </a:solidFill>
                <a:effectLst/>
                <a:latin typeface="Raleway"/>
              </a:rPr>
              <a:t>Microsoft - SQL Server Integration Services</a:t>
            </a:r>
          </a:p>
          <a:p>
            <a:pPr fontAlgn="base">
              <a:buFont typeface="Arial" panose="020B0604020202020204" pitchFamily="34" charset="0"/>
              <a:buChar char="•"/>
            </a:pPr>
            <a:r>
              <a:rPr lang="en-IN" b="0" i="0" dirty="0">
                <a:solidFill>
                  <a:srgbClr val="777777"/>
                </a:solidFill>
                <a:effectLst/>
                <a:latin typeface="Raleway"/>
              </a:rPr>
              <a:t>Oracle - Data Integrator (Formerly known as </a:t>
            </a:r>
            <a:r>
              <a:rPr lang="en-IN" b="0" i="0" dirty="0" err="1">
                <a:solidFill>
                  <a:srgbClr val="777777"/>
                </a:solidFill>
                <a:effectLst/>
                <a:latin typeface="Raleway"/>
              </a:rPr>
              <a:t>Sunopsis</a:t>
            </a:r>
            <a:r>
              <a:rPr lang="en-IN" b="0" i="0" dirty="0">
                <a:solidFill>
                  <a:srgbClr val="777777"/>
                </a:solidFill>
                <a:effectLst/>
                <a:latin typeface="Raleway"/>
              </a:rPr>
              <a:t> Data Conductor)</a:t>
            </a:r>
          </a:p>
          <a:p>
            <a:pPr fontAlgn="base">
              <a:buFont typeface="Arial" panose="020B0604020202020204" pitchFamily="34" charset="0"/>
              <a:buChar char="•"/>
            </a:pPr>
            <a:r>
              <a:rPr lang="en-IN" b="0" i="0" dirty="0">
                <a:solidFill>
                  <a:srgbClr val="777777"/>
                </a:solidFill>
                <a:effectLst/>
                <a:latin typeface="Raleway"/>
              </a:rPr>
              <a:t>SAS - Data Integration Studio</a:t>
            </a:r>
          </a:p>
          <a:p>
            <a:pPr fontAlgn="base">
              <a:buFont typeface="Arial" panose="020B0604020202020204" pitchFamily="34" charset="0"/>
              <a:buChar char="•"/>
            </a:pPr>
            <a:r>
              <a:rPr lang="en-IN" b="0" i="0" dirty="0">
                <a:solidFill>
                  <a:srgbClr val="777777"/>
                </a:solidFill>
                <a:effectLst/>
                <a:latin typeface="Raleway"/>
              </a:rPr>
              <a:t>Oracle - Warehouse Builder</a:t>
            </a:r>
          </a:p>
          <a:p>
            <a:pPr fontAlgn="base">
              <a:buFont typeface="Arial" panose="020B0604020202020204" pitchFamily="34" charset="0"/>
              <a:buChar char="•"/>
            </a:pPr>
            <a:r>
              <a:rPr lang="en-IN" b="0" i="0" dirty="0">
                <a:solidFill>
                  <a:srgbClr val="777777"/>
                </a:solidFill>
                <a:effectLst/>
                <a:latin typeface="Raleway"/>
              </a:rPr>
              <a:t>AB Initio</a:t>
            </a:r>
          </a:p>
          <a:p>
            <a:pPr fontAlgn="base">
              <a:buFont typeface="Arial" panose="020B0604020202020204" pitchFamily="34" charset="0"/>
              <a:buChar char="•"/>
            </a:pPr>
            <a:r>
              <a:rPr lang="en-IN" b="0" i="0" dirty="0">
                <a:solidFill>
                  <a:srgbClr val="777777"/>
                </a:solidFill>
                <a:effectLst/>
                <a:latin typeface="Raleway"/>
              </a:rPr>
              <a:t>Information Builders - Data Migrator</a:t>
            </a:r>
          </a:p>
          <a:p>
            <a:pPr fontAlgn="base">
              <a:buFont typeface="Arial" panose="020B0604020202020204" pitchFamily="34" charset="0"/>
              <a:buChar char="•"/>
            </a:pPr>
            <a:r>
              <a:rPr lang="en-IN" b="0" i="0" dirty="0">
                <a:solidFill>
                  <a:srgbClr val="777777"/>
                </a:solidFill>
                <a:effectLst/>
                <a:latin typeface="Raleway"/>
              </a:rPr>
              <a:t>Pentaho - Pentaho Data Integration</a:t>
            </a:r>
          </a:p>
          <a:p>
            <a:pPr fontAlgn="base">
              <a:buFont typeface="Arial" panose="020B0604020202020204" pitchFamily="34" charset="0"/>
              <a:buChar char="•"/>
            </a:pPr>
            <a:r>
              <a:rPr lang="en-IN" b="0" i="0" dirty="0">
                <a:solidFill>
                  <a:srgbClr val="777777"/>
                </a:solidFill>
                <a:effectLst/>
                <a:latin typeface="Raleway"/>
              </a:rPr>
              <a:t>Embarcadero Technologies - DT/Studio</a:t>
            </a:r>
          </a:p>
          <a:p>
            <a:pPr fontAlgn="base">
              <a:buFont typeface="Arial" panose="020B0604020202020204" pitchFamily="34" charset="0"/>
              <a:buChar char="•"/>
            </a:pPr>
            <a:r>
              <a:rPr lang="en-IN" b="0" i="0" dirty="0">
                <a:solidFill>
                  <a:srgbClr val="777777"/>
                </a:solidFill>
                <a:effectLst/>
                <a:latin typeface="Raleway"/>
              </a:rPr>
              <a:t>IKAN - ETL4ALL</a:t>
            </a:r>
          </a:p>
          <a:p>
            <a:pPr fontAlgn="base">
              <a:buFont typeface="Arial" panose="020B0604020202020204" pitchFamily="34" charset="0"/>
              <a:buChar char="•"/>
            </a:pPr>
            <a:r>
              <a:rPr lang="en-IN" b="0" i="0" dirty="0">
                <a:solidFill>
                  <a:srgbClr val="777777"/>
                </a:solidFill>
                <a:effectLst/>
                <a:latin typeface="Raleway"/>
              </a:rPr>
              <a:t>IBM - DB2 Warehouse Edition</a:t>
            </a:r>
          </a:p>
          <a:p>
            <a:pPr fontAlgn="base">
              <a:buFont typeface="Arial" panose="020B0604020202020204" pitchFamily="34" charset="0"/>
              <a:buChar char="•"/>
            </a:pPr>
            <a:r>
              <a:rPr lang="en-IN" b="0" i="0" dirty="0">
                <a:solidFill>
                  <a:srgbClr val="777777"/>
                </a:solidFill>
                <a:effectLst/>
                <a:latin typeface="Raleway"/>
              </a:rPr>
              <a:t>Pervasive - Data Integrator</a:t>
            </a:r>
          </a:p>
          <a:p>
            <a:pPr fontAlgn="base">
              <a:buFont typeface="Arial" panose="020B0604020202020204" pitchFamily="34" charset="0"/>
              <a:buChar char="•"/>
            </a:pPr>
            <a:r>
              <a:rPr lang="en-IN" b="0" i="0" dirty="0">
                <a:solidFill>
                  <a:srgbClr val="777777"/>
                </a:solidFill>
                <a:effectLst/>
                <a:latin typeface="Raleway"/>
              </a:rPr>
              <a:t>ETL Solutions Ltd. - Transformation Manager</a:t>
            </a:r>
          </a:p>
          <a:p>
            <a:pPr fontAlgn="base">
              <a:buFont typeface="Arial" panose="020B0604020202020204" pitchFamily="34" charset="0"/>
              <a:buChar char="•"/>
            </a:pPr>
            <a:r>
              <a:rPr lang="en-IN" b="0" i="0" dirty="0">
                <a:solidFill>
                  <a:srgbClr val="777777"/>
                </a:solidFill>
                <a:effectLst/>
                <a:latin typeface="Raleway"/>
              </a:rPr>
              <a:t>Group 1 Software (</a:t>
            </a:r>
            <a:r>
              <a:rPr lang="en-IN" b="0" i="0" dirty="0" err="1">
                <a:solidFill>
                  <a:srgbClr val="777777"/>
                </a:solidFill>
                <a:effectLst/>
                <a:latin typeface="Raleway"/>
              </a:rPr>
              <a:t>Sagent</a:t>
            </a:r>
            <a:r>
              <a:rPr lang="en-IN" b="0" i="0" dirty="0">
                <a:solidFill>
                  <a:srgbClr val="777777"/>
                </a:solidFill>
                <a:effectLst/>
                <a:latin typeface="Raleway"/>
              </a:rPr>
              <a:t>) - </a:t>
            </a:r>
            <a:r>
              <a:rPr lang="en-IN" b="0" i="0" dirty="0" err="1">
                <a:solidFill>
                  <a:srgbClr val="777777"/>
                </a:solidFill>
                <a:effectLst/>
                <a:latin typeface="Raleway"/>
              </a:rPr>
              <a:t>DataFlow</a:t>
            </a:r>
            <a:endParaRPr lang="en-IN" b="0" i="0" dirty="0">
              <a:solidFill>
                <a:srgbClr val="777777"/>
              </a:solidFill>
              <a:effectLst/>
              <a:latin typeface="Raleway"/>
            </a:endParaRPr>
          </a:p>
          <a:p>
            <a:pPr fontAlgn="base">
              <a:buFont typeface="Arial" panose="020B0604020202020204" pitchFamily="34" charset="0"/>
              <a:buChar char="•"/>
            </a:pPr>
            <a:r>
              <a:rPr lang="en-IN" b="0" i="0" dirty="0">
                <a:solidFill>
                  <a:srgbClr val="777777"/>
                </a:solidFill>
                <a:effectLst/>
                <a:latin typeface="Raleway"/>
              </a:rPr>
              <a:t>Sybase - Data Integrated Suite ETL</a:t>
            </a:r>
          </a:p>
          <a:p>
            <a:pPr fontAlgn="base">
              <a:buFont typeface="Arial" panose="020B0604020202020204" pitchFamily="34" charset="0"/>
              <a:buChar char="•"/>
            </a:pPr>
            <a:r>
              <a:rPr lang="en-IN" b="0" i="0" u="none" strike="noStrike" dirty="0">
                <a:solidFill>
                  <a:srgbClr val="AFBABD"/>
                </a:solidFill>
                <a:effectLst/>
                <a:latin typeface="Raleway"/>
                <a:hlinkClick r:id="rId4"/>
              </a:rPr>
              <a:t>Talend - Talend Open Studio</a:t>
            </a:r>
            <a:endParaRPr lang="en-IN" b="0" i="0" dirty="0">
              <a:solidFill>
                <a:srgbClr val="777777"/>
              </a:solidFill>
              <a:effectLst/>
              <a:latin typeface="Raleway"/>
            </a:endParaRPr>
          </a:p>
          <a:p>
            <a:pPr fontAlgn="base">
              <a:buFont typeface="Arial" panose="020B0604020202020204" pitchFamily="34" charset="0"/>
              <a:buChar char="•"/>
            </a:pPr>
            <a:r>
              <a:rPr lang="en-IN" b="0" i="0" dirty="0">
                <a:solidFill>
                  <a:srgbClr val="777777"/>
                </a:solidFill>
                <a:effectLst/>
                <a:latin typeface="Raleway"/>
              </a:rPr>
              <a:t>Expressor Software - Expressor Semantic Data Integration System</a:t>
            </a:r>
          </a:p>
          <a:p>
            <a:pPr fontAlgn="base">
              <a:buFont typeface="Arial" panose="020B0604020202020204" pitchFamily="34" charset="0"/>
              <a:buChar char="•"/>
            </a:pPr>
            <a:r>
              <a:rPr lang="en-IN" b="0" i="0" dirty="0">
                <a:solidFill>
                  <a:srgbClr val="777777"/>
                </a:solidFill>
                <a:effectLst/>
                <a:latin typeface="Raleway"/>
              </a:rPr>
              <a:t>Elixir - Elixir Repertoire</a:t>
            </a:r>
          </a:p>
          <a:p>
            <a:pPr fontAlgn="base">
              <a:buFont typeface="Arial" panose="020B0604020202020204" pitchFamily="34" charset="0"/>
              <a:buChar char="•"/>
            </a:pPr>
            <a:r>
              <a:rPr lang="en-IN" b="0" i="0" dirty="0" err="1">
                <a:solidFill>
                  <a:srgbClr val="777777"/>
                </a:solidFill>
                <a:effectLst/>
                <a:latin typeface="Raleway"/>
              </a:rPr>
              <a:t>OpenSys</a:t>
            </a:r>
            <a:r>
              <a:rPr lang="en-IN" b="0" i="0" dirty="0">
                <a:solidFill>
                  <a:srgbClr val="777777"/>
                </a:solidFill>
                <a:effectLst/>
                <a:latin typeface="Raleway"/>
              </a:rPr>
              <a:t> - </a:t>
            </a:r>
            <a:r>
              <a:rPr lang="en-IN" b="0" i="0" dirty="0" err="1">
                <a:solidFill>
                  <a:srgbClr val="777777"/>
                </a:solidFill>
                <a:effectLst/>
                <a:latin typeface="Raleway"/>
              </a:rPr>
              <a:t>CloverETL</a:t>
            </a:r>
            <a:endParaRPr lang="en-IN" b="0" i="0" dirty="0">
              <a:solidFill>
                <a:srgbClr val="777777"/>
              </a:solidFill>
              <a:effectLst/>
              <a:latin typeface="Raleway"/>
            </a:endParaRPr>
          </a:p>
          <a:p>
            <a:pPr fontAlgn="base">
              <a:buFont typeface="Arial" panose="020B0604020202020204" pitchFamily="34" charset="0"/>
              <a:buChar char="•"/>
            </a:pPr>
            <a:r>
              <a:rPr lang="en-IN" b="0" i="0" u="none" strike="noStrike" dirty="0" err="1">
                <a:solidFill>
                  <a:srgbClr val="AFBABD"/>
                </a:solidFill>
                <a:effectLst/>
                <a:latin typeface="Raleway"/>
                <a:hlinkClick r:id="rId5"/>
              </a:rPr>
              <a:t>IronMQ</a:t>
            </a:r>
            <a:r>
              <a:rPr lang="en-IN" b="0" i="0" dirty="0">
                <a:solidFill>
                  <a:srgbClr val="777777"/>
                </a:solidFill>
                <a:effectLst/>
                <a:latin typeface="Raleway"/>
              </a:rPr>
              <a:t> - cloud-based queuing/worker to enable ETL</a:t>
            </a:r>
          </a:p>
        </p:txBody>
      </p:sp>
    </p:spTree>
    <p:extLst>
      <p:ext uri="{BB962C8B-B14F-4D97-AF65-F5344CB8AC3E}">
        <p14:creationId xmlns:p14="http://schemas.microsoft.com/office/powerpoint/2010/main" val="2538769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EAD7B-978D-4F09-8776-C070A3C36AC3}"/>
              </a:ext>
            </a:extLst>
          </p:cNvPr>
          <p:cNvSpPr>
            <a:spLocks noGrp="1"/>
          </p:cNvSpPr>
          <p:nvPr>
            <p:ph type="title"/>
          </p:nvPr>
        </p:nvSpPr>
        <p:spPr>
          <a:xfrm>
            <a:off x="838200" y="0"/>
            <a:ext cx="10515600" cy="1325563"/>
          </a:xfrm>
        </p:spPr>
        <p:txBody>
          <a:bodyPr/>
          <a:lstStyle/>
          <a:p>
            <a:r>
              <a:rPr lang="en-IN" b="1" dirty="0"/>
              <a:t>ETL Lookup Stage:</a:t>
            </a:r>
            <a:endParaRPr lang="en-IN" dirty="0"/>
          </a:p>
        </p:txBody>
      </p:sp>
      <p:sp>
        <p:nvSpPr>
          <p:cNvPr id="3" name="Content Placeholder 2">
            <a:extLst>
              <a:ext uri="{FF2B5EF4-FFF2-40B4-BE49-F238E27FC236}">
                <a16:creationId xmlns:a16="http://schemas.microsoft.com/office/drawing/2014/main" id="{56435F31-C909-4F34-8FF2-A4E7ED87712B}"/>
              </a:ext>
            </a:extLst>
          </p:cNvPr>
          <p:cNvSpPr>
            <a:spLocks noGrp="1"/>
          </p:cNvSpPr>
          <p:nvPr>
            <p:ph idx="1"/>
          </p:nvPr>
        </p:nvSpPr>
        <p:spPr>
          <a:xfrm>
            <a:off x="450574" y="1113182"/>
            <a:ext cx="11290852" cy="5572539"/>
          </a:xfrm>
        </p:spPr>
        <p:txBody>
          <a:bodyPr>
            <a:normAutofit lnSpcReduction="10000"/>
          </a:bodyPr>
          <a:lstStyle/>
          <a:p>
            <a:r>
              <a:rPr lang="en-US" dirty="0"/>
              <a:t>ETL lookup stage enables us to evaluate data with various options, but it cannot be used in the case of a giant database as data can be analyzed only when it is in memory. Although, it is the more preferable one as compared to join and merge stages. Additionally, the lookup stage also permits the condition-based data analysis. </a:t>
            </a:r>
          </a:p>
          <a:p>
            <a:pPr marL="0" indent="0">
              <a:buNone/>
            </a:pPr>
            <a:r>
              <a:rPr lang="en-US" b="1" dirty="0"/>
              <a:t>Properties of the Lookup Stage:</a:t>
            </a:r>
            <a:endParaRPr lang="en-US" dirty="0"/>
          </a:p>
          <a:p>
            <a:r>
              <a:rPr lang="en-US" dirty="0"/>
              <a:t>It is a processing stage.</a:t>
            </a:r>
          </a:p>
          <a:p>
            <a:r>
              <a:rPr lang="en-US" dirty="0"/>
              <a:t>It works on memory by reading data from a dataset.</a:t>
            </a:r>
          </a:p>
          <a:p>
            <a:r>
              <a:rPr lang="en-US" dirty="0"/>
              <a:t>Direct lookup on DB2 and Oracle can also be performed.</a:t>
            </a:r>
          </a:p>
          <a:p>
            <a:r>
              <a:rPr lang="en-US" dirty="0"/>
              <a:t>Lookup is also used for the validation of rows. It rejects a row if it doesn’t not have a corresponding entry.</a:t>
            </a:r>
          </a:p>
          <a:p>
            <a:r>
              <a:rPr lang="en-US" dirty="0"/>
              <a:t>Lookup stage can have single or multiple reference links, but a single input link and a single output link. </a:t>
            </a:r>
          </a:p>
          <a:p>
            <a:endParaRPr lang="en-IN" dirty="0"/>
          </a:p>
        </p:txBody>
      </p:sp>
    </p:spTree>
    <p:extLst>
      <p:ext uri="{BB962C8B-B14F-4D97-AF65-F5344CB8AC3E}">
        <p14:creationId xmlns:p14="http://schemas.microsoft.com/office/powerpoint/2010/main" val="18221469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8679843-36B4-4EA3-BDC6-A547377078C2}"/>
              </a:ext>
            </a:extLst>
          </p:cNvPr>
          <p:cNvSpPr>
            <a:spLocks noGrp="1"/>
          </p:cNvSpPr>
          <p:nvPr>
            <p:ph idx="1"/>
          </p:nvPr>
        </p:nvSpPr>
        <p:spPr>
          <a:xfrm>
            <a:off x="838200" y="278296"/>
            <a:ext cx="10515600" cy="5898667"/>
          </a:xfrm>
        </p:spPr>
        <p:txBody>
          <a:bodyPr>
            <a:normAutofit lnSpcReduction="10000"/>
          </a:bodyPr>
          <a:lstStyle/>
          <a:p>
            <a:pPr marL="0" indent="0">
              <a:buNone/>
            </a:pPr>
            <a:r>
              <a:rPr lang="en-US" b="1" dirty="0"/>
              <a:t>This stage can be worked with three options:</a:t>
            </a:r>
            <a:endParaRPr lang="en-US" dirty="0"/>
          </a:p>
          <a:p>
            <a:pPr marL="514350" indent="-514350">
              <a:buFont typeface="+mj-lt"/>
              <a:buAutoNum type="arabicPeriod"/>
            </a:pPr>
            <a:r>
              <a:rPr lang="en-US" dirty="0"/>
              <a:t>Equality Match: This is also known as the normal look. Here, data is looked at for the exact case-sensitive match.</a:t>
            </a:r>
          </a:p>
          <a:p>
            <a:pPr marL="514350" indent="-514350">
              <a:buFont typeface="+mj-lt"/>
              <a:buAutoNum type="arabicPeriod"/>
            </a:pPr>
            <a:r>
              <a:rPr lang="en-US" dirty="0" err="1"/>
              <a:t>Casesless</a:t>
            </a:r>
            <a:r>
              <a:rPr lang="en-US" dirty="0"/>
              <a:t> Match: This function looks for values with no importance to case sensitivity.</a:t>
            </a:r>
          </a:p>
          <a:p>
            <a:pPr marL="514350" indent="-514350">
              <a:buFont typeface="+mj-lt"/>
              <a:buAutoNum type="arabicPeriod"/>
            </a:pPr>
            <a:r>
              <a:rPr lang="en-US" dirty="0"/>
              <a:t>Range Match: With the help of the range function, a lookup stage can be configured to look up for a range of values between two lookup columns. </a:t>
            </a:r>
          </a:p>
          <a:p>
            <a:r>
              <a:rPr lang="en-US" dirty="0"/>
              <a:t>Lookup stage is ideal for small amounts of data as compared to join and merge stages, as it uses memory to process data. However, it is not possible to use the lookup stage for a huge amount of data. For databases or datasets with huge values, a join stage or a merge stage is used. The drawbacks of the join stage include the fact that it cannot reject a row that is not having a corresponding entry; whereas, the merge stage can help us reject such values. </a:t>
            </a:r>
          </a:p>
          <a:p>
            <a:endParaRPr lang="en-IN" dirty="0"/>
          </a:p>
        </p:txBody>
      </p:sp>
    </p:spTree>
    <p:extLst>
      <p:ext uri="{BB962C8B-B14F-4D97-AF65-F5344CB8AC3E}">
        <p14:creationId xmlns:p14="http://schemas.microsoft.com/office/powerpoint/2010/main" val="170958338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787C6-0438-4369-B375-310FFBC6E9E7}"/>
              </a:ext>
            </a:extLst>
          </p:cNvPr>
          <p:cNvSpPr>
            <a:spLocks noGrp="1"/>
          </p:cNvSpPr>
          <p:nvPr>
            <p:ph type="title"/>
          </p:nvPr>
        </p:nvSpPr>
        <p:spPr/>
        <p:txBody>
          <a:bodyPr/>
          <a:lstStyle/>
          <a:p>
            <a:r>
              <a:rPr lang="en-IN" b="1" dirty="0"/>
              <a:t>Best practices ETL process</a:t>
            </a:r>
            <a:endParaRPr lang="en-IN" dirty="0"/>
          </a:p>
        </p:txBody>
      </p:sp>
      <p:sp>
        <p:nvSpPr>
          <p:cNvPr id="3" name="Content Placeholder 2">
            <a:extLst>
              <a:ext uri="{FF2B5EF4-FFF2-40B4-BE49-F238E27FC236}">
                <a16:creationId xmlns:a16="http://schemas.microsoft.com/office/drawing/2014/main" id="{7E3B7930-886A-4183-A943-50816BE8BC89}"/>
              </a:ext>
            </a:extLst>
          </p:cNvPr>
          <p:cNvSpPr>
            <a:spLocks noGrp="1"/>
          </p:cNvSpPr>
          <p:nvPr>
            <p:ph idx="1"/>
          </p:nvPr>
        </p:nvSpPr>
        <p:spPr>
          <a:xfrm>
            <a:off x="450574" y="1524000"/>
            <a:ext cx="10903226" cy="4652963"/>
          </a:xfrm>
        </p:spPr>
        <p:txBody>
          <a:bodyPr>
            <a:normAutofit fontScale="85000" lnSpcReduction="20000"/>
          </a:bodyPr>
          <a:lstStyle/>
          <a:p>
            <a:r>
              <a:rPr lang="en-US" b="1" dirty="0"/>
              <a:t>Never try to cleanse all the data:</a:t>
            </a:r>
            <a:endParaRPr lang="en-US" dirty="0"/>
          </a:p>
          <a:p>
            <a:pPr marL="0" indent="0">
              <a:buNone/>
            </a:pPr>
            <a:r>
              <a:rPr lang="en-US" dirty="0"/>
              <a:t>Every organization would like to have all the data clean, but most of them are not ready to pay to wait or not ready to wait. To clean it all would simply take too long, so it is better not to try to cleanse all the data.</a:t>
            </a:r>
          </a:p>
          <a:p>
            <a:r>
              <a:rPr lang="en-US" b="1" dirty="0"/>
              <a:t>Never cleanse Anything:</a:t>
            </a:r>
            <a:endParaRPr lang="en-US" dirty="0"/>
          </a:p>
          <a:p>
            <a:pPr marL="0" indent="0">
              <a:buNone/>
            </a:pPr>
            <a:r>
              <a:rPr lang="en-US" dirty="0"/>
              <a:t>Always plan to clean something because the biggest reason for building the Data Warehouse is to offer cleaner and more reliable data.</a:t>
            </a:r>
          </a:p>
          <a:p>
            <a:r>
              <a:rPr lang="en-US" b="1" dirty="0"/>
              <a:t>Determine the cost of cleansing the data:</a:t>
            </a:r>
            <a:endParaRPr lang="en-US" dirty="0"/>
          </a:p>
          <a:p>
            <a:pPr marL="0" indent="0">
              <a:buNone/>
            </a:pPr>
            <a:r>
              <a:rPr lang="en-US" dirty="0"/>
              <a:t>Before cleansing all the dirty data, it is important for you to determine the cleansing cost for every dirty data element.</a:t>
            </a:r>
          </a:p>
          <a:p>
            <a:r>
              <a:rPr lang="en-US" b="1" dirty="0"/>
              <a:t>To speed up query processing, have auxiliary views and indexes:</a:t>
            </a:r>
            <a:endParaRPr lang="en-US" dirty="0"/>
          </a:p>
          <a:p>
            <a:pPr marL="0" indent="0">
              <a:buNone/>
            </a:pPr>
            <a:r>
              <a:rPr lang="en-US" dirty="0"/>
              <a:t>To reduce storage costs, store summarized data into disk tapes. Also, the trade-off between the volume of data to be stored and its detailed usage is required. Trade-off at the level of granularity of data to decrease the storage costs.</a:t>
            </a:r>
          </a:p>
          <a:p>
            <a:pPr marL="0" indent="0">
              <a:buNone/>
            </a:pPr>
            <a:endParaRPr lang="en-IN" dirty="0"/>
          </a:p>
        </p:txBody>
      </p:sp>
    </p:spTree>
    <p:extLst>
      <p:ext uri="{BB962C8B-B14F-4D97-AF65-F5344CB8AC3E}">
        <p14:creationId xmlns:p14="http://schemas.microsoft.com/office/powerpoint/2010/main" val="315439692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46F1B-A9CB-435F-9DE2-56DEDCFDE458}"/>
              </a:ext>
            </a:extLst>
          </p:cNvPr>
          <p:cNvSpPr>
            <a:spLocks noGrp="1"/>
          </p:cNvSpPr>
          <p:nvPr>
            <p:ph type="title"/>
          </p:nvPr>
        </p:nvSpPr>
        <p:spPr/>
        <p:txBody>
          <a:bodyPr/>
          <a:lstStyle/>
          <a:p>
            <a:r>
              <a:rPr lang="en-IN" b="1" dirty="0"/>
              <a:t>Summary:</a:t>
            </a:r>
            <a:br>
              <a:rPr lang="en-IN" b="1" dirty="0"/>
            </a:br>
            <a:endParaRPr lang="en-IN" dirty="0"/>
          </a:p>
        </p:txBody>
      </p:sp>
      <p:sp>
        <p:nvSpPr>
          <p:cNvPr id="3" name="Content Placeholder 2">
            <a:extLst>
              <a:ext uri="{FF2B5EF4-FFF2-40B4-BE49-F238E27FC236}">
                <a16:creationId xmlns:a16="http://schemas.microsoft.com/office/drawing/2014/main" id="{CB8A43FA-6A10-4E16-97F0-C7762AC58233}"/>
              </a:ext>
            </a:extLst>
          </p:cNvPr>
          <p:cNvSpPr>
            <a:spLocks noGrp="1"/>
          </p:cNvSpPr>
          <p:nvPr>
            <p:ph idx="1"/>
          </p:nvPr>
        </p:nvSpPr>
        <p:spPr>
          <a:xfrm>
            <a:off x="838200" y="1364975"/>
            <a:ext cx="10515600" cy="4811988"/>
          </a:xfrm>
        </p:spPr>
        <p:txBody>
          <a:bodyPr/>
          <a:lstStyle/>
          <a:p>
            <a:r>
              <a:rPr lang="en-US" dirty="0"/>
              <a:t>ETL is an abbreviation of Extract, Transform and Load.</a:t>
            </a:r>
          </a:p>
          <a:p>
            <a:r>
              <a:rPr lang="en-US" dirty="0"/>
              <a:t>ETL provides a method of moving the data from various sources into a data warehouse.</a:t>
            </a:r>
          </a:p>
          <a:p>
            <a:r>
              <a:rPr lang="en-US" dirty="0"/>
              <a:t>In the first step extraction, data is extracted from the source system into the staging area.</a:t>
            </a:r>
          </a:p>
          <a:p>
            <a:r>
              <a:rPr lang="en-US" dirty="0"/>
              <a:t>In the transformation step, the data extracted from source is cleansed and transformed .</a:t>
            </a:r>
          </a:p>
          <a:p>
            <a:r>
              <a:rPr lang="en-US" dirty="0"/>
              <a:t>Loading data into the target </a:t>
            </a:r>
            <a:r>
              <a:rPr lang="en-US" dirty="0" err="1"/>
              <a:t>datawarehouse</a:t>
            </a:r>
            <a:r>
              <a:rPr lang="en-US" dirty="0"/>
              <a:t> is the last step of the ETL process.</a:t>
            </a:r>
          </a:p>
          <a:p>
            <a:endParaRPr lang="en-IN" dirty="0"/>
          </a:p>
        </p:txBody>
      </p:sp>
    </p:spTree>
    <p:extLst>
      <p:ext uri="{BB962C8B-B14F-4D97-AF65-F5344CB8AC3E}">
        <p14:creationId xmlns:p14="http://schemas.microsoft.com/office/powerpoint/2010/main" val="16055616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E304A-C4FC-4EAB-BE07-7ED2AA498568}"/>
              </a:ext>
            </a:extLst>
          </p:cNvPr>
          <p:cNvSpPr>
            <a:spLocks noGrp="1"/>
          </p:cNvSpPr>
          <p:nvPr>
            <p:ph type="title"/>
          </p:nvPr>
        </p:nvSpPr>
        <p:spPr/>
        <p:txBody>
          <a:bodyPr/>
          <a:lstStyle/>
          <a:p>
            <a:r>
              <a:rPr lang="en-IN" dirty="0"/>
              <a:t>ETL Introduction……</a:t>
            </a:r>
          </a:p>
        </p:txBody>
      </p:sp>
      <p:sp>
        <p:nvSpPr>
          <p:cNvPr id="3" name="Content Placeholder 2">
            <a:extLst>
              <a:ext uri="{FF2B5EF4-FFF2-40B4-BE49-F238E27FC236}">
                <a16:creationId xmlns:a16="http://schemas.microsoft.com/office/drawing/2014/main" id="{C0A25734-DA05-4E95-9FBE-D8231A25E1AF}"/>
              </a:ext>
            </a:extLst>
          </p:cNvPr>
          <p:cNvSpPr>
            <a:spLocks noGrp="1"/>
          </p:cNvSpPr>
          <p:nvPr>
            <p:ph idx="1"/>
          </p:nvPr>
        </p:nvSpPr>
        <p:spPr>
          <a:xfrm>
            <a:off x="397565" y="1510748"/>
            <a:ext cx="11569148" cy="5168348"/>
          </a:xfrm>
        </p:spPr>
        <p:txBody>
          <a:bodyPr>
            <a:normAutofit lnSpcReduction="10000"/>
          </a:bodyPr>
          <a:lstStyle/>
          <a:p>
            <a:r>
              <a:rPr lang="en-US" dirty="0"/>
              <a:t>ETL is defined as a process that extracts the data from different RDBMS source systems, then transforms the data (like applying calculations, concatenations, etc.) and finally loads the data into the Data Warehouse system. ETL full-form is Extract, Transform and Load.</a:t>
            </a:r>
          </a:p>
          <a:p>
            <a:r>
              <a:rPr lang="en-US" dirty="0"/>
              <a:t>It's tempting to think a creating a Data warehouse is simply extracting data from multiple sources and loading into database of a Data warehouse. This is far from the truth and requires a complex ETL process. The ETL process requires active inputs from various stakeholders including developers, analysts, testers, top executives and is technically challenging.</a:t>
            </a:r>
          </a:p>
          <a:p>
            <a:r>
              <a:rPr lang="en-US" dirty="0"/>
              <a:t>In order to maintain its value as a tool for decision-makers, Data warehouse system needs to change with business changes. ETL is a recurring activity (daily, weekly, monthly) of a Data warehouse system and needs to be agile, automated, and well documented.</a:t>
            </a:r>
          </a:p>
          <a:p>
            <a:endParaRPr lang="en-IN" dirty="0"/>
          </a:p>
        </p:txBody>
      </p:sp>
    </p:spTree>
    <p:extLst>
      <p:ext uri="{BB962C8B-B14F-4D97-AF65-F5344CB8AC3E}">
        <p14:creationId xmlns:p14="http://schemas.microsoft.com/office/powerpoint/2010/main" val="11649921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B11ACC-1E4D-4B36-8FA8-39C2D80BBFFA}"/>
              </a:ext>
            </a:extLst>
          </p:cNvPr>
          <p:cNvSpPr>
            <a:spLocks noGrp="1"/>
          </p:cNvSpPr>
          <p:nvPr>
            <p:ph type="title"/>
          </p:nvPr>
        </p:nvSpPr>
        <p:spPr/>
        <p:txBody>
          <a:bodyPr>
            <a:normAutofit fontScale="90000"/>
          </a:bodyPr>
          <a:lstStyle/>
          <a:p>
            <a:r>
              <a:rPr lang="en-US" b="1" dirty="0"/>
              <a:t>Why do you need ETL?</a:t>
            </a:r>
            <a:br>
              <a:rPr lang="en-US" b="1" dirty="0"/>
            </a:br>
            <a:br>
              <a:rPr lang="en-US" dirty="0"/>
            </a:br>
            <a:endParaRPr lang="en-IN" dirty="0"/>
          </a:p>
        </p:txBody>
      </p:sp>
      <p:sp>
        <p:nvSpPr>
          <p:cNvPr id="3" name="Content Placeholder 2">
            <a:extLst>
              <a:ext uri="{FF2B5EF4-FFF2-40B4-BE49-F238E27FC236}">
                <a16:creationId xmlns:a16="http://schemas.microsoft.com/office/drawing/2014/main" id="{5BEB92B5-608E-46A0-8249-C3C8BDABB1A9}"/>
              </a:ext>
            </a:extLst>
          </p:cNvPr>
          <p:cNvSpPr>
            <a:spLocks noGrp="1"/>
          </p:cNvSpPr>
          <p:nvPr>
            <p:ph idx="1"/>
          </p:nvPr>
        </p:nvSpPr>
        <p:spPr>
          <a:xfrm>
            <a:off x="357809" y="1073426"/>
            <a:ext cx="11436626" cy="5592417"/>
          </a:xfrm>
        </p:spPr>
        <p:txBody>
          <a:bodyPr>
            <a:normAutofit fontScale="77500" lnSpcReduction="20000"/>
          </a:bodyPr>
          <a:lstStyle/>
          <a:p>
            <a:pPr marL="0" indent="0">
              <a:buNone/>
            </a:pPr>
            <a:r>
              <a:rPr lang="en-US" dirty="0"/>
              <a:t>There are many reasons for adopting ETL in the organization:</a:t>
            </a:r>
          </a:p>
          <a:p>
            <a:r>
              <a:rPr lang="en-US" dirty="0"/>
              <a:t>It helps companies to analyze their business data for taking critical business decisions.</a:t>
            </a:r>
          </a:p>
          <a:p>
            <a:r>
              <a:rPr lang="en-US" dirty="0"/>
              <a:t>Transactional databases cannot answer complex business questions that can be answered by ETL.</a:t>
            </a:r>
          </a:p>
          <a:p>
            <a:r>
              <a:rPr lang="en-US" dirty="0"/>
              <a:t>A Data Warehouse provides a common data repository</a:t>
            </a:r>
          </a:p>
          <a:p>
            <a:r>
              <a:rPr lang="en-US" dirty="0"/>
              <a:t>ETL provides a method of moving the data from various sources into a data warehouse.</a:t>
            </a:r>
          </a:p>
          <a:p>
            <a:r>
              <a:rPr lang="en-US" dirty="0"/>
              <a:t>As data sources change, the Data Warehouse will automatically update.</a:t>
            </a:r>
          </a:p>
          <a:p>
            <a:r>
              <a:rPr lang="en-US" dirty="0"/>
              <a:t>Well-designed and documented ETL system is almost essential to the success of a Data Warehouse project.</a:t>
            </a:r>
          </a:p>
          <a:p>
            <a:r>
              <a:rPr lang="en-US" dirty="0"/>
              <a:t>Allow verification of data transformation, aggregation and calculations rules.</a:t>
            </a:r>
          </a:p>
          <a:p>
            <a:r>
              <a:rPr lang="en-US" dirty="0"/>
              <a:t>ETL process allows sample data comparison between the source and the target system.</a:t>
            </a:r>
          </a:p>
          <a:p>
            <a:r>
              <a:rPr lang="en-US" dirty="0"/>
              <a:t>ETL process can perform complex transformations and requires the extra area to store the data.</a:t>
            </a:r>
          </a:p>
          <a:p>
            <a:r>
              <a:rPr lang="en-US" dirty="0"/>
              <a:t>ETL helps to Migrate data into a Data Warehouse. Convert to the various formats and types to adhere to one consistent system.</a:t>
            </a:r>
          </a:p>
          <a:p>
            <a:r>
              <a:rPr lang="en-US" dirty="0"/>
              <a:t>ETL is a predefined process for accessing and manipulating source data into the target database.</a:t>
            </a:r>
          </a:p>
          <a:p>
            <a:r>
              <a:rPr lang="en-US" dirty="0"/>
              <a:t>ETL offers deep historical context for the business.</a:t>
            </a:r>
          </a:p>
          <a:p>
            <a:r>
              <a:rPr lang="en-US" dirty="0"/>
              <a:t>It helps to improve productivity because it codifies and reuses without a need for technical skills.</a:t>
            </a:r>
          </a:p>
          <a:p>
            <a:endParaRPr lang="en-IN" dirty="0"/>
          </a:p>
        </p:txBody>
      </p:sp>
    </p:spTree>
    <p:extLst>
      <p:ext uri="{BB962C8B-B14F-4D97-AF65-F5344CB8AC3E}">
        <p14:creationId xmlns:p14="http://schemas.microsoft.com/office/powerpoint/2010/main" val="9070545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9EE8C-9B51-4A84-B3F5-E8EF155E648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34FD926-B1D8-4477-9DA7-C80E77791A20}"/>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99B6AECD-BDA3-4095-B21B-97468731B228}"/>
              </a:ext>
            </a:extLst>
          </p:cNvPr>
          <p:cNvPicPr>
            <a:picLocks noChangeAspect="1"/>
          </p:cNvPicPr>
          <p:nvPr/>
        </p:nvPicPr>
        <p:blipFill>
          <a:blip r:embed="rId2"/>
          <a:stretch>
            <a:fillRect/>
          </a:stretch>
        </p:blipFill>
        <p:spPr>
          <a:xfrm>
            <a:off x="0" y="180180"/>
            <a:ext cx="12192000" cy="6497640"/>
          </a:xfrm>
          <a:prstGeom prst="rect">
            <a:avLst/>
          </a:prstGeom>
        </p:spPr>
      </p:pic>
    </p:spTree>
    <p:extLst>
      <p:ext uri="{BB962C8B-B14F-4D97-AF65-F5344CB8AC3E}">
        <p14:creationId xmlns:p14="http://schemas.microsoft.com/office/powerpoint/2010/main" val="11916360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2B6918-5690-41E1-8AC0-3171296D593E}"/>
              </a:ext>
            </a:extLst>
          </p:cNvPr>
          <p:cNvSpPr>
            <a:spLocks noGrp="1"/>
          </p:cNvSpPr>
          <p:nvPr>
            <p:ph type="title"/>
          </p:nvPr>
        </p:nvSpPr>
        <p:spPr/>
        <p:txBody>
          <a:bodyPr/>
          <a:lstStyle/>
          <a:p>
            <a:r>
              <a:rPr lang="en-US" b="1" dirty="0"/>
              <a:t>ETL Process in Data Warehouses</a:t>
            </a:r>
            <a:br>
              <a:rPr lang="en-US" b="1" dirty="0"/>
            </a:br>
            <a:endParaRPr lang="en-IN" dirty="0"/>
          </a:p>
        </p:txBody>
      </p:sp>
      <p:pic>
        <p:nvPicPr>
          <p:cNvPr id="1026" name="Picture 2" descr="ETL Process - Informatica - ETL - Edureka">
            <a:extLst>
              <a:ext uri="{FF2B5EF4-FFF2-40B4-BE49-F238E27FC236}">
                <a16:creationId xmlns:a16="http://schemas.microsoft.com/office/drawing/2014/main" id="{3D659B54-35C0-4D5C-B3B6-363DF6B2FFE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690688"/>
            <a:ext cx="10515600" cy="45317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58444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09044DD8-82E0-4C30-BA72-ED96153D73C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848139"/>
            <a:ext cx="9445799" cy="53288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46114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F5EE08-F2CC-4E1E-B956-BB614421763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B4D3F13-50D7-4B68-B21B-9B1F95AEE5FF}"/>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12C2EE7D-EAA7-415A-8EA2-687B3F377058}"/>
              </a:ext>
            </a:extLst>
          </p:cNvPr>
          <p:cNvPicPr>
            <a:picLocks noChangeAspect="1"/>
          </p:cNvPicPr>
          <p:nvPr/>
        </p:nvPicPr>
        <p:blipFill>
          <a:blip r:embed="rId2"/>
          <a:stretch>
            <a:fillRect/>
          </a:stretch>
        </p:blipFill>
        <p:spPr>
          <a:xfrm>
            <a:off x="0" y="1673"/>
            <a:ext cx="12192000" cy="6854653"/>
          </a:xfrm>
          <a:prstGeom prst="rect">
            <a:avLst/>
          </a:prstGeom>
        </p:spPr>
      </p:pic>
    </p:spTree>
    <p:extLst>
      <p:ext uri="{BB962C8B-B14F-4D97-AF65-F5344CB8AC3E}">
        <p14:creationId xmlns:p14="http://schemas.microsoft.com/office/powerpoint/2010/main" val="1346846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2167</Words>
  <Application>Microsoft Office PowerPoint</Application>
  <PresentationFormat>Widescreen</PresentationFormat>
  <Paragraphs>164</Paragraphs>
  <Slides>34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34</vt:i4>
      </vt:variant>
    </vt:vector>
  </HeadingPairs>
  <TitlesOfParts>
    <vt:vector size="39" baseType="lpstr">
      <vt:lpstr>Arial</vt:lpstr>
      <vt:lpstr>Calibri</vt:lpstr>
      <vt:lpstr>Calibri Light</vt:lpstr>
      <vt:lpstr>Raleway</vt:lpstr>
      <vt:lpstr>Office Theme</vt:lpstr>
      <vt:lpstr>PowerPoint Presentation</vt:lpstr>
      <vt:lpstr>What is ETL?</vt:lpstr>
      <vt:lpstr>PowerPoint Presentation</vt:lpstr>
      <vt:lpstr>ETL Introduction……</vt:lpstr>
      <vt:lpstr>Why do you need ETL?  </vt:lpstr>
      <vt:lpstr>PowerPoint Presentation</vt:lpstr>
      <vt:lpstr>ETL Process in Data Warehouses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Step 1) Extraction</vt:lpstr>
      <vt:lpstr>PowerPoint Presentation</vt:lpstr>
      <vt:lpstr>PowerPoint Presentation</vt:lpstr>
      <vt:lpstr>Example of data extraction</vt:lpstr>
      <vt:lpstr>Step 2) Transformation </vt:lpstr>
      <vt:lpstr>PowerPoint Presentation</vt:lpstr>
      <vt:lpstr>PowerPoint Presentation</vt:lpstr>
      <vt:lpstr>PowerPoint Presentation</vt:lpstr>
      <vt:lpstr>Example of Data transformations</vt:lpstr>
      <vt:lpstr>Transformation Example….</vt:lpstr>
      <vt:lpstr>Step 3) Loading </vt:lpstr>
      <vt:lpstr>PowerPoint Presentation</vt:lpstr>
      <vt:lpstr>Load </vt:lpstr>
      <vt:lpstr>ETL Pipelining Process: </vt:lpstr>
      <vt:lpstr>ETL tools </vt:lpstr>
      <vt:lpstr>PowerPoint Presentation</vt:lpstr>
      <vt:lpstr>ETL Lookup Stage:</vt:lpstr>
      <vt:lpstr>PowerPoint Presentation</vt:lpstr>
      <vt:lpstr>Best practices ETL process</vt:lpstr>
      <vt:lpstr>Summary: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amanpreet kaur</dc:creator>
  <cp:lastModifiedBy>amanpreet kaur</cp:lastModifiedBy>
  <cp:revision>11</cp:revision>
  <dcterms:created xsi:type="dcterms:W3CDTF">2019-09-24T07:13:52Z</dcterms:created>
  <dcterms:modified xsi:type="dcterms:W3CDTF">2019-09-26T05:40:08Z</dcterms:modified>
</cp:coreProperties>
</file>