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67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esktop\tm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(1).xlsx]cat wise install!cat wise install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 Apps Installs of Each Category</a:t>
            </a:r>
          </a:p>
        </c:rich>
      </c:tx>
      <c:layout>
        <c:manualLayout>
          <c:xMode val="edge"/>
          <c:yMode val="edge"/>
          <c:x val="0.16839156590221538"/>
          <c:y val="2.8181817845599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664322210275594"/>
          <c:y val="0.12183556362522524"/>
          <c:w val="0.81066138120179532"/>
          <c:h val="0.621352122017691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'cat wise install'!$B$3:$B$4</c:f>
              <c:strCache>
                <c:ptCount val="1"/>
                <c:pt idx="0">
                  <c:v>Free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perspectiveLeft" fov="300000"/>
              <a:lightRig rig="soft" dir="l">
                <a:rot lat="0" lon="0" rev="4200000"/>
              </a:lightRig>
            </a:scene3d>
            <a:sp3d extrusionH="38100" prstMaterial="powder">
              <a:bevelT w="50800" h="88900" prst="convex"/>
            </a:sp3d>
          </c:spPr>
          <c:invertIfNegative val="0"/>
          <c:cat>
            <c:strRef>
              <c:f>'cat wise install'!$A$5:$A$38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'cat wise install'!$B$5:$B$38</c:f>
              <c:numCache>
                <c:formatCode>General</c:formatCode>
                <c:ptCount val="33"/>
                <c:pt idx="0">
                  <c:v>121</c:v>
                </c:pt>
                <c:pt idx="1">
                  <c:v>154</c:v>
                </c:pt>
                <c:pt idx="2">
                  <c:v>95</c:v>
                </c:pt>
                <c:pt idx="3">
                  <c:v>372</c:v>
                </c:pt>
                <c:pt idx="4">
                  <c:v>707</c:v>
                </c:pt>
                <c:pt idx="5">
                  <c:v>118</c:v>
                </c:pt>
                <c:pt idx="6">
                  <c:v>645</c:v>
                </c:pt>
                <c:pt idx="7">
                  <c:v>380</c:v>
                </c:pt>
                <c:pt idx="8">
                  <c:v>277</c:v>
                </c:pt>
                <c:pt idx="9">
                  <c:v>256</c:v>
                </c:pt>
                <c:pt idx="10">
                  <c:v>108</c:v>
                </c:pt>
                <c:pt idx="11">
                  <c:v>3337</c:v>
                </c:pt>
                <c:pt idx="12">
                  <c:v>653</c:v>
                </c:pt>
                <c:pt idx="13">
                  <c:v>229</c:v>
                </c:pt>
                <c:pt idx="14">
                  <c:v>2058</c:v>
                </c:pt>
                <c:pt idx="15">
                  <c:v>576</c:v>
                </c:pt>
                <c:pt idx="16">
                  <c:v>156</c:v>
                </c:pt>
                <c:pt idx="17">
                  <c:v>149</c:v>
                </c:pt>
                <c:pt idx="18">
                  <c:v>649</c:v>
                </c:pt>
                <c:pt idx="19">
                  <c:v>250</c:v>
                </c:pt>
                <c:pt idx="20">
                  <c:v>592</c:v>
                </c:pt>
                <c:pt idx="21">
                  <c:v>493</c:v>
                </c:pt>
                <c:pt idx="22">
                  <c:v>106</c:v>
                </c:pt>
                <c:pt idx="23">
                  <c:v>553</c:v>
                </c:pt>
                <c:pt idx="24">
                  <c:v>601</c:v>
                </c:pt>
                <c:pt idx="25">
                  <c:v>711</c:v>
                </c:pt>
                <c:pt idx="26">
                  <c:v>458</c:v>
                </c:pt>
                <c:pt idx="27">
                  <c:v>533</c:v>
                </c:pt>
                <c:pt idx="28">
                  <c:v>624</c:v>
                </c:pt>
                <c:pt idx="29">
                  <c:v>1434</c:v>
                </c:pt>
                <c:pt idx="30">
                  <c:v>443</c:v>
                </c:pt>
                <c:pt idx="31">
                  <c:v>326</c:v>
                </c:pt>
                <c:pt idx="3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8-4681-ABBF-DFB281C789C4}"/>
            </c:ext>
          </c:extLst>
        </c:ser>
        <c:ser>
          <c:idx val="1"/>
          <c:order val="1"/>
          <c:tx>
            <c:strRef>
              <c:f>'cat wise install'!$C$3:$C$4</c:f>
              <c:strCache>
                <c:ptCount val="1"/>
                <c:pt idx="0">
                  <c:v>Paid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20000"/>
                  </a:schemeClr>
                </a:gs>
                <a:gs pos="69000">
                  <a:schemeClr val="accent2">
                    <a:tint val="80000"/>
                    <a:shade val="100000"/>
                    <a:satMod val="150000"/>
                  </a:schemeClr>
                </a:gs>
                <a:gs pos="100000">
                  <a:schemeClr val="accent2">
                    <a:tint val="50000"/>
                    <a:shade val="100000"/>
                    <a:satMod val="15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innerShdw blurRad="127000" dist="25400" dir="13500000">
                <a:srgbClr val="C0C0C0">
                  <a:alpha val="75000"/>
                </a:srgbClr>
              </a:innerShdw>
              <a:outerShdw blurRad="88900" dist="25400" dir="5400000" sx="102000" sy="102000" algn="ctr" rotWithShape="0">
                <a:srgbClr val="C0C0C0">
                  <a:alpha val="40000"/>
                </a:srgbClr>
              </a:outerShdw>
            </a:effectLst>
            <a:scene3d>
              <a:camera prst="perspectiveLeft" fov="300000"/>
              <a:lightRig rig="soft" dir="l">
                <a:rot lat="0" lon="0" rev="4200000"/>
              </a:lightRig>
            </a:scene3d>
            <a:sp3d extrusionH="38100" prstMaterial="powder">
              <a:bevelT w="50800" h="88900" prst="convex"/>
            </a:sp3d>
          </c:spPr>
          <c:invertIfNegative val="0"/>
          <c:cat>
            <c:strRef>
              <c:f>'cat wise install'!$A$5:$A$38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'cat wise install'!$C$5:$C$38</c:f>
              <c:numCache>
                <c:formatCode>General</c:formatCode>
                <c:ptCount val="33"/>
                <c:pt idx="0">
                  <c:v>6</c:v>
                </c:pt>
                <c:pt idx="1">
                  <c:v>4</c:v>
                </c:pt>
                <c:pt idx="3">
                  <c:v>36</c:v>
                </c:pt>
                <c:pt idx="4">
                  <c:v>23</c:v>
                </c:pt>
                <c:pt idx="6">
                  <c:v>49</c:v>
                </c:pt>
                <c:pt idx="7">
                  <c:v>11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350</c:v>
                </c:pt>
                <c:pt idx="12">
                  <c:v>30</c:v>
                </c:pt>
                <c:pt idx="13">
                  <c:v>4</c:v>
                </c:pt>
                <c:pt idx="14">
                  <c:v>160</c:v>
                </c:pt>
                <c:pt idx="15">
                  <c:v>27</c:v>
                </c:pt>
                <c:pt idx="17">
                  <c:v>1</c:v>
                </c:pt>
                <c:pt idx="18">
                  <c:v>37</c:v>
                </c:pt>
                <c:pt idx="19">
                  <c:v>10</c:v>
                </c:pt>
                <c:pt idx="20">
                  <c:v>173</c:v>
                </c:pt>
                <c:pt idx="21">
                  <c:v>4</c:v>
                </c:pt>
                <c:pt idx="22">
                  <c:v>4</c:v>
                </c:pt>
                <c:pt idx="23">
                  <c:v>149</c:v>
                </c:pt>
                <c:pt idx="24">
                  <c:v>38</c:v>
                </c:pt>
                <c:pt idx="25">
                  <c:v>46</c:v>
                </c:pt>
                <c:pt idx="26">
                  <c:v>4</c:v>
                </c:pt>
                <c:pt idx="27">
                  <c:v>5</c:v>
                </c:pt>
                <c:pt idx="28">
                  <c:v>46</c:v>
                </c:pt>
                <c:pt idx="29">
                  <c:v>141</c:v>
                </c:pt>
                <c:pt idx="30">
                  <c:v>20</c:v>
                </c:pt>
                <c:pt idx="31">
                  <c:v>8</c:v>
                </c:pt>
                <c:pt idx="3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F8-4681-ABBF-DFB281C78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91031776"/>
        <c:axId val="93092672"/>
      </c:barChart>
      <c:catAx>
        <c:axId val="179103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92672"/>
        <c:crosses val="autoZero"/>
        <c:auto val="1"/>
        <c:lblAlgn val="ctr"/>
        <c:lblOffset val="100"/>
        <c:noMultiLvlLbl val="0"/>
      </c:catAx>
      <c:valAx>
        <c:axId val="930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03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(1).xlsx]Sheet11!PivotTable1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Sheet11!$H$12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93-4863-9C04-9EDB7744A3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93-4863-9C04-9EDB7744A3F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Sheet11!$G$13:$G$15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Sheet11!$H$13:$H$15</c:f>
              <c:numCache>
                <c:formatCode>General</c:formatCode>
                <c:ptCount val="2"/>
                <c:pt idx="0">
                  <c:v>18306</c:v>
                </c:pt>
                <c:pt idx="1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863-9C04-9EDB7744A3F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(1).xlsx]cat wise install!cat wise install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 Apps Installs of Each Category</a:t>
            </a:r>
          </a:p>
        </c:rich>
      </c:tx>
      <c:layout>
        <c:manualLayout>
          <c:xMode val="edge"/>
          <c:yMode val="edge"/>
          <c:x val="0.16839156590221538"/>
          <c:y val="2.8181817845599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hade val="100000"/>
                  <a:satMod val="120000"/>
                </a:schemeClr>
              </a:gs>
              <a:gs pos="69000">
                <a:schemeClr val="accent6">
                  <a:tint val="80000"/>
                  <a:shade val="100000"/>
                  <a:satMod val="150000"/>
                </a:schemeClr>
              </a:gs>
              <a:gs pos="100000">
                <a:schemeClr val="accent6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'cat wise install'!$B$3:$B$4</c:f>
              <c:strCache>
                <c:ptCount val="1"/>
                <c:pt idx="0">
                  <c:v>Free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100000"/>
                    <a:satMod val="120000"/>
                  </a:schemeClr>
                </a:gs>
                <a:gs pos="69000">
                  <a:schemeClr val="accent6">
                    <a:tint val="80000"/>
                    <a:shade val="100000"/>
                    <a:satMod val="150000"/>
                  </a:schemeClr>
                </a:gs>
                <a:gs pos="100000">
                  <a:schemeClr val="accent6">
                    <a:tint val="50000"/>
                    <a:shade val="100000"/>
                    <a:satMod val="15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perspectiveLeft" fov="300000"/>
              <a:lightRig rig="soft" dir="l">
                <a:rot lat="0" lon="0" rev="4200000"/>
              </a:lightRig>
            </a:scene3d>
            <a:sp3d extrusionH="38100" prstMaterial="powder">
              <a:bevelT w="50800" h="88900" prst="convex"/>
            </a:sp3d>
          </c:spPr>
          <c:invertIfNegative val="0"/>
          <c:cat>
            <c:strRef>
              <c:f>'cat wise install'!$A$5:$A$38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'cat wise install'!$B$5:$B$38</c:f>
              <c:numCache>
                <c:formatCode>General</c:formatCode>
                <c:ptCount val="33"/>
                <c:pt idx="0">
                  <c:v>121</c:v>
                </c:pt>
                <c:pt idx="1">
                  <c:v>154</c:v>
                </c:pt>
                <c:pt idx="2">
                  <c:v>95</c:v>
                </c:pt>
                <c:pt idx="3">
                  <c:v>372</c:v>
                </c:pt>
                <c:pt idx="4">
                  <c:v>707</c:v>
                </c:pt>
                <c:pt idx="5">
                  <c:v>118</c:v>
                </c:pt>
                <c:pt idx="6">
                  <c:v>645</c:v>
                </c:pt>
                <c:pt idx="7">
                  <c:v>380</c:v>
                </c:pt>
                <c:pt idx="8">
                  <c:v>277</c:v>
                </c:pt>
                <c:pt idx="9">
                  <c:v>256</c:v>
                </c:pt>
                <c:pt idx="10">
                  <c:v>108</c:v>
                </c:pt>
                <c:pt idx="11">
                  <c:v>3337</c:v>
                </c:pt>
                <c:pt idx="12">
                  <c:v>653</c:v>
                </c:pt>
                <c:pt idx="13">
                  <c:v>229</c:v>
                </c:pt>
                <c:pt idx="14">
                  <c:v>2058</c:v>
                </c:pt>
                <c:pt idx="15">
                  <c:v>576</c:v>
                </c:pt>
                <c:pt idx="16">
                  <c:v>156</c:v>
                </c:pt>
                <c:pt idx="17">
                  <c:v>149</c:v>
                </c:pt>
                <c:pt idx="18">
                  <c:v>649</c:v>
                </c:pt>
                <c:pt idx="19">
                  <c:v>250</c:v>
                </c:pt>
                <c:pt idx="20">
                  <c:v>592</c:v>
                </c:pt>
                <c:pt idx="21">
                  <c:v>493</c:v>
                </c:pt>
                <c:pt idx="22">
                  <c:v>106</c:v>
                </c:pt>
                <c:pt idx="23">
                  <c:v>553</c:v>
                </c:pt>
                <c:pt idx="24">
                  <c:v>601</c:v>
                </c:pt>
                <c:pt idx="25">
                  <c:v>711</c:v>
                </c:pt>
                <c:pt idx="26">
                  <c:v>458</c:v>
                </c:pt>
                <c:pt idx="27">
                  <c:v>533</c:v>
                </c:pt>
                <c:pt idx="28">
                  <c:v>624</c:v>
                </c:pt>
                <c:pt idx="29">
                  <c:v>1434</c:v>
                </c:pt>
                <c:pt idx="30">
                  <c:v>443</c:v>
                </c:pt>
                <c:pt idx="31">
                  <c:v>326</c:v>
                </c:pt>
                <c:pt idx="3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08F-BDDC-D98CBD1F65D9}"/>
            </c:ext>
          </c:extLst>
        </c:ser>
        <c:ser>
          <c:idx val="1"/>
          <c:order val="1"/>
          <c:tx>
            <c:strRef>
              <c:f>'cat wise install'!$C$3:$C$4</c:f>
              <c:strCache>
                <c:ptCount val="1"/>
                <c:pt idx="0">
                  <c:v>Paid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00000"/>
                    <a:satMod val="120000"/>
                  </a:schemeClr>
                </a:gs>
                <a:gs pos="69000">
                  <a:schemeClr val="accent5">
                    <a:tint val="80000"/>
                    <a:shade val="100000"/>
                    <a:satMod val="150000"/>
                  </a:schemeClr>
                </a:gs>
                <a:gs pos="100000">
                  <a:schemeClr val="accent5">
                    <a:tint val="50000"/>
                    <a:shade val="100000"/>
                    <a:satMod val="15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perspectiveLeft" fov="300000"/>
              <a:lightRig rig="soft" dir="l">
                <a:rot lat="0" lon="0" rev="4200000"/>
              </a:lightRig>
            </a:scene3d>
            <a:sp3d extrusionH="38100" prstMaterial="powder">
              <a:bevelT w="50800" h="88900" prst="convex"/>
            </a:sp3d>
          </c:spPr>
          <c:invertIfNegative val="0"/>
          <c:cat>
            <c:strRef>
              <c:f>'cat wise install'!$A$5:$A$38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'cat wise install'!$C$5:$C$38</c:f>
              <c:numCache>
                <c:formatCode>General</c:formatCode>
                <c:ptCount val="33"/>
                <c:pt idx="0">
                  <c:v>6</c:v>
                </c:pt>
                <c:pt idx="1">
                  <c:v>4</c:v>
                </c:pt>
                <c:pt idx="3">
                  <c:v>36</c:v>
                </c:pt>
                <c:pt idx="4">
                  <c:v>23</c:v>
                </c:pt>
                <c:pt idx="6">
                  <c:v>49</c:v>
                </c:pt>
                <c:pt idx="7">
                  <c:v>11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350</c:v>
                </c:pt>
                <c:pt idx="12">
                  <c:v>30</c:v>
                </c:pt>
                <c:pt idx="13">
                  <c:v>4</c:v>
                </c:pt>
                <c:pt idx="14">
                  <c:v>160</c:v>
                </c:pt>
                <c:pt idx="15">
                  <c:v>27</c:v>
                </c:pt>
                <c:pt idx="17">
                  <c:v>1</c:v>
                </c:pt>
                <c:pt idx="18">
                  <c:v>37</c:v>
                </c:pt>
                <c:pt idx="19">
                  <c:v>10</c:v>
                </c:pt>
                <c:pt idx="20">
                  <c:v>173</c:v>
                </c:pt>
                <c:pt idx="21">
                  <c:v>4</c:v>
                </c:pt>
                <c:pt idx="22">
                  <c:v>4</c:v>
                </c:pt>
                <c:pt idx="23">
                  <c:v>149</c:v>
                </c:pt>
                <c:pt idx="24">
                  <c:v>38</c:v>
                </c:pt>
                <c:pt idx="25">
                  <c:v>46</c:v>
                </c:pt>
                <c:pt idx="26">
                  <c:v>4</c:v>
                </c:pt>
                <c:pt idx="27">
                  <c:v>5</c:v>
                </c:pt>
                <c:pt idx="28">
                  <c:v>46</c:v>
                </c:pt>
                <c:pt idx="29">
                  <c:v>141</c:v>
                </c:pt>
                <c:pt idx="30">
                  <c:v>20</c:v>
                </c:pt>
                <c:pt idx="31">
                  <c:v>8</c:v>
                </c:pt>
                <c:pt idx="3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08F-BDDC-D98CBD1F6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91031776"/>
        <c:axId val="93092672"/>
      </c:barChart>
      <c:catAx>
        <c:axId val="179103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92672"/>
        <c:crosses val="autoZero"/>
        <c:auto val="1"/>
        <c:lblAlgn val="ctr"/>
        <c:lblOffset val="100"/>
        <c:noMultiLvlLbl val="0"/>
      </c:catAx>
      <c:valAx>
        <c:axId val="930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03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(1).xlsx]install vs size!install vs size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Size Of Apps Vs No of Downloads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miter lim="800000"/>
          </a:ln>
          <a:effectLst/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/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rnd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noFill/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noFill/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'install vs size'!$B$3:$B$4</c:f>
              <c:strCache>
                <c:ptCount val="1"/>
                <c:pt idx="0">
                  <c:v>Free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'install vs size'!$A$5:$A$26</c:f>
              <c:strCache>
                <c:ptCount val="21"/>
                <c:pt idx="0">
                  <c:v>0</c:v>
                </c:pt>
                <c:pt idx="1">
                  <c:v>0+</c:v>
                </c:pt>
                <c:pt idx="2">
                  <c:v>1,000,000,000+</c:v>
                </c:pt>
                <c:pt idx="3">
                  <c:v>1,000,000+</c:v>
                </c:pt>
                <c:pt idx="4">
                  <c:v>1,000+</c:v>
                </c:pt>
                <c:pt idx="5">
                  <c:v>1+</c:v>
                </c:pt>
                <c:pt idx="6">
                  <c:v>10,000,000+</c:v>
                </c:pt>
                <c:pt idx="7">
                  <c:v>10,000+</c:v>
                </c:pt>
                <c:pt idx="8">
                  <c:v>10+</c:v>
                </c:pt>
                <c:pt idx="9">
                  <c:v>100,000,000+</c:v>
                </c:pt>
                <c:pt idx="10">
                  <c:v>100,000+</c:v>
                </c:pt>
                <c:pt idx="11">
                  <c:v>100+</c:v>
                </c:pt>
                <c:pt idx="12">
                  <c:v>5,000,000+</c:v>
                </c:pt>
                <c:pt idx="13">
                  <c:v>5,000+</c:v>
                </c:pt>
                <c:pt idx="14">
                  <c:v>5+</c:v>
                </c:pt>
                <c:pt idx="15">
                  <c:v>50,000,000+</c:v>
                </c:pt>
                <c:pt idx="16">
                  <c:v>50,000+</c:v>
                </c:pt>
                <c:pt idx="17">
                  <c:v>50+</c:v>
                </c:pt>
                <c:pt idx="18">
                  <c:v>500,000,000+</c:v>
                </c:pt>
                <c:pt idx="19">
                  <c:v>500,000+</c:v>
                </c:pt>
                <c:pt idx="20">
                  <c:v>500+</c:v>
                </c:pt>
              </c:strCache>
            </c:strRef>
          </c:cat>
          <c:val>
            <c:numRef>
              <c:f>'install vs size'!$B$5:$B$26</c:f>
              <c:numCache>
                <c:formatCode>General</c:formatCode>
                <c:ptCount val="21"/>
                <c:pt idx="1">
                  <c:v>4</c:v>
                </c:pt>
                <c:pt idx="2">
                  <c:v>107</c:v>
                </c:pt>
                <c:pt idx="3">
                  <c:v>3020</c:v>
                </c:pt>
                <c:pt idx="4">
                  <c:v>1320</c:v>
                </c:pt>
                <c:pt idx="5">
                  <c:v>47</c:v>
                </c:pt>
                <c:pt idx="6">
                  <c:v>2378</c:v>
                </c:pt>
                <c:pt idx="7">
                  <c:v>1794</c:v>
                </c:pt>
                <c:pt idx="8">
                  <c:v>367</c:v>
                </c:pt>
                <c:pt idx="9">
                  <c:v>778</c:v>
                </c:pt>
                <c:pt idx="10">
                  <c:v>2102</c:v>
                </c:pt>
                <c:pt idx="11">
                  <c:v>860</c:v>
                </c:pt>
                <c:pt idx="12">
                  <c:v>1435</c:v>
                </c:pt>
                <c:pt idx="13">
                  <c:v>768</c:v>
                </c:pt>
                <c:pt idx="14">
                  <c:v>79</c:v>
                </c:pt>
                <c:pt idx="15">
                  <c:v>561</c:v>
                </c:pt>
                <c:pt idx="16">
                  <c:v>856</c:v>
                </c:pt>
                <c:pt idx="17">
                  <c:v>213</c:v>
                </c:pt>
                <c:pt idx="18">
                  <c:v>133</c:v>
                </c:pt>
                <c:pt idx="19">
                  <c:v>1031</c:v>
                </c:pt>
                <c:pt idx="20">
                  <c:v>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43-4996-A970-A2ED2C6C1405}"/>
            </c:ext>
          </c:extLst>
        </c:ser>
        <c:ser>
          <c:idx val="1"/>
          <c:order val="1"/>
          <c:tx>
            <c:strRef>
              <c:f>'install vs size'!$C$3:$C$4</c:f>
              <c:strCache>
                <c:ptCount val="1"/>
                <c:pt idx="0">
                  <c:v>Paid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'install vs size'!$A$5:$A$26</c:f>
              <c:strCache>
                <c:ptCount val="21"/>
                <c:pt idx="0">
                  <c:v>0</c:v>
                </c:pt>
                <c:pt idx="1">
                  <c:v>0+</c:v>
                </c:pt>
                <c:pt idx="2">
                  <c:v>1,000,000,000+</c:v>
                </c:pt>
                <c:pt idx="3">
                  <c:v>1,000,000+</c:v>
                </c:pt>
                <c:pt idx="4">
                  <c:v>1,000+</c:v>
                </c:pt>
                <c:pt idx="5">
                  <c:v>1+</c:v>
                </c:pt>
                <c:pt idx="6">
                  <c:v>10,000,000+</c:v>
                </c:pt>
                <c:pt idx="7">
                  <c:v>10,000+</c:v>
                </c:pt>
                <c:pt idx="8">
                  <c:v>10+</c:v>
                </c:pt>
                <c:pt idx="9">
                  <c:v>100,000,000+</c:v>
                </c:pt>
                <c:pt idx="10">
                  <c:v>100,000+</c:v>
                </c:pt>
                <c:pt idx="11">
                  <c:v>100+</c:v>
                </c:pt>
                <c:pt idx="12">
                  <c:v>5,000,000+</c:v>
                </c:pt>
                <c:pt idx="13">
                  <c:v>5,000+</c:v>
                </c:pt>
                <c:pt idx="14">
                  <c:v>5+</c:v>
                </c:pt>
                <c:pt idx="15">
                  <c:v>50,000,000+</c:v>
                </c:pt>
                <c:pt idx="16">
                  <c:v>50,000+</c:v>
                </c:pt>
                <c:pt idx="17">
                  <c:v>50+</c:v>
                </c:pt>
                <c:pt idx="18">
                  <c:v>500,000,000+</c:v>
                </c:pt>
                <c:pt idx="19">
                  <c:v>500,000+</c:v>
                </c:pt>
                <c:pt idx="20">
                  <c:v>500+</c:v>
                </c:pt>
              </c:strCache>
            </c:strRef>
          </c:cat>
          <c:val>
            <c:numRef>
              <c:f>'install vs size'!$C$5:$C$26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3">
                  <c:v>45</c:v>
                </c:pt>
                <c:pt idx="4">
                  <c:v>281</c:v>
                </c:pt>
                <c:pt idx="5">
                  <c:v>23</c:v>
                </c:pt>
                <c:pt idx="6">
                  <c:v>6</c:v>
                </c:pt>
                <c:pt idx="7">
                  <c:v>247</c:v>
                </c:pt>
                <c:pt idx="8">
                  <c:v>88</c:v>
                </c:pt>
                <c:pt idx="10">
                  <c:v>175</c:v>
                </c:pt>
                <c:pt idx="11">
                  <c:v>162</c:v>
                </c:pt>
                <c:pt idx="13">
                  <c:v>132</c:v>
                </c:pt>
                <c:pt idx="14">
                  <c:v>12</c:v>
                </c:pt>
                <c:pt idx="16">
                  <c:v>84</c:v>
                </c:pt>
                <c:pt idx="17">
                  <c:v>48</c:v>
                </c:pt>
                <c:pt idx="19">
                  <c:v>24</c:v>
                </c:pt>
                <c:pt idx="20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43-4996-A970-A2ED2C6C1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770368"/>
        <c:axId val="2057972240"/>
      </c:lineChart>
      <c:catAx>
        <c:axId val="97770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72240"/>
        <c:crosses val="autoZero"/>
        <c:auto val="1"/>
        <c:lblAlgn val="ctr"/>
        <c:lblOffset val="100"/>
        <c:noMultiLvlLbl val="0"/>
      </c:catAx>
      <c:valAx>
        <c:axId val="20579722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(1).xlsx]genre wise price!genre wise price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 Apps of Each Genre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'genre wise price'!$B$3:$B$4</c:f>
              <c:strCache>
                <c:ptCount val="1"/>
                <c:pt idx="0">
                  <c:v>Free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'genre wise price'!$A$5:$A$64</c:f>
              <c:strCache>
                <c:ptCount val="60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Art &amp; Design</c:v>
                </c:pt>
                <c:pt idx="4">
                  <c:v>Auto &amp; Vehicles</c:v>
                </c:pt>
                <c:pt idx="5">
                  <c:v>Beauty</c:v>
                </c:pt>
                <c:pt idx="6">
                  <c:v>Board</c:v>
                </c:pt>
                <c:pt idx="7">
                  <c:v>Board;Brain Games</c:v>
                </c:pt>
                <c:pt idx="8">
                  <c:v>Books &amp; Reference</c:v>
                </c:pt>
                <c:pt idx="9">
                  <c:v>Business</c:v>
                </c:pt>
                <c:pt idx="10">
                  <c:v>Card</c:v>
                </c:pt>
                <c:pt idx="11">
                  <c:v>Card;Action &amp; Adventure</c:v>
                </c:pt>
                <c:pt idx="12">
                  <c:v>Card;Brain Games</c:v>
                </c:pt>
                <c:pt idx="13">
                  <c:v>Casino</c:v>
                </c:pt>
                <c:pt idx="14">
                  <c:v>Casual</c:v>
                </c:pt>
                <c:pt idx="15">
                  <c:v>Casual;Action &amp; Adventure</c:v>
                </c:pt>
                <c:pt idx="16">
                  <c:v>Casual;Education</c:v>
                </c:pt>
                <c:pt idx="17">
                  <c:v>Casual;Music &amp; Video</c:v>
                </c:pt>
                <c:pt idx="18">
                  <c:v>Casual;Pretend Play</c:v>
                </c:pt>
                <c:pt idx="19">
                  <c:v>Comics</c:v>
                </c:pt>
                <c:pt idx="20">
                  <c:v>Communication</c:v>
                </c:pt>
                <c:pt idx="21">
                  <c:v>Dating</c:v>
                </c:pt>
                <c:pt idx="22">
                  <c:v>Education</c:v>
                </c:pt>
                <c:pt idx="23">
                  <c:v>Entertainment</c:v>
                </c:pt>
                <c:pt idx="24">
                  <c:v>Events</c:v>
                </c:pt>
                <c:pt idx="25">
                  <c:v>Finance</c:v>
                </c:pt>
                <c:pt idx="26">
                  <c:v>Food &amp; Drink</c:v>
                </c:pt>
                <c:pt idx="27">
                  <c:v>Health &amp; Fitness</c:v>
                </c:pt>
                <c:pt idx="28">
                  <c:v>House &amp; Home</c:v>
                </c:pt>
                <c:pt idx="29">
                  <c:v>Libraries &amp; Demo</c:v>
                </c:pt>
                <c:pt idx="30">
                  <c:v>Lifestyle</c:v>
                </c:pt>
                <c:pt idx="31">
                  <c:v>Maps &amp; Navigation</c:v>
                </c:pt>
                <c:pt idx="32">
                  <c:v>Medical</c:v>
                </c:pt>
                <c:pt idx="33">
                  <c:v>Music</c:v>
                </c:pt>
                <c:pt idx="34">
                  <c:v>Music &amp; Audio;Music &amp; Video</c:v>
                </c:pt>
                <c:pt idx="35">
                  <c:v>Music;Music &amp; Video</c:v>
                </c:pt>
                <c:pt idx="36">
                  <c:v>News &amp; Magazines</c:v>
                </c:pt>
                <c:pt idx="37">
                  <c:v>Parenting</c:v>
                </c:pt>
                <c:pt idx="38">
                  <c:v>Personalization</c:v>
                </c:pt>
                <c:pt idx="39">
                  <c:v>Photography</c:v>
                </c:pt>
                <c:pt idx="40">
                  <c:v>Productivity</c:v>
                </c:pt>
                <c:pt idx="41">
                  <c:v>Puzzle</c:v>
                </c:pt>
                <c:pt idx="42">
                  <c:v>Puzzle;Action &amp; Adventure</c:v>
                </c:pt>
                <c:pt idx="43">
                  <c:v>Puzzle;Brain Games</c:v>
                </c:pt>
                <c:pt idx="44">
                  <c:v>Puzzle;Education</c:v>
                </c:pt>
                <c:pt idx="45">
                  <c:v>Racing</c:v>
                </c:pt>
                <c:pt idx="46">
                  <c:v>Role Playing</c:v>
                </c:pt>
                <c:pt idx="47">
                  <c:v>Shopping</c:v>
                </c:pt>
                <c:pt idx="48">
                  <c:v>Simulation</c:v>
                </c:pt>
                <c:pt idx="49">
                  <c:v>Social</c:v>
                </c:pt>
                <c:pt idx="50">
                  <c:v>Sports</c:v>
                </c:pt>
                <c:pt idx="51">
                  <c:v>Strategy</c:v>
                </c:pt>
                <c:pt idx="52">
                  <c:v>Tools</c:v>
                </c:pt>
                <c:pt idx="53">
                  <c:v>Tools;Education</c:v>
                </c:pt>
                <c:pt idx="54">
                  <c:v>Travel &amp; Local</c:v>
                </c:pt>
                <c:pt idx="55">
                  <c:v>Trivia</c:v>
                </c:pt>
                <c:pt idx="56">
                  <c:v>Trivia;Education</c:v>
                </c:pt>
                <c:pt idx="57">
                  <c:v>Video Players &amp; Editors</c:v>
                </c:pt>
                <c:pt idx="58">
                  <c:v>Weather</c:v>
                </c:pt>
                <c:pt idx="59">
                  <c:v>Word</c:v>
                </c:pt>
              </c:strCache>
            </c:strRef>
          </c:cat>
          <c:val>
            <c:numRef>
              <c:f>'genre wise price'!$B$5:$B$64</c:f>
              <c:numCache>
                <c:formatCode>General</c:formatCode>
                <c:ptCount val="60"/>
                <c:pt idx="0">
                  <c:v>692</c:v>
                </c:pt>
                <c:pt idx="1">
                  <c:v>150</c:v>
                </c:pt>
                <c:pt idx="2">
                  <c:v>412</c:v>
                </c:pt>
                <c:pt idx="3">
                  <c:v>128</c:v>
                </c:pt>
                <c:pt idx="4">
                  <c:v>154</c:v>
                </c:pt>
                <c:pt idx="5">
                  <c:v>95</c:v>
                </c:pt>
                <c:pt idx="6">
                  <c:v>68</c:v>
                </c:pt>
                <c:pt idx="7">
                  <c:v>16</c:v>
                </c:pt>
                <c:pt idx="8">
                  <c:v>374</c:v>
                </c:pt>
                <c:pt idx="9">
                  <c:v>707</c:v>
                </c:pt>
                <c:pt idx="10">
                  <c:v>80</c:v>
                </c:pt>
                <c:pt idx="11">
                  <c:v>2</c:v>
                </c:pt>
                <c:pt idx="12">
                  <c:v>2</c:v>
                </c:pt>
                <c:pt idx="13">
                  <c:v>74</c:v>
                </c:pt>
                <c:pt idx="14">
                  <c:v>360</c:v>
                </c:pt>
                <c:pt idx="15">
                  <c:v>51</c:v>
                </c:pt>
                <c:pt idx="16">
                  <c:v>4</c:v>
                </c:pt>
                <c:pt idx="17">
                  <c:v>3</c:v>
                </c:pt>
                <c:pt idx="18">
                  <c:v>76</c:v>
                </c:pt>
                <c:pt idx="19">
                  <c:v>118</c:v>
                </c:pt>
                <c:pt idx="20">
                  <c:v>647</c:v>
                </c:pt>
                <c:pt idx="21">
                  <c:v>380</c:v>
                </c:pt>
                <c:pt idx="22">
                  <c:v>1259</c:v>
                </c:pt>
                <c:pt idx="23">
                  <c:v>1173</c:v>
                </c:pt>
                <c:pt idx="24">
                  <c:v>108</c:v>
                </c:pt>
                <c:pt idx="25">
                  <c:v>653</c:v>
                </c:pt>
                <c:pt idx="26">
                  <c:v>229</c:v>
                </c:pt>
                <c:pt idx="27">
                  <c:v>580</c:v>
                </c:pt>
                <c:pt idx="28">
                  <c:v>156</c:v>
                </c:pt>
                <c:pt idx="29">
                  <c:v>149</c:v>
                </c:pt>
                <c:pt idx="30">
                  <c:v>651</c:v>
                </c:pt>
                <c:pt idx="31">
                  <c:v>250</c:v>
                </c:pt>
                <c:pt idx="32">
                  <c:v>592</c:v>
                </c:pt>
                <c:pt idx="33">
                  <c:v>40</c:v>
                </c:pt>
                <c:pt idx="34">
                  <c:v>2</c:v>
                </c:pt>
                <c:pt idx="35">
                  <c:v>4</c:v>
                </c:pt>
                <c:pt idx="36">
                  <c:v>493</c:v>
                </c:pt>
                <c:pt idx="37">
                  <c:v>106</c:v>
                </c:pt>
                <c:pt idx="38">
                  <c:v>553</c:v>
                </c:pt>
                <c:pt idx="39">
                  <c:v>601</c:v>
                </c:pt>
                <c:pt idx="40">
                  <c:v>715</c:v>
                </c:pt>
                <c:pt idx="41">
                  <c:v>221</c:v>
                </c:pt>
                <c:pt idx="42">
                  <c:v>14</c:v>
                </c:pt>
                <c:pt idx="43">
                  <c:v>33</c:v>
                </c:pt>
                <c:pt idx="44">
                  <c:v>2</c:v>
                </c:pt>
                <c:pt idx="45">
                  <c:v>226</c:v>
                </c:pt>
                <c:pt idx="46">
                  <c:v>192</c:v>
                </c:pt>
                <c:pt idx="47">
                  <c:v>458</c:v>
                </c:pt>
                <c:pt idx="48">
                  <c:v>404</c:v>
                </c:pt>
                <c:pt idx="49">
                  <c:v>533</c:v>
                </c:pt>
                <c:pt idx="50">
                  <c:v>655</c:v>
                </c:pt>
                <c:pt idx="51">
                  <c:v>187</c:v>
                </c:pt>
                <c:pt idx="52">
                  <c:v>1432</c:v>
                </c:pt>
                <c:pt idx="53">
                  <c:v>2</c:v>
                </c:pt>
                <c:pt idx="54">
                  <c:v>443</c:v>
                </c:pt>
                <c:pt idx="55">
                  <c:v>66</c:v>
                </c:pt>
                <c:pt idx="56">
                  <c:v>1</c:v>
                </c:pt>
                <c:pt idx="57">
                  <c:v>332</c:v>
                </c:pt>
                <c:pt idx="58">
                  <c:v>142</c:v>
                </c:pt>
                <c:pt idx="59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AB-483F-8855-49430DE6775A}"/>
            </c:ext>
          </c:extLst>
        </c:ser>
        <c:ser>
          <c:idx val="1"/>
          <c:order val="1"/>
          <c:tx>
            <c:strRef>
              <c:f>'genre wise price'!$C$3:$C$4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'genre wise price'!$A$5:$A$64</c:f>
              <c:strCache>
                <c:ptCount val="60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Art &amp; Design</c:v>
                </c:pt>
                <c:pt idx="4">
                  <c:v>Auto &amp; Vehicles</c:v>
                </c:pt>
                <c:pt idx="5">
                  <c:v>Beauty</c:v>
                </c:pt>
                <c:pt idx="6">
                  <c:v>Board</c:v>
                </c:pt>
                <c:pt idx="7">
                  <c:v>Board;Brain Games</c:v>
                </c:pt>
                <c:pt idx="8">
                  <c:v>Books &amp; Reference</c:v>
                </c:pt>
                <c:pt idx="9">
                  <c:v>Business</c:v>
                </c:pt>
                <c:pt idx="10">
                  <c:v>Card</c:v>
                </c:pt>
                <c:pt idx="11">
                  <c:v>Card;Action &amp; Adventure</c:v>
                </c:pt>
                <c:pt idx="12">
                  <c:v>Card;Brain Games</c:v>
                </c:pt>
                <c:pt idx="13">
                  <c:v>Casino</c:v>
                </c:pt>
                <c:pt idx="14">
                  <c:v>Casual</c:v>
                </c:pt>
                <c:pt idx="15">
                  <c:v>Casual;Action &amp; Adventure</c:v>
                </c:pt>
                <c:pt idx="16">
                  <c:v>Casual;Education</c:v>
                </c:pt>
                <c:pt idx="17">
                  <c:v>Casual;Music &amp; Video</c:v>
                </c:pt>
                <c:pt idx="18">
                  <c:v>Casual;Pretend Play</c:v>
                </c:pt>
                <c:pt idx="19">
                  <c:v>Comics</c:v>
                </c:pt>
                <c:pt idx="20">
                  <c:v>Communication</c:v>
                </c:pt>
                <c:pt idx="21">
                  <c:v>Dating</c:v>
                </c:pt>
                <c:pt idx="22">
                  <c:v>Education</c:v>
                </c:pt>
                <c:pt idx="23">
                  <c:v>Entertainment</c:v>
                </c:pt>
                <c:pt idx="24">
                  <c:v>Events</c:v>
                </c:pt>
                <c:pt idx="25">
                  <c:v>Finance</c:v>
                </c:pt>
                <c:pt idx="26">
                  <c:v>Food &amp; Drink</c:v>
                </c:pt>
                <c:pt idx="27">
                  <c:v>Health &amp; Fitness</c:v>
                </c:pt>
                <c:pt idx="28">
                  <c:v>House &amp; Home</c:v>
                </c:pt>
                <c:pt idx="29">
                  <c:v>Libraries &amp; Demo</c:v>
                </c:pt>
                <c:pt idx="30">
                  <c:v>Lifestyle</c:v>
                </c:pt>
                <c:pt idx="31">
                  <c:v>Maps &amp; Navigation</c:v>
                </c:pt>
                <c:pt idx="32">
                  <c:v>Medical</c:v>
                </c:pt>
                <c:pt idx="33">
                  <c:v>Music</c:v>
                </c:pt>
                <c:pt idx="34">
                  <c:v>Music &amp; Audio;Music &amp; Video</c:v>
                </c:pt>
                <c:pt idx="35">
                  <c:v>Music;Music &amp; Video</c:v>
                </c:pt>
                <c:pt idx="36">
                  <c:v>News &amp; Magazines</c:v>
                </c:pt>
                <c:pt idx="37">
                  <c:v>Parenting</c:v>
                </c:pt>
                <c:pt idx="38">
                  <c:v>Personalization</c:v>
                </c:pt>
                <c:pt idx="39">
                  <c:v>Photography</c:v>
                </c:pt>
                <c:pt idx="40">
                  <c:v>Productivity</c:v>
                </c:pt>
                <c:pt idx="41">
                  <c:v>Puzzle</c:v>
                </c:pt>
                <c:pt idx="42">
                  <c:v>Puzzle;Action &amp; Adventure</c:v>
                </c:pt>
                <c:pt idx="43">
                  <c:v>Puzzle;Brain Games</c:v>
                </c:pt>
                <c:pt idx="44">
                  <c:v>Puzzle;Education</c:v>
                </c:pt>
                <c:pt idx="45">
                  <c:v>Racing</c:v>
                </c:pt>
                <c:pt idx="46">
                  <c:v>Role Playing</c:v>
                </c:pt>
                <c:pt idx="47">
                  <c:v>Shopping</c:v>
                </c:pt>
                <c:pt idx="48">
                  <c:v>Simulation</c:v>
                </c:pt>
                <c:pt idx="49">
                  <c:v>Social</c:v>
                </c:pt>
                <c:pt idx="50">
                  <c:v>Sports</c:v>
                </c:pt>
                <c:pt idx="51">
                  <c:v>Strategy</c:v>
                </c:pt>
                <c:pt idx="52">
                  <c:v>Tools</c:v>
                </c:pt>
                <c:pt idx="53">
                  <c:v>Tools;Education</c:v>
                </c:pt>
                <c:pt idx="54">
                  <c:v>Travel &amp; Local</c:v>
                </c:pt>
                <c:pt idx="55">
                  <c:v>Trivia</c:v>
                </c:pt>
                <c:pt idx="56">
                  <c:v>Trivia;Education</c:v>
                </c:pt>
                <c:pt idx="57">
                  <c:v>Video Players &amp; Editors</c:v>
                </c:pt>
                <c:pt idx="58">
                  <c:v>Weather</c:v>
                </c:pt>
                <c:pt idx="59">
                  <c:v>Word</c:v>
                </c:pt>
              </c:strCache>
            </c:strRef>
          </c:cat>
          <c:val>
            <c:numRef>
              <c:f>'genre wise price'!$C$5:$C$64</c:f>
              <c:numCache>
                <c:formatCode>General</c:formatCode>
                <c:ptCount val="60"/>
                <c:pt idx="0">
                  <c:v>54</c:v>
                </c:pt>
                <c:pt idx="1">
                  <c:v>30</c:v>
                </c:pt>
                <c:pt idx="2">
                  <c:v>45</c:v>
                </c:pt>
                <c:pt idx="3">
                  <c:v>6</c:v>
                </c:pt>
                <c:pt idx="4">
                  <c:v>4</c:v>
                </c:pt>
                <c:pt idx="6">
                  <c:v>17</c:v>
                </c:pt>
                <c:pt idx="7">
                  <c:v>16</c:v>
                </c:pt>
                <c:pt idx="8">
                  <c:v>39</c:v>
                </c:pt>
                <c:pt idx="9">
                  <c:v>23</c:v>
                </c:pt>
                <c:pt idx="10">
                  <c:v>13</c:v>
                </c:pt>
                <c:pt idx="11">
                  <c:v>2</c:v>
                </c:pt>
                <c:pt idx="13">
                  <c:v>2</c:v>
                </c:pt>
                <c:pt idx="14">
                  <c:v>16</c:v>
                </c:pt>
                <c:pt idx="15">
                  <c:v>2</c:v>
                </c:pt>
                <c:pt idx="16">
                  <c:v>2</c:v>
                </c:pt>
                <c:pt idx="18">
                  <c:v>11</c:v>
                </c:pt>
                <c:pt idx="20">
                  <c:v>49</c:v>
                </c:pt>
                <c:pt idx="21">
                  <c:v>11</c:v>
                </c:pt>
                <c:pt idx="22">
                  <c:v>120</c:v>
                </c:pt>
                <c:pt idx="23">
                  <c:v>32</c:v>
                </c:pt>
                <c:pt idx="24">
                  <c:v>1</c:v>
                </c:pt>
                <c:pt idx="25">
                  <c:v>30</c:v>
                </c:pt>
                <c:pt idx="26">
                  <c:v>4</c:v>
                </c:pt>
                <c:pt idx="27">
                  <c:v>27</c:v>
                </c:pt>
                <c:pt idx="29">
                  <c:v>1</c:v>
                </c:pt>
                <c:pt idx="30">
                  <c:v>37</c:v>
                </c:pt>
                <c:pt idx="31">
                  <c:v>10</c:v>
                </c:pt>
                <c:pt idx="32">
                  <c:v>173</c:v>
                </c:pt>
                <c:pt idx="33">
                  <c:v>2</c:v>
                </c:pt>
                <c:pt idx="35">
                  <c:v>2</c:v>
                </c:pt>
                <c:pt idx="36">
                  <c:v>4</c:v>
                </c:pt>
                <c:pt idx="37">
                  <c:v>4</c:v>
                </c:pt>
                <c:pt idx="38">
                  <c:v>149</c:v>
                </c:pt>
                <c:pt idx="39">
                  <c:v>38</c:v>
                </c:pt>
                <c:pt idx="40">
                  <c:v>48</c:v>
                </c:pt>
                <c:pt idx="41">
                  <c:v>36</c:v>
                </c:pt>
                <c:pt idx="43">
                  <c:v>4</c:v>
                </c:pt>
                <c:pt idx="45">
                  <c:v>7</c:v>
                </c:pt>
                <c:pt idx="46">
                  <c:v>47</c:v>
                </c:pt>
                <c:pt idx="47">
                  <c:v>4</c:v>
                </c:pt>
                <c:pt idx="48">
                  <c:v>24</c:v>
                </c:pt>
                <c:pt idx="49">
                  <c:v>5</c:v>
                </c:pt>
                <c:pt idx="50">
                  <c:v>50</c:v>
                </c:pt>
                <c:pt idx="51">
                  <c:v>29</c:v>
                </c:pt>
                <c:pt idx="52">
                  <c:v>141</c:v>
                </c:pt>
                <c:pt idx="54">
                  <c:v>20</c:v>
                </c:pt>
                <c:pt idx="57">
                  <c:v>8</c:v>
                </c:pt>
                <c:pt idx="5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AB-483F-8855-49430DE6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242400"/>
        <c:axId val="213074848"/>
      </c:lineChart>
      <c:catAx>
        <c:axId val="201724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74848"/>
        <c:crosses val="autoZero"/>
        <c:auto val="1"/>
        <c:lblAlgn val="ctr"/>
        <c:lblOffset val="100"/>
        <c:noMultiLvlLbl val="0"/>
      </c:catAx>
      <c:valAx>
        <c:axId val="2130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24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[tmp (1).xlsx]version wise install!PivotTable18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Apps Install On Android Version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'version wise install'!$B$3:$B$4</c:f>
              <c:strCache>
                <c:ptCount val="1"/>
                <c:pt idx="0">
                  <c:v>Free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'version wise install'!$A$5:$A$39</c:f>
              <c:strCache>
                <c:ptCount val="34"/>
                <c:pt idx="0">
                  <c:v>1.0 and up</c:v>
                </c:pt>
                <c:pt idx="1">
                  <c:v>1.5 and up</c:v>
                </c:pt>
                <c:pt idx="2">
                  <c:v>1.6 and up</c:v>
                </c:pt>
                <c:pt idx="3">
                  <c:v>2.0 and up</c:v>
                </c:pt>
                <c:pt idx="4">
                  <c:v>2.0.1 and up</c:v>
                </c:pt>
                <c:pt idx="5">
                  <c:v>2.1 and up</c:v>
                </c:pt>
                <c:pt idx="6">
                  <c:v>2.2 - 7.1.1</c:v>
                </c:pt>
                <c:pt idx="7">
                  <c:v>2.2 and up</c:v>
                </c:pt>
                <c:pt idx="8">
                  <c:v>2.3 and up</c:v>
                </c:pt>
                <c:pt idx="9">
                  <c:v>2.3.3 and up</c:v>
                </c:pt>
                <c:pt idx="10">
                  <c:v>3.0 and up</c:v>
                </c:pt>
                <c:pt idx="11">
                  <c:v>3.1 and up</c:v>
                </c:pt>
                <c:pt idx="12">
                  <c:v>3.2 and up</c:v>
                </c:pt>
                <c:pt idx="13">
                  <c:v>4.0 and up</c:v>
                </c:pt>
                <c:pt idx="14">
                  <c:v>4.0.3 - 7.1.1</c:v>
                </c:pt>
                <c:pt idx="15">
                  <c:v>4.0.3 and up</c:v>
                </c:pt>
                <c:pt idx="16">
                  <c:v>4.1 - 7.1.1</c:v>
                </c:pt>
                <c:pt idx="17">
                  <c:v>4.1 and up</c:v>
                </c:pt>
                <c:pt idx="18">
                  <c:v>4.2 and up</c:v>
                </c:pt>
                <c:pt idx="19">
                  <c:v>4.3 and up</c:v>
                </c:pt>
                <c:pt idx="20">
                  <c:v>4.4 and up</c:v>
                </c:pt>
                <c:pt idx="21">
                  <c:v>4.4W and up</c:v>
                </c:pt>
                <c:pt idx="22">
                  <c:v>5.0 - 6.0</c:v>
                </c:pt>
                <c:pt idx="23">
                  <c:v>5.0 - 7.1.1</c:v>
                </c:pt>
                <c:pt idx="24">
                  <c:v>5.0 - 8.0</c:v>
                </c:pt>
                <c:pt idx="25">
                  <c:v>5.0 and up</c:v>
                </c:pt>
                <c:pt idx="26">
                  <c:v>5.1 and up</c:v>
                </c:pt>
                <c:pt idx="27">
                  <c:v>6.0 and up</c:v>
                </c:pt>
                <c:pt idx="28">
                  <c:v>7.0 - 7.1.1</c:v>
                </c:pt>
                <c:pt idx="29">
                  <c:v>7.0 and up</c:v>
                </c:pt>
                <c:pt idx="30">
                  <c:v>7.1 and up</c:v>
                </c:pt>
                <c:pt idx="31">
                  <c:v>8.0 and up</c:v>
                </c:pt>
                <c:pt idx="32">
                  <c:v>NaN</c:v>
                </c:pt>
                <c:pt idx="33">
                  <c:v>Varies with device</c:v>
                </c:pt>
              </c:strCache>
            </c:strRef>
          </c:cat>
          <c:val>
            <c:numRef>
              <c:f>'version wise install'!$B$5:$B$39</c:f>
              <c:numCache>
                <c:formatCode>General</c:formatCode>
                <c:ptCount val="34"/>
                <c:pt idx="0">
                  <c:v>4</c:v>
                </c:pt>
                <c:pt idx="1">
                  <c:v>26</c:v>
                </c:pt>
                <c:pt idx="2">
                  <c:v>145</c:v>
                </c:pt>
                <c:pt idx="3">
                  <c:v>48</c:v>
                </c:pt>
                <c:pt idx="4">
                  <c:v>4</c:v>
                </c:pt>
                <c:pt idx="5">
                  <c:v>199</c:v>
                </c:pt>
                <c:pt idx="6">
                  <c:v>1</c:v>
                </c:pt>
                <c:pt idx="7">
                  <c:v>360</c:v>
                </c:pt>
                <c:pt idx="8">
                  <c:v>1092</c:v>
                </c:pt>
                <c:pt idx="9">
                  <c:v>459</c:v>
                </c:pt>
                <c:pt idx="10">
                  <c:v>387</c:v>
                </c:pt>
                <c:pt idx="11">
                  <c:v>17</c:v>
                </c:pt>
                <c:pt idx="12">
                  <c:v>53</c:v>
                </c:pt>
                <c:pt idx="13">
                  <c:v>2294</c:v>
                </c:pt>
                <c:pt idx="14">
                  <c:v>4</c:v>
                </c:pt>
                <c:pt idx="15">
                  <c:v>2544</c:v>
                </c:pt>
                <c:pt idx="16">
                  <c:v>2</c:v>
                </c:pt>
                <c:pt idx="17">
                  <c:v>4206</c:v>
                </c:pt>
                <c:pt idx="18">
                  <c:v>689</c:v>
                </c:pt>
                <c:pt idx="19">
                  <c:v>414</c:v>
                </c:pt>
                <c:pt idx="20">
                  <c:v>1692</c:v>
                </c:pt>
                <c:pt idx="21">
                  <c:v>12</c:v>
                </c:pt>
                <c:pt idx="22">
                  <c:v>2</c:v>
                </c:pt>
                <c:pt idx="23">
                  <c:v>1</c:v>
                </c:pt>
                <c:pt idx="24">
                  <c:v>4</c:v>
                </c:pt>
                <c:pt idx="25">
                  <c:v>1024</c:v>
                </c:pt>
                <c:pt idx="26">
                  <c:v>34</c:v>
                </c:pt>
                <c:pt idx="27">
                  <c:v>99</c:v>
                </c:pt>
                <c:pt idx="28">
                  <c:v>2</c:v>
                </c:pt>
                <c:pt idx="29">
                  <c:v>57</c:v>
                </c:pt>
                <c:pt idx="30">
                  <c:v>6</c:v>
                </c:pt>
                <c:pt idx="31">
                  <c:v>9</c:v>
                </c:pt>
                <c:pt idx="32">
                  <c:v>2</c:v>
                </c:pt>
                <c:pt idx="33">
                  <c:v>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0-4168-B7A5-52AA8FCC9782}"/>
            </c:ext>
          </c:extLst>
        </c:ser>
        <c:ser>
          <c:idx val="1"/>
          <c:order val="1"/>
          <c:tx>
            <c:strRef>
              <c:f>'version wise install'!$C$3:$C$4</c:f>
              <c:strCache>
                <c:ptCount val="1"/>
                <c:pt idx="0">
                  <c:v>Paid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'version wise install'!$A$5:$A$39</c:f>
              <c:strCache>
                <c:ptCount val="34"/>
                <c:pt idx="0">
                  <c:v>1.0 and up</c:v>
                </c:pt>
                <c:pt idx="1">
                  <c:v>1.5 and up</c:v>
                </c:pt>
                <c:pt idx="2">
                  <c:v>1.6 and up</c:v>
                </c:pt>
                <c:pt idx="3">
                  <c:v>2.0 and up</c:v>
                </c:pt>
                <c:pt idx="4">
                  <c:v>2.0.1 and up</c:v>
                </c:pt>
                <c:pt idx="5">
                  <c:v>2.1 and up</c:v>
                </c:pt>
                <c:pt idx="6">
                  <c:v>2.2 - 7.1.1</c:v>
                </c:pt>
                <c:pt idx="7">
                  <c:v>2.2 and up</c:v>
                </c:pt>
                <c:pt idx="8">
                  <c:v>2.3 and up</c:v>
                </c:pt>
                <c:pt idx="9">
                  <c:v>2.3.3 and up</c:v>
                </c:pt>
                <c:pt idx="10">
                  <c:v>3.0 and up</c:v>
                </c:pt>
                <c:pt idx="11">
                  <c:v>3.1 and up</c:v>
                </c:pt>
                <c:pt idx="12">
                  <c:v>3.2 and up</c:v>
                </c:pt>
                <c:pt idx="13">
                  <c:v>4.0 and up</c:v>
                </c:pt>
                <c:pt idx="14">
                  <c:v>4.0.3 - 7.1.1</c:v>
                </c:pt>
                <c:pt idx="15">
                  <c:v>4.0.3 and up</c:v>
                </c:pt>
                <c:pt idx="16">
                  <c:v>4.1 - 7.1.1</c:v>
                </c:pt>
                <c:pt idx="17">
                  <c:v>4.1 and up</c:v>
                </c:pt>
                <c:pt idx="18">
                  <c:v>4.2 and up</c:v>
                </c:pt>
                <c:pt idx="19">
                  <c:v>4.3 and up</c:v>
                </c:pt>
                <c:pt idx="20">
                  <c:v>4.4 and up</c:v>
                </c:pt>
                <c:pt idx="21">
                  <c:v>4.4W and up</c:v>
                </c:pt>
                <c:pt idx="22">
                  <c:v>5.0 - 6.0</c:v>
                </c:pt>
                <c:pt idx="23">
                  <c:v>5.0 - 7.1.1</c:v>
                </c:pt>
                <c:pt idx="24">
                  <c:v>5.0 - 8.0</c:v>
                </c:pt>
                <c:pt idx="25">
                  <c:v>5.0 and up</c:v>
                </c:pt>
                <c:pt idx="26">
                  <c:v>5.1 and up</c:v>
                </c:pt>
                <c:pt idx="27">
                  <c:v>6.0 and up</c:v>
                </c:pt>
                <c:pt idx="28">
                  <c:v>7.0 - 7.1.1</c:v>
                </c:pt>
                <c:pt idx="29">
                  <c:v>7.0 and up</c:v>
                </c:pt>
                <c:pt idx="30">
                  <c:v>7.1 and up</c:v>
                </c:pt>
                <c:pt idx="31">
                  <c:v>8.0 and up</c:v>
                </c:pt>
                <c:pt idx="32">
                  <c:v>NaN</c:v>
                </c:pt>
                <c:pt idx="33">
                  <c:v>Varies with device</c:v>
                </c:pt>
              </c:strCache>
            </c:strRef>
          </c:cat>
          <c:val>
            <c:numRef>
              <c:f>'version wise install'!$C$5:$C$39</c:f>
              <c:numCache>
                <c:formatCode>General</c:formatCode>
                <c:ptCount val="34"/>
                <c:pt idx="1">
                  <c:v>10</c:v>
                </c:pt>
                <c:pt idx="2">
                  <c:v>58</c:v>
                </c:pt>
                <c:pt idx="3">
                  <c:v>11</c:v>
                </c:pt>
                <c:pt idx="4">
                  <c:v>10</c:v>
                </c:pt>
                <c:pt idx="5">
                  <c:v>47</c:v>
                </c:pt>
                <c:pt idx="7">
                  <c:v>87</c:v>
                </c:pt>
                <c:pt idx="8">
                  <c:v>133</c:v>
                </c:pt>
                <c:pt idx="9">
                  <c:v>59</c:v>
                </c:pt>
                <c:pt idx="10">
                  <c:v>59</c:v>
                </c:pt>
                <c:pt idx="11">
                  <c:v>1</c:v>
                </c:pt>
                <c:pt idx="12">
                  <c:v>14</c:v>
                </c:pt>
                <c:pt idx="13">
                  <c:v>174</c:v>
                </c:pt>
                <c:pt idx="15">
                  <c:v>153</c:v>
                </c:pt>
                <c:pt idx="17">
                  <c:v>231</c:v>
                </c:pt>
                <c:pt idx="18">
                  <c:v>36</c:v>
                </c:pt>
                <c:pt idx="19">
                  <c:v>26</c:v>
                </c:pt>
                <c:pt idx="20">
                  <c:v>76</c:v>
                </c:pt>
                <c:pt idx="21">
                  <c:v>5</c:v>
                </c:pt>
                <c:pt idx="25">
                  <c:v>56</c:v>
                </c:pt>
                <c:pt idx="26">
                  <c:v>6</c:v>
                </c:pt>
                <c:pt idx="27">
                  <c:v>7</c:v>
                </c:pt>
                <c:pt idx="29">
                  <c:v>26</c:v>
                </c:pt>
                <c:pt idx="31">
                  <c:v>2</c:v>
                </c:pt>
                <c:pt idx="32">
                  <c:v>2</c:v>
                </c:pt>
                <c:pt idx="3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0-4168-B7A5-52AA8FCC97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204125168"/>
        <c:axId val="1788554400"/>
      </c:barChart>
      <c:catAx>
        <c:axId val="2041251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554400"/>
        <c:crosses val="autoZero"/>
        <c:auto val="1"/>
        <c:lblAlgn val="ctr"/>
        <c:lblOffset val="100"/>
        <c:noMultiLvlLbl val="0"/>
      </c:catAx>
      <c:valAx>
        <c:axId val="1788554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2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/>
              <a:t>Analysis of Apps in the Google Play Store</a:t>
            </a:r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2E33-6D01-40DB-912D-662B0D33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414780"/>
            <a:ext cx="8056563" cy="367645"/>
          </a:xfrm>
        </p:spPr>
        <p:txBody>
          <a:bodyPr/>
          <a:lstStyle/>
          <a:p>
            <a:pPr algn="l"/>
            <a:r>
              <a:rPr lang="en-US" sz="1800" dirty="0"/>
              <a:t>Summary : 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938B-F86D-48BD-A5FB-A219332A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275" y="933255"/>
            <a:ext cx="8056563" cy="481709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By the Analysis, Game , Family ,  Tools and Medical were the most common categories, accounting for about 11%, 18% ,8% and 3% of the total number of apps in our dataset, respectively.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Beauty was the least prevalent category.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Majority of the apps in Family , Game and Tools, as well as Medical categories were free to install.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Family , Game , Tools, Medical as well as Personalization categories had the biggest number of paid apps available for download.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93% of the total  apps  on the Play Store were  are Free. It means Majority of Apps Are Free.</a:t>
            </a:r>
          </a:p>
          <a:p>
            <a:pPr algn="l"/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IN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929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707-ED95-45FE-A481-22BF8CB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9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/>
              <a:t>Data Scraping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Collected descriptive information on over 19,721 apps across 17 different categories in the Google Play Store.</a:t>
            </a:r>
          </a:p>
          <a:p>
            <a:pPr algn="l"/>
            <a:r>
              <a:rPr lang="en-US" dirty="0"/>
              <a:t>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Categories included Business, Food &amp; Drink, Books &amp; Reference, Travel &amp; Local, Health &amp; Fitness, News &amp; Magazines, Education, Social, Finance, Medical, and Entertainment.</a:t>
            </a:r>
          </a:p>
          <a:p>
            <a:pPr algn="l"/>
            <a:r>
              <a:rPr lang="en-US" dirty="0"/>
              <a:t>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Scraped app title, category, genre, content 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4C5A994-7AF4-4855-AB14-75543BC71C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4" y="3429000"/>
            <a:ext cx="7802874" cy="30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/>
              <a:t>Categories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09219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Game , Family ,  Tools and Medical were the most common categories, accounting for about 11%, 18% ,8% and 3% of the total number of apps in our dataset, respectively.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Beauty was the least prevalent category.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762E8C-F5C6-406E-BB3F-13CB283D5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33474"/>
              </p:ext>
            </p:extLst>
          </p:nvPr>
        </p:nvGraphicFramePr>
        <p:xfrm>
          <a:off x="1489435" y="2073897"/>
          <a:ext cx="6655324" cy="4213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/>
              <a:t>Free vs. Paid Apps(Content Wise)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/>
              <a:t>In Both Paid and Free version of an app, Everyone Content leads. However, In Paid Version there are negligible no of Adult and unrated content.</a:t>
            </a:r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34548A58-84E4-4720-B777-99A44BB6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684806"/>
            <a:ext cx="3919030" cy="3533370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A8F7A6AE-8272-4E9C-A808-6064A169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4" y="2684807"/>
            <a:ext cx="3724084" cy="35241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46DD16-CC27-4885-96CB-B2771A32DAB5}"/>
              </a:ext>
            </a:extLst>
          </p:cNvPr>
          <p:cNvSpPr/>
          <p:nvPr/>
        </p:nvSpPr>
        <p:spPr>
          <a:xfrm>
            <a:off x="1112363" y="6218176"/>
            <a:ext cx="2347274" cy="361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2BFA0-21DC-49FB-B50D-EC16DE00E15B}"/>
              </a:ext>
            </a:extLst>
          </p:cNvPr>
          <p:cNvSpPr/>
          <p:nvPr/>
        </p:nvSpPr>
        <p:spPr>
          <a:xfrm>
            <a:off x="5533534" y="6218176"/>
            <a:ext cx="2422689" cy="276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</a:t>
            </a:r>
          </a:p>
        </p:txBody>
      </p:sp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/>
              <a:t>Paid and Free Ratio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/>
              <a:t>93% of the total  apps  on the Play Store were  are Free. It means Majority of Apps Are Free.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87E380-0EAD-4330-95B8-AC858B873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84477"/>
              </p:ext>
            </p:extLst>
          </p:nvPr>
        </p:nvGraphicFramePr>
        <p:xfrm>
          <a:off x="1498862" y="1668544"/>
          <a:ext cx="6447934" cy="451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/>
              <a:t>Free and Paid Apps by Category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The Majority of apps in Family , Game and Tools, as well as Medical categories were free to install.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Family , Game , Tools, Medical as well as Personalization categories had the biggest number of paid apps available for download.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762E8C-F5C6-406E-BB3F-13CB283D5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593206"/>
              </p:ext>
            </p:extLst>
          </p:nvPr>
        </p:nvGraphicFramePr>
        <p:xfrm>
          <a:off x="942681" y="2111604"/>
          <a:ext cx="6928700" cy="408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/>
              <a:t>Number of Installs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Among the apps that had been downloaded between 500M to 1B+ times were </a:t>
            </a:r>
            <a:r>
              <a:rPr lang="en-US" dirty="0" err="1"/>
              <a:t>Instagram</a:t>
            </a:r>
            <a:r>
              <a:rPr lang="en-US" dirty="0"/>
              <a:t>, Facebook, Google + and Google News.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70A5E7-ADC3-46C4-8274-AEFD97B4C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41683"/>
              </p:ext>
            </p:extLst>
          </p:nvPr>
        </p:nvGraphicFramePr>
        <p:xfrm>
          <a:off x="725863" y="2592370"/>
          <a:ext cx="7654565" cy="381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084-B547-481C-A646-AA434300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339366"/>
            <a:ext cx="8056563" cy="631595"/>
          </a:xfrm>
        </p:spPr>
        <p:txBody>
          <a:bodyPr/>
          <a:lstStyle/>
          <a:p>
            <a:r>
              <a:rPr lang="en-US" sz="1800" dirty="0"/>
              <a:t>No of Apps in Each Genre</a:t>
            </a:r>
            <a:br>
              <a:rPr lang="en-US" sz="1800" dirty="0"/>
            </a:br>
            <a:r>
              <a:rPr lang="en-US" sz="1800" dirty="0"/>
              <a:t> 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4A6308-6EE1-4D08-A389-CF0BD22FE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69239"/>
              </p:ext>
            </p:extLst>
          </p:nvPr>
        </p:nvGraphicFramePr>
        <p:xfrm>
          <a:off x="1084082" y="2375555"/>
          <a:ext cx="7521756" cy="379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210854-53B5-4CAE-883D-3851A21F38B4}"/>
              </a:ext>
            </a:extLst>
          </p:cNvPr>
          <p:cNvSpPr/>
          <p:nvPr/>
        </p:nvSpPr>
        <p:spPr>
          <a:xfrm>
            <a:off x="782425" y="970961"/>
            <a:ext cx="7729979" cy="107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 and Tools has the highest No of Downloads.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0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3634-4A70-412C-8D25-E7236769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63" y="584462"/>
            <a:ext cx="3016577" cy="3544478"/>
          </a:xfrm>
        </p:spPr>
        <p:txBody>
          <a:bodyPr/>
          <a:lstStyle/>
          <a:p>
            <a:r>
              <a:rPr lang="en-US" sz="1600" dirty="0"/>
              <a:t>Android Version with 4.0 and Above has Support Maximum number of Google Play Store Apps.</a:t>
            </a:r>
            <a:br>
              <a:rPr lang="en-US" sz="1600" dirty="0"/>
            </a:br>
            <a:r>
              <a:rPr lang="en-US" sz="1600" dirty="0"/>
              <a:t>However , There are many Apps which does not depends on the Android version.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11B17-C1CE-4B1F-876E-DCD291FDC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4679"/>
              </p:ext>
            </p:extLst>
          </p:nvPr>
        </p:nvGraphicFramePr>
        <p:xfrm>
          <a:off x="373040" y="505454"/>
          <a:ext cx="4589489" cy="569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16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833</TotalTime>
  <Words>536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News Gothic MT</vt:lpstr>
      <vt:lpstr>Wingdings 2</vt:lpstr>
      <vt:lpstr>Breeze</vt:lpstr>
      <vt:lpstr>Analysis of Apps in the Google Play Store</vt:lpstr>
      <vt:lpstr>Data Scraping</vt:lpstr>
      <vt:lpstr>Categories </vt:lpstr>
      <vt:lpstr>Free vs. Paid Apps(Content Wise)</vt:lpstr>
      <vt:lpstr>Paid and Free Ratio</vt:lpstr>
      <vt:lpstr>Free and Paid Apps by Category</vt:lpstr>
      <vt:lpstr>Number of Installs </vt:lpstr>
      <vt:lpstr>No of Apps in Each Genre  </vt:lpstr>
      <vt:lpstr>Android Version with 4.0 and Above has Support Maximum number of Google Play Store Apps. However , There are many Apps which does not depends on the Android version.</vt:lpstr>
      <vt:lpstr>Summary 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Ajay Kumar</cp:lastModifiedBy>
  <cp:revision>83</cp:revision>
  <dcterms:created xsi:type="dcterms:W3CDTF">2018-08-05T03:03:09Z</dcterms:created>
  <dcterms:modified xsi:type="dcterms:W3CDTF">2020-11-17T07:55:26Z</dcterms:modified>
</cp:coreProperties>
</file>