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66" r:id="rId4"/>
    <p:sldId id="267" r:id="rId5"/>
    <p:sldId id="258" r:id="rId6"/>
    <p:sldId id="271" r:id="rId7"/>
    <p:sldId id="272" r:id="rId8"/>
    <p:sldId id="273" r:id="rId9"/>
    <p:sldId id="274" r:id="rId10"/>
    <p:sldId id="275" r:id="rId11"/>
    <p:sldId id="276" r:id="rId12"/>
    <p:sldId id="277" r:id="rId13"/>
    <p:sldId id="290" r:id="rId14"/>
    <p:sldId id="285" r:id="rId15"/>
    <p:sldId id="291" r:id="rId16"/>
    <p:sldId id="286" r:id="rId17"/>
    <p:sldId id="292" r:id="rId18"/>
    <p:sldId id="287" r:id="rId19"/>
    <p:sldId id="293" r:id="rId20"/>
    <p:sldId id="288" r:id="rId21"/>
    <p:sldId id="294" r:id="rId22"/>
    <p:sldId id="289" r:id="rId23"/>
    <p:sldId id="295" r:id="rId24"/>
    <p:sldId id="296" r:id="rId25"/>
    <p:sldId id="297" r:id="rId26"/>
    <p:sldId id="278" r:id="rId27"/>
    <p:sldId id="279" r:id="rId28"/>
    <p:sldId id="280" r:id="rId29"/>
    <p:sldId id="281" r:id="rId30"/>
    <p:sldId id="282" r:id="rId31"/>
    <p:sldId id="283" r:id="rId32"/>
    <p:sldId id="284" r:id="rId33"/>
    <p:sldId id="262" r:id="rId34"/>
    <p:sldId id="26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C00"/>
    <a:srgbClr val="808080"/>
    <a:srgbClr val="FFC3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12F75-88E0-4EC7-AAA0-BF89B19062A9}" type="datetimeFigureOut">
              <a:rPr lang="en-IN" smtClean="0"/>
              <a:t>11-12-2023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8BA-CC42-4B14-998D-7824F8041D77}" type="slidenum">
              <a:rPr lang="en-IN" smtClean="0"/>
              <a:t>‹#›</a:t>
            </a:fld>
            <a:endParaRPr lang="en-IN"/>
          </a:p>
        </p:txBody>
      </p:sp>
    </p:spTree>
    <p:extLst>
      <p:ext uri="{BB962C8B-B14F-4D97-AF65-F5344CB8AC3E}">
        <p14:creationId xmlns:p14="http://schemas.microsoft.com/office/powerpoint/2010/main" val="144029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9DB8BA-CC42-4B14-998D-7824F8041D77}" type="slidenum">
              <a:rPr lang="en-IN" smtClean="0"/>
              <a:t>1</a:t>
            </a:fld>
            <a:endParaRPr lang="en-IN"/>
          </a:p>
        </p:txBody>
      </p:sp>
    </p:spTree>
    <p:extLst>
      <p:ext uri="{BB962C8B-B14F-4D97-AF65-F5344CB8AC3E}">
        <p14:creationId xmlns:p14="http://schemas.microsoft.com/office/powerpoint/2010/main" val="189365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93298" y="1645921"/>
            <a:ext cx="7772400" cy="1629728"/>
          </a:xfrm>
        </p:spPr>
        <p:txBody>
          <a:bodyPr/>
          <a:lstStyle/>
          <a:p>
            <a:r>
              <a:rPr lang="en-US" b="1" dirty="0">
                <a:latin typeface="Lao UI" panose="020B0502040204020203" pitchFamily="34" charset="0"/>
                <a:cs typeface="Lao UI" panose="020B0502040204020203" pitchFamily="34" charset="0"/>
              </a:rPr>
              <a:t>Sentiment Analysis on Social Media Platform</a:t>
            </a:r>
          </a:p>
        </p:txBody>
      </p:sp>
      <p:sp>
        <p:nvSpPr>
          <p:cNvPr id="4" name="TextBox 3">
            <a:extLst>
              <a:ext uri="{FF2B5EF4-FFF2-40B4-BE49-F238E27FC236}">
                <a16:creationId xmlns:a16="http://schemas.microsoft.com/office/drawing/2014/main" id="{F05B42E8-6266-B713-8293-2282902E792E}"/>
              </a:ext>
            </a:extLst>
          </p:cNvPr>
          <p:cNvSpPr txBox="1"/>
          <p:nvPr/>
        </p:nvSpPr>
        <p:spPr>
          <a:xfrm>
            <a:off x="3896751" y="4117932"/>
            <a:ext cx="5134707"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Ashok Sai Doredla(JH88172)</a:t>
            </a:r>
          </a:p>
          <a:p>
            <a:r>
              <a:rPr lang="en-US" b="1" dirty="0">
                <a:latin typeface="Times New Roman" panose="02020603050405020304" pitchFamily="18" charset="0"/>
                <a:cs typeface="Times New Roman" panose="02020603050405020304" pitchFamily="18" charset="0"/>
              </a:rPr>
              <a:t>	     Ajay Rajaram(BD51771)                              	     Reshma Chowdary </a:t>
            </a:r>
            <a:r>
              <a:rPr lang="en-US" b="1" dirty="0" err="1">
                <a:latin typeface="Times New Roman" panose="02020603050405020304" pitchFamily="18" charset="0"/>
                <a:cs typeface="Times New Roman" panose="02020603050405020304" pitchFamily="18" charset="0"/>
              </a:rPr>
              <a:t>Attipatla</a:t>
            </a:r>
            <a:r>
              <a:rPr lang="en-US" b="1" dirty="0">
                <a:latin typeface="Times New Roman" panose="02020603050405020304" pitchFamily="18" charset="0"/>
                <a:cs typeface="Times New Roman" panose="02020603050405020304" pitchFamily="18" charset="0"/>
              </a:rPr>
              <a:t>(ZG38530)</a:t>
            </a:r>
          </a:p>
          <a:p>
            <a:r>
              <a:rPr lang="en-US" b="1" dirty="0">
                <a:latin typeface="Times New Roman" panose="02020603050405020304" pitchFamily="18" charset="0"/>
                <a:cs typeface="Times New Roman" panose="02020603050405020304" pitchFamily="18" charset="0"/>
              </a:rPr>
              <a:t>	     Saroj </a:t>
            </a:r>
            <a:r>
              <a:rPr lang="en-US" b="1" dirty="0" err="1">
                <a:latin typeface="Times New Roman" panose="02020603050405020304" pitchFamily="18" charset="0"/>
                <a:cs typeface="Times New Roman" panose="02020603050405020304" pitchFamily="18" charset="0"/>
              </a:rPr>
              <a:t>Kumandan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Kothakota</a:t>
            </a:r>
            <a:r>
              <a:rPr lang="en-US" b="1" dirty="0">
                <a:latin typeface="Times New Roman" panose="02020603050405020304" pitchFamily="18" charset="0"/>
                <a:cs typeface="Times New Roman" panose="02020603050405020304" pitchFamily="18" charset="0"/>
              </a:rPr>
              <a:t>(EI34057)</a:t>
            </a:r>
          </a:p>
          <a:p>
            <a:r>
              <a:rPr lang="en-US" b="1" dirty="0">
                <a:latin typeface="Times New Roman" panose="02020603050405020304" pitchFamily="18" charset="0"/>
                <a:cs typeface="Times New Roman" panose="02020603050405020304" pitchFamily="18" charset="0"/>
              </a:rPr>
              <a:t>	     Swetha </a:t>
            </a:r>
            <a:r>
              <a:rPr lang="en-US" b="1" dirty="0" err="1">
                <a:latin typeface="Times New Roman" panose="02020603050405020304" pitchFamily="18" charset="0"/>
                <a:cs typeface="Times New Roman" panose="02020603050405020304" pitchFamily="18" charset="0"/>
              </a:rPr>
              <a:t>Manchukonda</a:t>
            </a:r>
            <a:r>
              <a:rPr lang="en-US" b="1" dirty="0">
                <a:latin typeface="Times New Roman" panose="02020603050405020304" pitchFamily="18" charset="0"/>
                <a:cs typeface="Times New Roman" panose="02020603050405020304" pitchFamily="18" charset="0"/>
              </a:rPr>
              <a:t>(TA08134)</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8C5B-4389-CFBC-5E2D-82CAB65E3A13}"/>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Before and After Data Cleaning and Pre Processing</a:t>
            </a:r>
            <a:br>
              <a:rPr lang="en-US" b="1" dirty="0">
                <a:latin typeface="Lao UI" panose="020B0502040204020203" pitchFamily="34" charset="0"/>
                <a:cs typeface="Lao UI" panose="020B0502040204020203" pitchFamily="34" charset="0"/>
              </a:rPr>
            </a:b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1AD68DE1-FB8A-58C9-0FDD-033ECC70C6E9}"/>
              </a:ext>
            </a:extLst>
          </p:cNvPr>
          <p:cNvSpPr>
            <a:spLocks noGrp="1"/>
          </p:cNvSpPr>
          <p:nvPr>
            <p:ph idx="1"/>
          </p:nvPr>
        </p:nvSpPr>
        <p:spPr/>
        <p:txBody>
          <a:bodyPr/>
          <a:lstStyle/>
          <a:p>
            <a:pPr marL="0" indent="0">
              <a:buNone/>
            </a:pPr>
            <a:r>
              <a:rPr lang="en-US" dirty="0"/>
              <a:t>Before</a:t>
            </a:r>
          </a:p>
          <a:p>
            <a:pPr marL="0" indent="0">
              <a:buNone/>
            </a:pPr>
            <a:endParaRPr lang="en-IN" dirty="0"/>
          </a:p>
        </p:txBody>
      </p:sp>
      <p:pic>
        <p:nvPicPr>
          <p:cNvPr id="5" name="Picture 4">
            <a:extLst>
              <a:ext uri="{FF2B5EF4-FFF2-40B4-BE49-F238E27FC236}">
                <a16:creationId xmlns:a16="http://schemas.microsoft.com/office/drawing/2014/main" id="{2A662F5F-E622-9380-DFCE-06F7F6EB31D5}"/>
              </a:ext>
            </a:extLst>
          </p:cNvPr>
          <p:cNvPicPr>
            <a:picLocks noChangeAspect="1"/>
          </p:cNvPicPr>
          <p:nvPr/>
        </p:nvPicPr>
        <p:blipFill>
          <a:blip r:embed="rId2"/>
          <a:stretch>
            <a:fillRect/>
          </a:stretch>
        </p:blipFill>
        <p:spPr>
          <a:xfrm>
            <a:off x="457200" y="2560427"/>
            <a:ext cx="7512148" cy="3750469"/>
          </a:xfrm>
          <a:prstGeom prst="rect">
            <a:avLst/>
          </a:prstGeom>
        </p:spPr>
      </p:pic>
    </p:spTree>
    <p:extLst>
      <p:ext uri="{BB962C8B-B14F-4D97-AF65-F5344CB8AC3E}">
        <p14:creationId xmlns:p14="http://schemas.microsoft.com/office/powerpoint/2010/main" val="39960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055-1C0F-402E-F92F-E56369C0BA86}"/>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104B1BBE-09FD-7726-8019-7DD590DAE636}"/>
              </a:ext>
            </a:extLst>
          </p:cNvPr>
          <p:cNvSpPr>
            <a:spLocks noGrp="1"/>
          </p:cNvSpPr>
          <p:nvPr>
            <p:ph idx="1"/>
          </p:nvPr>
        </p:nvSpPr>
        <p:spPr/>
        <p:txBody>
          <a:bodyPr/>
          <a:lstStyle/>
          <a:p>
            <a:pPr marL="0" indent="0">
              <a:buNone/>
            </a:pPr>
            <a:r>
              <a:rPr lang="en-US" dirty="0"/>
              <a:t>After</a:t>
            </a:r>
          </a:p>
          <a:p>
            <a:pPr marL="0" indent="0">
              <a:buNone/>
            </a:pPr>
            <a:endParaRPr lang="en-IN" dirty="0"/>
          </a:p>
        </p:txBody>
      </p:sp>
      <p:pic>
        <p:nvPicPr>
          <p:cNvPr id="5" name="Picture 4">
            <a:extLst>
              <a:ext uri="{FF2B5EF4-FFF2-40B4-BE49-F238E27FC236}">
                <a16:creationId xmlns:a16="http://schemas.microsoft.com/office/drawing/2014/main" id="{F67FD225-1C5D-C947-3750-54753DF6A81D}"/>
              </a:ext>
            </a:extLst>
          </p:cNvPr>
          <p:cNvPicPr>
            <a:picLocks noChangeAspect="1"/>
          </p:cNvPicPr>
          <p:nvPr/>
        </p:nvPicPr>
        <p:blipFill>
          <a:blip r:embed="rId2"/>
          <a:stretch>
            <a:fillRect/>
          </a:stretch>
        </p:blipFill>
        <p:spPr>
          <a:xfrm>
            <a:off x="583809" y="2505560"/>
            <a:ext cx="8102991" cy="3750469"/>
          </a:xfrm>
          <a:prstGeom prst="rect">
            <a:avLst/>
          </a:prstGeom>
        </p:spPr>
      </p:pic>
    </p:spTree>
    <p:extLst>
      <p:ext uri="{BB962C8B-B14F-4D97-AF65-F5344CB8AC3E}">
        <p14:creationId xmlns:p14="http://schemas.microsoft.com/office/powerpoint/2010/main" val="128717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E478-E0A2-AAC4-808C-E054C8D2AF7C}"/>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Data Analysis &amp; Visualization</a:t>
            </a:r>
            <a:br>
              <a:rPr lang="en-US" b="1" dirty="0">
                <a:latin typeface="Lao UI" panose="020B0502040204020203" pitchFamily="34" charset="0"/>
                <a:cs typeface="Lao UI" panose="020B0502040204020203" pitchFamily="34" charset="0"/>
              </a:rPr>
            </a:b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759679F8-A0A5-1496-3A87-EACD6E76ADFA}"/>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Analysis:</a:t>
            </a:r>
          </a:p>
          <a:p>
            <a:pPr algn="just"/>
            <a:r>
              <a:rPr lang="en-US" sz="2400" dirty="0">
                <a:latin typeface="Times New Roman" panose="02020603050405020304" pitchFamily="18" charset="0"/>
                <a:cs typeface="Times New Roman" panose="02020603050405020304" pitchFamily="18" charset="0"/>
              </a:rPr>
              <a:t>Sentiment Distribution: Examined how sentiments (negative, neutral, positive) are distributed in the dataset.</a:t>
            </a:r>
          </a:p>
          <a:p>
            <a:pPr algn="just"/>
            <a:r>
              <a:rPr lang="en-US" sz="2400" dirty="0">
                <a:latin typeface="Times New Roman" panose="02020603050405020304" pitchFamily="18" charset="0"/>
                <a:cs typeface="Times New Roman" panose="02020603050405020304" pitchFamily="18" charset="0"/>
              </a:rPr>
              <a:t>Statistical Metrics: Utilized metrics like accuracy, precision, recall, and F1-score for model evaluation.</a:t>
            </a:r>
          </a:p>
          <a:p>
            <a:pPr marL="0" indent="0" algn="just">
              <a:buNone/>
            </a:pPr>
            <a:r>
              <a:rPr lang="en-US" sz="2400" b="1" dirty="0">
                <a:latin typeface="Times New Roman" panose="02020603050405020304" pitchFamily="18" charset="0"/>
                <a:cs typeface="Times New Roman" panose="02020603050405020304" pitchFamily="18" charset="0"/>
              </a:rPr>
              <a:t>Visualization</a:t>
            </a:r>
          </a:p>
          <a:p>
            <a:pPr algn="just"/>
            <a:r>
              <a:rPr lang="en-US" sz="2400" b="1" dirty="0">
                <a:latin typeface="Times New Roman" panose="02020603050405020304" pitchFamily="18" charset="0"/>
                <a:cs typeface="Times New Roman" panose="02020603050405020304" pitchFamily="18" charset="0"/>
              </a:rPr>
              <a:t>Bar Chart:</a:t>
            </a:r>
            <a:r>
              <a:rPr lang="en-US" sz="2400" dirty="0">
                <a:latin typeface="Times New Roman" panose="02020603050405020304" pitchFamily="18" charset="0"/>
                <a:cs typeface="Times New Roman" panose="02020603050405020304" pitchFamily="18" charset="0"/>
              </a:rPr>
              <a:t> Depicted sentiment score distribution through a bar chart, revealing the prevalence of different sentiments.</a:t>
            </a:r>
          </a:p>
          <a:p>
            <a:pPr algn="just"/>
            <a:r>
              <a:rPr lang="en-US" sz="2400" b="1" dirty="0">
                <a:latin typeface="Times New Roman" panose="02020603050405020304" pitchFamily="18" charset="0"/>
                <a:cs typeface="Times New Roman" panose="02020603050405020304" pitchFamily="18" charset="0"/>
              </a:rPr>
              <a:t>Pie Chart: </a:t>
            </a:r>
            <a:r>
              <a:rPr lang="en-US" sz="2400" dirty="0">
                <a:latin typeface="Times New Roman" panose="02020603050405020304" pitchFamily="18" charset="0"/>
                <a:cs typeface="Times New Roman" panose="02020603050405020304" pitchFamily="18" charset="0"/>
              </a:rPr>
              <a:t>Illustrated the proportion of each sentiment class using a pie chart for a quick overview.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57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DEE1-0D8E-4760-AA0C-166A19AB107E}"/>
              </a:ext>
            </a:extLst>
          </p:cNvPr>
          <p:cNvSpPr>
            <a:spLocks noGrp="1"/>
          </p:cNvSpPr>
          <p:nvPr>
            <p:ph type="title"/>
          </p:nvPr>
        </p:nvSpPr>
        <p:spPr/>
        <p:txBody>
          <a:bodyPr/>
          <a:lstStyle/>
          <a:p>
            <a:r>
              <a:rPr lang="en-US" dirty="0"/>
              <a:t>Top 10 Most Reviewed Products</a:t>
            </a:r>
            <a:endParaRPr lang="en-IN" dirty="0"/>
          </a:p>
        </p:txBody>
      </p:sp>
      <p:pic>
        <p:nvPicPr>
          <p:cNvPr id="4" name="Picture 3">
            <a:extLst>
              <a:ext uri="{FF2B5EF4-FFF2-40B4-BE49-F238E27FC236}">
                <a16:creationId xmlns:a16="http://schemas.microsoft.com/office/drawing/2014/main" id="{413EC37B-27CE-BF62-C0FF-5C0EF8163BD4}"/>
              </a:ext>
            </a:extLst>
          </p:cNvPr>
          <p:cNvPicPr>
            <a:picLocks noChangeAspect="1"/>
          </p:cNvPicPr>
          <p:nvPr/>
        </p:nvPicPr>
        <p:blipFill>
          <a:blip r:embed="rId2"/>
          <a:stretch>
            <a:fillRect/>
          </a:stretch>
        </p:blipFill>
        <p:spPr>
          <a:xfrm>
            <a:off x="457200" y="2444804"/>
            <a:ext cx="8229600" cy="3386370"/>
          </a:xfrm>
          <a:prstGeom prst="rect">
            <a:avLst/>
          </a:prstGeom>
        </p:spPr>
      </p:pic>
    </p:spTree>
    <p:extLst>
      <p:ext uri="{BB962C8B-B14F-4D97-AF65-F5344CB8AC3E}">
        <p14:creationId xmlns:p14="http://schemas.microsoft.com/office/powerpoint/2010/main" val="110444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669E-0C0D-48AD-9CCD-2499FBF9843B}"/>
              </a:ext>
            </a:extLst>
          </p:cNvPr>
          <p:cNvSpPr>
            <a:spLocks noGrp="1"/>
          </p:cNvSpPr>
          <p:nvPr>
            <p:ph type="title"/>
          </p:nvPr>
        </p:nvSpPr>
        <p:spPr>
          <a:xfrm>
            <a:off x="439838" y="636607"/>
            <a:ext cx="8246962" cy="1108363"/>
          </a:xfrm>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4" name="Picture 3">
            <a:extLst>
              <a:ext uri="{FF2B5EF4-FFF2-40B4-BE49-F238E27FC236}">
                <a16:creationId xmlns:a16="http://schemas.microsoft.com/office/drawing/2014/main" id="{F4757790-F6FC-4111-BFE6-E80EF9F06DA8}"/>
              </a:ext>
            </a:extLst>
          </p:cNvPr>
          <p:cNvPicPr>
            <a:picLocks noChangeAspect="1"/>
          </p:cNvPicPr>
          <p:nvPr/>
        </p:nvPicPr>
        <p:blipFill>
          <a:blip r:embed="rId2"/>
          <a:stretch>
            <a:fillRect/>
          </a:stretch>
        </p:blipFill>
        <p:spPr>
          <a:xfrm>
            <a:off x="179109" y="1744971"/>
            <a:ext cx="8861196" cy="4391878"/>
          </a:xfrm>
          <a:prstGeom prst="rect">
            <a:avLst/>
          </a:prstGeom>
        </p:spPr>
      </p:pic>
    </p:spTree>
    <p:extLst>
      <p:ext uri="{BB962C8B-B14F-4D97-AF65-F5344CB8AC3E}">
        <p14:creationId xmlns:p14="http://schemas.microsoft.com/office/powerpoint/2010/main" val="322231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B20-D4ED-A148-3D17-8B671585AE03}"/>
              </a:ext>
            </a:extLst>
          </p:cNvPr>
          <p:cNvSpPr>
            <a:spLocks noGrp="1"/>
          </p:cNvSpPr>
          <p:nvPr>
            <p:ph type="title"/>
          </p:nvPr>
        </p:nvSpPr>
        <p:spPr/>
        <p:txBody>
          <a:bodyPr/>
          <a:lstStyle/>
          <a:p>
            <a:r>
              <a:rPr lang="en-US" dirty="0"/>
              <a:t>Top 10 Best Brands</a:t>
            </a:r>
            <a:endParaRPr lang="en-IN" dirty="0"/>
          </a:p>
        </p:txBody>
      </p:sp>
      <p:pic>
        <p:nvPicPr>
          <p:cNvPr id="4" name="Picture 3">
            <a:extLst>
              <a:ext uri="{FF2B5EF4-FFF2-40B4-BE49-F238E27FC236}">
                <a16:creationId xmlns:a16="http://schemas.microsoft.com/office/drawing/2014/main" id="{7D1DE46C-84BF-65C6-3676-248BE200BE69}"/>
              </a:ext>
            </a:extLst>
          </p:cNvPr>
          <p:cNvPicPr>
            <a:picLocks noChangeAspect="1"/>
          </p:cNvPicPr>
          <p:nvPr/>
        </p:nvPicPr>
        <p:blipFill>
          <a:blip r:embed="rId2"/>
          <a:stretch>
            <a:fillRect/>
          </a:stretch>
        </p:blipFill>
        <p:spPr>
          <a:xfrm>
            <a:off x="461962" y="2128603"/>
            <a:ext cx="8220075" cy="3222885"/>
          </a:xfrm>
          <a:prstGeom prst="rect">
            <a:avLst/>
          </a:prstGeom>
        </p:spPr>
      </p:pic>
    </p:spTree>
    <p:extLst>
      <p:ext uri="{BB962C8B-B14F-4D97-AF65-F5344CB8AC3E}">
        <p14:creationId xmlns:p14="http://schemas.microsoft.com/office/powerpoint/2010/main" val="188620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691-CD49-4BCB-2A6F-83D11866C33B}"/>
              </a:ext>
            </a:extLst>
          </p:cNvPr>
          <p:cNvSpPr>
            <a:spLocks noGrp="1"/>
          </p:cNvSpPr>
          <p:nvPr>
            <p:ph type="title"/>
          </p:nvPr>
        </p:nvSpPr>
        <p:spPr/>
        <p:txBody>
          <a:bodyPr/>
          <a:lstStyle/>
          <a:p>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3" name="Picture 2">
            <a:extLst>
              <a:ext uri="{FF2B5EF4-FFF2-40B4-BE49-F238E27FC236}">
                <a16:creationId xmlns:a16="http://schemas.microsoft.com/office/drawing/2014/main" id="{EE7951C9-8112-A36E-E4A3-5F71278F69BE}"/>
              </a:ext>
            </a:extLst>
          </p:cNvPr>
          <p:cNvPicPr>
            <a:picLocks noChangeAspect="1"/>
          </p:cNvPicPr>
          <p:nvPr/>
        </p:nvPicPr>
        <p:blipFill>
          <a:blip r:embed="rId2"/>
          <a:stretch>
            <a:fillRect/>
          </a:stretch>
        </p:blipFill>
        <p:spPr>
          <a:xfrm>
            <a:off x="457200" y="1849030"/>
            <a:ext cx="8210746" cy="4741683"/>
          </a:xfrm>
          <a:prstGeom prst="rect">
            <a:avLst/>
          </a:prstGeom>
        </p:spPr>
      </p:pic>
    </p:spTree>
    <p:extLst>
      <p:ext uri="{BB962C8B-B14F-4D97-AF65-F5344CB8AC3E}">
        <p14:creationId xmlns:p14="http://schemas.microsoft.com/office/powerpoint/2010/main" val="50108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F2D7-EB0D-8E3E-2C3D-A9109407D38B}"/>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TOP 10 WORST BRANDS</a:t>
            </a:r>
            <a:endParaRPr lang="en-IN" b="1" dirty="0">
              <a:latin typeface="Lao UI" panose="020B0502040204020203" pitchFamily="34" charset="0"/>
              <a:cs typeface="Lao UI" panose="020B0502040204020203" pitchFamily="34" charset="0"/>
            </a:endParaRPr>
          </a:p>
        </p:txBody>
      </p:sp>
      <p:pic>
        <p:nvPicPr>
          <p:cNvPr id="4" name="Picture 3">
            <a:extLst>
              <a:ext uri="{FF2B5EF4-FFF2-40B4-BE49-F238E27FC236}">
                <a16:creationId xmlns:a16="http://schemas.microsoft.com/office/drawing/2014/main" id="{ECA92C88-04B0-99AA-9D18-016F60959938}"/>
              </a:ext>
            </a:extLst>
          </p:cNvPr>
          <p:cNvPicPr>
            <a:picLocks noChangeAspect="1"/>
          </p:cNvPicPr>
          <p:nvPr/>
        </p:nvPicPr>
        <p:blipFill>
          <a:blip r:embed="rId2"/>
          <a:stretch>
            <a:fillRect/>
          </a:stretch>
        </p:blipFill>
        <p:spPr>
          <a:xfrm>
            <a:off x="433387" y="1947862"/>
            <a:ext cx="8277225" cy="3298695"/>
          </a:xfrm>
          <a:prstGeom prst="rect">
            <a:avLst/>
          </a:prstGeom>
        </p:spPr>
      </p:pic>
    </p:spTree>
    <p:extLst>
      <p:ext uri="{BB962C8B-B14F-4D97-AF65-F5344CB8AC3E}">
        <p14:creationId xmlns:p14="http://schemas.microsoft.com/office/powerpoint/2010/main" val="190965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371E-7327-A514-4008-DED4B115E3AB}"/>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3" name="Picture 2">
            <a:extLst>
              <a:ext uri="{FF2B5EF4-FFF2-40B4-BE49-F238E27FC236}">
                <a16:creationId xmlns:a16="http://schemas.microsoft.com/office/drawing/2014/main" id="{3737C25E-C032-2FEB-BA59-6DFF04B7670E}"/>
              </a:ext>
            </a:extLst>
          </p:cNvPr>
          <p:cNvPicPr>
            <a:picLocks noChangeAspect="1"/>
          </p:cNvPicPr>
          <p:nvPr/>
        </p:nvPicPr>
        <p:blipFill>
          <a:blip r:embed="rId2"/>
          <a:stretch>
            <a:fillRect/>
          </a:stretch>
        </p:blipFill>
        <p:spPr>
          <a:xfrm>
            <a:off x="457200" y="2053883"/>
            <a:ext cx="8095957" cy="4389120"/>
          </a:xfrm>
          <a:prstGeom prst="rect">
            <a:avLst/>
          </a:prstGeom>
        </p:spPr>
      </p:pic>
    </p:spTree>
    <p:extLst>
      <p:ext uri="{BB962C8B-B14F-4D97-AF65-F5344CB8AC3E}">
        <p14:creationId xmlns:p14="http://schemas.microsoft.com/office/powerpoint/2010/main" val="212633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BC43-7D2D-DA81-3365-6F6B573DE117}"/>
              </a:ext>
            </a:extLst>
          </p:cNvPr>
          <p:cNvSpPr>
            <a:spLocks noGrp="1"/>
          </p:cNvSpPr>
          <p:nvPr>
            <p:ph type="title"/>
          </p:nvPr>
        </p:nvSpPr>
        <p:spPr/>
        <p:txBody>
          <a:bodyPr>
            <a:normAutofit fontScale="90000"/>
          </a:bodyPr>
          <a:lstStyle/>
          <a:p>
            <a:r>
              <a:rPr lang="en-US" b="1" dirty="0"/>
              <a:t>BEST BUDGET PRODUCTS UNDER $500</a:t>
            </a:r>
            <a:endParaRPr lang="en-IN" b="1" dirty="0"/>
          </a:p>
        </p:txBody>
      </p:sp>
      <p:pic>
        <p:nvPicPr>
          <p:cNvPr id="4" name="Picture 3">
            <a:extLst>
              <a:ext uri="{FF2B5EF4-FFF2-40B4-BE49-F238E27FC236}">
                <a16:creationId xmlns:a16="http://schemas.microsoft.com/office/drawing/2014/main" id="{A7441402-24E0-609B-76F2-529954A1AE03}"/>
              </a:ext>
            </a:extLst>
          </p:cNvPr>
          <p:cNvPicPr>
            <a:picLocks noChangeAspect="1"/>
          </p:cNvPicPr>
          <p:nvPr/>
        </p:nvPicPr>
        <p:blipFill>
          <a:blip r:embed="rId2"/>
          <a:stretch>
            <a:fillRect/>
          </a:stretch>
        </p:blipFill>
        <p:spPr>
          <a:xfrm>
            <a:off x="457200" y="2227019"/>
            <a:ext cx="8439462" cy="3663136"/>
          </a:xfrm>
          <a:prstGeom prst="rect">
            <a:avLst/>
          </a:prstGeom>
        </p:spPr>
      </p:pic>
    </p:spTree>
    <p:extLst>
      <p:ext uri="{BB962C8B-B14F-4D97-AF65-F5344CB8AC3E}">
        <p14:creationId xmlns:p14="http://schemas.microsoft.com/office/powerpoint/2010/main" val="133551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DD23-96C6-93EE-C387-A205EECB320C}"/>
              </a:ext>
            </a:extLst>
          </p:cNvPr>
          <p:cNvSpPr>
            <a:spLocks noGrp="1"/>
          </p:cNvSpPr>
          <p:nvPr>
            <p:ph type="title"/>
          </p:nvPr>
        </p:nvSpPr>
        <p:spPr/>
        <p:txBody>
          <a:bodyPr>
            <a:normAutofit/>
          </a:bodyPr>
          <a:lstStyle/>
          <a:p>
            <a:r>
              <a:rPr lang="en-US" sz="3600" b="1" dirty="0">
                <a:latin typeface="Lao UI" panose="020B0502040204020203" pitchFamily="34" charset="0"/>
                <a:cs typeface="Lao UI" panose="020B0502040204020203" pitchFamily="34" charset="0"/>
              </a:rPr>
              <a:t>CONTENTS</a:t>
            </a:r>
            <a:endParaRPr lang="en-IN" sz="3600"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6D689BDF-2CB9-26C8-E552-0B782A059DB3}"/>
              </a:ext>
            </a:extLst>
          </p:cNvPr>
          <p:cNvSpPr>
            <a:spLocks noGrp="1"/>
          </p:cNvSpPr>
          <p:nvPr>
            <p:ph idx="1"/>
          </p:nvPr>
        </p:nvSpPr>
        <p:spPr>
          <a:xfrm>
            <a:off x="606490" y="1929704"/>
            <a:ext cx="8229600" cy="4196459"/>
          </a:xfrm>
        </p:spPr>
        <p:txBody>
          <a:bodyPr>
            <a:normAutofit fontScale="70000" lnSpcReduction="20000"/>
          </a:bodyPr>
          <a:lstStyle/>
          <a:p>
            <a:pPr algn="just">
              <a:lnSpc>
                <a:spcPct val="150000"/>
              </a:lnSpc>
              <a:buClr>
                <a:srgbClr val="FF9900"/>
              </a:buClr>
            </a:pPr>
            <a:r>
              <a:rPr lang="en-US" dirty="0"/>
              <a:t>Overview</a:t>
            </a:r>
          </a:p>
          <a:p>
            <a:pPr algn="just">
              <a:lnSpc>
                <a:spcPct val="150000"/>
              </a:lnSpc>
              <a:buClr>
                <a:srgbClr val="FF9900"/>
              </a:buClr>
            </a:pPr>
            <a:r>
              <a:rPr lang="en-US" dirty="0"/>
              <a:t>Dependencies</a:t>
            </a:r>
          </a:p>
          <a:p>
            <a:pPr algn="just">
              <a:lnSpc>
                <a:spcPct val="150000"/>
              </a:lnSpc>
              <a:buClr>
                <a:srgbClr val="FF9900"/>
              </a:buClr>
            </a:pPr>
            <a:r>
              <a:rPr lang="en-US" dirty="0"/>
              <a:t>Data Preparation</a:t>
            </a:r>
          </a:p>
          <a:p>
            <a:pPr algn="just">
              <a:lnSpc>
                <a:spcPct val="150000"/>
              </a:lnSpc>
              <a:buClr>
                <a:srgbClr val="FF9900"/>
              </a:buClr>
            </a:pPr>
            <a:r>
              <a:rPr lang="en-US" dirty="0"/>
              <a:t>Data Analysis &amp; Visualization</a:t>
            </a:r>
          </a:p>
          <a:p>
            <a:pPr algn="just">
              <a:lnSpc>
                <a:spcPct val="150000"/>
              </a:lnSpc>
              <a:buClr>
                <a:srgbClr val="FF9900"/>
              </a:buClr>
            </a:pPr>
            <a:r>
              <a:rPr lang="en-US" dirty="0"/>
              <a:t>NLP Model</a:t>
            </a:r>
          </a:p>
          <a:p>
            <a:pPr algn="just">
              <a:lnSpc>
                <a:spcPct val="150000"/>
              </a:lnSpc>
              <a:buClr>
                <a:srgbClr val="FF9900"/>
              </a:buClr>
            </a:pPr>
            <a:r>
              <a:rPr lang="en-US" dirty="0"/>
              <a:t>Sentiment Analysis</a:t>
            </a:r>
          </a:p>
          <a:p>
            <a:pPr algn="just">
              <a:lnSpc>
                <a:spcPct val="150000"/>
              </a:lnSpc>
              <a:buClr>
                <a:srgbClr val="FF9900"/>
              </a:buClr>
            </a:pPr>
            <a:r>
              <a:rPr lang="en-US" dirty="0"/>
              <a:t>Fine Tuning</a:t>
            </a:r>
          </a:p>
          <a:p>
            <a:pPr algn="just">
              <a:lnSpc>
                <a:spcPct val="150000"/>
              </a:lnSpc>
              <a:buClr>
                <a:srgbClr val="FF9900"/>
              </a:buClr>
            </a:pPr>
            <a:r>
              <a:rPr lang="en-US" dirty="0"/>
              <a:t>Conclusion</a:t>
            </a:r>
            <a:endParaRPr lang="en-IN"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26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40F-BF6E-2EAB-34DA-8E14EDB41E01}"/>
              </a:ext>
            </a:extLst>
          </p:cNvPr>
          <p:cNvSpPr>
            <a:spLocks noGrp="1"/>
          </p:cNvSpPr>
          <p:nvPr>
            <p:ph type="title"/>
          </p:nvPr>
        </p:nvSpPr>
        <p:spPr/>
        <p:txBody>
          <a:bodyPr>
            <a:normAutofit/>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3" name="Picture 2">
            <a:extLst>
              <a:ext uri="{FF2B5EF4-FFF2-40B4-BE49-F238E27FC236}">
                <a16:creationId xmlns:a16="http://schemas.microsoft.com/office/drawing/2014/main" id="{6402D057-66AC-487C-BA20-2848329C48FE}"/>
              </a:ext>
            </a:extLst>
          </p:cNvPr>
          <p:cNvPicPr>
            <a:picLocks noChangeAspect="1"/>
          </p:cNvPicPr>
          <p:nvPr/>
        </p:nvPicPr>
        <p:blipFill>
          <a:blip r:embed="rId2"/>
          <a:stretch>
            <a:fillRect/>
          </a:stretch>
        </p:blipFill>
        <p:spPr>
          <a:xfrm>
            <a:off x="668215" y="2324843"/>
            <a:ext cx="7807569" cy="3931186"/>
          </a:xfrm>
          <a:prstGeom prst="rect">
            <a:avLst/>
          </a:prstGeom>
        </p:spPr>
      </p:pic>
    </p:spTree>
    <p:extLst>
      <p:ext uri="{BB962C8B-B14F-4D97-AF65-F5344CB8AC3E}">
        <p14:creationId xmlns:p14="http://schemas.microsoft.com/office/powerpoint/2010/main" val="364397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5D89-FCD2-B71E-0807-1D9B51FD0D7E}"/>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BEST HIGH-END PRODUCTS UNDER $2000</a:t>
            </a:r>
            <a:endParaRPr lang="en-IN" b="1" dirty="0">
              <a:latin typeface="Lao UI" panose="020B0502040204020203" pitchFamily="34" charset="0"/>
              <a:cs typeface="Lao UI" panose="020B0502040204020203" pitchFamily="34" charset="0"/>
            </a:endParaRPr>
          </a:p>
        </p:txBody>
      </p:sp>
      <p:pic>
        <p:nvPicPr>
          <p:cNvPr id="4" name="Picture 3">
            <a:extLst>
              <a:ext uri="{FF2B5EF4-FFF2-40B4-BE49-F238E27FC236}">
                <a16:creationId xmlns:a16="http://schemas.microsoft.com/office/drawing/2014/main" id="{509C6B51-2B97-847F-29FE-364092E36C51}"/>
              </a:ext>
            </a:extLst>
          </p:cNvPr>
          <p:cNvPicPr>
            <a:picLocks noChangeAspect="1"/>
          </p:cNvPicPr>
          <p:nvPr/>
        </p:nvPicPr>
        <p:blipFill>
          <a:blip r:embed="rId2"/>
          <a:stretch>
            <a:fillRect/>
          </a:stretch>
        </p:blipFill>
        <p:spPr>
          <a:xfrm>
            <a:off x="457199" y="2265883"/>
            <a:ext cx="8229601" cy="3685212"/>
          </a:xfrm>
          <a:prstGeom prst="rect">
            <a:avLst/>
          </a:prstGeom>
        </p:spPr>
      </p:pic>
    </p:spTree>
    <p:extLst>
      <p:ext uri="{BB962C8B-B14F-4D97-AF65-F5344CB8AC3E}">
        <p14:creationId xmlns:p14="http://schemas.microsoft.com/office/powerpoint/2010/main" val="124817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12E2-AB82-3350-9338-E0F44803EE4E}"/>
              </a:ext>
            </a:extLst>
          </p:cNvPr>
          <p:cNvSpPr>
            <a:spLocks noGrp="1"/>
          </p:cNvSpPr>
          <p:nvPr>
            <p:ph type="title"/>
          </p:nvPr>
        </p:nvSpPr>
        <p:spPr/>
        <p:txBody>
          <a:bodyPr>
            <a:normAutofit/>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3" name="Picture 2">
            <a:extLst>
              <a:ext uri="{FF2B5EF4-FFF2-40B4-BE49-F238E27FC236}">
                <a16:creationId xmlns:a16="http://schemas.microsoft.com/office/drawing/2014/main" id="{A5398157-1240-4057-A456-30B2C3B117F8}"/>
              </a:ext>
            </a:extLst>
          </p:cNvPr>
          <p:cNvPicPr>
            <a:picLocks noChangeAspect="1"/>
          </p:cNvPicPr>
          <p:nvPr/>
        </p:nvPicPr>
        <p:blipFill>
          <a:blip r:embed="rId2"/>
          <a:stretch>
            <a:fillRect/>
          </a:stretch>
        </p:blipFill>
        <p:spPr>
          <a:xfrm>
            <a:off x="524021" y="2110538"/>
            <a:ext cx="8095958" cy="4325045"/>
          </a:xfrm>
          <a:prstGeom prst="rect">
            <a:avLst/>
          </a:prstGeom>
        </p:spPr>
      </p:pic>
    </p:spTree>
    <p:extLst>
      <p:ext uri="{BB962C8B-B14F-4D97-AF65-F5344CB8AC3E}">
        <p14:creationId xmlns:p14="http://schemas.microsoft.com/office/powerpoint/2010/main" val="1200526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59BE-A6D1-0FDD-4E7C-7679C9099787}"/>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SENTIMENT DISTRIBUTION OF SAMSUNG </a:t>
            </a:r>
            <a:endParaRPr lang="en-IN" b="1" dirty="0">
              <a:latin typeface="Lao UI" panose="020B0502040204020203" pitchFamily="34" charset="0"/>
              <a:cs typeface="Lao UI" panose="020B0502040204020203" pitchFamily="34" charset="0"/>
            </a:endParaRPr>
          </a:p>
        </p:txBody>
      </p:sp>
      <p:pic>
        <p:nvPicPr>
          <p:cNvPr id="6" name="Picture 5">
            <a:extLst>
              <a:ext uri="{FF2B5EF4-FFF2-40B4-BE49-F238E27FC236}">
                <a16:creationId xmlns:a16="http://schemas.microsoft.com/office/drawing/2014/main" id="{12EB5F3B-C7C1-64A7-5D18-5D01DEC6E859}"/>
              </a:ext>
            </a:extLst>
          </p:cNvPr>
          <p:cNvPicPr>
            <a:picLocks noChangeAspect="1"/>
          </p:cNvPicPr>
          <p:nvPr/>
        </p:nvPicPr>
        <p:blipFill>
          <a:blip r:embed="rId2"/>
          <a:stretch>
            <a:fillRect/>
          </a:stretch>
        </p:blipFill>
        <p:spPr>
          <a:xfrm>
            <a:off x="465844" y="1903751"/>
            <a:ext cx="8220955" cy="4212236"/>
          </a:xfrm>
          <a:prstGeom prst="rect">
            <a:avLst/>
          </a:prstGeom>
        </p:spPr>
      </p:pic>
    </p:spTree>
    <p:extLst>
      <p:ext uri="{BB962C8B-B14F-4D97-AF65-F5344CB8AC3E}">
        <p14:creationId xmlns:p14="http://schemas.microsoft.com/office/powerpoint/2010/main" val="5218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77BB-755B-26BC-A808-71E509481B8C}"/>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SENTIMENT DISTRIBUTION OF APPLE </a:t>
            </a:r>
            <a:endParaRPr lang="en-IN" b="1" dirty="0">
              <a:latin typeface="Lao UI" panose="020B0502040204020203" pitchFamily="34" charset="0"/>
              <a:cs typeface="Lao UI" panose="020B0502040204020203" pitchFamily="34" charset="0"/>
            </a:endParaRPr>
          </a:p>
        </p:txBody>
      </p:sp>
      <p:pic>
        <p:nvPicPr>
          <p:cNvPr id="4" name="Picture 3">
            <a:extLst>
              <a:ext uri="{FF2B5EF4-FFF2-40B4-BE49-F238E27FC236}">
                <a16:creationId xmlns:a16="http://schemas.microsoft.com/office/drawing/2014/main" id="{E63237C1-1856-74BF-7C2C-9F90195A721C}"/>
              </a:ext>
            </a:extLst>
          </p:cNvPr>
          <p:cNvPicPr>
            <a:picLocks noChangeAspect="1"/>
          </p:cNvPicPr>
          <p:nvPr/>
        </p:nvPicPr>
        <p:blipFill>
          <a:blip r:embed="rId2"/>
          <a:stretch>
            <a:fillRect/>
          </a:stretch>
        </p:blipFill>
        <p:spPr>
          <a:xfrm>
            <a:off x="703384" y="1885072"/>
            <a:ext cx="7798701" cy="4370957"/>
          </a:xfrm>
          <a:prstGeom prst="rect">
            <a:avLst/>
          </a:prstGeom>
        </p:spPr>
      </p:pic>
    </p:spTree>
    <p:extLst>
      <p:ext uri="{BB962C8B-B14F-4D97-AF65-F5344CB8AC3E}">
        <p14:creationId xmlns:p14="http://schemas.microsoft.com/office/powerpoint/2010/main" val="3368315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DB92-D251-DC29-6FFF-F9F707A24479}"/>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SENTIMENT DISTRIBUTION OF BLU </a:t>
            </a:r>
            <a:endParaRPr lang="en-IN" b="1" dirty="0">
              <a:latin typeface="Lao UI" panose="020B0502040204020203" pitchFamily="34" charset="0"/>
              <a:cs typeface="Lao UI" panose="020B0502040204020203" pitchFamily="34" charset="0"/>
            </a:endParaRPr>
          </a:p>
        </p:txBody>
      </p:sp>
      <p:pic>
        <p:nvPicPr>
          <p:cNvPr id="4" name="Picture 3">
            <a:extLst>
              <a:ext uri="{FF2B5EF4-FFF2-40B4-BE49-F238E27FC236}">
                <a16:creationId xmlns:a16="http://schemas.microsoft.com/office/drawing/2014/main" id="{5F717A46-E3F7-EA49-2C8A-2EE3239287D3}"/>
              </a:ext>
            </a:extLst>
          </p:cNvPr>
          <p:cNvPicPr>
            <a:picLocks noChangeAspect="1"/>
          </p:cNvPicPr>
          <p:nvPr/>
        </p:nvPicPr>
        <p:blipFill>
          <a:blip r:embed="rId2"/>
          <a:stretch>
            <a:fillRect/>
          </a:stretch>
        </p:blipFill>
        <p:spPr>
          <a:xfrm>
            <a:off x="754035" y="1744971"/>
            <a:ext cx="7686579" cy="4511058"/>
          </a:xfrm>
          <a:prstGeom prst="rect">
            <a:avLst/>
          </a:prstGeom>
        </p:spPr>
      </p:pic>
    </p:spTree>
    <p:extLst>
      <p:ext uri="{BB962C8B-B14F-4D97-AF65-F5344CB8AC3E}">
        <p14:creationId xmlns:p14="http://schemas.microsoft.com/office/powerpoint/2010/main" val="387163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205D-89F3-5C65-7050-A2C7E70BCE1C}"/>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NLP - "BERT for Multilingual Sentiment Analysis"</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1589A902-8540-27EA-D8C6-B98440EA8DF8}"/>
              </a:ext>
            </a:extLst>
          </p:cNvPr>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bert</a:t>
            </a:r>
            <a:r>
              <a:rPr lang="en-US" sz="2000" dirty="0">
                <a:latin typeface="Times New Roman" panose="02020603050405020304" pitchFamily="18" charset="0"/>
                <a:cs typeface="Times New Roman" panose="02020603050405020304" pitchFamily="18" charset="0"/>
              </a:rPr>
              <a:t>-base-multilingual-uncased-sentiment' model is the one we are utilizing. It is a variation of Google's potent language model, BERT (Bidirectional Encoder Representations from Transformers). </a:t>
            </a:r>
          </a:p>
          <a:p>
            <a:pPr algn="just"/>
            <a:r>
              <a:rPr lang="en-US" sz="2000" dirty="0">
                <a:latin typeface="Times New Roman" panose="02020603050405020304" pitchFamily="18" charset="0"/>
                <a:cs typeface="Times New Roman" panose="02020603050405020304" pitchFamily="18" charset="0"/>
              </a:rPr>
              <a:t>The term "multilingual" refers to its ability to comprehend and evaluate text in several languages. Sentiment analysis, or figuring out the sentiment or emotion conveyed in a text, requires fine-tuning the model. </a:t>
            </a:r>
          </a:p>
          <a:p>
            <a:pPr algn="just"/>
            <a:r>
              <a:rPr lang="en-US" sz="2000" dirty="0">
                <a:latin typeface="Times New Roman" panose="02020603050405020304" pitchFamily="18" charset="0"/>
                <a:cs typeface="Times New Roman" panose="02020603050405020304" pitchFamily="18" charset="0"/>
              </a:rPr>
              <a:t>Using the model's tokenizer, we tokenize a given text in our code, format it in a way the model can understand, and then run it through the model to obtain sentiment ratings. </a:t>
            </a:r>
          </a:p>
          <a:p>
            <a:pPr algn="just"/>
            <a:r>
              <a:rPr lang="en-US" sz="2000" dirty="0">
                <a:latin typeface="Times New Roman" panose="02020603050405020304" pitchFamily="18" charset="0"/>
                <a:cs typeface="Times New Roman" panose="02020603050405020304" pitchFamily="18" charset="0"/>
              </a:rPr>
              <a:t>In simpler terms, it's a pre-trained model that's really good at figuring out the sentiment (positive, negative, etc.) of text in multiple languages. </a:t>
            </a:r>
          </a:p>
          <a:p>
            <a:pPr algn="just"/>
            <a:r>
              <a:rPr lang="en-US" sz="2000" dirty="0">
                <a:latin typeface="Times New Roman" panose="02020603050405020304" pitchFamily="18" charset="0"/>
                <a:cs typeface="Times New Roman" panose="02020603050405020304" pitchFamily="18" charset="0"/>
              </a:rPr>
              <a:t>Great for applications like social media monitoring, customer feedback analysis, and more!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729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E895-48C1-3C40-EF5D-E5D11FF02C13}"/>
              </a:ext>
            </a:extLst>
          </p:cNvPr>
          <p:cNvSpPr>
            <a:spLocks noGrp="1"/>
          </p:cNvSpPr>
          <p:nvPr>
            <p:ph type="title"/>
          </p:nvPr>
        </p:nvSpPr>
        <p:spPr>
          <a:xfrm>
            <a:off x="457200" y="1083211"/>
            <a:ext cx="8229600" cy="661759"/>
          </a:xfrm>
        </p:spPr>
        <p:txBody>
          <a:bodyPr>
            <a:normAutofit fontScale="90000"/>
          </a:bodyPr>
          <a:lstStyle/>
          <a:p>
            <a:r>
              <a:rPr lang="en-US" b="1" dirty="0">
                <a:latin typeface="Lao UI" panose="020B0502040204020203" pitchFamily="34" charset="0"/>
                <a:cs typeface="Lao UI" panose="020B0502040204020203" pitchFamily="34" charset="0"/>
              </a:rPr>
              <a:t>SENTIMENT ANALYSIS</a:t>
            </a:r>
            <a:br>
              <a:rPr lang="en-US" b="1" dirty="0">
                <a:latin typeface="Lao UI" panose="020B0502040204020203" pitchFamily="34" charset="0"/>
                <a:cs typeface="Lao UI" panose="020B0502040204020203" pitchFamily="34" charset="0"/>
              </a:rPr>
            </a:b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027BD5AD-90EF-5A9C-A7C9-ED92CC1463A7}"/>
              </a:ext>
            </a:extLst>
          </p:cNvPr>
          <p:cNvSpPr>
            <a:spLocks noGrp="1"/>
          </p:cNvSpPr>
          <p:nvPr>
            <p:ph idx="1"/>
          </p:nvPr>
        </p:nvSpPr>
        <p:spPr/>
        <p:txBody>
          <a:bodyPr>
            <a:normAutofit fontScale="92500" lnSpcReduction="10000"/>
          </a:bodyPr>
          <a:lstStyle/>
          <a:p>
            <a:pPr algn="just"/>
            <a:r>
              <a:rPr lang="en-US" dirty="0"/>
              <a:t>Sentiment analysis is performed using a pre-trained transformer-based model from the Hugging Face Transformers library. </a:t>
            </a:r>
          </a:p>
          <a:p>
            <a:pPr algn="just"/>
            <a:r>
              <a:rPr lang="en-US" dirty="0"/>
              <a:t>Specifically, it uses a BERT-based model fine-tuned for sentiment analysis (</a:t>
            </a:r>
            <a:r>
              <a:rPr lang="en-US" dirty="0" err="1"/>
              <a:t>nlptown</a:t>
            </a:r>
            <a:r>
              <a:rPr lang="en-US" dirty="0"/>
              <a:t>/</a:t>
            </a:r>
            <a:r>
              <a:rPr lang="en-US" dirty="0" err="1"/>
              <a:t>bert</a:t>
            </a:r>
            <a:r>
              <a:rPr lang="en-US" dirty="0"/>
              <a:t>-base-multilingual-uncased-sentiment). </a:t>
            </a:r>
          </a:p>
          <a:p>
            <a:pPr algn="just"/>
            <a:r>
              <a:rPr lang="en-US" dirty="0"/>
              <a:t>The model takes a piece of text (a review in this case), tokenizes it, and then predicts the sentiment score out of 5.</a:t>
            </a:r>
            <a:endParaRPr lang="en-IN" dirty="0"/>
          </a:p>
        </p:txBody>
      </p:sp>
    </p:spTree>
    <p:extLst>
      <p:ext uri="{BB962C8B-B14F-4D97-AF65-F5344CB8AC3E}">
        <p14:creationId xmlns:p14="http://schemas.microsoft.com/office/powerpoint/2010/main" val="266774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C054-F5D2-159C-849A-5196B12CCE6B}"/>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FINE TUNING</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A221E024-F41E-AC81-1929-E5263F63F237}"/>
              </a:ext>
            </a:extLst>
          </p:cNvPr>
          <p:cNvSpPr>
            <a:spLocks noGrp="1"/>
          </p:cNvSpPr>
          <p:nvPr>
            <p:ph idx="1"/>
          </p:nvPr>
        </p:nvSpPr>
        <p:spPr/>
        <p:txBody>
          <a:bodyPr/>
          <a:lstStyle/>
          <a:p>
            <a:pPr algn="just"/>
            <a:r>
              <a:rPr lang="en-US" dirty="0"/>
              <a:t>Fine-tuning sentiment analysis involves adapting a pre-trained language model to a specific sentiment task using labeled data. This process optimizes the model for sentiment classification, enhancing its performance</a:t>
            </a:r>
            <a:endParaRPr lang="en-IN" dirty="0"/>
          </a:p>
        </p:txBody>
      </p:sp>
    </p:spTree>
    <p:extLst>
      <p:ext uri="{BB962C8B-B14F-4D97-AF65-F5344CB8AC3E}">
        <p14:creationId xmlns:p14="http://schemas.microsoft.com/office/powerpoint/2010/main" val="3047251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EBB-75CF-C082-CEB6-5AB282B72DCC}"/>
              </a:ext>
            </a:extLst>
          </p:cNvPr>
          <p:cNvSpPr>
            <a:spLocks noGrp="1"/>
          </p:cNvSpPr>
          <p:nvPr>
            <p:ph type="title"/>
          </p:nvPr>
        </p:nvSpPr>
        <p:spPr/>
        <p:txBody>
          <a:bodyPr>
            <a:normAutofit/>
          </a:bodyPr>
          <a:lstStyle/>
          <a:p>
            <a:r>
              <a:rPr lang="en-US" sz="4000" b="1" dirty="0">
                <a:latin typeface="Lao UI" panose="020B0502040204020203" pitchFamily="34" charset="0"/>
                <a:cs typeface="Lao UI" panose="020B0502040204020203" pitchFamily="34" charset="0"/>
              </a:rPr>
              <a:t>PERFORMANCE METRICS</a:t>
            </a:r>
            <a:endParaRPr lang="en-IN" sz="4000"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AA0459A2-E9DA-78C7-FD1E-854578CA58E2}"/>
              </a:ext>
            </a:extLst>
          </p:cNvPr>
          <p:cNvSpPr>
            <a:spLocks noGrp="1"/>
          </p:cNvSpPr>
          <p:nvPr>
            <p:ph idx="1"/>
          </p:nvPr>
        </p:nvSpPr>
        <p:spPr/>
        <p:txBody>
          <a:bodyPr>
            <a:normAutofit fontScale="77500" lnSpcReduction="20000"/>
          </a:bodyPr>
          <a:lstStyle/>
          <a:p>
            <a:pPr algn="just"/>
            <a:r>
              <a:rPr lang="en-US" b="1" dirty="0"/>
              <a:t>Accuracy:</a:t>
            </a:r>
            <a:r>
              <a:rPr lang="en-US" dirty="0"/>
              <a:t> Accuracy measures the overall correctness of a sentiment analysis model, representing the ratio of correctly predicted sentiments to the total predictions.</a:t>
            </a:r>
          </a:p>
          <a:p>
            <a:pPr algn="just"/>
            <a:r>
              <a:rPr lang="en-US" b="1" dirty="0"/>
              <a:t>Classification Report:</a:t>
            </a:r>
            <a:r>
              <a:rPr lang="en-US" dirty="0"/>
              <a:t> Accuracy measures the overall correctness of a sentiment analysis model, representing the ratio of correctly predicted sentiments to the total predictions.</a:t>
            </a:r>
          </a:p>
          <a:p>
            <a:pPr algn="just"/>
            <a:r>
              <a:rPr lang="en-US" b="1" dirty="0"/>
              <a:t>Confusion Matrix: </a:t>
            </a:r>
            <a:r>
              <a:rPr lang="en-US" dirty="0"/>
              <a:t>The confusion matrix visually depicts the model's performance by illustrating the number of correct and incorrect predictions for each sentiment class. It aids in identifying where the model excels or struggles in sentiment classification.</a:t>
            </a:r>
            <a:endParaRPr lang="en-IN" dirty="0"/>
          </a:p>
        </p:txBody>
      </p:sp>
    </p:spTree>
    <p:extLst>
      <p:ext uri="{BB962C8B-B14F-4D97-AF65-F5344CB8AC3E}">
        <p14:creationId xmlns:p14="http://schemas.microsoft.com/office/powerpoint/2010/main" val="42932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256A-83A4-AFC6-E730-B86339591FC5}"/>
              </a:ext>
            </a:extLst>
          </p:cNvPr>
          <p:cNvSpPr>
            <a:spLocks noGrp="1"/>
          </p:cNvSpPr>
          <p:nvPr>
            <p:ph type="title"/>
          </p:nvPr>
        </p:nvSpPr>
        <p:spPr/>
        <p:txBody>
          <a:bodyPr/>
          <a:lstStyle/>
          <a:p>
            <a:pPr algn="l"/>
            <a:r>
              <a:rPr lang="en-US" sz="3200"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9C2A1EE8-FA2E-4A57-D084-03AD96D4F225}"/>
              </a:ext>
            </a:extLst>
          </p:cNvPr>
          <p:cNvSpPr>
            <a:spLocks noGrp="1"/>
          </p:cNvSpPr>
          <p:nvPr>
            <p:ph idx="1"/>
          </p:nvPr>
        </p:nvSpPr>
        <p:spPr/>
        <p:txBody>
          <a:bodyPr>
            <a:normAutofit fontScale="92500" lnSpcReduction="20000"/>
          </a:bodyPr>
          <a:lstStyle/>
          <a:p>
            <a:pPr algn="just">
              <a:lnSpc>
                <a:spcPct val="150000"/>
              </a:lnSpc>
              <a:buClr>
                <a:srgbClr val="FF9900"/>
              </a:buClr>
            </a:pPr>
            <a:r>
              <a:rPr lang="en-US" dirty="0">
                <a:latin typeface="Times New Roman" panose="02020603050405020304" pitchFamily="18" charset="0"/>
                <a:cs typeface="Times New Roman" panose="02020603050405020304" pitchFamily="18" charset="0"/>
              </a:rPr>
              <a:t>Gathering Dataset</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Data Collecting</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Data Cleaning</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Data Preprocessing</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Sentiment Analysis Model Building</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Accuracy of the Model</a:t>
            </a: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795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DC7D-BA10-2CEA-C8F5-1E9C9EB2B08D}"/>
              </a:ext>
            </a:extLst>
          </p:cNvPr>
          <p:cNvSpPr>
            <a:spLocks noGrp="1"/>
          </p:cNvSpPr>
          <p:nvPr>
            <p:ph type="title"/>
          </p:nvPr>
        </p:nvSpPr>
        <p:spPr/>
        <p:txBody>
          <a:bodyPr>
            <a:normAutofit fontScale="90000"/>
          </a:bodyPr>
          <a:lstStyle/>
          <a:p>
            <a:r>
              <a:rPr lang="en-US" b="1" dirty="0">
                <a:latin typeface="Lao UI" panose="020B0502040204020203" pitchFamily="34" charset="0"/>
                <a:cs typeface="Lao UI" panose="020B0502040204020203" pitchFamily="34" charset="0"/>
              </a:rPr>
              <a:t>Accuracy, Classification Report, and Confusion Matrix</a:t>
            </a:r>
            <a:endParaRPr lang="en-IN" b="1" dirty="0">
              <a:latin typeface="Lao UI" panose="020B0502040204020203" pitchFamily="34" charset="0"/>
              <a:cs typeface="Lao UI" panose="020B0502040204020203" pitchFamily="34" charset="0"/>
            </a:endParaRPr>
          </a:p>
        </p:txBody>
      </p:sp>
      <p:pic>
        <p:nvPicPr>
          <p:cNvPr id="5" name="Content Placeholder 4">
            <a:extLst>
              <a:ext uri="{FF2B5EF4-FFF2-40B4-BE49-F238E27FC236}">
                <a16:creationId xmlns:a16="http://schemas.microsoft.com/office/drawing/2014/main" id="{F36CA70C-9E64-5C0D-B964-06D590A42113}"/>
              </a:ext>
            </a:extLst>
          </p:cNvPr>
          <p:cNvPicPr>
            <a:picLocks noGrp="1" noChangeAspect="1"/>
          </p:cNvPicPr>
          <p:nvPr>
            <p:ph idx="1"/>
          </p:nvPr>
        </p:nvPicPr>
        <p:blipFill>
          <a:blip r:embed="rId2"/>
          <a:stretch>
            <a:fillRect/>
          </a:stretch>
        </p:blipFill>
        <p:spPr>
          <a:xfrm>
            <a:off x="457200" y="2385219"/>
            <a:ext cx="8229600" cy="3286125"/>
          </a:xfrm>
        </p:spPr>
      </p:pic>
    </p:spTree>
    <p:extLst>
      <p:ext uri="{BB962C8B-B14F-4D97-AF65-F5344CB8AC3E}">
        <p14:creationId xmlns:p14="http://schemas.microsoft.com/office/powerpoint/2010/main" val="908185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93A1-31E3-F9B4-6C0E-23B2364C90F1}"/>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pic>
        <p:nvPicPr>
          <p:cNvPr id="5" name="Content Placeholder 4">
            <a:extLst>
              <a:ext uri="{FF2B5EF4-FFF2-40B4-BE49-F238E27FC236}">
                <a16:creationId xmlns:a16="http://schemas.microsoft.com/office/drawing/2014/main" id="{ED4770AD-E0D1-C862-E9D6-D3CE96F3C930}"/>
              </a:ext>
            </a:extLst>
          </p:cNvPr>
          <p:cNvPicPr>
            <a:picLocks noGrp="1" noChangeAspect="1"/>
          </p:cNvPicPr>
          <p:nvPr>
            <p:ph idx="1"/>
          </p:nvPr>
        </p:nvPicPr>
        <p:blipFill>
          <a:blip r:embed="rId2"/>
          <a:stretch>
            <a:fillRect/>
          </a:stretch>
        </p:blipFill>
        <p:spPr>
          <a:xfrm>
            <a:off x="1214437" y="2161381"/>
            <a:ext cx="6715125" cy="3733800"/>
          </a:xfrm>
        </p:spPr>
      </p:pic>
    </p:spTree>
    <p:extLst>
      <p:ext uri="{BB962C8B-B14F-4D97-AF65-F5344CB8AC3E}">
        <p14:creationId xmlns:p14="http://schemas.microsoft.com/office/powerpoint/2010/main" val="406191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9631-DAAE-A629-7ECF-035137BF86FD}"/>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BE804637-7B2D-0A30-223F-E074B0EE2274}"/>
              </a:ext>
            </a:extLst>
          </p:cNvPr>
          <p:cNvSpPr>
            <a:spLocks noGrp="1"/>
          </p:cNvSpPr>
          <p:nvPr>
            <p:ph idx="1"/>
          </p:nvPr>
        </p:nvSpPr>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Explanation</a:t>
            </a:r>
          </a:p>
          <a:p>
            <a:pPr algn="just"/>
            <a:r>
              <a:rPr lang="en-US" dirty="0">
                <a:latin typeface="Times New Roman" panose="02020603050405020304" pitchFamily="18" charset="0"/>
                <a:cs typeface="Times New Roman" panose="02020603050405020304" pitchFamily="18" charset="0"/>
              </a:rPr>
              <a:t>The accuracy of 86.91% indicates that the sentiment analysis model is quite effective overall. </a:t>
            </a:r>
          </a:p>
          <a:p>
            <a:pPr algn="just"/>
            <a:r>
              <a:rPr lang="en-US" dirty="0">
                <a:latin typeface="Times New Roman" panose="02020603050405020304" pitchFamily="18" charset="0"/>
                <a:cs typeface="Times New Roman" panose="02020603050405020304" pitchFamily="18" charset="0"/>
              </a:rPr>
              <a:t>In the classification report, precision measures the accuracy of positive predictions, recall measures the coverage of true positive instances, and the F1-score is the balance between precision and recall.</a:t>
            </a:r>
          </a:p>
          <a:p>
            <a:pPr algn="just"/>
            <a:r>
              <a:rPr lang="en-US" dirty="0">
                <a:latin typeface="Times New Roman" panose="02020603050405020304" pitchFamily="18" charset="0"/>
                <a:cs typeface="Times New Roman" panose="02020603050405020304" pitchFamily="18" charset="0"/>
              </a:rPr>
              <a:t>For the "negative" sentiment class, the model achieved good precision (83%) and recall (88%), resulting in a high F1-score (86%). </a:t>
            </a:r>
          </a:p>
          <a:p>
            <a:pPr algn="just"/>
            <a:r>
              <a:rPr lang="en-US" dirty="0">
                <a:latin typeface="Times New Roman" panose="02020603050405020304" pitchFamily="18" charset="0"/>
                <a:cs typeface="Times New Roman" panose="02020603050405020304" pitchFamily="18" charset="0"/>
              </a:rPr>
              <a:t>However, for the "neutral" sentiment class, the model's performance is weaker, with lower precision (30%), recall (33%), and F1-score (32%). </a:t>
            </a:r>
          </a:p>
          <a:p>
            <a:pPr algn="just"/>
            <a:r>
              <a:rPr lang="en-US" dirty="0">
                <a:latin typeface="Times New Roman" panose="02020603050405020304" pitchFamily="18" charset="0"/>
                <a:cs typeface="Times New Roman" panose="02020603050405020304" pitchFamily="18" charset="0"/>
              </a:rPr>
              <a:t>The "positive" sentiment class shows excellent performance with high precision (95%), recall (92%), and F1-score (94%).</a:t>
            </a:r>
          </a:p>
          <a:p>
            <a:pPr algn="just"/>
            <a:r>
              <a:rPr lang="en-US" dirty="0">
                <a:latin typeface="Times New Roman" panose="02020603050405020304" pitchFamily="18" charset="0"/>
                <a:cs typeface="Times New Roman" panose="02020603050405020304" pitchFamily="18" charset="0"/>
              </a:rPr>
              <a:t>Analyzing the confusion matrix, it reveals specific misclassifications. For instance, in the "neutral" sentiment, there's a notable number of false negatives and false positives. Overall, the model excels in identifying "positive" sentiments but faces challenges in accurately classifying "neutral" sentiments.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064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9FC7-6205-DB63-ED73-656577011292}"/>
              </a:ext>
            </a:extLst>
          </p:cNvPr>
          <p:cNvSpPr>
            <a:spLocks noGrp="1"/>
          </p:cNvSpPr>
          <p:nvPr>
            <p:ph type="title"/>
          </p:nvPr>
        </p:nvSpPr>
        <p:spPr>
          <a:xfrm>
            <a:off x="326571" y="786704"/>
            <a:ext cx="8229600" cy="1143000"/>
          </a:xfrm>
        </p:spPr>
        <p:txBody>
          <a:bodyPr>
            <a:normAutofit fontScale="90000"/>
          </a:bodyPr>
          <a:lstStyle/>
          <a:p>
            <a:r>
              <a:rPr lang="en-US" b="1" dirty="0">
                <a:latin typeface="Lao UI" panose="020B0502040204020203" pitchFamily="34" charset="0"/>
                <a:cs typeface="Lao UI" panose="020B0502040204020203" pitchFamily="34" charset="0"/>
              </a:rPr>
              <a:t>CONCLUSION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B3FA290-FB16-FB4F-C77A-0B5C062CB48A}"/>
              </a:ext>
            </a:extLst>
          </p:cNvPr>
          <p:cNvSpPr>
            <a:spLocks noGrp="1"/>
          </p:cNvSpPr>
          <p:nvPr>
            <p:ph idx="1"/>
          </p:nvPr>
        </p:nvSpPr>
        <p:spPr>
          <a:xfrm>
            <a:off x="457200" y="1505243"/>
            <a:ext cx="8229600" cy="4620921"/>
          </a:xfrm>
        </p:spPr>
        <p:txBody>
          <a:bodyPr>
            <a:normAutofit fontScale="92500" lnSpcReduction="20000"/>
          </a:bodyPr>
          <a:lstStyle/>
          <a:p>
            <a:pPr algn="just">
              <a:lnSpc>
                <a:spcPct val="150000"/>
              </a:lnSpc>
              <a:buClr>
                <a:srgbClr val="FFC301"/>
              </a:buClr>
              <a:buSzPct val="120000"/>
            </a:pPr>
            <a:r>
              <a:rPr lang="en-US" sz="2200" dirty="0">
                <a:latin typeface="Times New Roman" panose="02020603050405020304" pitchFamily="18" charset="0"/>
                <a:cs typeface="Times New Roman" panose="02020603050405020304" pitchFamily="18" charset="0"/>
              </a:rPr>
              <a:t>The sentiment analysis project focused on sentiments related to unlocked mobile products on Amazon. </a:t>
            </a:r>
          </a:p>
          <a:p>
            <a:pPr algn="just">
              <a:lnSpc>
                <a:spcPct val="150000"/>
              </a:lnSpc>
              <a:buClr>
                <a:srgbClr val="FFC301"/>
              </a:buClr>
              <a:buSzPct val="120000"/>
            </a:pPr>
            <a:r>
              <a:rPr lang="en-US" sz="2200" dirty="0">
                <a:latin typeface="Times New Roman" panose="02020603050405020304" pitchFamily="18" charset="0"/>
                <a:cs typeface="Times New Roman" panose="02020603050405020304" pitchFamily="18" charset="0"/>
              </a:rPr>
              <a:t>The model achieved an accuracy of approximately 87%, showcasing its effectiveness in discerning sentiments. </a:t>
            </a:r>
          </a:p>
          <a:p>
            <a:pPr algn="just">
              <a:lnSpc>
                <a:spcPct val="150000"/>
              </a:lnSpc>
              <a:buClr>
                <a:srgbClr val="FFC301"/>
              </a:buClr>
              <a:buSzPct val="120000"/>
            </a:pPr>
            <a:r>
              <a:rPr lang="en-US" sz="2200" dirty="0">
                <a:latin typeface="Times New Roman" panose="02020603050405020304" pitchFamily="18" charset="0"/>
                <a:cs typeface="Times New Roman" panose="02020603050405020304" pitchFamily="18" charset="0"/>
              </a:rPr>
              <a:t>The classification report and confusion matrix provided detailed insights into the model's performance across different sentiment categories. Visualizations, such as bar charts and pie charts, were utilized to enhance the understanding of sentiment distribution. </a:t>
            </a:r>
          </a:p>
          <a:p>
            <a:pPr algn="just">
              <a:lnSpc>
                <a:spcPct val="150000"/>
              </a:lnSpc>
              <a:buClr>
                <a:srgbClr val="FFC301"/>
              </a:buClr>
              <a:buSzPct val="120000"/>
            </a:pPr>
            <a:r>
              <a:rPr lang="en-US" sz="2200" dirty="0">
                <a:latin typeface="Times New Roman" panose="02020603050405020304" pitchFamily="18" charset="0"/>
                <a:cs typeface="Times New Roman" panose="02020603050405020304" pitchFamily="18" charset="0"/>
              </a:rPr>
              <a:t>The analysis of the 'Amazon_Unlocked_Mobile.csv' dataset contributes valuable information for stakeholders interested in comprehending consumer sentiments regarding unlocked mobile devices on Amazon.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050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2D7B82EF-FDB5-6B10-58C7-BAC22234D9B9}"/>
              </a:ext>
            </a:extLst>
          </p:cNvPr>
          <p:cNvPicPr>
            <a:picLocks noGrp="1" noChangeAspect="1"/>
          </p:cNvPicPr>
          <p:nvPr>
            <p:ph idx="1"/>
          </p:nvPr>
        </p:nvPicPr>
        <p:blipFill>
          <a:blip r:embed="rId2"/>
          <a:stretch>
            <a:fillRect/>
          </a:stretch>
        </p:blipFill>
        <p:spPr>
          <a:xfrm>
            <a:off x="1611353" y="1613159"/>
            <a:ext cx="5921293" cy="4195763"/>
          </a:xfrm>
          <a:prstGeom prst="rect">
            <a:avLst/>
          </a:prstGeom>
        </p:spPr>
      </p:pic>
    </p:spTree>
    <p:extLst>
      <p:ext uri="{BB962C8B-B14F-4D97-AF65-F5344CB8AC3E}">
        <p14:creationId xmlns:p14="http://schemas.microsoft.com/office/powerpoint/2010/main" val="293287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569F-1685-D207-E511-FF8E89D10497}"/>
              </a:ext>
            </a:extLst>
          </p:cNvPr>
          <p:cNvSpPr>
            <a:spLocks noGrp="1"/>
          </p:cNvSpPr>
          <p:nvPr>
            <p:ph type="title"/>
          </p:nvPr>
        </p:nvSpPr>
        <p:spPr/>
        <p:txBody>
          <a:bodyPr/>
          <a:lstStyle/>
          <a:p>
            <a:pPr algn="l"/>
            <a:r>
              <a:rPr lang="en-US" sz="3200" b="1" dirty="0" err="1">
                <a:latin typeface="Lao UI" panose="020B0502040204020203" pitchFamily="34" charset="0"/>
                <a:cs typeface="Lao UI" panose="020B0502040204020203" pitchFamily="34" charset="0"/>
              </a:rPr>
              <a:t>Contd</a:t>
            </a:r>
            <a:r>
              <a:rPr lang="en-US" b="1" dirty="0">
                <a:latin typeface="Segoe UI" panose="020B0502040204020203" pitchFamily="34" charset="0"/>
                <a:cs typeface="Segoe UI" panose="020B0502040204020203" pitchFamily="34" charset="0"/>
              </a:rPr>
              <a:t>…</a:t>
            </a:r>
            <a:endParaRPr lang="en-IN"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467C2B5-A249-83E9-5260-AB9AAF26C821}"/>
              </a:ext>
            </a:extLst>
          </p:cNvPr>
          <p:cNvSpPr>
            <a:spLocks noGrp="1"/>
          </p:cNvSpPr>
          <p:nvPr>
            <p:ph idx="1"/>
          </p:nvPr>
        </p:nvSpPr>
        <p:spPr/>
        <p:txBody>
          <a:bodyPr>
            <a:normAutofit/>
          </a:bodyPr>
          <a:lstStyle/>
          <a:p>
            <a:pPr algn="just">
              <a:lnSpc>
                <a:spcPct val="150000"/>
              </a:lnSpc>
              <a:buClr>
                <a:srgbClr val="FF9900"/>
              </a:buClr>
            </a:pPr>
            <a:r>
              <a:rPr lang="en-US" dirty="0">
                <a:latin typeface="Times New Roman" panose="02020603050405020304" pitchFamily="18" charset="0"/>
                <a:cs typeface="Times New Roman" panose="02020603050405020304" pitchFamily="18" charset="0"/>
              </a:rPr>
              <a:t>Data Visualization</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Insights from the Visualization</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Future Enhancements</a:t>
            </a:r>
          </a:p>
          <a:p>
            <a:pPr algn="just">
              <a:lnSpc>
                <a:spcPct val="150000"/>
              </a:lnSpc>
              <a:buClr>
                <a:srgbClr val="FF9900"/>
              </a:buClr>
            </a:pPr>
            <a:r>
              <a:rPr lang="en-US" dirty="0">
                <a:latin typeface="Times New Roman" panose="02020603050405020304" pitchFamily="18" charset="0"/>
                <a:cs typeface="Times New Roman" panose="02020603050405020304" pitchFamily="18" charset="0"/>
              </a:rPr>
              <a:t>Conclusion</a:t>
            </a: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US" dirty="0">
              <a:latin typeface="Times New Roman" panose="02020603050405020304" pitchFamily="18" charset="0"/>
              <a:cs typeface="Times New Roman" panose="02020603050405020304" pitchFamily="18" charset="0"/>
            </a:endParaRPr>
          </a:p>
          <a:p>
            <a:pPr algn="just">
              <a:lnSpc>
                <a:spcPct val="150000"/>
              </a:lnSpc>
              <a:buClr>
                <a:srgbClr val="FF9900"/>
              </a:buClr>
            </a:pP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1616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FA45-E24F-F565-203B-8A25B4063009}"/>
              </a:ext>
            </a:extLst>
          </p:cNvPr>
          <p:cNvSpPr>
            <a:spLocks noGrp="1"/>
          </p:cNvSpPr>
          <p:nvPr>
            <p:ph type="title"/>
          </p:nvPr>
        </p:nvSpPr>
        <p:spPr>
          <a:xfrm>
            <a:off x="457200" y="1041270"/>
            <a:ext cx="8229600" cy="877224"/>
          </a:xfrm>
        </p:spPr>
        <p:txBody>
          <a:bodyPr>
            <a:normAutofit/>
          </a:bodyPr>
          <a:lstStyle/>
          <a:p>
            <a:r>
              <a:rPr lang="en-US" b="1" dirty="0">
                <a:latin typeface="Lao UI" panose="020B0502040204020203" pitchFamily="34" charset="0"/>
                <a:cs typeface="Lao UI" panose="020B0502040204020203" pitchFamily="34" charset="0"/>
              </a:rPr>
              <a:t>Overview</a:t>
            </a:r>
            <a:endParaRPr lang="en-IN" dirty="0"/>
          </a:p>
        </p:txBody>
      </p:sp>
      <p:sp>
        <p:nvSpPr>
          <p:cNvPr id="3" name="Content Placeholder 2">
            <a:extLst>
              <a:ext uri="{FF2B5EF4-FFF2-40B4-BE49-F238E27FC236}">
                <a16:creationId xmlns:a16="http://schemas.microsoft.com/office/drawing/2014/main" id="{E3A1FBFF-AD7A-46DE-0F6A-E2915CADE309}"/>
              </a:ext>
            </a:extLst>
          </p:cNvPr>
          <p:cNvSpPr>
            <a:spLocks noGrp="1"/>
          </p:cNvSpPr>
          <p:nvPr>
            <p:ph idx="1"/>
          </p:nvPr>
        </p:nvSpPr>
        <p:spPr/>
        <p:txBody>
          <a:bodyPr>
            <a:normAutofit fontScale="92500" lnSpcReduction="10000"/>
          </a:bodyPr>
          <a:lstStyle/>
          <a:p>
            <a:pPr algn="just">
              <a:lnSpc>
                <a:spcPct val="150000"/>
              </a:lnSpc>
              <a:buClr>
                <a:srgbClr val="FFC000"/>
              </a:buClr>
              <a:buSzPct val="1100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Sentiment analysis, is a natural language processing (NLP) technique used to determine the sentiment or emotion expressed in text data.</a:t>
            </a:r>
          </a:p>
          <a:p>
            <a:pPr algn="just">
              <a:lnSpc>
                <a:spcPct val="150000"/>
              </a:lnSpc>
              <a:buClr>
                <a:srgbClr val="FFC000"/>
              </a:buClr>
              <a:buSzPct val="1100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In the context of a social media platform, sentiment analysis involves analyzing the sentiments (positive, negative, neutral) of user-generated content</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rgbClr val="FFC000"/>
              </a:buClr>
              <a:buSzPct val="110000"/>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technique is valuable for understanding how users feel about a particular topic, product, or brand on social media.</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1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F81-F508-BE86-34BB-A98B1F7DDCE4}"/>
              </a:ext>
            </a:extLst>
          </p:cNvPr>
          <p:cNvSpPr>
            <a:spLocks noGrp="1"/>
          </p:cNvSpPr>
          <p:nvPr>
            <p:ph type="title"/>
          </p:nvPr>
        </p:nvSpPr>
        <p:spPr/>
        <p:txBody>
          <a:bodyPr/>
          <a:lstStyle/>
          <a:p>
            <a:r>
              <a:rPr lang="en-US" b="1" dirty="0">
                <a:latin typeface="Lao UI" panose="020B0502040204020203" pitchFamily="34" charset="0"/>
                <a:cs typeface="Lao UI" panose="020B0502040204020203" pitchFamily="34" charset="0"/>
              </a:rPr>
              <a:t>Dependencies</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B2C40056-419A-7564-90F7-0038EE384B9E}"/>
              </a:ext>
            </a:extLst>
          </p:cNvPr>
          <p:cNvSpPr>
            <a:spLocks noGrp="1"/>
          </p:cNvSpPr>
          <p:nvPr>
            <p:ph idx="1"/>
          </p:nvPr>
        </p:nvSpPr>
        <p:spPr/>
        <p:txBody>
          <a:bodyPr>
            <a:normAutofit fontScale="77500" lnSpcReduction="20000"/>
          </a:bodyPr>
          <a:lstStyle/>
          <a:p>
            <a:pPr>
              <a:lnSpc>
                <a:spcPct val="150000"/>
              </a:lnSpc>
              <a:buClr>
                <a:srgbClr val="FFC301"/>
              </a:buClr>
              <a:buSzPct val="150000"/>
            </a:pPr>
            <a:r>
              <a:rPr lang="en-US" sz="3200" dirty="0"/>
              <a:t>Python</a:t>
            </a:r>
          </a:p>
          <a:p>
            <a:pPr>
              <a:lnSpc>
                <a:spcPct val="150000"/>
              </a:lnSpc>
              <a:buClr>
                <a:srgbClr val="FFC301"/>
              </a:buClr>
              <a:buSzPct val="150000"/>
            </a:pPr>
            <a:r>
              <a:rPr lang="en-US" dirty="0" err="1"/>
              <a:t>Jupyter</a:t>
            </a:r>
            <a:r>
              <a:rPr lang="en-US" dirty="0"/>
              <a:t> </a:t>
            </a:r>
            <a:r>
              <a:rPr lang="en-US" dirty="0" err="1"/>
              <a:t>NotebookJupyter</a:t>
            </a:r>
            <a:r>
              <a:rPr lang="en-US" dirty="0"/>
              <a:t> Notebook</a:t>
            </a:r>
          </a:p>
          <a:p>
            <a:pPr>
              <a:lnSpc>
                <a:spcPct val="150000"/>
              </a:lnSpc>
              <a:buClr>
                <a:srgbClr val="FFC301"/>
              </a:buClr>
              <a:buSzPct val="150000"/>
            </a:pPr>
            <a:r>
              <a:rPr lang="en-US" dirty="0"/>
              <a:t>Libraries like Pandas, </a:t>
            </a:r>
            <a:r>
              <a:rPr lang="en-US" dirty="0" err="1"/>
              <a:t>Numpy</a:t>
            </a:r>
            <a:r>
              <a:rPr lang="en-US" dirty="0"/>
              <a:t>, Matplotlib, </a:t>
            </a:r>
            <a:r>
              <a:rPr lang="en-US" dirty="0" err="1"/>
              <a:t>SkLearn</a:t>
            </a:r>
            <a:r>
              <a:rPr lang="en-US" dirty="0"/>
              <a:t>, </a:t>
            </a:r>
            <a:r>
              <a:rPr lang="en-US" dirty="0" err="1"/>
              <a:t>BeautiSoup</a:t>
            </a:r>
            <a:r>
              <a:rPr lang="en-US" dirty="0"/>
              <a:t>, transformers, NLTK (Natural Language Processing took kit), Regular Expressions.</a:t>
            </a:r>
          </a:p>
          <a:p>
            <a:pPr>
              <a:lnSpc>
                <a:spcPct val="150000"/>
              </a:lnSpc>
              <a:buClr>
                <a:srgbClr val="FFC301"/>
              </a:buClr>
              <a:buSzPct val="150000"/>
            </a:pPr>
            <a:r>
              <a:rPr lang="en-IN" dirty="0"/>
              <a:t>NLP Model- BERT(</a:t>
            </a:r>
            <a:r>
              <a:rPr lang="en-US" sz="3200" dirty="0"/>
              <a:t>Bidirectional Encoder Representations from Transformers) developed by Google.</a:t>
            </a:r>
          </a:p>
          <a:p>
            <a:pPr>
              <a:lnSpc>
                <a:spcPct val="150000"/>
              </a:lnSpc>
              <a:buClr>
                <a:srgbClr val="FFC301"/>
              </a:buClr>
              <a:buSzPct val="150000"/>
            </a:pPr>
            <a:endParaRPr lang="en-US" dirty="0"/>
          </a:p>
          <a:p>
            <a:pPr>
              <a:lnSpc>
                <a:spcPct val="150000"/>
              </a:lnSpc>
              <a:buClr>
                <a:srgbClr val="FFC301"/>
              </a:buClr>
              <a:buSzPct val="150000"/>
            </a:pPr>
            <a:endParaRPr lang="en-US" b="1" dirty="0"/>
          </a:p>
          <a:p>
            <a:pPr>
              <a:lnSpc>
                <a:spcPct val="150000"/>
              </a:lnSpc>
              <a:buClr>
                <a:srgbClr val="FFC301"/>
              </a:buClr>
              <a:buSzPct val="150000"/>
            </a:pPr>
            <a:endParaRPr lang="en-US" dirty="0"/>
          </a:p>
          <a:p>
            <a:endParaRPr lang="en-IN" dirty="0"/>
          </a:p>
        </p:txBody>
      </p:sp>
    </p:spTree>
    <p:extLst>
      <p:ext uri="{BB962C8B-B14F-4D97-AF65-F5344CB8AC3E}">
        <p14:creationId xmlns:p14="http://schemas.microsoft.com/office/powerpoint/2010/main" val="12652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C420-3DEB-7774-AB1D-2D74142547AB}"/>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F70A234C-A3BE-482B-50BA-40C276BAD260}"/>
              </a:ext>
            </a:extLst>
          </p:cNvPr>
          <p:cNvSpPr>
            <a:spLocks noGrp="1"/>
          </p:cNvSpPr>
          <p:nvPr>
            <p:ph idx="1"/>
          </p:nvPr>
        </p:nvSpPr>
        <p:spPr/>
        <p:txBody>
          <a:bodyPr>
            <a:normAutofit fontScale="85000" lnSpcReduction="10000"/>
          </a:bodyPr>
          <a:lstStyle/>
          <a:p>
            <a:r>
              <a:rPr lang="en-US" dirty="0"/>
              <a:t>The data is extracted from Kaggle.</a:t>
            </a:r>
          </a:p>
          <a:p>
            <a:r>
              <a:rPr lang="en-US" dirty="0"/>
              <a:t>We extracted 3 lakhs reviews of mobile phones sold on Amazon.com to find out insights with respect to reviews, ratings, price and their relationships. </a:t>
            </a:r>
          </a:p>
          <a:p>
            <a:r>
              <a:rPr lang="en-US" dirty="0"/>
              <a:t>Content Given below are the fields:</a:t>
            </a:r>
            <a:endParaRPr lang="en-IN" dirty="0"/>
          </a:p>
          <a:p>
            <a:pPr lvl="1"/>
            <a:r>
              <a:rPr lang="en-IN" dirty="0"/>
              <a:t>Product Name</a:t>
            </a:r>
          </a:p>
          <a:p>
            <a:pPr lvl="1"/>
            <a:r>
              <a:rPr lang="en-IN" dirty="0"/>
              <a:t>Brand Name</a:t>
            </a:r>
          </a:p>
          <a:p>
            <a:pPr lvl="1"/>
            <a:r>
              <a:rPr lang="en-US" dirty="0"/>
              <a:t>Price</a:t>
            </a:r>
          </a:p>
          <a:p>
            <a:pPr lvl="1"/>
            <a:r>
              <a:rPr lang="en-US" dirty="0"/>
              <a:t>Rating</a:t>
            </a:r>
          </a:p>
          <a:p>
            <a:pPr lvl="1"/>
            <a:r>
              <a:rPr lang="en-US" dirty="0"/>
              <a:t>Reviews</a:t>
            </a:r>
          </a:p>
        </p:txBody>
      </p:sp>
    </p:spTree>
    <p:extLst>
      <p:ext uri="{BB962C8B-B14F-4D97-AF65-F5344CB8AC3E}">
        <p14:creationId xmlns:p14="http://schemas.microsoft.com/office/powerpoint/2010/main" val="206310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7063-472D-6D67-9FF7-74C6B8AD2DD1}"/>
              </a:ext>
            </a:extLst>
          </p:cNvPr>
          <p:cNvSpPr>
            <a:spLocks noGrp="1"/>
          </p:cNvSpPr>
          <p:nvPr>
            <p:ph type="title"/>
          </p:nvPr>
        </p:nvSpPr>
        <p:spPr/>
        <p:txBody>
          <a:bodyPr/>
          <a:lstStyle/>
          <a:p>
            <a:pPr algn="l"/>
            <a:r>
              <a:rPr lang="en-US" dirty="0"/>
              <a:t>Contd..</a:t>
            </a:r>
            <a:endParaRPr lang="en-IN" dirty="0"/>
          </a:p>
        </p:txBody>
      </p:sp>
      <p:sp>
        <p:nvSpPr>
          <p:cNvPr id="3" name="Content Placeholder 2">
            <a:extLst>
              <a:ext uri="{FF2B5EF4-FFF2-40B4-BE49-F238E27FC236}">
                <a16:creationId xmlns:a16="http://schemas.microsoft.com/office/drawing/2014/main" id="{FE21BE0B-0F5C-0008-1215-48B49B1C3DD8}"/>
              </a:ext>
            </a:extLst>
          </p:cNvPr>
          <p:cNvSpPr>
            <a:spLocks noGrp="1"/>
          </p:cNvSpPr>
          <p:nvPr>
            <p:ph idx="1"/>
          </p:nvPr>
        </p:nvSpPr>
        <p:spPr/>
        <p:txBody>
          <a:bodyPr/>
          <a:lstStyle/>
          <a:p>
            <a:r>
              <a:rPr lang="en-US" b="1" dirty="0"/>
              <a:t>Data Labelling:</a:t>
            </a:r>
          </a:p>
          <a:p>
            <a:pPr lvl="1"/>
            <a:r>
              <a:rPr lang="en-US" dirty="0"/>
              <a:t>In this step we clean the data and label the data as:</a:t>
            </a:r>
          </a:p>
          <a:p>
            <a:pPr lvl="2"/>
            <a:r>
              <a:rPr lang="en-US" dirty="0"/>
              <a:t>0 for Negative</a:t>
            </a:r>
          </a:p>
          <a:p>
            <a:pPr lvl="2"/>
            <a:r>
              <a:rPr lang="en-US" dirty="0"/>
              <a:t>1 for Neutral</a:t>
            </a:r>
          </a:p>
          <a:p>
            <a:pPr lvl="2"/>
            <a:r>
              <a:rPr lang="en-US" dirty="0"/>
              <a:t>2 for Positive</a:t>
            </a:r>
          </a:p>
          <a:p>
            <a:pPr marL="914400" lvl="2" indent="0">
              <a:buNone/>
            </a:pPr>
            <a:endParaRPr lang="en-US" dirty="0"/>
          </a:p>
          <a:p>
            <a:pPr marL="914400" lvl="2"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19624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0A39-5512-28BD-9205-A3726D8F25E7}"/>
              </a:ext>
            </a:extLst>
          </p:cNvPr>
          <p:cNvSpPr>
            <a:spLocks noGrp="1"/>
          </p:cNvSpPr>
          <p:nvPr>
            <p:ph type="title"/>
          </p:nvPr>
        </p:nvSpPr>
        <p:spPr/>
        <p:txBody>
          <a:bodyPr/>
          <a:lstStyle/>
          <a:p>
            <a:pPr algn="l"/>
            <a:r>
              <a:rPr lang="en-US" b="1" dirty="0" err="1">
                <a:latin typeface="Lao UI" panose="020B0502040204020203" pitchFamily="34" charset="0"/>
                <a:cs typeface="Lao UI" panose="020B0502040204020203" pitchFamily="34" charset="0"/>
              </a:rPr>
              <a:t>Contd</a:t>
            </a:r>
            <a:r>
              <a:rPr lang="en-US" b="1" dirty="0">
                <a:latin typeface="Lao UI" panose="020B0502040204020203" pitchFamily="34" charset="0"/>
                <a:cs typeface="Lao UI" panose="020B0502040204020203" pitchFamily="34" charset="0"/>
              </a:rPr>
              <a:t>…</a:t>
            </a:r>
            <a:endParaRPr lang="en-IN" b="1" dirty="0">
              <a:latin typeface="Lao UI" panose="020B0502040204020203" pitchFamily="34" charset="0"/>
              <a:cs typeface="Lao UI" panose="020B0502040204020203" pitchFamily="34" charset="0"/>
            </a:endParaRPr>
          </a:p>
        </p:txBody>
      </p:sp>
      <p:sp>
        <p:nvSpPr>
          <p:cNvPr id="3" name="Content Placeholder 2">
            <a:extLst>
              <a:ext uri="{FF2B5EF4-FFF2-40B4-BE49-F238E27FC236}">
                <a16:creationId xmlns:a16="http://schemas.microsoft.com/office/drawing/2014/main" id="{451C793F-5436-7549-140C-80AE199FD7BF}"/>
              </a:ext>
            </a:extLst>
          </p:cNvPr>
          <p:cNvSpPr>
            <a:spLocks noGrp="1"/>
          </p:cNvSpPr>
          <p:nvPr>
            <p:ph idx="1"/>
          </p:nvPr>
        </p:nvSpPr>
        <p:spPr/>
        <p:txBody>
          <a:bodyPr>
            <a:normAutofit fontScale="85000" lnSpcReduction="20000"/>
          </a:bodyPr>
          <a:lstStyle/>
          <a:p>
            <a:pPr algn="just"/>
            <a:r>
              <a:rPr lang="en-US" b="1" dirty="0"/>
              <a:t>Data Cleaning: </a:t>
            </a:r>
            <a:r>
              <a:rPr lang="en-US" dirty="0"/>
              <a:t>Remove all the rows containing blank cells. The resultant data is stored as “labelled_dataset.csv”</a:t>
            </a:r>
          </a:p>
          <a:p>
            <a:pPr algn="just"/>
            <a:r>
              <a:rPr lang="en-US" b="1" dirty="0"/>
              <a:t>Data Processing: </a:t>
            </a:r>
            <a:r>
              <a:rPr lang="en-US" dirty="0"/>
              <a:t>The following text preprocessing are implemented to convert raw reviews to cleaned reviews, so that it will be easier for us to do feature extraction in the next step.</a:t>
            </a:r>
          </a:p>
          <a:p>
            <a:pPr lvl="1" algn="just"/>
            <a:r>
              <a:rPr lang="en-US" dirty="0"/>
              <a:t>Remove html tags using </a:t>
            </a:r>
            <a:r>
              <a:rPr lang="en-US" dirty="0" err="1"/>
              <a:t>BeautifulSoup</a:t>
            </a:r>
            <a:r>
              <a:rPr lang="en-US" dirty="0"/>
              <a:t> to remove non-characters such as digits and symbols.</a:t>
            </a:r>
          </a:p>
          <a:p>
            <a:pPr lvl="1" algn="just"/>
            <a:r>
              <a:rPr lang="en-US" dirty="0"/>
              <a:t>Convert to lower case to remove stop words such as “the” and “and” if needed.</a:t>
            </a:r>
          </a:p>
          <a:p>
            <a:pPr lvl="1" algn="just"/>
            <a:r>
              <a:rPr lang="en-US" dirty="0"/>
              <a:t>Convert to root words by stemming if needed</a:t>
            </a:r>
          </a:p>
          <a:p>
            <a:pPr algn="just"/>
            <a:endParaRPr lang="en-IN" b="1" dirty="0"/>
          </a:p>
        </p:txBody>
      </p:sp>
    </p:spTree>
    <p:extLst>
      <p:ext uri="{BB962C8B-B14F-4D97-AF65-F5344CB8AC3E}">
        <p14:creationId xmlns:p14="http://schemas.microsoft.com/office/powerpoint/2010/main" val="168841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1177</Words>
  <Application>Microsoft Office PowerPoint</Application>
  <PresentationFormat>On-screen Show (4:3)</PresentationFormat>
  <Paragraphs>135</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Lao UI</vt:lpstr>
      <vt:lpstr>Segoe UI</vt:lpstr>
      <vt:lpstr>Times New Roman</vt:lpstr>
      <vt:lpstr>Wingdings</vt:lpstr>
      <vt:lpstr>Office Theme</vt:lpstr>
      <vt:lpstr>Sentiment Analysis on Social Media Platform</vt:lpstr>
      <vt:lpstr>CONTENTS</vt:lpstr>
      <vt:lpstr>Contd…</vt:lpstr>
      <vt:lpstr>Contd…</vt:lpstr>
      <vt:lpstr>Overview</vt:lpstr>
      <vt:lpstr>Dependencies</vt:lpstr>
      <vt:lpstr>Data Preparation</vt:lpstr>
      <vt:lpstr>Contd..</vt:lpstr>
      <vt:lpstr>Contd…</vt:lpstr>
      <vt:lpstr>Before and After Data Cleaning and Pre Processing </vt:lpstr>
      <vt:lpstr>Contd…</vt:lpstr>
      <vt:lpstr>Data Analysis &amp; Visualization </vt:lpstr>
      <vt:lpstr>Top 10 Most Reviewed Products</vt:lpstr>
      <vt:lpstr>Contd…</vt:lpstr>
      <vt:lpstr>Top 10 Best Brands</vt:lpstr>
      <vt:lpstr>Contd…</vt:lpstr>
      <vt:lpstr>TOP 10 WORST BRANDS</vt:lpstr>
      <vt:lpstr>Contd…</vt:lpstr>
      <vt:lpstr>BEST BUDGET PRODUCTS UNDER $500</vt:lpstr>
      <vt:lpstr>Contd…</vt:lpstr>
      <vt:lpstr>BEST HIGH-END PRODUCTS UNDER $2000</vt:lpstr>
      <vt:lpstr>Contd…</vt:lpstr>
      <vt:lpstr>SENTIMENT DISTRIBUTION OF SAMSUNG </vt:lpstr>
      <vt:lpstr>SENTIMENT DISTRIBUTION OF APPLE </vt:lpstr>
      <vt:lpstr>SENTIMENT DISTRIBUTION OF BLU </vt:lpstr>
      <vt:lpstr>NLP - "BERT for Multilingual Sentiment Analysis"</vt:lpstr>
      <vt:lpstr>SENTIMENT ANALYSIS </vt:lpstr>
      <vt:lpstr>FINE TUNING</vt:lpstr>
      <vt:lpstr>PERFORMANCE METRICS</vt:lpstr>
      <vt:lpstr>Accuracy, Classification Report, and Confusion Matrix</vt:lpstr>
      <vt:lpstr>Contd…</vt:lpstr>
      <vt:lpstr>Contd…</vt:lpstr>
      <vt:lpstr>CONCLUSION </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USER</cp:lastModifiedBy>
  <cp:revision>37</cp:revision>
  <dcterms:created xsi:type="dcterms:W3CDTF">2019-12-12T13:31:42Z</dcterms:created>
  <dcterms:modified xsi:type="dcterms:W3CDTF">2023-12-11T23:29:42Z</dcterms:modified>
</cp:coreProperties>
</file>