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900" y="1409700"/>
            <a:ext cx="4216400" cy="4953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900" y="1955800"/>
            <a:ext cx="3403600" cy="431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806" y="1303144"/>
            <a:ext cx="8674386" cy="1092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2CD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2CD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2CD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9440" y="0"/>
            <a:ext cx="2194559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337" y="415306"/>
            <a:ext cx="802732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2CD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266" y="1480708"/>
            <a:ext cx="8527466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06" y="1303144"/>
            <a:ext cx="5251594" cy="108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lang="en-US" sz="2800" dirty="0">
                <a:solidFill>
                  <a:srgbClr val="F2CD44"/>
                </a:solidFill>
                <a:latin typeface="Calibri"/>
                <a:cs typeface="Calibri"/>
              </a:rPr>
              <a:t>M</a:t>
            </a:r>
            <a:r>
              <a:rPr lang="en-IN" sz="2800" dirty="0">
                <a:solidFill>
                  <a:srgbClr val="F2CD44"/>
                </a:solidFill>
                <a:latin typeface="Calibri"/>
                <a:cs typeface="Calibri"/>
              </a:rPr>
              <a:t>usic Recommendation System Using Facial Emotions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9736"/>
            <a:ext cx="9144000" cy="2194560"/>
            <a:chOff x="0" y="0"/>
            <a:chExt cx="9144000" cy="2194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21945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533400"/>
              <a:ext cx="2705100" cy="38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1984" y="415306"/>
            <a:ext cx="84334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lang="en-US" spc="-5" dirty="0"/>
              <a:t> AND NEED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81985" y="1575787"/>
            <a:ext cx="7967980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100"/>
              </a:spcBef>
              <a:buChar char="•"/>
              <a:tabLst>
                <a:tab pos="17335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expressions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ranging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such 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happy</a:t>
            </a:r>
            <a:r>
              <a:rPr lang="en-US" sz="1400" spc="5" dirty="0">
                <a:latin typeface="Times New Roman"/>
                <a:cs typeface="Times New Roman"/>
              </a:rPr>
              <a:t>, </a:t>
            </a:r>
            <a:r>
              <a:rPr sz="1400" spc="-5" dirty="0">
                <a:latin typeface="Times New Roman"/>
                <a:cs typeface="Times New Roman"/>
              </a:rPr>
              <a:t>sad,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angr</a:t>
            </a:r>
            <a:r>
              <a:rPr lang="en-US" sz="1400" spc="-15" dirty="0">
                <a:latin typeface="Times New Roman"/>
                <a:cs typeface="Times New Roman"/>
              </a:rPr>
              <a:t>y</a:t>
            </a:r>
            <a:r>
              <a:rPr sz="1400" spc="-15" dirty="0">
                <a:latin typeface="Times New Roman"/>
                <a:cs typeface="Times New Roman"/>
              </a:rPr>
              <a:t>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fear.</a:t>
            </a:r>
            <a:endParaRPr sz="1400" dirty="0">
              <a:latin typeface="Times New Roman"/>
              <a:cs typeface="Times New Roman"/>
            </a:endParaRPr>
          </a:p>
          <a:p>
            <a:pPr marL="172720" indent="-160655">
              <a:lnSpc>
                <a:spcPct val="100000"/>
              </a:lnSpc>
              <a:spcBef>
                <a:spcPts val="1120"/>
              </a:spcBef>
              <a:buChar char="•"/>
              <a:tabLst>
                <a:tab pos="17335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non-verbal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reveal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emotional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intentions.</a:t>
            </a:r>
            <a:endParaRPr sz="1400" dirty="0">
              <a:latin typeface="Times New Roman"/>
              <a:cs typeface="Times New Roman"/>
            </a:endParaRPr>
          </a:p>
          <a:p>
            <a:pPr marL="172720" marR="5080" indent="-160655">
              <a:lnSpc>
                <a:spcPts val="1600"/>
              </a:lnSpc>
              <a:spcBef>
                <a:spcPts val="1240"/>
              </a:spcBef>
              <a:buChar char="•"/>
              <a:tabLst>
                <a:tab pos="173355" algn="l"/>
              </a:tabLst>
            </a:pPr>
            <a:r>
              <a:rPr sz="1400" spc="-10" dirty="0">
                <a:latin typeface="Times New Roman"/>
                <a:cs typeface="Times New Roman"/>
              </a:rPr>
              <a:t>Technological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advancements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facilitated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measurement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analysis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emotions,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leading</a:t>
            </a:r>
            <a:r>
              <a:rPr sz="1400" dirty="0">
                <a:latin typeface="Times New Roman"/>
                <a:cs typeface="Times New Roman"/>
              </a:rPr>
              <a:t> to a</a:t>
            </a:r>
            <a:r>
              <a:rPr sz="1400" spc="-5" dirty="0">
                <a:latin typeface="Times New Roman"/>
                <a:cs typeface="Times New Roman"/>
              </a:rPr>
              <a:t> deeper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understanding</a:t>
            </a:r>
            <a:r>
              <a:rPr sz="1400" dirty="0">
                <a:latin typeface="Times New Roman"/>
                <a:cs typeface="Times New Roman"/>
              </a:rPr>
              <a:t> of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neurological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roots.</a:t>
            </a:r>
            <a:endParaRPr sz="1400" dirty="0">
              <a:latin typeface="Times New Roman"/>
              <a:cs typeface="Times New Roman"/>
            </a:endParaRPr>
          </a:p>
          <a:p>
            <a:pPr marL="172720" marR="119380" indent="-160655">
              <a:lnSpc>
                <a:spcPts val="1600"/>
              </a:lnSpc>
              <a:spcBef>
                <a:spcPts val="1200"/>
              </a:spcBef>
              <a:buChar char="•"/>
              <a:tabLst>
                <a:tab pos="173355" algn="l"/>
              </a:tabLst>
            </a:pPr>
            <a:r>
              <a:rPr sz="1400" dirty="0">
                <a:latin typeface="Times New Roman"/>
                <a:cs typeface="Times New Roman"/>
              </a:rPr>
              <a:t>55%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emotional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38%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audio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rhythm,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pitch,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tone.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 plays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relatively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smaller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role,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contributing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only</a:t>
            </a:r>
            <a:r>
              <a:rPr sz="1400" dirty="0">
                <a:latin typeface="Times New Roman"/>
                <a:cs typeface="Times New Roman"/>
              </a:rPr>
              <a:t> 7%.</a:t>
            </a:r>
          </a:p>
          <a:p>
            <a:pPr marL="172720" indent="-160655">
              <a:lnSpc>
                <a:spcPct val="100000"/>
              </a:lnSpc>
              <a:spcBef>
                <a:spcPts val="1080"/>
              </a:spcBef>
              <a:buChar char="•"/>
              <a:tabLst>
                <a:tab pos="173355" algn="l"/>
              </a:tabLst>
            </a:pP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emotions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music,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accordingly,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individuals'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positivity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times.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983" y="374976"/>
            <a:ext cx="4690110" cy="3911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450" spc="5" dirty="0">
                <a:solidFill>
                  <a:srgbClr val="0070C0"/>
                </a:solidFill>
              </a:rPr>
              <a:t>Technologies Used</a:t>
            </a: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75349" y="1090866"/>
            <a:ext cx="6083300" cy="29102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OpenCV			-     Ajay Sehrawat</a:t>
            </a: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Flask 			-     Sanjay Chaudhary</a:t>
            </a: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HTML/CSS/BOOTSTRAP  	-     Vinit Kumar</a:t>
            </a: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Keras  	 		-     Sahyogvir Singh</a:t>
            </a: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Data Gathering/Cleaning and CSV – Aryaman Negi</a:t>
            </a: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149860" marR="158115" indent="-137795" algn="just">
              <a:lnSpc>
                <a:spcPct val="102600"/>
              </a:lnSpc>
              <a:spcBef>
                <a:spcPts val="60"/>
              </a:spcBef>
              <a:buChar char="•"/>
              <a:tabLst>
                <a:tab pos="15049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Data Pre-processing and Training    - Vivek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69900"/>
            <a:ext cx="2286000" cy="330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983" y="376468"/>
            <a:ext cx="22186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solidFill>
                  <a:srgbClr val="0070C0"/>
                </a:solidFill>
              </a:rPr>
              <a:t>ARCHITECTURE</a:t>
            </a:r>
            <a:r>
              <a:rPr sz="2600" spc="-80" dirty="0">
                <a:solidFill>
                  <a:srgbClr val="0070C0"/>
                </a:solidFill>
              </a:rPr>
              <a:t> </a:t>
            </a:r>
            <a:r>
              <a:rPr sz="2600" spc="-5" dirty="0">
                <a:solidFill>
                  <a:srgbClr val="0070C0"/>
                </a:solidFill>
              </a:rPr>
              <a:t>.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81984" y="1066059"/>
            <a:ext cx="3601720" cy="32562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47320" marR="95250" indent="-135255">
              <a:lnSpc>
                <a:spcPts val="1600"/>
              </a:lnSpc>
              <a:spcBef>
                <a:spcPts val="160"/>
              </a:spcBef>
              <a:buChar char="•"/>
              <a:tabLst>
                <a:tab pos="147955" algn="l"/>
              </a:tabLst>
            </a:pPr>
            <a:r>
              <a:rPr sz="1350" spc="-10" dirty="0">
                <a:latin typeface="Times New Roman"/>
                <a:cs typeface="Times New Roman"/>
              </a:rPr>
              <a:t>This </a:t>
            </a:r>
            <a:r>
              <a:rPr sz="1350" spc="-5" dirty="0">
                <a:latin typeface="Times New Roman"/>
                <a:cs typeface="Times New Roman"/>
              </a:rPr>
              <a:t>research aims to utilise a model comprising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of CNN, H</a:t>
            </a:r>
            <a:r>
              <a:rPr sz="1350" spc="-10" dirty="0">
                <a:latin typeface="Times New Roman"/>
                <a:cs typeface="Times New Roman"/>
              </a:rPr>
              <a:t>aa</a:t>
            </a:r>
            <a:r>
              <a:rPr sz="1350" spc="-5" dirty="0">
                <a:latin typeface="Times New Roman"/>
                <a:cs typeface="Times New Roman"/>
              </a:rPr>
              <a:t>r C</a:t>
            </a: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s</a:t>
            </a:r>
            <a:r>
              <a:rPr sz="1350" spc="-10" dirty="0">
                <a:latin typeface="Times New Roman"/>
                <a:cs typeface="Times New Roman"/>
              </a:rPr>
              <a:t>ca</a:t>
            </a:r>
            <a:r>
              <a:rPr sz="1350" spc="-5" dirty="0">
                <a:latin typeface="Times New Roman"/>
                <a:cs typeface="Times New Roman"/>
              </a:rPr>
              <a:t>d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-9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Conv2d, </a:t>
            </a:r>
            <a:r>
              <a:rPr sz="1350" spc="-10" dirty="0">
                <a:latin typeface="Times New Roman"/>
                <a:cs typeface="Times New Roman"/>
              </a:rPr>
              <a:t>Ma</a:t>
            </a:r>
            <a:r>
              <a:rPr sz="1350" spc="-5" dirty="0">
                <a:latin typeface="Times New Roman"/>
                <a:cs typeface="Times New Roman"/>
              </a:rPr>
              <a:t>xpoo</a:t>
            </a:r>
            <a:r>
              <a:rPr sz="1350" spc="-10" dirty="0">
                <a:latin typeface="Times New Roman"/>
                <a:cs typeface="Times New Roman"/>
              </a:rPr>
              <a:t>l</a:t>
            </a:r>
            <a:r>
              <a:rPr sz="1350" spc="-5" dirty="0">
                <a:latin typeface="Times New Roman"/>
                <a:cs typeface="Times New Roman"/>
              </a:rPr>
              <a:t>2d </a:t>
            </a: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nd  Dense layers to detect and identify emotion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through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facial traits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and expressions.</a:t>
            </a:r>
            <a:endParaRPr sz="1350" dirty="0">
              <a:latin typeface="Times New Roman"/>
              <a:cs typeface="Times New Roman"/>
            </a:endParaRPr>
          </a:p>
          <a:p>
            <a:pPr marL="147320" marR="5080" indent="-135255">
              <a:lnSpc>
                <a:spcPts val="1600"/>
              </a:lnSpc>
              <a:spcBef>
                <a:spcPts val="1010"/>
              </a:spcBef>
              <a:buChar char="•"/>
              <a:tabLst>
                <a:tab pos="147955" algn="l"/>
              </a:tabLst>
            </a:pPr>
            <a:r>
              <a:rPr sz="1350" spc="-5" dirty="0">
                <a:latin typeface="Times New Roman"/>
                <a:cs typeface="Times New Roman"/>
              </a:rPr>
              <a:t>The system will utilise facial detection technology </a:t>
            </a:r>
            <a:r>
              <a:rPr sz="1350" spc="-3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in conjunction with </a:t>
            </a:r>
            <a:r>
              <a:rPr sz="1350" spc="-10" dirty="0">
                <a:latin typeface="Times New Roman"/>
                <a:cs typeface="Times New Roman"/>
              </a:rPr>
              <a:t>deep </a:t>
            </a:r>
            <a:r>
              <a:rPr sz="1350" spc="-5" dirty="0">
                <a:latin typeface="Times New Roman"/>
                <a:cs typeface="Times New Roman"/>
              </a:rPr>
              <a:t>convolutional neural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networks (CNN) to accurately recognise and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analyse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the emotions of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the </a:t>
            </a:r>
            <a:r>
              <a:rPr sz="1350" spc="-20" dirty="0">
                <a:latin typeface="Times New Roman"/>
                <a:cs typeface="Times New Roman"/>
              </a:rPr>
              <a:t>user.</a:t>
            </a:r>
            <a:endParaRPr sz="1350" dirty="0">
              <a:latin typeface="Times New Roman"/>
              <a:cs typeface="Times New Roman"/>
            </a:endParaRPr>
          </a:p>
          <a:p>
            <a:pPr marL="147320" marR="246379" indent="-135255">
              <a:lnSpc>
                <a:spcPts val="1600"/>
              </a:lnSpc>
              <a:spcBef>
                <a:spcPts val="1010"/>
              </a:spcBef>
              <a:buChar char="•"/>
              <a:tabLst>
                <a:tab pos="147955" algn="l"/>
              </a:tabLst>
            </a:pPr>
            <a:r>
              <a:rPr sz="1350" spc="-5" dirty="0">
                <a:latin typeface="Times New Roman"/>
                <a:cs typeface="Times New Roman"/>
              </a:rPr>
              <a:t>The proposed system will use a pre-existing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playlist or a custom one to generate a subset of </a:t>
            </a:r>
            <a:r>
              <a:rPr sz="1350" spc="-3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songs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that match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the user's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emotions.</a:t>
            </a:r>
            <a:endParaRPr sz="1350" dirty="0">
              <a:latin typeface="Times New Roman"/>
              <a:cs typeface="Times New Roman"/>
            </a:endParaRPr>
          </a:p>
          <a:p>
            <a:pPr marL="147320" marR="46355" indent="-135255">
              <a:lnSpc>
                <a:spcPts val="1600"/>
              </a:lnSpc>
              <a:spcBef>
                <a:spcPts val="1005"/>
              </a:spcBef>
              <a:buChar char="•"/>
              <a:tabLst>
                <a:tab pos="147955" algn="l"/>
              </a:tabLst>
            </a:pPr>
            <a:r>
              <a:rPr sz="1350" spc="-5" dirty="0">
                <a:latin typeface="Times New Roman"/>
                <a:cs typeface="Times New Roman"/>
              </a:rPr>
              <a:t>The </a:t>
            </a:r>
            <a:r>
              <a:rPr sz="1350" spc="-10" dirty="0">
                <a:latin typeface="Times New Roman"/>
                <a:cs typeface="Times New Roman"/>
              </a:rPr>
              <a:t>central</a:t>
            </a:r>
            <a:r>
              <a:rPr sz="1350" spc="-5" dirty="0">
                <a:latin typeface="Times New Roman"/>
                <a:cs typeface="Times New Roman"/>
              </a:rPr>
              <a:t> idea behind the model is to </a:t>
            </a:r>
            <a:r>
              <a:rPr sz="1350" spc="-10" dirty="0">
                <a:latin typeface="Times New Roman"/>
                <a:cs typeface="Times New Roman"/>
              </a:rPr>
              <a:t>efficiently </a:t>
            </a:r>
            <a:r>
              <a:rPr sz="1350" spc="-3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identify facial emotions and suggest suitable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songs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with </a:t>
            </a:r>
            <a:r>
              <a:rPr sz="1350" spc="-20" dirty="0">
                <a:latin typeface="Times New Roman"/>
                <a:cs typeface="Times New Roman"/>
              </a:rPr>
              <a:t>accuracy.</a:t>
            </a:r>
            <a:endParaRPr sz="135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13986" y="0"/>
            <a:ext cx="5030470" cy="5143500"/>
            <a:chOff x="4113986" y="0"/>
            <a:chExt cx="5030470" cy="51435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0348" y="0"/>
              <a:ext cx="2233651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48448" y="0"/>
              <a:ext cx="2195830" cy="5143500"/>
            </a:xfrm>
            <a:custGeom>
              <a:avLst/>
              <a:gdLst/>
              <a:ahLst/>
              <a:cxnLst/>
              <a:rect l="l" t="t" r="r" b="b"/>
              <a:pathLst>
                <a:path w="2195829" h="5143500">
                  <a:moveTo>
                    <a:pt x="0" y="0"/>
                  </a:moveTo>
                  <a:lnTo>
                    <a:pt x="0" y="5143499"/>
                  </a:lnTo>
                  <a:lnTo>
                    <a:pt x="2195551" y="5143500"/>
                  </a:lnTo>
                  <a:lnTo>
                    <a:pt x="21955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3986" y="637694"/>
              <a:ext cx="4896345" cy="38681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69900"/>
            <a:ext cx="1536700" cy="330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983" y="376468"/>
            <a:ext cx="14687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40" dirty="0">
                <a:solidFill>
                  <a:srgbClr val="0070C0"/>
                </a:solidFill>
              </a:rPr>
              <a:t>W</a:t>
            </a:r>
            <a:r>
              <a:rPr sz="2600" spc="-5" dirty="0">
                <a:solidFill>
                  <a:srgbClr val="0070C0"/>
                </a:solidFill>
              </a:rPr>
              <a:t>OR</a:t>
            </a:r>
            <a:r>
              <a:rPr sz="2600" spc="-10" dirty="0">
                <a:solidFill>
                  <a:srgbClr val="0070C0"/>
                </a:solidFill>
              </a:rPr>
              <a:t>K</a:t>
            </a:r>
            <a:r>
              <a:rPr sz="2600" spc="-5" dirty="0">
                <a:solidFill>
                  <a:srgbClr val="0070C0"/>
                </a:solidFill>
              </a:rPr>
              <a:t>I</a:t>
            </a:r>
            <a:r>
              <a:rPr sz="2600" spc="-15" dirty="0">
                <a:solidFill>
                  <a:srgbClr val="0070C0"/>
                </a:solidFill>
              </a:rPr>
              <a:t>N</a:t>
            </a:r>
            <a:r>
              <a:rPr sz="2600" spc="-5" dirty="0">
                <a:solidFill>
                  <a:srgbClr val="0070C0"/>
                </a:solidFill>
              </a:rPr>
              <a:t>G.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81984" y="1073502"/>
            <a:ext cx="4434205" cy="33248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765" marR="25400" indent="-139700">
              <a:lnSpc>
                <a:spcPct val="104200"/>
              </a:lnSpc>
              <a:spcBef>
                <a:spcPts val="55"/>
              </a:spcBef>
              <a:buChar char="•"/>
              <a:tabLst>
                <a:tab pos="152400" algn="l"/>
              </a:tabLst>
            </a:pPr>
            <a:r>
              <a:rPr sz="1200" spc="5" dirty="0">
                <a:latin typeface="Times New Roman"/>
                <a:cs typeface="Times New Roman"/>
              </a:rPr>
              <a:t>The model is designed to receive an input image measuring (48, 48),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generate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output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size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lang="en-US" sz="1200" spc="5" dirty="0">
                <a:latin typeface="Times New Roman"/>
                <a:cs typeface="Times New Roman"/>
              </a:rPr>
              <a:t>0,6</a:t>
            </a:r>
            <a:r>
              <a:rPr sz="1200" spc="5" dirty="0">
                <a:latin typeface="Times New Roman"/>
                <a:cs typeface="Times New Roman"/>
              </a:rPr>
              <a:t>).</a:t>
            </a:r>
            <a:endParaRPr sz="1200" dirty="0">
              <a:latin typeface="Times New Roman"/>
              <a:cs typeface="Times New Roman"/>
            </a:endParaRPr>
          </a:p>
          <a:p>
            <a:pPr marL="151765" marR="121920" indent="-139700">
              <a:lnSpc>
                <a:spcPct val="104200"/>
              </a:lnSpc>
              <a:spcBef>
                <a:spcPts val="1045"/>
              </a:spcBef>
              <a:buChar char="•"/>
              <a:tabLst>
                <a:tab pos="152400" algn="l"/>
              </a:tabLst>
            </a:pPr>
            <a:r>
              <a:rPr sz="1200" spc="5" dirty="0">
                <a:latin typeface="Times New Roman"/>
                <a:cs typeface="Times New Roman"/>
              </a:rPr>
              <a:t>This vector represents the probability distribution of the seven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fundamental human expressions such as </a:t>
            </a:r>
            <a:r>
              <a:rPr sz="1200" spc="-5" dirty="0">
                <a:latin typeface="Times New Roman"/>
                <a:cs typeface="Times New Roman"/>
              </a:rPr>
              <a:t>anger, </a:t>
            </a:r>
            <a:r>
              <a:rPr sz="1200" spc="5" dirty="0">
                <a:latin typeface="Times New Roman"/>
                <a:cs typeface="Times New Roman"/>
              </a:rPr>
              <a:t>surprise, happiness,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disgust,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sadness,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neutral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detected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image.</a:t>
            </a:r>
            <a:endParaRPr sz="1200" dirty="0">
              <a:latin typeface="Times New Roman"/>
              <a:cs typeface="Times New Roman"/>
            </a:endParaRPr>
          </a:p>
          <a:p>
            <a:pPr marL="151765" marR="234315" indent="-139700">
              <a:lnSpc>
                <a:spcPct val="104200"/>
              </a:lnSpc>
              <a:spcBef>
                <a:spcPts val="1045"/>
              </a:spcBef>
              <a:buChar char="•"/>
              <a:tabLst>
                <a:tab pos="152400" algn="l"/>
              </a:tabLst>
            </a:pPr>
            <a:r>
              <a:rPr sz="1200" spc="5" dirty="0">
                <a:latin typeface="Times New Roman"/>
                <a:cs typeface="Times New Roman"/>
              </a:rPr>
              <a:t>The model's </a:t>
            </a:r>
            <a:r>
              <a:rPr sz="1200" spc="10" dirty="0">
                <a:latin typeface="Times New Roman"/>
                <a:cs typeface="Times New Roman"/>
              </a:rPr>
              <a:t>Conv2D </a:t>
            </a:r>
            <a:r>
              <a:rPr sz="1200" spc="5" dirty="0">
                <a:latin typeface="Times New Roman"/>
                <a:cs typeface="Times New Roman"/>
              </a:rPr>
              <a:t>layers are responsible for feature extraction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image.</a:t>
            </a:r>
            <a:endParaRPr sz="1200" dirty="0">
              <a:latin typeface="Times New Roman"/>
              <a:cs typeface="Times New Roman"/>
            </a:endParaRPr>
          </a:p>
          <a:p>
            <a:pPr marL="151765" marR="81280" indent="-139700">
              <a:lnSpc>
                <a:spcPct val="104200"/>
              </a:lnSpc>
              <a:spcBef>
                <a:spcPts val="1040"/>
              </a:spcBef>
              <a:buChar char="•"/>
              <a:tabLst>
                <a:tab pos="152400" algn="l"/>
              </a:tabLst>
            </a:pPr>
            <a:r>
              <a:rPr sz="1200" spc="5" dirty="0">
                <a:latin typeface="Times New Roman"/>
                <a:cs typeface="Times New Roman"/>
              </a:rPr>
              <a:t>The Dropout layer </a:t>
            </a:r>
            <a:r>
              <a:rPr sz="1200" dirty="0">
                <a:latin typeface="Times New Roman"/>
                <a:cs typeface="Times New Roman"/>
              </a:rPr>
              <a:t>tackles </a:t>
            </a:r>
            <a:r>
              <a:rPr sz="1200" spc="5" dirty="0">
                <a:latin typeface="Times New Roman"/>
                <a:cs typeface="Times New Roman"/>
              </a:rPr>
              <a:t>this problem by randomly dropping out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portion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neurons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layer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during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training.</a:t>
            </a:r>
            <a:endParaRPr sz="1200" dirty="0">
              <a:latin typeface="Times New Roman"/>
              <a:cs typeface="Times New Roman"/>
            </a:endParaRPr>
          </a:p>
          <a:p>
            <a:pPr marL="151765" marR="149860" indent="-139700">
              <a:lnSpc>
                <a:spcPct val="104200"/>
              </a:lnSpc>
              <a:spcBef>
                <a:spcPts val="1045"/>
              </a:spcBef>
              <a:buChar char="•"/>
              <a:tabLst>
                <a:tab pos="152400" algn="l"/>
              </a:tabLst>
            </a:pPr>
            <a:r>
              <a:rPr sz="1200" spc="5" dirty="0">
                <a:latin typeface="Times New Roman"/>
                <a:cs typeface="Times New Roman"/>
              </a:rPr>
              <a:t>The model's last Dense layer </a:t>
            </a:r>
            <a:r>
              <a:rPr sz="1200" dirty="0">
                <a:latin typeface="Times New Roman"/>
                <a:cs typeface="Times New Roman"/>
              </a:rPr>
              <a:t>utilizes </a:t>
            </a:r>
            <a:r>
              <a:rPr sz="1200" spc="5" dirty="0">
                <a:latin typeface="Times New Roman"/>
                <a:cs typeface="Times New Roman"/>
              </a:rPr>
              <a:t>'SoftMax' activation, which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standardizes the output vector to produce a probability distribution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7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emotions.</a:t>
            </a:r>
            <a:endParaRPr sz="1200" dirty="0">
              <a:latin typeface="Times New Roman"/>
              <a:cs typeface="Times New Roman"/>
            </a:endParaRPr>
          </a:p>
          <a:p>
            <a:pPr marL="151765" marR="5080" indent="-139700">
              <a:lnSpc>
                <a:spcPct val="104200"/>
              </a:lnSpc>
              <a:spcBef>
                <a:spcPts val="1045"/>
              </a:spcBef>
              <a:buChar char="•"/>
              <a:tabLst>
                <a:tab pos="152400" algn="l"/>
              </a:tabLst>
            </a:pPr>
            <a:r>
              <a:rPr sz="1200" spc="5" dirty="0">
                <a:latin typeface="Times New Roman"/>
                <a:cs typeface="Times New Roman"/>
              </a:rPr>
              <a:t>The model </a:t>
            </a:r>
            <a:r>
              <a:rPr lang="en-IN" sz="1200" spc="5" dirty="0">
                <a:latin typeface="Times New Roman"/>
                <a:cs typeface="Times New Roman"/>
              </a:rPr>
              <a:t>successfully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shows very good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accuracy</a:t>
            </a:r>
            <a:r>
              <a:rPr sz="1200" spc="5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deemed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appropriate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real-world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applications.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2694" y="25942"/>
            <a:ext cx="4211306" cy="5091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5715000" cy="38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983" y="374976"/>
            <a:ext cx="5643880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15" dirty="0">
                <a:solidFill>
                  <a:srgbClr val="0070C0"/>
                </a:solidFill>
              </a:rPr>
              <a:t>Face</a:t>
            </a:r>
            <a:r>
              <a:rPr sz="2450" spc="-5" dirty="0">
                <a:solidFill>
                  <a:srgbClr val="0070C0"/>
                </a:solidFill>
              </a:rPr>
              <a:t> </a:t>
            </a:r>
            <a:r>
              <a:rPr sz="2450" dirty="0">
                <a:solidFill>
                  <a:srgbClr val="0070C0"/>
                </a:solidFill>
              </a:rPr>
              <a:t>Detection</a:t>
            </a:r>
            <a:r>
              <a:rPr sz="2450" spc="-5" dirty="0">
                <a:solidFill>
                  <a:srgbClr val="0070C0"/>
                </a:solidFill>
              </a:rPr>
              <a:t> </a:t>
            </a:r>
            <a:r>
              <a:rPr sz="2450" spc="5" dirty="0">
                <a:solidFill>
                  <a:srgbClr val="0070C0"/>
                </a:solidFill>
              </a:rPr>
              <a:t>Using</a:t>
            </a:r>
            <a:r>
              <a:rPr sz="2450" spc="-5" dirty="0">
                <a:solidFill>
                  <a:srgbClr val="0070C0"/>
                </a:solidFill>
              </a:rPr>
              <a:t> </a:t>
            </a:r>
            <a:r>
              <a:rPr sz="2450" dirty="0">
                <a:solidFill>
                  <a:srgbClr val="0070C0"/>
                </a:solidFill>
              </a:rPr>
              <a:t>Haar Cascade</a:t>
            </a:r>
            <a:r>
              <a:rPr sz="2450" spc="-5" dirty="0">
                <a:solidFill>
                  <a:srgbClr val="0070C0"/>
                </a:solidFill>
              </a:rPr>
              <a:t> </a:t>
            </a:r>
            <a:r>
              <a:rPr sz="2450" dirty="0">
                <a:solidFill>
                  <a:srgbClr val="0070C0"/>
                </a:solidFill>
              </a:rPr>
              <a:t>Method.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481984" y="1058386"/>
            <a:ext cx="5487670" cy="27969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51765" marR="634365" indent="-139700">
              <a:lnSpc>
                <a:spcPts val="1600"/>
              </a:lnSpc>
              <a:spcBef>
                <a:spcPts val="210"/>
              </a:spcBef>
              <a:buChar char="•"/>
              <a:tabLst>
                <a:tab pos="152400" algn="l"/>
              </a:tabLst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 err="1">
                <a:latin typeface="Times New Roman"/>
                <a:cs typeface="Times New Roman"/>
              </a:rPr>
              <a:t>Haar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Cascade</a:t>
            </a:r>
            <a:r>
              <a:rPr lang="en-US" sz="1400" spc="-10" dirty="0">
                <a:latin typeface="Times New Roman"/>
                <a:cs typeface="Times New Roman"/>
              </a:rPr>
              <a:t>(</a:t>
            </a:r>
            <a:r>
              <a:rPr lang="en-US" sz="1400" spc="-10">
                <a:latin typeface="Times New Roman"/>
                <a:cs typeface="Times New Roman"/>
              </a:rPr>
              <a:t>Voila Jones)</a:t>
            </a:r>
            <a:r>
              <a:rPr sz="140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object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technique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computer</a:t>
            </a:r>
            <a:r>
              <a:rPr sz="1400" spc="-5" dirty="0">
                <a:latin typeface="Times New Roman"/>
                <a:cs typeface="Times New Roman"/>
              </a:rPr>
              <a:t> vision to identify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objects</a:t>
            </a:r>
            <a:r>
              <a:rPr sz="1400" spc="-5" dirty="0">
                <a:latin typeface="Times New Roman"/>
                <a:cs typeface="Times New Roman"/>
              </a:rPr>
              <a:t> of interest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image.</a:t>
            </a:r>
            <a:endParaRPr sz="1400">
              <a:latin typeface="Times New Roman"/>
              <a:cs typeface="Times New Roman"/>
            </a:endParaRPr>
          </a:p>
          <a:p>
            <a:pPr marL="151765" marR="261620" indent="-139700">
              <a:lnSpc>
                <a:spcPts val="1600"/>
              </a:lnSpc>
              <a:spcBef>
                <a:spcPts val="1045"/>
              </a:spcBef>
              <a:buChar char="•"/>
              <a:tabLst>
                <a:tab pos="152400" algn="l"/>
              </a:tabLst>
            </a:pP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concept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small,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rectangular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spc="-10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be </a:t>
            </a:r>
            <a:r>
              <a:rPr sz="1400" spc="-10" dirty="0">
                <a:latin typeface="Times New Roman"/>
                <a:cs typeface="Times New Roman"/>
              </a:rPr>
              <a:t>extracted</a:t>
            </a:r>
            <a:r>
              <a:rPr sz="1400" spc="-5" dirty="0">
                <a:latin typeface="Times New Roman"/>
                <a:cs typeface="Times New Roman"/>
              </a:rPr>
              <a:t> from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image.</a:t>
            </a:r>
            <a:endParaRPr sz="1400" dirty="0">
              <a:latin typeface="Times New Roman"/>
              <a:cs typeface="Times New Roman"/>
            </a:endParaRPr>
          </a:p>
          <a:p>
            <a:pPr marL="151765" marR="481965" indent="-139700">
              <a:lnSpc>
                <a:spcPts val="1600"/>
              </a:lnSpc>
              <a:spcBef>
                <a:spcPts val="1045"/>
              </a:spcBef>
              <a:buChar char="•"/>
              <a:tabLst>
                <a:tab pos="152400" algn="l"/>
              </a:tabLst>
            </a:pP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he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ic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 In</a:t>
            </a:r>
            <a:r>
              <a:rPr sz="1400" spc="-10" dirty="0">
                <a:latin typeface="Times New Roman"/>
                <a:cs typeface="Times New Roman"/>
              </a:rPr>
              <a:t>te</a:t>
            </a:r>
            <a:r>
              <a:rPr sz="1400" spc="-5" dirty="0">
                <a:latin typeface="Times New Roman"/>
                <a:cs typeface="Times New Roman"/>
              </a:rPr>
              <a:t>llig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e mod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l is tr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d using positive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long with  negative</a:t>
            </a:r>
            <a:r>
              <a:rPr sz="1400" spc="-10" dirty="0">
                <a:latin typeface="Times New Roman"/>
                <a:cs typeface="Times New Roman"/>
              </a:rPr>
              <a:t> examples</a:t>
            </a:r>
            <a:r>
              <a:rPr sz="1400" spc="-5" dirty="0">
                <a:latin typeface="Times New Roman"/>
                <a:cs typeface="Times New Roman"/>
              </a:rPr>
              <a:t> of the </a:t>
            </a:r>
            <a:r>
              <a:rPr sz="1400" spc="-10" dirty="0">
                <a:latin typeface="Times New Roman"/>
                <a:cs typeface="Times New Roman"/>
              </a:rPr>
              <a:t>subject</a:t>
            </a:r>
            <a:r>
              <a:rPr sz="1400" spc="-5" dirty="0">
                <a:latin typeface="Times New Roman"/>
                <a:cs typeface="Times New Roman"/>
              </a:rPr>
              <a:t> to be identified.</a:t>
            </a:r>
            <a:endParaRPr sz="1400" dirty="0">
              <a:latin typeface="Times New Roman"/>
              <a:cs typeface="Times New Roman"/>
            </a:endParaRPr>
          </a:p>
          <a:p>
            <a:pPr marL="151765" marR="138430" indent="-139700">
              <a:lnSpc>
                <a:spcPts val="1600"/>
              </a:lnSpc>
              <a:spcBef>
                <a:spcPts val="1040"/>
              </a:spcBef>
              <a:buChar char="•"/>
              <a:tabLst>
                <a:tab pos="152400" algn="l"/>
              </a:tabLst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images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containing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other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negative includes </a:t>
            </a:r>
            <a:r>
              <a:rPr sz="1400" spc="-10" dirty="0">
                <a:latin typeface="Times New Roman"/>
                <a:cs typeface="Times New Roman"/>
              </a:rPr>
              <a:t>images</a:t>
            </a:r>
            <a:r>
              <a:rPr sz="1400" spc="-5" dirty="0">
                <a:latin typeface="Times New Roman"/>
                <a:cs typeface="Times New Roman"/>
              </a:rPr>
              <a:t> the </a:t>
            </a:r>
            <a:r>
              <a:rPr sz="1400" spc="-10" dirty="0">
                <a:latin typeface="Times New Roman"/>
                <a:cs typeface="Times New Roman"/>
              </a:rPr>
              <a:t>area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other</a:t>
            </a:r>
            <a:r>
              <a:rPr sz="1400" spc="-5" dirty="0">
                <a:latin typeface="Times New Roman"/>
                <a:cs typeface="Times New Roman"/>
              </a:rPr>
              <a:t> than the </a:t>
            </a:r>
            <a:r>
              <a:rPr sz="1400" spc="-10" dirty="0">
                <a:latin typeface="Times New Roman"/>
                <a:cs typeface="Times New Roman"/>
              </a:rPr>
              <a:t>object.</a:t>
            </a:r>
            <a:endParaRPr sz="1400" dirty="0">
              <a:latin typeface="Times New Roman"/>
              <a:cs typeface="Times New Roman"/>
            </a:endParaRPr>
          </a:p>
          <a:p>
            <a:pPr marL="151765" marR="5080" indent="-139700">
              <a:lnSpc>
                <a:spcPts val="1600"/>
              </a:lnSpc>
              <a:spcBef>
                <a:spcPts val="1045"/>
              </a:spcBef>
              <a:buChar char="•"/>
              <a:tabLst>
                <a:tab pos="152400" algn="l"/>
              </a:tabLst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calculation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done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difference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sum 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pixel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values </a:t>
            </a:r>
            <a:r>
              <a:rPr sz="1400" spc="-5" dirty="0">
                <a:latin typeface="Times New Roman"/>
                <a:cs typeface="Times New Roman"/>
              </a:rPr>
              <a:t>in two </a:t>
            </a:r>
            <a:r>
              <a:rPr sz="1400" spc="-10" dirty="0">
                <a:latin typeface="Times New Roman"/>
                <a:cs typeface="Times New Roman"/>
              </a:rPr>
              <a:t>rectangular</a:t>
            </a:r>
            <a:r>
              <a:rPr sz="1400" spc="-5" dirty="0">
                <a:latin typeface="Times New Roman"/>
                <a:cs typeface="Times New Roman"/>
              </a:rPr>
              <a:t> regions.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0216" y="3611092"/>
            <a:ext cx="2985995" cy="1248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4626"/>
            <a:ext cx="9144000" cy="2194560"/>
            <a:chOff x="0" y="0"/>
            <a:chExt cx="9144000" cy="2194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21945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533400"/>
              <a:ext cx="2400300" cy="38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336" y="415306"/>
            <a:ext cx="58424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C</a:t>
            </a:r>
            <a:r>
              <a:rPr sz="2800" dirty="0"/>
              <a:t>ONC</a:t>
            </a:r>
            <a:r>
              <a:rPr sz="2800" spc="-70" dirty="0"/>
              <a:t>L</a:t>
            </a:r>
            <a:r>
              <a:rPr sz="2800" dirty="0"/>
              <a:t>USION</a:t>
            </a:r>
            <a:r>
              <a:rPr lang="en-US" sz="2800" dirty="0"/>
              <a:t> AND FURTHER WORK</a:t>
            </a:r>
            <a:endParaRPr sz="28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9055">
              <a:lnSpc>
                <a:spcPts val="1600"/>
              </a:lnSpc>
              <a:spcBef>
                <a:spcPts val="219"/>
              </a:spcBef>
            </a:pPr>
            <a:r>
              <a:rPr spc="-5" dirty="0"/>
              <a:t>This</a:t>
            </a:r>
            <a:r>
              <a:rPr spc="5" dirty="0"/>
              <a:t> </a:t>
            </a:r>
            <a:r>
              <a:rPr dirty="0"/>
              <a:t>study</a:t>
            </a:r>
            <a:r>
              <a:rPr spc="5" dirty="0"/>
              <a:t> </a:t>
            </a:r>
            <a:r>
              <a:rPr spc="-5" dirty="0"/>
              <a:t>sheds</a:t>
            </a:r>
            <a:r>
              <a:rPr spc="10" dirty="0"/>
              <a:t> </a:t>
            </a:r>
            <a:r>
              <a:rPr dirty="0"/>
              <a:t>light on</a:t>
            </a:r>
            <a:r>
              <a:rPr spc="10" dirty="0"/>
              <a:t> </a:t>
            </a:r>
            <a:r>
              <a:rPr dirty="0"/>
              <a:t>the </a:t>
            </a:r>
            <a:r>
              <a:rPr spc="-5" dirty="0"/>
              <a:t>intricate</a:t>
            </a:r>
            <a:r>
              <a:rPr dirty="0"/>
              <a:t> </a:t>
            </a:r>
            <a:r>
              <a:rPr spc="-5" dirty="0"/>
              <a:t>connection</a:t>
            </a:r>
            <a:r>
              <a:rPr spc="10" dirty="0"/>
              <a:t> </a:t>
            </a:r>
            <a:r>
              <a:rPr spc="-5" dirty="0"/>
              <a:t>between</a:t>
            </a:r>
            <a:r>
              <a:rPr spc="5" dirty="0"/>
              <a:t> </a:t>
            </a:r>
            <a:r>
              <a:rPr dirty="0"/>
              <a:t>music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emotions,</a:t>
            </a:r>
            <a:r>
              <a:rPr spc="10" dirty="0"/>
              <a:t> </a:t>
            </a:r>
            <a:r>
              <a:rPr spc="-5" dirty="0"/>
              <a:t>suggesting</a:t>
            </a:r>
            <a:r>
              <a:rPr spc="5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5" dirty="0"/>
              <a:t>utilizing</a:t>
            </a:r>
            <a:r>
              <a:rPr spc="5" dirty="0"/>
              <a:t> </a:t>
            </a:r>
            <a:r>
              <a:rPr spc="-5" dirty="0"/>
              <a:t>facial </a:t>
            </a:r>
            <a:r>
              <a:rPr dirty="0"/>
              <a:t> </a:t>
            </a:r>
            <a:r>
              <a:rPr spc="-5" dirty="0"/>
              <a:t>expression</a:t>
            </a:r>
            <a:r>
              <a:rPr spc="15" dirty="0"/>
              <a:t> </a:t>
            </a:r>
            <a:r>
              <a:rPr spc="-5" dirty="0"/>
              <a:t>data,</a:t>
            </a:r>
            <a:r>
              <a:rPr spc="20" dirty="0"/>
              <a:t> </a:t>
            </a:r>
            <a:r>
              <a:rPr dirty="0"/>
              <a:t>music</a:t>
            </a:r>
            <a:r>
              <a:rPr spc="15" dirty="0"/>
              <a:t> </a:t>
            </a:r>
            <a:r>
              <a:rPr spc="-5" dirty="0"/>
              <a:t>recommendation</a:t>
            </a:r>
            <a:r>
              <a:rPr spc="20" dirty="0"/>
              <a:t> </a:t>
            </a:r>
            <a:r>
              <a:rPr spc="-5" dirty="0"/>
              <a:t>systems</a:t>
            </a:r>
            <a:r>
              <a:rPr spc="15" dirty="0"/>
              <a:t> </a:t>
            </a:r>
            <a:r>
              <a:rPr spc="-5" dirty="0"/>
              <a:t>could</a:t>
            </a:r>
            <a:r>
              <a:rPr spc="20" dirty="0"/>
              <a:t> </a:t>
            </a:r>
            <a:r>
              <a:rPr spc="-5" dirty="0"/>
              <a:t>provide</a:t>
            </a:r>
            <a:r>
              <a:rPr spc="15" dirty="0"/>
              <a:t> </a:t>
            </a:r>
            <a:r>
              <a:rPr dirty="0"/>
              <a:t>more</a:t>
            </a:r>
            <a:r>
              <a:rPr spc="15" dirty="0"/>
              <a:t> </a:t>
            </a:r>
            <a:r>
              <a:rPr spc="-5" dirty="0"/>
              <a:t>personalized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meaningful</a:t>
            </a:r>
            <a:r>
              <a:rPr spc="15" dirty="0"/>
              <a:t> </a:t>
            </a:r>
            <a:r>
              <a:rPr spc="-5" dirty="0"/>
              <a:t>recommendations.</a:t>
            </a:r>
          </a:p>
          <a:p>
            <a:pPr marL="12700" marR="41910">
              <a:lnSpc>
                <a:spcPts val="1600"/>
              </a:lnSpc>
              <a:spcBef>
                <a:spcPts val="1200"/>
              </a:spcBef>
            </a:pPr>
            <a:r>
              <a:rPr dirty="0"/>
              <a:t>In</a:t>
            </a:r>
            <a:r>
              <a:rPr spc="5" dirty="0"/>
              <a:t> </a:t>
            </a:r>
            <a:r>
              <a:rPr spc="-5" dirty="0"/>
              <a:t>conclusion,</a:t>
            </a:r>
            <a:r>
              <a:rPr spc="5" dirty="0"/>
              <a:t> </a:t>
            </a:r>
            <a:r>
              <a:rPr spc="-5" dirty="0"/>
              <a:t>facial</a:t>
            </a:r>
            <a:r>
              <a:rPr spc="10" dirty="0"/>
              <a:t> </a:t>
            </a:r>
            <a:r>
              <a:rPr spc="-5" dirty="0"/>
              <a:t>emotion</a:t>
            </a:r>
            <a:r>
              <a:rPr spc="5" dirty="0"/>
              <a:t> </a:t>
            </a:r>
            <a:r>
              <a:rPr spc="-5" dirty="0"/>
              <a:t>recognition</a:t>
            </a:r>
            <a:r>
              <a:rPr spc="10" dirty="0"/>
              <a:t> </a:t>
            </a:r>
            <a:r>
              <a:rPr dirty="0"/>
              <a:t>using</a:t>
            </a:r>
            <a:r>
              <a:rPr spc="5" dirty="0"/>
              <a:t> </a:t>
            </a:r>
            <a:r>
              <a:rPr dirty="0"/>
              <a:t>Conv2D</a:t>
            </a:r>
            <a:r>
              <a:rPr spc="5" dirty="0"/>
              <a:t> </a:t>
            </a:r>
            <a:r>
              <a:rPr spc="-5" dirty="0"/>
              <a:t>layers,</a:t>
            </a:r>
            <a:r>
              <a:rPr spc="10" dirty="0"/>
              <a:t> </a:t>
            </a:r>
            <a:r>
              <a:rPr spc="-5" dirty="0"/>
              <a:t>OpenCV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Python</a:t>
            </a:r>
            <a:r>
              <a:rPr spc="-25" dirty="0"/>
              <a:t> </a:t>
            </a:r>
            <a:r>
              <a:rPr spc="-15" dirty="0"/>
              <a:t>TensorFlow</a:t>
            </a:r>
            <a:r>
              <a:rPr spc="5" dirty="0"/>
              <a:t> </a:t>
            </a:r>
            <a:r>
              <a:rPr spc="-5" dirty="0"/>
              <a:t>libraries</a:t>
            </a:r>
            <a:r>
              <a:rPr spc="1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spc="-5" dirty="0"/>
              <a:t>promising</a:t>
            </a:r>
            <a:r>
              <a:rPr spc="10" dirty="0"/>
              <a:t> </a:t>
            </a:r>
            <a:r>
              <a:rPr spc="-5" dirty="0"/>
              <a:t>approach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accurately</a:t>
            </a:r>
            <a:r>
              <a:rPr spc="15" dirty="0"/>
              <a:t> </a:t>
            </a:r>
            <a:r>
              <a:rPr spc="-5" dirty="0"/>
              <a:t>identify</a:t>
            </a:r>
            <a:r>
              <a:rPr spc="10" dirty="0"/>
              <a:t> </a:t>
            </a:r>
            <a:r>
              <a:rPr spc="-5" dirty="0"/>
              <a:t>human</a:t>
            </a:r>
            <a:r>
              <a:rPr spc="15" dirty="0"/>
              <a:t> </a:t>
            </a:r>
            <a:r>
              <a:rPr spc="-5" dirty="0"/>
              <a:t>emotions.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model</a:t>
            </a:r>
            <a:r>
              <a:rPr spc="10" dirty="0"/>
              <a:t> </a:t>
            </a:r>
            <a:r>
              <a:rPr spc="-5" dirty="0"/>
              <a:t>architecture</a:t>
            </a:r>
            <a:r>
              <a:rPr spc="10" dirty="0"/>
              <a:t> </a:t>
            </a:r>
            <a:r>
              <a:rPr spc="-5" dirty="0"/>
              <a:t>consisting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dirty="0"/>
              <a:t>Conv2D</a:t>
            </a:r>
            <a:r>
              <a:rPr spc="15" dirty="0"/>
              <a:t> </a:t>
            </a:r>
            <a:r>
              <a:rPr spc="-5" dirty="0"/>
              <a:t>layers</a:t>
            </a:r>
            <a:r>
              <a:rPr spc="10" dirty="0"/>
              <a:t> </a:t>
            </a:r>
            <a:r>
              <a:rPr dirty="0"/>
              <a:t>with </a:t>
            </a:r>
            <a:r>
              <a:rPr spc="-335" dirty="0"/>
              <a:t> </a:t>
            </a:r>
            <a:r>
              <a:rPr spc="-5" dirty="0"/>
              <a:t>different</a:t>
            </a:r>
            <a:r>
              <a:rPr spc="5" dirty="0"/>
              <a:t> </a:t>
            </a:r>
            <a:r>
              <a:rPr spc="-5" dirty="0"/>
              <a:t>filter</a:t>
            </a:r>
            <a:r>
              <a:rPr spc="10" dirty="0"/>
              <a:t> </a:t>
            </a:r>
            <a:r>
              <a:rPr spc="-5" dirty="0"/>
              <a:t>sizes,</a:t>
            </a:r>
            <a:r>
              <a:rPr spc="10" dirty="0"/>
              <a:t> </a:t>
            </a:r>
            <a:r>
              <a:rPr spc="-5" dirty="0"/>
              <a:t>pooling</a:t>
            </a:r>
            <a:r>
              <a:rPr spc="10" dirty="0"/>
              <a:t> </a:t>
            </a:r>
            <a:r>
              <a:rPr spc="-5" dirty="0"/>
              <a:t>layers,</a:t>
            </a:r>
            <a:r>
              <a:rPr spc="3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final</a:t>
            </a:r>
            <a:r>
              <a:rPr spc="10" dirty="0"/>
              <a:t> </a:t>
            </a:r>
            <a:r>
              <a:rPr spc="-5" dirty="0"/>
              <a:t>dense</a:t>
            </a:r>
            <a:r>
              <a:rPr spc="5" dirty="0"/>
              <a:t> </a:t>
            </a:r>
            <a:r>
              <a:rPr spc="-5" dirty="0"/>
              <a:t>layer</a:t>
            </a:r>
            <a:r>
              <a:rPr spc="1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spc="-5" dirty="0"/>
              <a:t>'softmax'</a:t>
            </a:r>
            <a:r>
              <a:rPr spc="10" dirty="0"/>
              <a:t> </a:t>
            </a:r>
            <a:r>
              <a:rPr spc="-5" dirty="0"/>
              <a:t>activation</a:t>
            </a:r>
            <a:r>
              <a:rPr spc="10" dirty="0"/>
              <a:t> </a:t>
            </a:r>
            <a:r>
              <a:rPr spc="-5" dirty="0"/>
              <a:t>has</a:t>
            </a:r>
            <a:r>
              <a:rPr spc="10" dirty="0"/>
              <a:t> </a:t>
            </a:r>
            <a:r>
              <a:rPr spc="-5" dirty="0"/>
              <a:t>demonstrated</a:t>
            </a:r>
            <a:r>
              <a:rPr spc="10" dirty="0"/>
              <a:t> </a:t>
            </a:r>
            <a:r>
              <a:rPr spc="-5" dirty="0"/>
              <a:t>satisfactory </a:t>
            </a:r>
            <a:r>
              <a:rPr dirty="0"/>
              <a:t> </a:t>
            </a:r>
            <a:r>
              <a:rPr spc="-5" dirty="0"/>
              <a:t>accuracy</a:t>
            </a:r>
            <a:r>
              <a:rPr dirty="0"/>
              <a:t> in </a:t>
            </a:r>
            <a:r>
              <a:rPr spc="-5" dirty="0"/>
              <a:t>identifying</a:t>
            </a:r>
            <a:r>
              <a:rPr dirty="0"/>
              <a:t> the</a:t>
            </a:r>
            <a:r>
              <a:rPr spc="-5" dirty="0"/>
              <a:t> seven</a:t>
            </a:r>
            <a:r>
              <a:rPr dirty="0"/>
              <a:t> </a:t>
            </a:r>
            <a:r>
              <a:rPr spc="-5" dirty="0"/>
              <a:t>basic emotions.</a:t>
            </a:r>
          </a:p>
          <a:p>
            <a:pPr marL="12700" marR="5080">
              <a:lnSpc>
                <a:spcPts val="1600"/>
              </a:lnSpc>
              <a:spcBef>
                <a:spcPts val="1200"/>
              </a:spcBef>
            </a:pPr>
            <a:r>
              <a:rPr spc="-5" dirty="0"/>
              <a:t>Overall,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combination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Conv2D</a:t>
            </a:r>
            <a:r>
              <a:rPr spc="10" dirty="0"/>
              <a:t> </a:t>
            </a:r>
            <a:r>
              <a:rPr spc="-5" dirty="0"/>
              <a:t>layers,</a:t>
            </a:r>
            <a:r>
              <a:rPr spc="10" dirty="0"/>
              <a:t> </a:t>
            </a:r>
            <a:r>
              <a:rPr spc="-5" dirty="0"/>
              <a:t>pooling</a:t>
            </a:r>
            <a:r>
              <a:rPr spc="10" dirty="0"/>
              <a:t> </a:t>
            </a:r>
            <a:r>
              <a:rPr spc="-5" dirty="0"/>
              <a:t>layers,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Haar</a:t>
            </a:r>
            <a:r>
              <a:rPr spc="10" dirty="0"/>
              <a:t> </a:t>
            </a:r>
            <a:r>
              <a:rPr spc="-5" dirty="0"/>
              <a:t>Cascade</a:t>
            </a:r>
            <a:r>
              <a:rPr spc="5" dirty="0"/>
              <a:t> </a:t>
            </a:r>
            <a:r>
              <a:rPr spc="-5" dirty="0"/>
              <a:t>Method</a:t>
            </a:r>
            <a:r>
              <a:rPr spc="10" dirty="0"/>
              <a:t> </a:t>
            </a:r>
            <a:r>
              <a:rPr spc="-5" dirty="0"/>
              <a:t>provides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robust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accurate </a:t>
            </a:r>
            <a:r>
              <a:rPr dirty="0"/>
              <a:t> </a:t>
            </a:r>
            <a:r>
              <a:rPr spc="-5" dirty="0"/>
              <a:t>system</a:t>
            </a:r>
            <a:r>
              <a:rPr spc="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spc="-5" dirty="0"/>
              <a:t>facial</a:t>
            </a:r>
            <a:r>
              <a:rPr spc="10" dirty="0"/>
              <a:t> </a:t>
            </a:r>
            <a:r>
              <a:rPr spc="-5" dirty="0"/>
              <a:t>emotion</a:t>
            </a:r>
            <a:r>
              <a:rPr spc="10" dirty="0"/>
              <a:t> </a:t>
            </a:r>
            <a:r>
              <a:rPr spc="-5" dirty="0"/>
              <a:t>recognition.</a:t>
            </a:r>
            <a:r>
              <a:rPr spc="-20" dirty="0"/>
              <a:t> </a:t>
            </a:r>
            <a:r>
              <a:rPr spc="-5" dirty="0"/>
              <a:t>While</a:t>
            </a:r>
            <a:r>
              <a:rPr dirty="0"/>
              <a:t> </a:t>
            </a:r>
            <a:r>
              <a:rPr spc="-5" dirty="0"/>
              <a:t>there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always</a:t>
            </a:r>
            <a:r>
              <a:rPr spc="10" dirty="0"/>
              <a:t> </a:t>
            </a:r>
            <a:r>
              <a:rPr dirty="0"/>
              <a:t>room</a:t>
            </a:r>
            <a:r>
              <a:rPr spc="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spc="-5" dirty="0"/>
              <a:t>improvement,</a:t>
            </a:r>
            <a:r>
              <a:rPr spc="5" dirty="0"/>
              <a:t>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5" dirty="0"/>
              <a:t>approach</a:t>
            </a:r>
            <a:r>
              <a:rPr spc="1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valuable</a:t>
            </a:r>
            <a:r>
              <a:rPr spc="5" dirty="0"/>
              <a:t> </a:t>
            </a:r>
            <a:r>
              <a:rPr spc="-5" dirty="0"/>
              <a:t>step </a:t>
            </a:r>
            <a:r>
              <a:rPr dirty="0"/>
              <a:t> </a:t>
            </a:r>
            <a:r>
              <a:rPr spc="-5" dirty="0"/>
              <a:t>towards</a:t>
            </a:r>
            <a:r>
              <a:rPr spc="15" dirty="0"/>
              <a:t> </a:t>
            </a:r>
            <a:r>
              <a:rPr spc="-5" dirty="0"/>
              <a:t>creating</a:t>
            </a:r>
            <a:r>
              <a:rPr spc="15" dirty="0"/>
              <a:t> </a:t>
            </a:r>
            <a:r>
              <a:rPr dirty="0"/>
              <a:t>more</a:t>
            </a:r>
            <a:r>
              <a:rPr spc="10" dirty="0"/>
              <a:t> </a:t>
            </a:r>
            <a:r>
              <a:rPr spc="-5" dirty="0"/>
              <a:t>sophisticated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reliable</a:t>
            </a:r>
            <a:r>
              <a:rPr spc="10" dirty="0"/>
              <a:t> </a:t>
            </a:r>
            <a:r>
              <a:rPr spc="-5" dirty="0"/>
              <a:t>emotion</a:t>
            </a:r>
            <a:r>
              <a:rPr spc="20" dirty="0"/>
              <a:t> </a:t>
            </a:r>
            <a:r>
              <a:rPr spc="-5" dirty="0"/>
              <a:t>recognition</a:t>
            </a:r>
            <a:r>
              <a:rPr spc="15" dirty="0"/>
              <a:t> </a:t>
            </a:r>
            <a:r>
              <a:rPr spc="-5" dirty="0"/>
              <a:t>systems</a:t>
            </a:r>
            <a:r>
              <a:rPr spc="15" dirty="0"/>
              <a:t> </a:t>
            </a:r>
            <a:r>
              <a:rPr spc="-5" dirty="0"/>
              <a:t>that</a:t>
            </a:r>
            <a:r>
              <a:rPr spc="20" dirty="0"/>
              <a:t> </a:t>
            </a:r>
            <a:r>
              <a:rPr spc="-5" dirty="0"/>
              <a:t>could</a:t>
            </a:r>
            <a:r>
              <a:rPr spc="15" dirty="0"/>
              <a:t> </a:t>
            </a:r>
            <a:r>
              <a:rPr spc="-5" dirty="0"/>
              <a:t>have</a:t>
            </a:r>
            <a:r>
              <a:rPr spc="10" dirty="0"/>
              <a:t> </a:t>
            </a:r>
            <a:r>
              <a:rPr spc="-5" dirty="0"/>
              <a:t>practical</a:t>
            </a:r>
            <a:r>
              <a:rPr spc="20" dirty="0"/>
              <a:t> </a:t>
            </a:r>
            <a:r>
              <a:rPr spc="-5" dirty="0"/>
              <a:t>applications</a:t>
            </a:r>
            <a:r>
              <a:rPr spc="15" dirty="0"/>
              <a:t> </a:t>
            </a:r>
            <a:r>
              <a:rPr dirty="0"/>
              <a:t>in </a:t>
            </a:r>
            <a:r>
              <a:rPr spc="-335" dirty="0"/>
              <a:t> </a:t>
            </a:r>
            <a:r>
              <a:rPr spc="-5" dirty="0"/>
              <a:t>fields</a:t>
            </a:r>
            <a:r>
              <a:rPr dirty="0"/>
              <a:t> </a:t>
            </a:r>
            <a:r>
              <a:rPr spc="-5" dirty="0"/>
              <a:t>such</a:t>
            </a:r>
            <a:r>
              <a:rPr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10" dirty="0"/>
              <a:t>psychology,</a:t>
            </a:r>
            <a:r>
              <a:rPr dirty="0"/>
              <a:t> </a:t>
            </a:r>
            <a:r>
              <a:rPr spc="-5" dirty="0"/>
              <a:t>marketing,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artificial</a:t>
            </a:r>
            <a:r>
              <a:rPr dirty="0"/>
              <a:t> </a:t>
            </a:r>
            <a:r>
              <a:rPr spc="-5" dirty="0"/>
              <a:t>intelligence.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689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Times New Roman</vt:lpstr>
      <vt:lpstr>Office Theme</vt:lpstr>
      <vt:lpstr>PowerPoint Presentation</vt:lpstr>
      <vt:lpstr>INTRODUCTION AND NEED</vt:lpstr>
      <vt:lpstr>Technologies Used</vt:lpstr>
      <vt:lpstr>ARCHITECTURE .</vt:lpstr>
      <vt:lpstr>WORKING.</vt:lpstr>
      <vt:lpstr>Face Detection Using Haar Cascade Method.</vt:lpstr>
      <vt:lpstr>CONCLUSION AND 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Ajay Sehrawat</dc:creator>
  <cp:lastModifiedBy>Ajay Sehrawat</cp:lastModifiedBy>
  <cp:revision>18</cp:revision>
  <dcterms:created xsi:type="dcterms:W3CDTF">2023-05-18T18:36:15Z</dcterms:created>
  <dcterms:modified xsi:type="dcterms:W3CDTF">2023-05-19T06:17:34Z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2023-05-04T00:00:00Z</vt:filetime>
  </property>
  <property fmtid="{D5CDD505-2E9C-101B-9397-08002B2CF9AE}" pid="3" name="Creator">
    <vt:lpwstr>Keynote</vt:lpwstr>
  </property>
  <property fmtid="{D5CDD505-2E9C-101B-9397-08002B2CF9AE}" pid="4" name="LastSaved">
    <vt:filetime>2023-05-18T00:00:00Z</vt:filetime>
  </property>
</Properties>
</file>