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Geo" panose="020B0604020202020204"/>
      <p:regular r:id="rId22"/>
      <p: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AB992A9-4775-4209-AFF2-2F2B3FC1D174}">
  <a:tblStyle styleId="{9AB992A9-4775-4209-AFF2-2F2B3FC1D17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366"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dc5103cdfa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dc5103cdfa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dc5103cdfa_1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dc5103cdfa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dc5103cdfa_1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dc5103cdfa_1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dc5103cdfa_1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dc5103cdfa_1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dc5103cdfa_1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dc5103cdfa_1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dc5103cdfa_1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dc5103cdfa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d9d3a69570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gd9d3a69570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d9d3a69570_2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gd9d3a69570_2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d9d3a69570_2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gd9d3a69570_2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d9d3a69570_2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gd9d3a69570_2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d9d3a69570_2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gd9d3a69570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d9d3a69570_2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gd9d3a69570_2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d9d3a69570_2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d9d3a69570_2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dc5103cdfa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dc5103cdfa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81525"/>
            <a:ext cx="8520600" cy="1572900"/>
          </a:xfrm>
          <a:prstGeom prst="rect">
            <a:avLst/>
          </a:prstGeom>
        </p:spPr>
        <p:txBody>
          <a:bodyPr spcFirstLastPara="1" wrap="square" lIns="91425" tIns="91425" rIns="91425" bIns="91425" anchor="b" anchorCtr="0">
            <a:normAutofit/>
          </a:bodyPr>
          <a:lstStyle/>
          <a:p>
            <a:pPr marL="0" lvl="0" indent="0" algn="l" rtl="0">
              <a:lnSpc>
                <a:spcPct val="90000"/>
              </a:lnSpc>
              <a:spcBef>
                <a:spcPts val="0"/>
              </a:spcBef>
              <a:spcAft>
                <a:spcPts val="0"/>
              </a:spcAft>
              <a:buClr>
                <a:srgbClr val="262626"/>
              </a:buClr>
              <a:buSzPts val="3200"/>
              <a:buFont typeface="Geo"/>
              <a:buNone/>
            </a:pPr>
            <a:r>
              <a:rPr lang="en" sz="4000">
                <a:latin typeface="Geo"/>
                <a:ea typeface="Geo"/>
                <a:cs typeface="Geo"/>
                <a:sym typeface="Geo"/>
              </a:rPr>
              <a:t>          ONLINE SUBJECTIVE ANSWER CHECK</a:t>
            </a:r>
            <a:endParaRPr sz="4000"/>
          </a:p>
        </p:txBody>
      </p:sp>
      <p:sp>
        <p:nvSpPr>
          <p:cNvPr id="55" name="Google Shape;55;p13"/>
          <p:cNvSpPr txBox="1">
            <a:spLocks noGrp="1"/>
          </p:cNvSpPr>
          <p:nvPr>
            <p:ph type="subTitle" idx="1"/>
          </p:nvPr>
        </p:nvSpPr>
        <p:spPr>
          <a:xfrm>
            <a:off x="311700" y="2834125"/>
            <a:ext cx="8520600" cy="1995600"/>
          </a:xfrm>
          <a:prstGeom prst="rect">
            <a:avLst/>
          </a:prstGeom>
        </p:spPr>
        <p:txBody>
          <a:bodyPr spcFirstLastPara="1" wrap="square" lIns="91425" tIns="91425" rIns="91425" bIns="91425" anchor="t" anchorCtr="0">
            <a:normAutofit lnSpcReduction="20000"/>
          </a:bodyPr>
          <a:lstStyle/>
          <a:p>
            <a:pPr marL="0" lvl="0" indent="0" algn="l" rtl="0">
              <a:lnSpc>
                <a:spcPct val="110000"/>
              </a:lnSpc>
              <a:spcBef>
                <a:spcPts val="0"/>
              </a:spcBef>
              <a:spcAft>
                <a:spcPts val="0"/>
              </a:spcAft>
              <a:buClr>
                <a:schemeClr val="dk1"/>
              </a:buClr>
              <a:buSzPts val="2000"/>
              <a:buFont typeface="Arial"/>
              <a:buNone/>
            </a:pPr>
            <a:r>
              <a:rPr lang="en" sz="2000">
                <a:solidFill>
                  <a:schemeClr val="dk1"/>
                </a:solidFill>
              </a:rPr>
              <a:t>                   ABHISHEK VASANT GIRKAR         VU4F1718022</a:t>
            </a:r>
            <a:endParaRPr sz="2400">
              <a:solidFill>
                <a:schemeClr val="dk1"/>
              </a:solidFill>
            </a:endParaRPr>
          </a:p>
          <a:p>
            <a:pPr marL="0" lvl="0" indent="0" algn="l" rtl="0">
              <a:lnSpc>
                <a:spcPct val="110000"/>
              </a:lnSpc>
              <a:spcBef>
                <a:spcPts val="1400"/>
              </a:spcBef>
              <a:spcAft>
                <a:spcPts val="0"/>
              </a:spcAft>
              <a:buClr>
                <a:schemeClr val="dk1"/>
              </a:buClr>
              <a:buSzPts val="2000"/>
              <a:buFont typeface="Arial"/>
              <a:buNone/>
            </a:pPr>
            <a:r>
              <a:rPr lang="en" sz="2000">
                <a:solidFill>
                  <a:schemeClr val="dk1"/>
                </a:solidFill>
              </a:rPr>
              <a:t>                   MOHIT SUNIL KHAMBAYAT            VU4F1718072</a:t>
            </a:r>
            <a:endParaRPr sz="2400">
              <a:solidFill>
                <a:schemeClr val="dk1"/>
              </a:solidFill>
            </a:endParaRPr>
          </a:p>
          <a:p>
            <a:pPr marL="0" lvl="0" indent="0" algn="l" rtl="0">
              <a:lnSpc>
                <a:spcPct val="110000"/>
              </a:lnSpc>
              <a:spcBef>
                <a:spcPts val="1400"/>
              </a:spcBef>
              <a:spcAft>
                <a:spcPts val="0"/>
              </a:spcAft>
              <a:buClr>
                <a:schemeClr val="dk1"/>
              </a:buClr>
              <a:buSzPts val="2000"/>
              <a:buFont typeface="Arial"/>
              <a:buNone/>
            </a:pPr>
            <a:r>
              <a:rPr lang="en" sz="2000">
                <a:solidFill>
                  <a:schemeClr val="dk1"/>
                </a:solidFill>
              </a:rPr>
              <a:t>                   AJAY DATTATRY WAGHMARE       VU2TS41718028 </a:t>
            </a:r>
            <a:endParaRPr sz="2400">
              <a:solidFill>
                <a:schemeClr val="dk1"/>
              </a:solidFill>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Google Shape;112;p22"/>
          <p:cNvPicPr preferRelativeResize="0"/>
          <p:nvPr/>
        </p:nvPicPr>
        <p:blipFill rotWithShape="1">
          <a:blip r:embed="rId3">
            <a:alphaModFix/>
          </a:blip>
          <a:srcRect/>
          <a:stretch/>
        </p:blipFill>
        <p:spPr>
          <a:xfrm>
            <a:off x="4983675" y="857250"/>
            <a:ext cx="4160325" cy="3501450"/>
          </a:xfrm>
          <a:prstGeom prst="rect">
            <a:avLst/>
          </a:prstGeom>
          <a:noFill/>
          <a:ln>
            <a:noFill/>
          </a:ln>
        </p:spPr>
      </p:pic>
      <p:sp>
        <p:nvSpPr>
          <p:cNvPr id="113" name="Google Shape;113;p22"/>
          <p:cNvSpPr txBox="1"/>
          <p:nvPr/>
        </p:nvSpPr>
        <p:spPr>
          <a:xfrm>
            <a:off x="0" y="0"/>
            <a:ext cx="5143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Weighting Module for Evaluation of Answer</a:t>
            </a:r>
            <a:endParaRPr sz="1800" b="1"/>
          </a:p>
        </p:txBody>
      </p:sp>
      <p:sp>
        <p:nvSpPr>
          <p:cNvPr id="114" name="Google Shape;114;p22"/>
          <p:cNvSpPr txBox="1"/>
          <p:nvPr/>
        </p:nvSpPr>
        <p:spPr>
          <a:xfrm>
            <a:off x="297450" y="731250"/>
            <a:ext cx="3000000" cy="2124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1"/>
              </a:buClr>
              <a:buSzPts val="1800"/>
              <a:buChar char="➢"/>
            </a:pPr>
            <a:r>
              <a:rPr lang="en" sz="1800">
                <a:solidFill>
                  <a:schemeClr val="dk1"/>
                </a:solidFill>
              </a:rPr>
              <a:t>Answer length</a:t>
            </a:r>
            <a:endParaRPr sz="1800">
              <a:solidFill>
                <a:schemeClr val="dk1"/>
              </a:solidFill>
            </a:endParaRPr>
          </a:p>
          <a:p>
            <a:pPr marL="457200" lvl="0" indent="-342900" algn="l" rtl="0">
              <a:spcBef>
                <a:spcPts val="0"/>
              </a:spcBef>
              <a:spcAft>
                <a:spcPts val="0"/>
              </a:spcAft>
              <a:buClr>
                <a:schemeClr val="dk1"/>
              </a:buClr>
              <a:buSzPts val="1800"/>
              <a:buChar char="➢"/>
            </a:pPr>
            <a:r>
              <a:rPr lang="en" sz="1800">
                <a:solidFill>
                  <a:schemeClr val="dk1"/>
                </a:solidFill>
              </a:rPr>
              <a:t>Keyword Matching</a:t>
            </a:r>
            <a:endParaRPr sz="1800">
              <a:solidFill>
                <a:schemeClr val="dk1"/>
              </a:solidFill>
            </a:endParaRPr>
          </a:p>
          <a:p>
            <a:pPr marL="457200" lvl="0" indent="-342900" algn="l" rtl="0">
              <a:spcBef>
                <a:spcPts val="0"/>
              </a:spcBef>
              <a:spcAft>
                <a:spcPts val="0"/>
              </a:spcAft>
              <a:buClr>
                <a:schemeClr val="dk1"/>
              </a:buClr>
              <a:buSzPts val="1800"/>
              <a:buChar char="➢"/>
            </a:pPr>
            <a:r>
              <a:rPr lang="en" sz="1800">
                <a:solidFill>
                  <a:schemeClr val="dk1"/>
                </a:solidFill>
              </a:rPr>
              <a:t>Contextual Similarity</a:t>
            </a:r>
            <a:endParaRPr sz="1800">
              <a:solidFill>
                <a:schemeClr val="dk1"/>
              </a:solidFill>
            </a:endParaRPr>
          </a:p>
          <a:p>
            <a:pPr marL="457200" lvl="0" indent="-342900" algn="l" rtl="0">
              <a:spcBef>
                <a:spcPts val="0"/>
              </a:spcBef>
              <a:spcAft>
                <a:spcPts val="0"/>
              </a:spcAft>
              <a:buClr>
                <a:schemeClr val="dk1"/>
              </a:buClr>
              <a:buSzPts val="1800"/>
              <a:buChar char="➢"/>
            </a:pPr>
            <a:r>
              <a:rPr lang="en" sz="1800">
                <a:solidFill>
                  <a:schemeClr val="dk1"/>
                </a:solidFill>
              </a:rPr>
              <a:t>Semantic Similarity</a:t>
            </a:r>
            <a:endParaRPr sz="1800">
              <a:solidFill>
                <a:schemeClr val="dk1"/>
              </a:solidFill>
            </a:endParaRPr>
          </a:p>
          <a:p>
            <a:pPr marL="457200" lvl="0" indent="-342900" algn="l" rtl="0">
              <a:spcBef>
                <a:spcPts val="0"/>
              </a:spcBef>
              <a:spcAft>
                <a:spcPts val="0"/>
              </a:spcAft>
              <a:buClr>
                <a:schemeClr val="dk1"/>
              </a:buClr>
              <a:buSzPts val="1800"/>
              <a:buChar char="➢"/>
            </a:pPr>
            <a:r>
              <a:rPr lang="en" sz="1800">
                <a:solidFill>
                  <a:schemeClr val="dk1"/>
                </a:solidFill>
              </a:rPr>
              <a:t>Contradiction</a:t>
            </a:r>
            <a:endParaRPr sz="1800">
              <a:solidFill>
                <a:schemeClr val="dk1"/>
              </a:solidFill>
            </a:endParaRPr>
          </a:p>
          <a:p>
            <a:pPr marL="457200" lvl="0" indent="-342900" algn="l" rtl="0">
              <a:spcBef>
                <a:spcPts val="0"/>
              </a:spcBef>
              <a:spcAft>
                <a:spcPts val="0"/>
              </a:spcAft>
              <a:buClr>
                <a:schemeClr val="dk1"/>
              </a:buClr>
              <a:buSzPts val="1800"/>
              <a:buChar char="➢"/>
            </a:pPr>
            <a:r>
              <a:rPr lang="en" sz="1800">
                <a:solidFill>
                  <a:schemeClr val="dk1"/>
                </a:solidFill>
              </a:rPr>
              <a:t>Grammar Check</a:t>
            </a:r>
            <a:endParaRPr sz="1800">
              <a:solidFill>
                <a:schemeClr val="dk1"/>
              </a:solidFill>
            </a:endParaRPr>
          </a:p>
          <a:p>
            <a:pPr marL="457200" lvl="0" indent="-342900" algn="l" rtl="0">
              <a:spcBef>
                <a:spcPts val="0"/>
              </a:spcBef>
              <a:spcAft>
                <a:spcPts val="0"/>
              </a:spcAft>
              <a:buClr>
                <a:schemeClr val="dk1"/>
              </a:buClr>
              <a:buSzPts val="1800"/>
              <a:buChar char="➢"/>
            </a:pPr>
            <a:r>
              <a:rPr lang="en" sz="1800">
                <a:solidFill>
                  <a:schemeClr val="dk1"/>
                </a:solidFill>
              </a:rPr>
              <a:t>Cosine Similarity</a:t>
            </a:r>
            <a:endParaRPr sz="1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p:nvPr/>
        </p:nvSpPr>
        <p:spPr>
          <a:xfrm>
            <a:off x="0" y="0"/>
            <a:ext cx="5255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rPr>
              <a:t>Naïve Bayes</a:t>
            </a:r>
            <a:endParaRPr sz="1800" b="1">
              <a:solidFill>
                <a:schemeClr val="dk1"/>
              </a:solidFill>
            </a:endParaRPr>
          </a:p>
        </p:txBody>
      </p:sp>
      <p:sp>
        <p:nvSpPr>
          <p:cNvPr id="120" name="Google Shape;120;p23"/>
          <p:cNvSpPr txBox="1"/>
          <p:nvPr/>
        </p:nvSpPr>
        <p:spPr>
          <a:xfrm>
            <a:off x="0" y="390150"/>
            <a:ext cx="8737800" cy="30108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chemeClr val="dk1"/>
              </a:buClr>
              <a:buSzPts val="1800"/>
              <a:buChar char="➢"/>
            </a:pPr>
            <a:r>
              <a:rPr lang="en" sz="1800">
                <a:solidFill>
                  <a:schemeClr val="dk1"/>
                </a:solidFill>
              </a:rPr>
              <a:t>Naïve Bayes algorithm is a supervised learning algorithm, which is based on Bayes theorem and used for solving classification problems. </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a:solidFill>
                  <a:schemeClr val="dk1"/>
                </a:solidFill>
              </a:rPr>
              <a:t>It is mainly used in text classification that includes a high-dimensional training dataset. </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a:solidFill>
                  <a:schemeClr val="dk1"/>
                </a:solidFill>
              </a:rPr>
              <a:t>Naïve Bayes Classifier is one of the simple and most effective Classification algorithms which helps in building the fast machine learning models that can make quick predictions. </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a:solidFill>
                  <a:schemeClr val="dk1"/>
                </a:solidFill>
              </a:rPr>
              <a:t>It is a probabilistic classifier, which means it predicts on the basis of the probability of an object. The formula for Bayes theorem is given as</a:t>
            </a:r>
            <a:endParaRPr sz="1800">
              <a:solidFill>
                <a:schemeClr val="dk1"/>
              </a:solidFill>
            </a:endParaRPr>
          </a:p>
        </p:txBody>
      </p:sp>
      <p:pic>
        <p:nvPicPr>
          <p:cNvPr id="121" name="Google Shape;121;p23"/>
          <p:cNvPicPr preferRelativeResize="0"/>
          <p:nvPr/>
        </p:nvPicPr>
        <p:blipFill>
          <a:blip r:embed="rId3">
            <a:alphaModFix/>
          </a:blip>
          <a:stretch>
            <a:fillRect/>
          </a:stretch>
        </p:blipFill>
        <p:spPr>
          <a:xfrm>
            <a:off x="2156550" y="3400950"/>
            <a:ext cx="3356024" cy="1742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p:nvPr/>
        </p:nvSpPr>
        <p:spPr>
          <a:xfrm>
            <a:off x="0" y="0"/>
            <a:ext cx="5354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rPr>
              <a:t>Linear Regression</a:t>
            </a:r>
            <a:endParaRPr sz="1800" b="1">
              <a:solidFill>
                <a:schemeClr val="dk1"/>
              </a:solidFill>
            </a:endParaRPr>
          </a:p>
        </p:txBody>
      </p:sp>
      <p:sp>
        <p:nvSpPr>
          <p:cNvPr id="127" name="Google Shape;127;p24"/>
          <p:cNvSpPr txBox="1"/>
          <p:nvPr/>
        </p:nvSpPr>
        <p:spPr>
          <a:xfrm>
            <a:off x="185900" y="545375"/>
            <a:ext cx="7014900" cy="33294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0"/>
              </a:spcBef>
              <a:spcAft>
                <a:spcPts val="0"/>
              </a:spcAft>
              <a:buClr>
                <a:schemeClr val="dk1"/>
              </a:buClr>
              <a:buSzPts val="1800"/>
              <a:buChar char="➢"/>
            </a:pPr>
            <a:r>
              <a:rPr lang="en" sz="1800">
                <a:solidFill>
                  <a:schemeClr val="dk1"/>
                </a:solidFill>
              </a:rPr>
              <a:t>Linear Regression attempt to model the relationship between two variables by fitting a linear equation to observed data.</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a:solidFill>
                  <a:schemeClr val="dk1"/>
                </a:solidFill>
              </a:rPr>
              <a:t>The other is considered to be dependent variable. For Example: A modeler might want to relate weights of individuals to their heights using a linear regression model</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a:solidFill>
                  <a:schemeClr val="dk1"/>
                </a:solidFill>
              </a:rPr>
              <a:t>Linear Regression attempt to model the relationship between two variables by fitting a linear equation to observed data.</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a:solidFill>
                  <a:schemeClr val="dk1"/>
                </a:solidFill>
              </a:rPr>
              <a:t>The other is considered to be dependent variable. For Example: A modeler might want to relate weights of individuals to their heights using a linear regression model </a:t>
            </a:r>
            <a:endParaRPr sz="1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p:nvPr/>
        </p:nvSpPr>
        <p:spPr>
          <a:xfrm>
            <a:off x="0" y="0"/>
            <a:ext cx="5007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rPr>
              <a:t>CONCLUSION</a:t>
            </a:r>
            <a:endParaRPr sz="1800" b="1">
              <a:solidFill>
                <a:schemeClr val="dk1"/>
              </a:solidFill>
            </a:endParaRPr>
          </a:p>
        </p:txBody>
      </p:sp>
      <p:sp>
        <p:nvSpPr>
          <p:cNvPr id="133" name="Google Shape;133;p25"/>
          <p:cNvSpPr txBox="1"/>
          <p:nvPr/>
        </p:nvSpPr>
        <p:spPr>
          <a:xfrm>
            <a:off x="116400" y="461700"/>
            <a:ext cx="8911200" cy="3509400"/>
          </a:xfrm>
          <a:prstGeom prst="rect">
            <a:avLst/>
          </a:prstGeom>
          <a:noFill/>
          <a:ln>
            <a:noFill/>
          </a:ln>
        </p:spPr>
        <p:txBody>
          <a:bodyPr spcFirstLastPara="1" wrap="square" lIns="91425" tIns="91425" rIns="91425" bIns="91425" anchor="t" anchorCtr="0">
            <a:spAutoFit/>
          </a:bodyPr>
          <a:lstStyle/>
          <a:p>
            <a:pPr marL="457200" lvl="0" indent="-342900" algn="l" rtl="0">
              <a:lnSpc>
                <a:spcPct val="110000"/>
              </a:lnSpc>
              <a:spcBef>
                <a:spcPts val="1200"/>
              </a:spcBef>
              <a:spcAft>
                <a:spcPts val="0"/>
              </a:spcAft>
              <a:buClr>
                <a:schemeClr val="dk1"/>
              </a:buClr>
              <a:buSzPts val="1800"/>
              <a:buChar char="➢"/>
            </a:pPr>
            <a:r>
              <a:rPr lang="en" sz="1800">
                <a:solidFill>
                  <a:schemeClr val="dk1"/>
                </a:solidFill>
              </a:rPr>
              <a:t>We proposed Subjective Answer Checker System Using NLP and Machine Learning (Pariksha Software), would be helpful for online universities, schools and colleges level exam.</a:t>
            </a:r>
            <a:endParaRPr sz="1800">
              <a:solidFill>
                <a:schemeClr val="dk1"/>
              </a:solidFill>
            </a:endParaRPr>
          </a:p>
          <a:p>
            <a:pPr marL="457200" lvl="0" indent="-342900" algn="l" rtl="0">
              <a:lnSpc>
                <a:spcPct val="110000"/>
              </a:lnSpc>
              <a:spcBef>
                <a:spcPts val="0"/>
              </a:spcBef>
              <a:spcAft>
                <a:spcPts val="0"/>
              </a:spcAft>
              <a:buClr>
                <a:schemeClr val="dk1"/>
              </a:buClr>
              <a:buSzPts val="1800"/>
              <a:buChar char="➢"/>
            </a:pPr>
            <a:r>
              <a:rPr lang="en" sz="1800">
                <a:solidFill>
                  <a:schemeClr val="dk1"/>
                </a:solidFill>
              </a:rPr>
              <a:t>During this COVID-19 pandemic, most of educational institutes conduct their examinations online, but these exams only contain multiple choice questions.</a:t>
            </a:r>
            <a:endParaRPr sz="1800">
              <a:solidFill>
                <a:schemeClr val="dk1"/>
              </a:solidFill>
            </a:endParaRPr>
          </a:p>
          <a:p>
            <a:pPr marL="457200" lvl="0" indent="-342900" algn="l" rtl="0">
              <a:lnSpc>
                <a:spcPct val="110000"/>
              </a:lnSpc>
              <a:spcBef>
                <a:spcPts val="0"/>
              </a:spcBef>
              <a:spcAft>
                <a:spcPts val="0"/>
              </a:spcAft>
              <a:buClr>
                <a:schemeClr val="dk1"/>
              </a:buClr>
              <a:buSzPts val="1800"/>
              <a:buChar char="➢"/>
            </a:pPr>
            <a:r>
              <a:rPr lang="en" sz="1800">
                <a:solidFill>
                  <a:schemeClr val="dk1"/>
                </a:solidFill>
              </a:rPr>
              <a:t>Our Subjective Answer Evaluation software assign mark to subjective question based on Answer length, keyword matching, Grammar check, cosine similarity and Contextual similarity against Model answer provided by faculty and student answer.</a:t>
            </a:r>
            <a:endParaRPr sz="1800">
              <a:solidFill>
                <a:schemeClr val="dk1"/>
              </a:solidFill>
            </a:endParaRPr>
          </a:p>
          <a:p>
            <a:pPr marL="457200" lvl="0" indent="-342900" algn="l" rtl="0">
              <a:lnSpc>
                <a:spcPct val="110000"/>
              </a:lnSpc>
              <a:spcBef>
                <a:spcPts val="0"/>
              </a:spcBef>
              <a:spcAft>
                <a:spcPts val="0"/>
              </a:spcAft>
              <a:buClr>
                <a:schemeClr val="dk1"/>
              </a:buClr>
              <a:buSzPts val="1800"/>
              <a:buChar char="➢"/>
            </a:pPr>
            <a:r>
              <a:rPr lang="en" sz="1800">
                <a:solidFill>
                  <a:schemeClr val="dk1"/>
                </a:solidFill>
              </a:rPr>
              <a:t>We also developed algorithm to find contradicting statements from model answer with model answer. </a:t>
            </a:r>
            <a:endParaRPr sz="18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26"/>
          <p:cNvPicPr preferRelativeResize="0"/>
          <p:nvPr/>
        </p:nvPicPr>
        <p:blipFill rotWithShape="1">
          <a:blip r:embed="rId3">
            <a:alphaModFix/>
          </a:blip>
          <a:srcRect/>
          <a:stretch/>
        </p:blipFill>
        <p:spPr>
          <a:xfrm>
            <a:off x="5899550" y="0"/>
            <a:ext cx="4052825" cy="50589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p:nvPr/>
        </p:nvSpPr>
        <p:spPr>
          <a:xfrm>
            <a:off x="54450" y="409000"/>
            <a:ext cx="7877700" cy="4063500"/>
          </a:xfrm>
          <a:prstGeom prst="rect">
            <a:avLst/>
          </a:prstGeom>
          <a:noFill/>
          <a:ln>
            <a:noFill/>
          </a:ln>
        </p:spPr>
        <p:txBody>
          <a:bodyPr spcFirstLastPara="1" wrap="square" lIns="91425" tIns="91425" rIns="91425" bIns="91425" anchor="t" anchorCtr="0">
            <a:spAutoFit/>
          </a:bodyPr>
          <a:lstStyle/>
          <a:p>
            <a:pPr marL="457200" lvl="0" indent="-342900" algn="just" rtl="0">
              <a:spcBef>
                <a:spcPts val="0"/>
              </a:spcBef>
              <a:spcAft>
                <a:spcPts val="0"/>
              </a:spcAft>
              <a:buClr>
                <a:schemeClr val="dk1"/>
              </a:buClr>
              <a:buSzPts val="1800"/>
              <a:buChar char="➢"/>
            </a:pPr>
            <a:r>
              <a:rPr lang="en" sz="1800">
                <a:solidFill>
                  <a:schemeClr val="dk1"/>
                </a:solidFill>
              </a:rPr>
              <a:t>Nowadays during this Covid-19 pandemic, everyone is working in a virtual manner. In the present scenario, manual evaluation of subjective answers is a hectic task. There are multiple systems which can evaluate objective type or MCQ questions quickly. These techniques are evaluated in machines itself after providing a pre-defined correct answers. </a:t>
            </a:r>
            <a:endParaRPr sz="1800">
              <a:solidFill>
                <a:schemeClr val="dk1"/>
              </a:solidFill>
            </a:endParaRPr>
          </a:p>
          <a:p>
            <a:pPr marL="457200" lvl="0" indent="-342900" algn="just" rtl="0">
              <a:spcBef>
                <a:spcPts val="0"/>
              </a:spcBef>
              <a:spcAft>
                <a:spcPts val="0"/>
              </a:spcAft>
              <a:buClr>
                <a:schemeClr val="dk1"/>
              </a:buClr>
              <a:buSzPts val="1800"/>
              <a:buChar char="➢"/>
            </a:pPr>
            <a:r>
              <a:rPr lang="en" sz="1800">
                <a:solidFill>
                  <a:schemeClr val="dk1"/>
                </a:solidFill>
              </a:rPr>
              <a:t>But it helps only in competitive or objective type exam evaluation. The subjective examinations are the backbone of all the universities and board level examinations.</a:t>
            </a:r>
            <a:endParaRPr sz="1800">
              <a:solidFill>
                <a:schemeClr val="dk1"/>
              </a:solidFill>
            </a:endParaRPr>
          </a:p>
          <a:p>
            <a:pPr marL="457200" lvl="0" indent="-342900" algn="just" rtl="0">
              <a:spcBef>
                <a:spcPts val="0"/>
              </a:spcBef>
              <a:spcAft>
                <a:spcPts val="0"/>
              </a:spcAft>
              <a:buClr>
                <a:schemeClr val="dk1"/>
              </a:buClr>
              <a:buSzPts val="1800"/>
              <a:buChar char="➢"/>
            </a:pPr>
            <a:r>
              <a:rPr lang="en" sz="1800">
                <a:solidFill>
                  <a:schemeClr val="dk1"/>
                </a:solidFill>
              </a:rPr>
              <a:t>Manual evaluation of subjective answers is a very tedious, time-consuming task and requires lots of manpower. </a:t>
            </a:r>
            <a:endParaRPr sz="1800">
              <a:solidFill>
                <a:schemeClr val="dk1"/>
              </a:solidFill>
            </a:endParaRPr>
          </a:p>
          <a:p>
            <a:pPr marL="457200" lvl="0" indent="-342900" algn="just" rtl="0">
              <a:spcBef>
                <a:spcPts val="0"/>
              </a:spcBef>
              <a:spcAft>
                <a:spcPts val="0"/>
              </a:spcAft>
              <a:buClr>
                <a:schemeClr val="dk1"/>
              </a:buClr>
              <a:buSzPts val="1800"/>
              <a:buChar char="➢"/>
            </a:pPr>
            <a:r>
              <a:rPr lang="en" sz="1800">
                <a:solidFill>
                  <a:schemeClr val="dk1"/>
                </a:solidFill>
              </a:rPr>
              <a:t>Answer evaluation varies from moderator to moderator according to their way of evaluation, mood at time of evaluation and interrelation between student and moderator. </a:t>
            </a:r>
            <a:endParaRPr>
              <a:solidFill>
                <a:schemeClr val="dk1"/>
              </a:solidFill>
            </a:endParaRPr>
          </a:p>
        </p:txBody>
      </p:sp>
      <p:sp>
        <p:nvSpPr>
          <p:cNvPr id="61" name="Google Shape;61;p14"/>
          <p:cNvSpPr txBox="1"/>
          <p:nvPr/>
        </p:nvSpPr>
        <p:spPr>
          <a:xfrm>
            <a:off x="0" y="0"/>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INTRODUCTION</a:t>
            </a:r>
            <a:endParaRPr sz="18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p:nvPr/>
        </p:nvSpPr>
        <p:spPr>
          <a:xfrm>
            <a:off x="0" y="384200"/>
            <a:ext cx="5602200" cy="395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    </a:t>
            </a:r>
            <a:r>
              <a:rPr lang="en">
                <a:solidFill>
                  <a:schemeClr val="dk1"/>
                </a:solidFill>
              </a:rPr>
              <a:t>                                                             </a:t>
            </a:r>
            <a:endParaRPr sz="1800">
              <a:solidFill>
                <a:schemeClr val="dk1"/>
              </a:solidFill>
            </a:endParaRPr>
          </a:p>
          <a:p>
            <a:pPr marL="91440" lvl="0" indent="0" algn="l" rtl="0">
              <a:lnSpc>
                <a:spcPct val="110000"/>
              </a:lnSpc>
              <a:spcBef>
                <a:spcPts val="0"/>
              </a:spcBef>
              <a:spcAft>
                <a:spcPts val="0"/>
              </a:spcAft>
              <a:buNone/>
            </a:pPr>
            <a:r>
              <a:rPr lang="en" sz="2000">
                <a:solidFill>
                  <a:schemeClr val="dk1"/>
                </a:solidFill>
              </a:rPr>
              <a:t>All the papers are checked manually ,so checking paper manually that leads following points:</a:t>
            </a:r>
            <a:endParaRPr sz="2000">
              <a:solidFill>
                <a:schemeClr val="dk1"/>
              </a:solidFill>
            </a:endParaRPr>
          </a:p>
          <a:p>
            <a:pPr marL="91440" lvl="0" indent="-127000" algn="l" rtl="0">
              <a:lnSpc>
                <a:spcPct val="110000"/>
              </a:lnSpc>
              <a:spcBef>
                <a:spcPts val="1400"/>
              </a:spcBef>
              <a:spcAft>
                <a:spcPts val="0"/>
              </a:spcAft>
              <a:buClr>
                <a:schemeClr val="dk1"/>
              </a:buClr>
              <a:buSzPts val="2000"/>
              <a:buFont typeface="Calibri"/>
              <a:buChar char=" "/>
            </a:pPr>
            <a:r>
              <a:rPr lang="en" sz="2000">
                <a:solidFill>
                  <a:schemeClr val="dk1"/>
                </a:solidFill>
              </a:rPr>
              <a:t>1) There maybe difference in checking paper by moderators.</a:t>
            </a:r>
            <a:endParaRPr sz="2000">
              <a:solidFill>
                <a:schemeClr val="dk1"/>
              </a:solidFill>
            </a:endParaRPr>
          </a:p>
          <a:p>
            <a:pPr marL="91440" lvl="0" indent="-127000" algn="l" rtl="0">
              <a:lnSpc>
                <a:spcPct val="110000"/>
              </a:lnSpc>
              <a:spcBef>
                <a:spcPts val="1400"/>
              </a:spcBef>
              <a:spcAft>
                <a:spcPts val="0"/>
              </a:spcAft>
              <a:buClr>
                <a:schemeClr val="dk1"/>
              </a:buClr>
              <a:buSzPts val="2000"/>
              <a:buFont typeface="Calibri"/>
              <a:buChar char=" "/>
            </a:pPr>
            <a:r>
              <a:rPr lang="en" sz="2000">
                <a:solidFill>
                  <a:schemeClr val="dk1"/>
                </a:solidFill>
              </a:rPr>
              <a:t>2) It takes a lot of time to check large set of papers which is time consuming.</a:t>
            </a:r>
            <a:endParaRPr sz="2000">
              <a:solidFill>
                <a:schemeClr val="dk1"/>
              </a:solidFill>
            </a:endParaRPr>
          </a:p>
          <a:p>
            <a:pPr marL="91440" lvl="0" indent="-127000" algn="l" rtl="0">
              <a:lnSpc>
                <a:spcPct val="110000"/>
              </a:lnSpc>
              <a:spcBef>
                <a:spcPts val="1400"/>
              </a:spcBef>
              <a:spcAft>
                <a:spcPts val="0"/>
              </a:spcAft>
              <a:buClr>
                <a:schemeClr val="dk1"/>
              </a:buClr>
              <a:buSzPts val="2000"/>
              <a:buFont typeface="Calibri"/>
              <a:buChar char=" "/>
            </a:pPr>
            <a:r>
              <a:rPr lang="en" sz="2000">
                <a:solidFill>
                  <a:schemeClr val="dk1"/>
                </a:solidFill>
              </a:rPr>
              <a:t>3) More efforts are required to check the paper manually.</a:t>
            </a:r>
            <a:endParaRPr sz="1800">
              <a:solidFill>
                <a:schemeClr val="dk1"/>
              </a:solidFill>
            </a:endParaRPr>
          </a:p>
        </p:txBody>
      </p:sp>
      <p:pic>
        <p:nvPicPr>
          <p:cNvPr id="67" name="Google Shape;67;p15"/>
          <p:cNvPicPr preferRelativeResize="0"/>
          <p:nvPr/>
        </p:nvPicPr>
        <p:blipFill rotWithShape="1">
          <a:blip r:embed="rId3">
            <a:alphaModFix/>
          </a:blip>
          <a:srcRect/>
          <a:stretch/>
        </p:blipFill>
        <p:spPr>
          <a:xfrm>
            <a:off x="5478125" y="384200"/>
            <a:ext cx="3665875" cy="3866925"/>
          </a:xfrm>
          <a:prstGeom prst="rect">
            <a:avLst/>
          </a:prstGeom>
          <a:noFill/>
          <a:ln>
            <a:noFill/>
          </a:ln>
        </p:spPr>
      </p:pic>
      <p:sp>
        <p:nvSpPr>
          <p:cNvPr id="68" name="Google Shape;68;p15"/>
          <p:cNvSpPr txBox="1"/>
          <p:nvPr/>
        </p:nvSpPr>
        <p:spPr>
          <a:xfrm>
            <a:off x="0" y="0"/>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rPr>
              <a:t>EXISTING SYSTEM</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16"/>
          <p:cNvPicPr preferRelativeResize="0"/>
          <p:nvPr/>
        </p:nvPicPr>
        <p:blipFill rotWithShape="1">
          <a:blip r:embed="rId3">
            <a:alphaModFix/>
          </a:blip>
          <a:srcRect/>
          <a:stretch/>
        </p:blipFill>
        <p:spPr>
          <a:xfrm>
            <a:off x="6196400" y="616625"/>
            <a:ext cx="2761550" cy="4402925"/>
          </a:xfrm>
          <a:prstGeom prst="rect">
            <a:avLst/>
          </a:prstGeom>
          <a:noFill/>
          <a:ln>
            <a:noFill/>
          </a:ln>
        </p:spPr>
      </p:pic>
      <p:sp>
        <p:nvSpPr>
          <p:cNvPr id="74" name="Google Shape;74;p16"/>
          <p:cNvSpPr txBox="1"/>
          <p:nvPr/>
        </p:nvSpPr>
        <p:spPr>
          <a:xfrm>
            <a:off x="0" y="0"/>
            <a:ext cx="3658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t>LITERATURE SURVEY</a:t>
            </a:r>
            <a:endParaRPr sz="1800" b="1"/>
          </a:p>
        </p:txBody>
      </p:sp>
      <p:graphicFrame>
        <p:nvGraphicFramePr>
          <p:cNvPr id="75" name="Google Shape;75;p16"/>
          <p:cNvGraphicFramePr/>
          <p:nvPr>
            <p:extLst>
              <p:ext uri="{D42A27DB-BD31-4B8C-83A1-F6EECF244321}">
                <p14:modId xmlns:p14="http://schemas.microsoft.com/office/powerpoint/2010/main" val="564459059"/>
              </p:ext>
            </p:extLst>
          </p:nvPr>
        </p:nvGraphicFramePr>
        <p:xfrm>
          <a:off x="127575" y="370683"/>
          <a:ext cx="5975400" cy="4668392"/>
        </p:xfrm>
        <a:graphic>
          <a:graphicData uri="http://schemas.openxmlformats.org/drawingml/2006/table">
            <a:tbl>
              <a:tblPr>
                <a:noFill/>
                <a:tableStyleId>{9AB992A9-4775-4209-AFF2-2F2B3FC1D174}</a:tableStyleId>
              </a:tblPr>
              <a:tblGrid>
                <a:gridCol w="2458725">
                  <a:extLst>
                    <a:ext uri="{9D8B030D-6E8A-4147-A177-3AD203B41FA5}">
                      <a16:colId xmlns:a16="http://schemas.microsoft.com/office/drawing/2014/main" val="20000"/>
                    </a:ext>
                  </a:extLst>
                </a:gridCol>
                <a:gridCol w="1279625">
                  <a:extLst>
                    <a:ext uri="{9D8B030D-6E8A-4147-A177-3AD203B41FA5}">
                      <a16:colId xmlns:a16="http://schemas.microsoft.com/office/drawing/2014/main" val="20001"/>
                    </a:ext>
                  </a:extLst>
                </a:gridCol>
                <a:gridCol w="2237050">
                  <a:extLst>
                    <a:ext uri="{9D8B030D-6E8A-4147-A177-3AD203B41FA5}">
                      <a16:colId xmlns:a16="http://schemas.microsoft.com/office/drawing/2014/main" val="20002"/>
                    </a:ext>
                  </a:extLst>
                </a:gridCol>
              </a:tblGrid>
              <a:tr h="477542">
                <a:tc>
                  <a:txBody>
                    <a:bodyPr/>
                    <a:lstStyle/>
                    <a:p>
                      <a:pPr marL="0" marR="38100" lvl="0" indent="0" algn="ctr" rtl="0">
                        <a:lnSpc>
                          <a:spcPct val="107000"/>
                        </a:lnSpc>
                        <a:spcBef>
                          <a:spcPts val="0"/>
                        </a:spcBef>
                        <a:spcAft>
                          <a:spcPts val="0"/>
                        </a:spcAft>
                        <a:buNone/>
                      </a:pPr>
                      <a:r>
                        <a:rPr lang="en" sz="1100" b="1"/>
                        <a:t>Paper</a:t>
                      </a:r>
                      <a:endParaRPr sz="1100" b="1"/>
                    </a:p>
                  </a:txBody>
                  <a:tcPr marL="68575" marR="30475" marT="40000" marB="317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07000"/>
                        </a:lnSpc>
                        <a:spcBef>
                          <a:spcPts val="0"/>
                        </a:spcBef>
                        <a:spcAft>
                          <a:spcPts val="0"/>
                        </a:spcAft>
                        <a:buNone/>
                      </a:pPr>
                      <a:r>
                        <a:rPr lang="en" sz="1100" b="1"/>
                        <a:t>Year &amp; Publication</a:t>
                      </a:r>
                      <a:endParaRPr sz="1100" b="1"/>
                    </a:p>
                  </a:txBody>
                  <a:tcPr marL="68575" marR="30475" marT="40000" marB="317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07000"/>
                        </a:lnSpc>
                        <a:spcBef>
                          <a:spcPts val="0"/>
                        </a:spcBef>
                        <a:spcAft>
                          <a:spcPts val="0"/>
                        </a:spcAft>
                        <a:buNone/>
                      </a:pPr>
                      <a:r>
                        <a:rPr lang="en" sz="1100" b="1"/>
                        <a:t>Techniques Used For Evaluation of Answer</a:t>
                      </a:r>
                      <a:endParaRPr sz="1100" b="1"/>
                    </a:p>
                  </a:txBody>
                  <a:tcPr marL="68575" marR="30475" marT="40000" marB="317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111167">
                <a:tc>
                  <a:txBody>
                    <a:bodyPr/>
                    <a:lstStyle/>
                    <a:p>
                      <a:pPr marL="0" lvl="0" indent="0" algn="l" rtl="0">
                        <a:lnSpc>
                          <a:spcPct val="99000"/>
                        </a:lnSpc>
                        <a:spcBef>
                          <a:spcPts val="0"/>
                        </a:spcBef>
                        <a:spcAft>
                          <a:spcPts val="0"/>
                        </a:spcAft>
                        <a:buNone/>
                      </a:pPr>
                      <a:r>
                        <a:rPr lang="en"/>
                        <a:t>Case Based Modeling of Answer Points to Expedite Semi-Automated</a:t>
                      </a:r>
                      <a:endParaRPr/>
                    </a:p>
                    <a:p>
                      <a:pPr marL="0" lvl="0" indent="0" algn="l" rtl="0">
                        <a:lnSpc>
                          <a:spcPct val="107000"/>
                        </a:lnSpc>
                        <a:spcBef>
                          <a:spcPts val="0"/>
                        </a:spcBef>
                        <a:spcAft>
                          <a:spcPts val="0"/>
                        </a:spcAft>
                        <a:buNone/>
                      </a:pPr>
                      <a:r>
                        <a:rPr lang="en"/>
                        <a:t>Evaluation of Subjective Papers</a:t>
                      </a:r>
                      <a:endParaRPr/>
                    </a:p>
                  </a:txBody>
                  <a:tcPr marL="68575" marR="30475" marT="40000" marB="317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38100" lvl="0" indent="0" algn="ctr" rtl="0">
                        <a:lnSpc>
                          <a:spcPct val="107000"/>
                        </a:lnSpc>
                        <a:spcBef>
                          <a:spcPts val="0"/>
                        </a:spcBef>
                        <a:spcAft>
                          <a:spcPts val="0"/>
                        </a:spcAft>
                        <a:buNone/>
                      </a:pPr>
                      <a:r>
                        <a:rPr lang="en"/>
                        <a:t>IEEE, 2018</a:t>
                      </a:r>
                      <a:endParaRPr/>
                    </a:p>
                  </a:txBody>
                  <a:tcPr marL="68575" marR="30475" marT="40000" marB="317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63500" lvl="0" indent="0" algn="l" rtl="0">
                        <a:lnSpc>
                          <a:spcPct val="107000"/>
                        </a:lnSpc>
                        <a:spcBef>
                          <a:spcPts val="0"/>
                        </a:spcBef>
                        <a:spcAft>
                          <a:spcPts val="0"/>
                        </a:spcAft>
                        <a:buNone/>
                      </a:pPr>
                      <a:r>
                        <a:rPr lang="en"/>
                        <a:t>Semantic Meaning  and Length of Sentences</a:t>
                      </a:r>
                      <a:endParaRPr/>
                    </a:p>
                  </a:txBody>
                  <a:tcPr marL="68575" marR="30475" marT="40000" marB="317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07880">
                <a:tc>
                  <a:txBody>
                    <a:bodyPr/>
                    <a:lstStyle/>
                    <a:p>
                      <a:pPr marL="0" lvl="0" indent="0" algn="l" rtl="0">
                        <a:lnSpc>
                          <a:spcPct val="107000"/>
                        </a:lnSpc>
                        <a:spcBef>
                          <a:spcPts val="0"/>
                        </a:spcBef>
                        <a:spcAft>
                          <a:spcPts val="0"/>
                        </a:spcAft>
                        <a:buNone/>
                      </a:pPr>
                      <a:r>
                        <a:rPr lang="en"/>
                        <a:t>Subjective Answer Evaluation System</a:t>
                      </a:r>
                      <a:endParaRPr/>
                    </a:p>
                  </a:txBody>
                  <a:tcPr marL="68575" marR="30475" marT="40000" marB="317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38100" lvl="0" indent="0" algn="ctr" rtl="0">
                        <a:lnSpc>
                          <a:spcPct val="107000"/>
                        </a:lnSpc>
                        <a:spcBef>
                          <a:spcPts val="0"/>
                        </a:spcBef>
                        <a:spcAft>
                          <a:spcPts val="0"/>
                        </a:spcAft>
                        <a:buNone/>
                      </a:pPr>
                      <a:r>
                        <a:rPr lang="en"/>
                        <a:t>IJESC,2017</a:t>
                      </a:r>
                      <a:endParaRPr/>
                    </a:p>
                  </a:txBody>
                  <a:tcPr marL="68575" marR="30475" marT="40000" marB="317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07000"/>
                        </a:lnSpc>
                        <a:spcBef>
                          <a:spcPts val="0"/>
                        </a:spcBef>
                        <a:spcAft>
                          <a:spcPts val="0"/>
                        </a:spcAft>
                        <a:buNone/>
                      </a:pPr>
                      <a:r>
                        <a:rPr lang="en"/>
                        <a:t>Keyword Matching, Grammer check ,SpellCheck</a:t>
                      </a:r>
                      <a:endParaRPr/>
                    </a:p>
                  </a:txBody>
                  <a:tcPr marL="68575" marR="30475" marT="40000" marB="317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935017">
                <a:tc>
                  <a:txBody>
                    <a:bodyPr/>
                    <a:lstStyle/>
                    <a:p>
                      <a:pPr marL="0" lvl="0" indent="0" algn="l" rtl="0">
                        <a:lnSpc>
                          <a:spcPct val="107000"/>
                        </a:lnSpc>
                        <a:spcBef>
                          <a:spcPts val="0"/>
                        </a:spcBef>
                        <a:spcAft>
                          <a:spcPts val="0"/>
                        </a:spcAft>
                        <a:buNone/>
                      </a:pPr>
                      <a:r>
                        <a:rPr lang="en"/>
                        <a:t>AI Based E-Assessment System</a:t>
                      </a:r>
                      <a:endParaRPr/>
                    </a:p>
                  </a:txBody>
                  <a:tcPr marL="68575" marR="30475" marT="40000" marB="317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marR="38100" lvl="0" indent="0" algn="ctr" rtl="0">
                        <a:lnSpc>
                          <a:spcPct val="107000"/>
                        </a:lnSpc>
                        <a:spcBef>
                          <a:spcPts val="0"/>
                        </a:spcBef>
                        <a:spcAft>
                          <a:spcPts val="0"/>
                        </a:spcAft>
                        <a:buNone/>
                      </a:pPr>
                      <a:r>
                        <a:rPr lang="en"/>
                        <a:t>EasyChair</a:t>
                      </a:r>
                      <a:endParaRPr/>
                    </a:p>
                    <a:p>
                      <a:pPr marL="0" lvl="0" indent="0" algn="ctr" rtl="0">
                        <a:lnSpc>
                          <a:spcPct val="107000"/>
                        </a:lnSpc>
                        <a:spcBef>
                          <a:spcPts val="0"/>
                        </a:spcBef>
                        <a:spcAft>
                          <a:spcPts val="0"/>
                        </a:spcAft>
                        <a:buNone/>
                      </a:pPr>
                      <a:r>
                        <a:rPr lang="en"/>
                        <a:t>Preprint, March 2020</a:t>
                      </a:r>
                      <a:endParaRPr/>
                    </a:p>
                  </a:txBody>
                  <a:tcPr marL="68575" marR="30475" marT="40000" marB="317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12700" marR="12700" lvl="0" indent="0" algn="l" rtl="0">
                        <a:lnSpc>
                          <a:spcPct val="107000"/>
                        </a:lnSpc>
                        <a:spcBef>
                          <a:spcPts val="0"/>
                        </a:spcBef>
                        <a:spcAft>
                          <a:spcPts val="0"/>
                        </a:spcAft>
                        <a:buNone/>
                      </a:pPr>
                      <a:r>
                        <a:rPr lang="en"/>
                        <a:t>TFIDF, Grammar check, WMD, cosine and Jaccard Similarity, spacy similarity, etc</a:t>
                      </a:r>
                      <a:endParaRPr/>
                    </a:p>
                  </a:txBody>
                  <a:tcPr marL="68575" marR="30475" marT="40000" marB="317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935017">
                <a:tc>
                  <a:txBody>
                    <a:bodyPr/>
                    <a:lstStyle/>
                    <a:p>
                      <a:pPr marL="0" lvl="0" indent="0" algn="l" rtl="0">
                        <a:lnSpc>
                          <a:spcPct val="107000"/>
                        </a:lnSpc>
                        <a:spcBef>
                          <a:spcPts val="0"/>
                        </a:spcBef>
                        <a:spcAft>
                          <a:spcPts val="0"/>
                        </a:spcAft>
                        <a:buNone/>
                      </a:pPr>
                      <a:r>
                        <a:rPr lang="en"/>
                        <a:t>An Adaptive Approach for Subjective Answer Evaluation</a:t>
                      </a:r>
                      <a:endParaRPr/>
                    </a:p>
                  </a:txBody>
                  <a:tcPr marL="68575" marR="30475" marT="40000" marB="317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ctr" rtl="0">
                        <a:lnSpc>
                          <a:spcPct val="107000"/>
                        </a:lnSpc>
                        <a:spcBef>
                          <a:spcPts val="0"/>
                        </a:spcBef>
                        <a:spcAft>
                          <a:spcPts val="0"/>
                        </a:spcAft>
                        <a:buNone/>
                      </a:pPr>
                      <a:r>
                        <a:rPr lang="en"/>
                        <a:t>VIVA-Tech IJRI,2019</a:t>
                      </a:r>
                      <a:endParaRPr/>
                    </a:p>
                  </a:txBody>
                  <a:tcPr marL="68575" marR="30475" marT="40000" marB="317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07000"/>
                        </a:lnSpc>
                        <a:spcBef>
                          <a:spcPts val="0"/>
                        </a:spcBef>
                        <a:spcAft>
                          <a:spcPts val="0"/>
                        </a:spcAft>
                        <a:buNone/>
                      </a:pPr>
                      <a:r>
                        <a:rPr lang="en"/>
                        <a:t>Similarity based on Keyword matching, Sentence correctness, Synonyms etc</a:t>
                      </a:r>
                      <a:endParaRPr/>
                    </a:p>
                  </a:txBody>
                  <a:tcPr marL="68575" marR="30475" marT="40000" marB="317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82243">
                <a:tc>
                  <a:txBody>
                    <a:bodyPr/>
                    <a:lstStyle/>
                    <a:p>
                      <a:pPr marL="0" lvl="0" indent="0" algn="l" rtl="0">
                        <a:lnSpc>
                          <a:spcPct val="107000"/>
                        </a:lnSpc>
                        <a:spcBef>
                          <a:spcPts val="0"/>
                        </a:spcBef>
                        <a:spcAft>
                          <a:spcPts val="0"/>
                        </a:spcAft>
                        <a:buNone/>
                      </a:pPr>
                      <a:r>
                        <a:rPr lang="en"/>
                        <a:t>Answer Evaluation Using Machine Learning</a:t>
                      </a:r>
                      <a:endParaRPr/>
                    </a:p>
                  </a:txBody>
                  <a:tcPr marL="68575" marR="30475" marT="40000" marB="317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07000"/>
                        </a:lnSpc>
                        <a:spcBef>
                          <a:spcPts val="0"/>
                        </a:spcBef>
                        <a:spcAft>
                          <a:spcPts val="0"/>
                        </a:spcAft>
                        <a:buNone/>
                      </a:pPr>
                      <a:r>
                        <a:rPr lang="en"/>
                        <a:t> McGraw-Hill        March, 2018</a:t>
                      </a:r>
                      <a:endParaRPr/>
                    </a:p>
                  </a:txBody>
                  <a:tcPr marL="68575" marR="30475" marT="40000" marB="317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tc>
                  <a:txBody>
                    <a:bodyPr/>
                    <a:lstStyle/>
                    <a:p>
                      <a:pPr marL="0" lvl="0" indent="0" algn="l" rtl="0">
                        <a:lnSpc>
                          <a:spcPct val="107000"/>
                        </a:lnSpc>
                        <a:spcBef>
                          <a:spcPts val="0"/>
                        </a:spcBef>
                        <a:spcAft>
                          <a:spcPts val="0"/>
                        </a:spcAft>
                        <a:buNone/>
                      </a:pPr>
                      <a:r>
                        <a:rPr lang="en" dirty="0"/>
                        <a:t>Keyword Matching , OCR technique</a:t>
                      </a:r>
                      <a:endParaRPr dirty="0"/>
                    </a:p>
                  </a:txBody>
                  <a:tcPr marL="68575" marR="30475" marT="40000" marB="3175">
                    <a:lnL w="12650" cap="flat" cmpd="sng">
                      <a:solidFill>
                        <a:srgbClr val="000000"/>
                      </a:solidFill>
                      <a:prstDash val="solid"/>
                      <a:round/>
                      <a:headEnd type="none" w="sm" len="sm"/>
                      <a:tailEnd type="none" w="sm" len="sm"/>
                    </a:lnL>
                    <a:lnR w="12650" cap="flat" cmpd="sng">
                      <a:solidFill>
                        <a:srgbClr val="000000"/>
                      </a:solidFill>
                      <a:prstDash val="solid"/>
                      <a:round/>
                      <a:headEnd type="none" w="sm" len="sm"/>
                      <a:tailEnd type="none" w="sm" len="sm"/>
                    </a:lnR>
                    <a:lnT w="12650" cap="flat" cmpd="sng">
                      <a:solidFill>
                        <a:srgbClr val="000000"/>
                      </a:solidFill>
                      <a:prstDash val="solid"/>
                      <a:round/>
                      <a:headEnd type="none" w="sm" len="sm"/>
                      <a:tailEnd type="none" w="sm" len="sm"/>
                    </a:lnT>
                    <a:lnB w="1265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80" name="Google Shape;80;p17"/>
          <p:cNvPicPr preferRelativeResize="0"/>
          <p:nvPr/>
        </p:nvPicPr>
        <p:blipFill rotWithShape="1">
          <a:blip r:embed="rId3">
            <a:alphaModFix/>
          </a:blip>
          <a:srcRect/>
          <a:stretch/>
        </p:blipFill>
        <p:spPr>
          <a:xfrm>
            <a:off x="6482050" y="508150"/>
            <a:ext cx="2606827" cy="3234826"/>
          </a:xfrm>
          <a:prstGeom prst="rect">
            <a:avLst/>
          </a:prstGeom>
          <a:noFill/>
          <a:ln>
            <a:noFill/>
          </a:ln>
        </p:spPr>
      </p:pic>
      <p:sp>
        <p:nvSpPr>
          <p:cNvPr id="81" name="Google Shape;81;p17"/>
          <p:cNvSpPr txBox="1"/>
          <p:nvPr/>
        </p:nvSpPr>
        <p:spPr>
          <a:xfrm>
            <a:off x="0" y="461700"/>
            <a:ext cx="5678100" cy="4423800"/>
          </a:xfrm>
          <a:prstGeom prst="rect">
            <a:avLst/>
          </a:prstGeom>
          <a:noFill/>
          <a:ln>
            <a:noFill/>
          </a:ln>
        </p:spPr>
        <p:txBody>
          <a:bodyPr spcFirstLastPara="1" wrap="square" lIns="91425" tIns="91425" rIns="91425" bIns="91425" anchor="t" anchorCtr="0">
            <a:spAutoFit/>
          </a:bodyPr>
          <a:lstStyle/>
          <a:p>
            <a:pPr marL="457200" lvl="0" indent="-342900" algn="l" rtl="0">
              <a:lnSpc>
                <a:spcPct val="110000"/>
              </a:lnSpc>
              <a:spcBef>
                <a:spcPts val="0"/>
              </a:spcBef>
              <a:spcAft>
                <a:spcPts val="0"/>
              </a:spcAft>
              <a:buClr>
                <a:srgbClr val="3F3F3F"/>
              </a:buClr>
              <a:buSzPts val="1800"/>
              <a:buChar char="➢"/>
            </a:pPr>
            <a:r>
              <a:rPr lang="en" sz="1800">
                <a:solidFill>
                  <a:srgbClr val="3F3F3F"/>
                </a:solidFill>
              </a:rPr>
              <a:t>I</a:t>
            </a:r>
            <a:r>
              <a:rPr lang="en" sz="1800">
                <a:solidFill>
                  <a:schemeClr val="dk1"/>
                </a:solidFill>
              </a:rPr>
              <a:t>n earlier system both answers need to be same word to word but in proposed systems answers need not to be same.</a:t>
            </a:r>
            <a:endParaRPr sz="1800">
              <a:solidFill>
                <a:schemeClr val="dk1"/>
              </a:solidFill>
            </a:endParaRPr>
          </a:p>
          <a:p>
            <a:pPr marL="457200" lvl="0" indent="-342900" algn="l" rtl="0">
              <a:lnSpc>
                <a:spcPct val="110000"/>
              </a:lnSpc>
              <a:spcBef>
                <a:spcPts val="0"/>
              </a:spcBef>
              <a:spcAft>
                <a:spcPts val="0"/>
              </a:spcAft>
              <a:buClr>
                <a:schemeClr val="dk1"/>
              </a:buClr>
              <a:buSzPts val="1800"/>
              <a:buChar char="➢"/>
            </a:pPr>
            <a:r>
              <a:rPr lang="en" sz="1800">
                <a:solidFill>
                  <a:schemeClr val="dk1"/>
                </a:solidFill>
              </a:rPr>
              <a:t>It will be able to check subjective answer written by student in an examination. </a:t>
            </a:r>
            <a:endParaRPr sz="1800">
              <a:solidFill>
                <a:schemeClr val="dk1"/>
              </a:solidFill>
            </a:endParaRPr>
          </a:p>
          <a:p>
            <a:pPr marL="457200" lvl="0" indent="-342900" algn="l" rtl="0">
              <a:lnSpc>
                <a:spcPct val="110000"/>
              </a:lnSpc>
              <a:spcBef>
                <a:spcPts val="0"/>
              </a:spcBef>
              <a:spcAft>
                <a:spcPts val="0"/>
              </a:spcAft>
              <a:buClr>
                <a:schemeClr val="dk1"/>
              </a:buClr>
              <a:buSzPts val="1800"/>
              <a:buChar char="➢"/>
            </a:pPr>
            <a:r>
              <a:rPr lang="en" sz="1800">
                <a:solidFill>
                  <a:schemeClr val="dk1"/>
                </a:solidFill>
              </a:rPr>
              <a:t>It will allocate marks accordingly as good as human being. It will help to reduce the wastage of resources like papers and much more things.</a:t>
            </a:r>
            <a:endParaRPr sz="1800">
              <a:solidFill>
                <a:schemeClr val="dk1"/>
              </a:solidFill>
            </a:endParaRPr>
          </a:p>
          <a:p>
            <a:pPr marL="457200" lvl="0" indent="-342900" algn="l" rtl="0">
              <a:lnSpc>
                <a:spcPct val="110000"/>
              </a:lnSpc>
              <a:spcBef>
                <a:spcPts val="0"/>
              </a:spcBef>
              <a:spcAft>
                <a:spcPts val="0"/>
              </a:spcAft>
              <a:buClr>
                <a:schemeClr val="dk1"/>
              </a:buClr>
              <a:buSzPts val="1800"/>
              <a:buChar char="➢"/>
            </a:pPr>
            <a:r>
              <a:rPr lang="en" sz="1800">
                <a:solidFill>
                  <a:schemeClr val="dk1"/>
                </a:solidFill>
              </a:rPr>
              <a:t> It will also overcome human limitations and speed up the overall paper evaluation.</a:t>
            </a:r>
            <a:endParaRPr sz="1800">
              <a:solidFill>
                <a:schemeClr val="dk1"/>
              </a:solidFill>
            </a:endParaRPr>
          </a:p>
          <a:p>
            <a:pPr marL="457200" lvl="0" indent="-342900" algn="l" rtl="0">
              <a:lnSpc>
                <a:spcPct val="110000"/>
              </a:lnSpc>
              <a:spcBef>
                <a:spcPts val="0"/>
              </a:spcBef>
              <a:spcAft>
                <a:spcPts val="0"/>
              </a:spcAft>
              <a:buClr>
                <a:schemeClr val="dk1"/>
              </a:buClr>
              <a:buSzPts val="1800"/>
              <a:buChar char="➢"/>
            </a:pPr>
            <a:r>
              <a:rPr lang="en" sz="1800">
                <a:solidFill>
                  <a:schemeClr val="dk1"/>
                </a:solidFill>
              </a:rPr>
              <a:t>Factors for evaluation are Answer length,Grammar Check, Keyword Matching, Contextual Similarity, Semantic Similarity, Cosine Similarity</a:t>
            </a:r>
            <a:endParaRPr sz="1300">
              <a:solidFill>
                <a:schemeClr val="dk1"/>
              </a:solidFill>
            </a:endParaRPr>
          </a:p>
        </p:txBody>
      </p:sp>
      <p:sp>
        <p:nvSpPr>
          <p:cNvPr id="82" name="Google Shape;82;p17"/>
          <p:cNvSpPr txBox="1"/>
          <p:nvPr/>
        </p:nvSpPr>
        <p:spPr>
          <a:xfrm>
            <a:off x="0" y="0"/>
            <a:ext cx="3000000" cy="461700"/>
          </a:xfrm>
          <a:prstGeom prst="rect">
            <a:avLst/>
          </a:prstGeom>
          <a:noFill/>
          <a:ln>
            <a:noFill/>
          </a:ln>
        </p:spPr>
        <p:txBody>
          <a:bodyPr spcFirstLastPara="1" wrap="square" lIns="91425" tIns="91425" rIns="91425" bIns="91425" anchor="t" anchorCtr="0">
            <a:spAutoFit/>
          </a:bodyPr>
          <a:lstStyle/>
          <a:p>
            <a:pPr marL="91440" lvl="0" indent="0" algn="l" rtl="0">
              <a:lnSpc>
                <a:spcPct val="110000"/>
              </a:lnSpc>
              <a:spcBef>
                <a:spcPts val="0"/>
              </a:spcBef>
              <a:spcAft>
                <a:spcPts val="0"/>
              </a:spcAft>
              <a:buNone/>
            </a:pPr>
            <a:r>
              <a:rPr lang="en" sz="1800" b="1">
                <a:solidFill>
                  <a:srgbClr val="3F3F3F"/>
                </a:solidFill>
              </a:rPr>
              <a:t>PROPOSED SYSTEM</a:t>
            </a:r>
            <a:endParaRPr sz="18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8"/>
          <p:cNvPicPr preferRelativeResize="0"/>
          <p:nvPr/>
        </p:nvPicPr>
        <p:blipFill rotWithShape="1">
          <a:blip r:embed="rId3">
            <a:alphaModFix/>
          </a:blip>
          <a:srcRect/>
          <a:stretch/>
        </p:blipFill>
        <p:spPr>
          <a:xfrm>
            <a:off x="5391375" y="247875"/>
            <a:ext cx="3086025" cy="4521124"/>
          </a:xfrm>
          <a:prstGeom prst="rect">
            <a:avLst/>
          </a:prstGeom>
          <a:noFill/>
          <a:ln>
            <a:noFill/>
          </a:ln>
        </p:spPr>
      </p:pic>
      <p:sp>
        <p:nvSpPr>
          <p:cNvPr id="88" name="Google Shape;88;p18"/>
          <p:cNvSpPr txBox="1"/>
          <p:nvPr/>
        </p:nvSpPr>
        <p:spPr>
          <a:xfrm>
            <a:off x="0" y="0"/>
            <a:ext cx="2000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                                                                         </a:t>
            </a:r>
            <a:r>
              <a:rPr lang="en" sz="1800" b="1"/>
              <a:t>METHODOLOGY</a:t>
            </a:r>
            <a:endParaRPr sz="18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9"/>
          <p:cNvPicPr preferRelativeResize="0"/>
          <p:nvPr/>
        </p:nvPicPr>
        <p:blipFill>
          <a:blip r:embed="rId3">
            <a:alphaModFix/>
          </a:blip>
          <a:stretch>
            <a:fillRect/>
          </a:stretch>
        </p:blipFill>
        <p:spPr>
          <a:xfrm>
            <a:off x="2119375" y="524513"/>
            <a:ext cx="4678875" cy="4218414"/>
          </a:xfrm>
          <a:prstGeom prst="rect">
            <a:avLst/>
          </a:prstGeom>
          <a:noFill/>
          <a:ln>
            <a:noFill/>
          </a:ln>
        </p:spPr>
      </p:pic>
      <p:sp>
        <p:nvSpPr>
          <p:cNvPr id="94" name="Google Shape;94;p19"/>
          <p:cNvSpPr txBox="1"/>
          <p:nvPr/>
        </p:nvSpPr>
        <p:spPr>
          <a:xfrm>
            <a:off x="0" y="0"/>
            <a:ext cx="30000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b="1">
                <a:solidFill>
                  <a:schemeClr val="dk1"/>
                </a:solidFill>
              </a:rPr>
              <a:t>Use Case Diagram</a:t>
            </a:r>
            <a:endParaRPr sz="1800" b="1">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20"/>
          <p:cNvPicPr preferRelativeResize="0"/>
          <p:nvPr/>
        </p:nvPicPr>
        <p:blipFill>
          <a:blip r:embed="rId3">
            <a:alphaModFix/>
          </a:blip>
          <a:stretch>
            <a:fillRect/>
          </a:stretch>
        </p:blipFill>
        <p:spPr>
          <a:xfrm>
            <a:off x="941950" y="1317425"/>
            <a:ext cx="6804274" cy="3479050"/>
          </a:xfrm>
          <a:prstGeom prst="rect">
            <a:avLst/>
          </a:prstGeom>
          <a:noFill/>
          <a:ln>
            <a:noFill/>
          </a:ln>
        </p:spPr>
      </p:pic>
      <p:sp>
        <p:nvSpPr>
          <p:cNvPr id="100" name="Google Shape;100;p20"/>
          <p:cNvSpPr txBox="1"/>
          <p:nvPr/>
        </p:nvSpPr>
        <p:spPr>
          <a:xfrm>
            <a:off x="0" y="0"/>
            <a:ext cx="7027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404040"/>
                </a:solidFill>
              </a:rPr>
              <a:t>SEQUENCE DIAGRAM</a:t>
            </a:r>
            <a:endParaRPr sz="18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21"/>
          <p:cNvPicPr preferRelativeResize="0"/>
          <p:nvPr/>
        </p:nvPicPr>
        <p:blipFill rotWithShape="1">
          <a:blip r:embed="rId3">
            <a:alphaModFix/>
          </a:blip>
          <a:srcRect l="5043" t="8238" r="5222" b="5316"/>
          <a:stretch/>
        </p:blipFill>
        <p:spPr>
          <a:xfrm>
            <a:off x="5341800" y="632100"/>
            <a:ext cx="3748275" cy="3140100"/>
          </a:xfrm>
          <a:prstGeom prst="rect">
            <a:avLst/>
          </a:prstGeom>
          <a:noFill/>
          <a:ln>
            <a:noFill/>
          </a:ln>
        </p:spPr>
      </p:pic>
      <p:sp>
        <p:nvSpPr>
          <p:cNvPr id="106" name="Google Shape;106;p21"/>
          <p:cNvSpPr txBox="1"/>
          <p:nvPr/>
        </p:nvSpPr>
        <p:spPr>
          <a:xfrm>
            <a:off x="0" y="0"/>
            <a:ext cx="5726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rPr>
              <a:t>Pre-Processing</a:t>
            </a:r>
            <a:endParaRPr sz="1800" b="1">
              <a:solidFill>
                <a:schemeClr val="dk1"/>
              </a:solidFill>
            </a:endParaRPr>
          </a:p>
        </p:txBody>
      </p:sp>
      <p:sp>
        <p:nvSpPr>
          <p:cNvPr id="107" name="Google Shape;107;p21"/>
          <p:cNvSpPr txBox="1"/>
          <p:nvPr/>
        </p:nvSpPr>
        <p:spPr>
          <a:xfrm>
            <a:off x="148725" y="461700"/>
            <a:ext cx="4336500" cy="2462700"/>
          </a:xfrm>
          <a:prstGeom prst="rect">
            <a:avLst/>
          </a:prstGeom>
          <a:noFill/>
          <a:ln>
            <a:noFill/>
          </a:ln>
        </p:spPr>
        <p:txBody>
          <a:bodyPr spcFirstLastPara="1" wrap="square" lIns="91425" tIns="91425" rIns="91425" bIns="91425" anchor="t" anchorCtr="0">
            <a:spAutoFit/>
          </a:bodyPr>
          <a:lstStyle/>
          <a:p>
            <a:pPr marL="0" lvl="0" indent="0" algn="l" rtl="0">
              <a:lnSpc>
                <a:spcPct val="110000"/>
              </a:lnSpc>
              <a:spcBef>
                <a:spcPts val="1200"/>
              </a:spcBef>
              <a:spcAft>
                <a:spcPts val="0"/>
              </a:spcAft>
              <a:buNone/>
            </a:pPr>
            <a:r>
              <a:rPr lang="en" sz="2000">
                <a:solidFill>
                  <a:schemeClr val="dk1"/>
                </a:solidFill>
                <a:latin typeface="Calibri"/>
                <a:ea typeface="Calibri"/>
                <a:cs typeface="Calibri"/>
                <a:sym typeface="Calibri"/>
              </a:rPr>
              <a:t> 1</a:t>
            </a:r>
            <a:r>
              <a:rPr lang="en" sz="2000">
                <a:solidFill>
                  <a:schemeClr val="dk1"/>
                </a:solidFill>
              </a:rPr>
              <a:t>. Tokenization</a:t>
            </a:r>
            <a:endParaRPr sz="2000">
              <a:solidFill>
                <a:schemeClr val="dk1"/>
              </a:solidFill>
            </a:endParaRPr>
          </a:p>
          <a:p>
            <a:pPr marL="0" lvl="0" indent="0" algn="l" rtl="0">
              <a:lnSpc>
                <a:spcPct val="110000"/>
              </a:lnSpc>
              <a:spcBef>
                <a:spcPts val="1200"/>
              </a:spcBef>
              <a:spcAft>
                <a:spcPts val="0"/>
              </a:spcAft>
              <a:buNone/>
            </a:pPr>
            <a:r>
              <a:rPr lang="en" sz="2000">
                <a:solidFill>
                  <a:schemeClr val="dk1"/>
                </a:solidFill>
                <a:latin typeface="Calibri"/>
                <a:ea typeface="Calibri"/>
                <a:cs typeface="Calibri"/>
                <a:sym typeface="Calibri"/>
              </a:rPr>
              <a:t> </a:t>
            </a:r>
            <a:r>
              <a:rPr lang="en" sz="2000">
                <a:solidFill>
                  <a:schemeClr val="dk1"/>
                </a:solidFill>
              </a:rPr>
              <a:t>2. WordNet</a:t>
            </a:r>
            <a:endParaRPr sz="2000">
              <a:solidFill>
                <a:schemeClr val="dk1"/>
              </a:solidFill>
            </a:endParaRPr>
          </a:p>
          <a:p>
            <a:pPr marL="0" lvl="0" indent="0" algn="l" rtl="0">
              <a:lnSpc>
                <a:spcPct val="110000"/>
              </a:lnSpc>
              <a:spcBef>
                <a:spcPts val="1200"/>
              </a:spcBef>
              <a:spcAft>
                <a:spcPts val="0"/>
              </a:spcAft>
              <a:buNone/>
            </a:pPr>
            <a:r>
              <a:rPr lang="en" sz="2000">
                <a:solidFill>
                  <a:schemeClr val="dk1"/>
                </a:solidFill>
                <a:latin typeface="Calibri"/>
                <a:ea typeface="Calibri"/>
                <a:cs typeface="Calibri"/>
                <a:sym typeface="Calibri"/>
              </a:rPr>
              <a:t> </a:t>
            </a:r>
            <a:r>
              <a:rPr lang="en" sz="2000">
                <a:solidFill>
                  <a:schemeClr val="dk1"/>
                </a:solidFill>
              </a:rPr>
              <a:t>3. Removal of stopwords</a:t>
            </a:r>
            <a:endParaRPr sz="2000">
              <a:solidFill>
                <a:schemeClr val="dk1"/>
              </a:solidFill>
            </a:endParaRPr>
          </a:p>
          <a:p>
            <a:pPr marL="0" lvl="0" indent="0" algn="l" rtl="0">
              <a:lnSpc>
                <a:spcPct val="110000"/>
              </a:lnSpc>
              <a:spcBef>
                <a:spcPts val="1200"/>
              </a:spcBef>
              <a:spcAft>
                <a:spcPts val="0"/>
              </a:spcAft>
              <a:buNone/>
            </a:pPr>
            <a:r>
              <a:rPr lang="en" sz="2000">
                <a:solidFill>
                  <a:schemeClr val="dk1"/>
                </a:solidFill>
                <a:latin typeface="Calibri"/>
                <a:ea typeface="Calibri"/>
                <a:cs typeface="Calibri"/>
                <a:sym typeface="Calibri"/>
              </a:rPr>
              <a:t> </a:t>
            </a:r>
            <a:r>
              <a:rPr lang="en" sz="2000">
                <a:solidFill>
                  <a:schemeClr val="dk1"/>
                </a:solidFill>
              </a:rPr>
              <a:t>4.Stemming and Lemmatization</a:t>
            </a:r>
            <a:endParaRPr sz="2000">
              <a:solidFill>
                <a:schemeClr val="dk1"/>
              </a:solidFill>
            </a:endParaRPr>
          </a:p>
          <a:p>
            <a:pPr marL="0" lvl="0" indent="0" algn="l" rtl="0">
              <a:lnSpc>
                <a:spcPct val="110000"/>
              </a:lnSpc>
              <a:spcBef>
                <a:spcPts val="1200"/>
              </a:spcBef>
              <a:spcAft>
                <a:spcPts val="200"/>
              </a:spcAft>
              <a:buNone/>
            </a:pPr>
            <a:endParaRPr sz="2000">
              <a:solidFill>
                <a:schemeClr val="dk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765</Words>
  <Application>Microsoft Office PowerPoint</Application>
  <PresentationFormat>On-screen Show (16:9)</PresentationFormat>
  <Paragraphs>73</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Calibri</vt:lpstr>
      <vt:lpstr>Geo</vt:lpstr>
      <vt:lpstr>Arial</vt:lpstr>
      <vt:lpstr>Simple Light</vt:lpstr>
      <vt:lpstr>          ONLINE SUBJECTIVE ANSWER CHECK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SUBJECTIVE ANSWER CHECK</dc:title>
  <dc:creator>vijay</dc:creator>
  <cp:lastModifiedBy>vijay waghmare</cp:lastModifiedBy>
  <cp:revision>3</cp:revision>
  <dcterms:modified xsi:type="dcterms:W3CDTF">2021-05-22T19:09:27Z</dcterms:modified>
</cp:coreProperties>
</file>