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23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8" r:id="rId14"/>
    <p:sldId id="274" r:id="rId15"/>
    <p:sldId id="275" r:id="rId16"/>
    <p:sldId id="266" r:id="rId17"/>
    <p:sldId id="267" r:id="rId18"/>
    <p:sldId id="277" r:id="rId19"/>
    <p:sldId id="278" r:id="rId20"/>
    <p:sldId id="26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8A15"/>
    <a:srgbClr val="79861A"/>
    <a:srgbClr val="F1F2F2"/>
    <a:srgbClr val="FFD1A3"/>
    <a:srgbClr val="FF9933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5280" autoAdjust="0"/>
  </p:normalViewPr>
  <p:slideViewPr>
    <p:cSldViewPr snapToGrid="0">
      <p:cViewPr varScale="1">
        <p:scale>
          <a:sx n="40" d="100"/>
          <a:sy n="40" d="100"/>
        </p:scale>
        <p:origin x="15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C842-FCBB-4797-A4F8-7E8FA75B7449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207E-AF3A-43A0-B220-F1A4ED21A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1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ostor_syndr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Women and other minorities are less likely to be invited to speak at academic and tech conferences</a:t>
            </a:r>
          </a:p>
          <a:p>
            <a:r>
              <a:rPr lang="en-GB" dirty="0"/>
              <a:t>* Women are less likely to promote themselves: they are more likely to suffer from the </a:t>
            </a:r>
            <a:r>
              <a:rPr lang="en-GB" dirty="0">
                <a:hlinkClick r:id="rId3"/>
              </a:rPr>
              <a:t>imposter syndrome</a:t>
            </a:r>
            <a:endParaRPr lang="en-GB" dirty="0"/>
          </a:p>
          <a:p>
            <a:r>
              <a:rPr lang="en-GB" dirty="0"/>
              <a:t>* It's difficult for conference organisers to know how good an invited speaker will be if they haven't seen them present before</a:t>
            </a:r>
          </a:p>
          <a:p>
            <a:endParaRPr lang="en-GB" dirty="0"/>
          </a:p>
          <a:p>
            <a:r>
              <a:rPr lang="en-GB" dirty="0"/>
              <a:t>So, if even the very best intentioned conference organisers (who know the powerful and supportive effects that seeing a diverse panel of presenters have for under-represented groups) have mostly seen presentations by (straight, white, cis-gendered) men then they're likely to invite men again. And so the cycle continues.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6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841" y="5715503"/>
            <a:ext cx="286987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A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r>
              <a:rPr lang="en-GB" i="1" dirty="0">
                <a:solidFill>
                  <a:srgbClr val="008080"/>
                </a:solidFill>
                <a:latin typeface="Gill Sans MT" panose="020B0502020104020203" pitchFamily="34" charset="0"/>
              </a:rPr>
              <a:t>“There are few injustices deeper than the denial of an opportunity to strive or even to hope, by a limit imposed from without, but falsely identified as lying within.”</a:t>
            </a:r>
            <a:br>
              <a:rPr lang="en-GB" i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endParaRPr lang="en-GB" dirty="0">
              <a:solidFill>
                <a:srgbClr val="00808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50292" y="3544865"/>
            <a:ext cx="9018740" cy="175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200" dirty="0">
                <a:solidFill>
                  <a:srgbClr val="008080"/>
                </a:solidFill>
                <a:latin typeface="Gill Sans MT" panose="020B0502020104020203" pitchFamily="34" charset="0"/>
              </a:rPr>
              <a:t>Stephen Jay Gould</a:t>
            </a:r>
          </a:p>
        </p:txBody>
      </p:sp>
    </p:spTree>
    <p:extLst>
      <p:ext uri="{BB962C8B-B14F-4D97-AF65-F5344CB8AC3E}">
        <p14:creationId xmlns:p14="http://schemas.microsoft.com/office/powerpoint/2010/main" val="38268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STEMM Role Models website/app/database</a:t>
            </a: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83" y="246757"/>
            <a:ext cx="8076035" cy="5760720"/>
          </a:xfrm>
          <a:prstGeom prst="rect">
            <a:avLst/>
          </a:prstGeom>
          <a:solidFill>
            <a:schemeClr val="bg1"/>
          </a:solidFill>
          <a:ln w="127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503113" y="2968669"/>
            <a:ext cx="5185775" cy="584775"/>
          </a:xfrm>
          <a:prstGeom prst="rect">
            <a:avLst/>
          </a:prstGeom>
          <a:solidFill>
            <a:srgbClr val="F1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 future generations by providing the most exciting and diverse speakers for your conference.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7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060" y="106027"/>
            <a:ext cx="9807880" cy="61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Role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93" y="406636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Woman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8461" y="324981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LGBTQ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5608" y="5102762"/>
            <a:ext cx="246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Person of colour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0445" y="1094264"/>
            <a:ext cx="246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Person with a disability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7386" y="826621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Caring responsibilities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5398" y="4472688"/>
            <a:ext cx="325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Non-traditional career path</a:t>
            </a:r>
          </a:p>
        </p:txBody>
      </p:sp>
    </p:spTree>
    <p:extLst>
      <p:ext uri="{BB962C8B-B14F-4D97-AF65-F5344CB8AC3E}">
        <p14:creationId xmlns:p14="http://schemas.microsoft.com/office/powerpoint/2010/main" val="303770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Testimonials</a:t>
            </a:r>
          </a:p>
        </p:txBody>
      </p:sp>
    </p:spTree>
    <p:extLst>
      <p:ext uri="{BB962C8B-B14F-4D97-AF65-F5344CB8AC3E}">
        <p14:creationId xmlns:p14="http://schemas.microsoft.com/office/powerpoint/2010/main" val="342179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Batch uploader</a:t>
            </a:r>
          </a:p>
        </p:txBody>
      </p:sp>
    </p:spTree>
    <p:extLst>
      <p:ext uri="{BB962C8B-B14F-4D97-AF65-F5344CB8AC3E}">
        <p14:creationId xmlns:p14="http://schemas.microsoft.com/office/powerpoint/2010/main" val="35687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Open development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" y="250216"/>
            <a:ext cx="2476675" cy="24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How can you help?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How can you help?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Spread the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7726" y="4625875"/>
            <a:ext cx="4398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Write/edit instructions for users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056" y="5220225"/>
            <a:ext cx="365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Feedback on inclusive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771" y="408852"/>
            <a:ext cx="3416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Help turn our design into a working 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Write/edit applications for funding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Help build the 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Suggest appropriate search terms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Everyone is welcome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</p:spTree>
    <p:extLst>
      <p:ext uri="{BB962C8B-B14F-4D97-AF65-F5344CB8AC3E}">
        <p14:creationId xmlns:p14="http://schemas.microsoft.com/office/powerpoint/2010/main" val="41287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Introducing the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STEMM Role Models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6238" y="252935"/>
            <a:ext cx="5629629" cy="6022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7102" y="2151726"/>
            <a:ext cx="4768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008080"/>
                </a:solidFill>
                <a:latin typeface="Gill Sans MT" panose="020B0502020104020203" pitchFamily="34" charset="0"/>
              </a:rPr>
              <a:t>A place to hang your hat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https://hawthornlandings.org/</a:t>
            </a:r>
          </a:p>
          <a:p>
            <a:pPr algn="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2015/02/13/a-place-to-hang-your-hat/</a:t>
            </a:r>
          </a:p>
        </p:txBody>
      </p:sp>
    </p:spTree>
    <p:extLst>
      <p:ext uri="{BB962C8B-B14F-4D97-AF65-F5344CB8AC3E}">
        <p14:creationId xmlns:p14="http://schemas.microsoft.com/office/powerpoint/2010/main" val="103435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46" t="5831" r="15356" b="5105"/>
          <a:stretch/>
        </p:blipFill>
        <p:spPr>
          <a:xfrm>
            <a:off x="1277654" y="241305"/>
            <a:ext cx="7745571" cy="4844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	www.stemmrolemodels.com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STEMMRoleModels</a:t>
            </a:r>
            <a:endParaRPr lang="en-GB" sz="2800" dirty="0">
              <a:solidFill>
                <a:srgbClr val="FF8A15"/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rgbClr val="FF8A15"/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doi</a:t>
            </a: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: 10.6084/m9.figshare.3188422</a:t>
            </a: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Stereotype threat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841" y="5715503"/>
            <a:ext cx="2869871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834" y="4647156"/>
            <a:ext cx="3807913" cy="125260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Imposter syndrome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Role models</a:t>
            </a:r>
          </a:p>
        </p:txBody>
      </p:sp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Mentors vs Champions</a:t>
            </a: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Rosalind Franklin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Appathon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British biophysicist Rosalind Frank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0" y="1142718"/>
            <a:ext cx="1369913" cy="14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6" y="271968"/>
            <a:ext cx="186771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CL Enterpri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78" y="271968"/>
            <a:ext cx="274319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Se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47" y="271968"/>
            <a:ext cx="10972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C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07" y="271968"/>
            <a:ext cx="70039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6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70373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104</TotalTime>
  <Words>264</Words>
  <Application>Microsoft Office PowerPoint</Application>
  <PresentationFormat>Widescreen</PresentationFormat>
  <Paragraphs>57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Gill Sans MT</vt:lpstr>
      <vt:lpstr>Basis</vt:lpstr>
      <vt:lpstr>“There are few injustices deeper than the denial of an opportunity to strive or even to hope, by a limit imposed from without, but falsely identified as lying within.” </vt:lpstr>
      <vt:lpstr>Introducing the STEMM Role Models Database</vt:lpstr>
      <vt:lpstr>Stereotype threat</vt:lpstr>
      <vt:lpstr>Imposter syndrome</vt:lpstr>
      <vt:lpstr>Role models</vt:lpstr>
      <vt:lpstr>Mentors vs Champions</vt:lpstr>
      <vt:lpstr>Rosalind Franklin Appathon</vt:lpstr>
      <vt:lpstr>The problem</vt:lpstr>
      <vt:lpstr>The solution</vt:lpstr>
      <vt:lpstr>STEMM Role Models website/app/database</vt:lpstr>
      <vt:lpstr>PowerPoint Presentation</vt:lpstr>
      <vt:lpstr>PowerPoint Presentation</vt:lpstr>
      <vt:lpstr>Role models</vt:lpstr>
      <vt:lpstr>Testimonials</vt:lpstr>
      <vt:lpstr>Batch uploader</vt:lpstr>
      <vt:lpstr>Open development</vt:lpstr>
      <vt:lpstr>How can you help?</vt:lpstr>
      <vt:lpstr>How can you help?</vt:lpstr>
      <vt:lpstr>Everyone is welcome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14</cp:revision>
  <dcterms:created xsi:type="dcterms:W3CDTF">2016-04-21T14:34:38Z</dcterms:created>
  <dcterms:modified xsi:type="dcterms:W3CDTF">2016-04-21T16:57:33Z</dcterms:modified>
</cp:coreProperties>
</file>