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0" r:id="rId19"/>
    <p:sldId id="271" r:id="rId20"/>
    <p:sldId id="272" r:id="rId21"/>
    <p:sldId id="278" r:id="rId22"/>
    <p:sldId id="273" r:id="rId23"/>
    <p:sldId id="274" r:id="rId24"/>
    <p:sldId id="275" r:id="rId25"/>
    <p:sldId id="276" r:id="rId26"/>
    <p:sldId id="277" r:id="rId27"/>
  </p:sldIdLst>
  <p:sldSz cx="12192000" cy="6858000"/>
  <p:notesSz cx="9220200" cy="6934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9KhYlK2yApSP/rsClmrw+IO3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37000" y="520050"/>
            <a:ext cx="61471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d40a55ca_0_9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47" name="Google Shape;247;g2dad40a55c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0d2c09999_0_1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55" name="Google Shape;255;g270d2c099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d2c09999_0_2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63" name="Google Shape;263;g270d2c0999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ad40a55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ad40a55ca_0_4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ad40a55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37000" y="520050"/>
            <a:ext cx="61470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ad40a55ca_0_6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0d2c0999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0d2c09999_0_4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d40a55ca_0_98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47" name="Google Shape;247;g2dad40a55c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00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0d2c09999_0_4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89" name="Google Shape;289;g270d2c0999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0d2c09999_0_54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97" name="Google Shape;297;g270d2c099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0d2c09999_0_54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97" name="Google Shape;297;g270d2c099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427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ad40a55ca_0_10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305" name="Google Shape;305;g2dad40a55c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ad40a55ca_0_11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13" name="Google Shape;313;g2dad40a55c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ad40a55ca_0_127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21" name="Google Shape;321;g2dad40a55c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0d2c09999_0_151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29" name="Google Shape;329;g270d2c0999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0f5b1fa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0f5b1fa42_0_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ad40a55ca_0_2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6" name="Google Shape;196;g2dad40a55c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0d2c09999_0_69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03" name="Google Shape;203;g270d2c099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d2c09999_0_79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0" name="Google Shape;210;g270d2c099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d2c09999_0_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24" name="Google Shape;224;g270d2c0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50" cy="31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800" cy="260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0d2c09999_0_10:notes"/>
          <p:cNvSpPr txBox="1">
            <a:spLocks noGrp="1"/>
          </p:cNvSpPr>
          <p:nvPr>
            <p:ph type="body" idx="1"/>
          </p:nvPr>
        </p:nvSpPr>
        <p:spPr>
          <a:xfrm>
            <a:off x="922000" y="3293725"/>
            <a:ext cx="73761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39" name="Google Shape;239;g270d2c099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520700"/>
            <a:ext cx="4622700" cy="26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subTitle" idx="1"/>
          </p:nvPr>
        </p:nvSpPr>
        <p:spPr>
          <a:xfrm>
            <a:off x="457200" y="457200"/>
            <a:ext cx="1126188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618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1424880" y="1684440"/>
            <a:ext cx="6474600" cy="16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body" idx="1"/>
          </p:nvPr>
        </p:nvSpPr>
        <p:spPr>
          <a:xfrm>
            <a:off x="1424880" y="5215320"/>
            <a:ext cx="6474600" cy="58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09760" y="1152000"/>
            <a:ext cx="2654280" cy="28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5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12" name="Google Shape;12;p2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1277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title" idx="2"/>
          </p:nvPr>
        </p:nvSpPr>
        <p:spPr>
          <a:xfrm>
            <a:off x="457200" y="1828800"/>
            <a:ext cx="11269800" cy="29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1004480" y="6400800"/>
            <a:ext cx="722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3333600" y="6400800"/>
            <a:ext cx="16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5257800" y="6400800"/>
            <a:ext cx="55245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70" name="Google Shape;70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5120" y="6541200"/>
            <a:ext cx="1681200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/>
          <p:nvPr/>
        </p:nvSpPr>
        <p:spPr>
          <a:xfrm>
            <a:off x="0" y="0"/>
            <a:ext cx="1219212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sp>
        <p:nvSpPr>
          <p:cNvPr id="123" name="Google Shape;123;p29"/>
          <p:cNvSpPr/>
          <p:nvPr/>
        </p:nvSpPr>
        <p:spPr>
          <a:xfrm>
            <a:off x="10554840" y="0"/>
            <a:ext cx="1637280" cy="137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7900"/>
          </a:solidFill>
          <a:ln>
            <a:noFill/>
          </a:ln>
        </p:spPr>
      </p:sp>
      <p:pic>
        <p:nvPicPr>
          <p:cNvPr id="124" name="Google Shape;124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7440" y="0"/>
            <a:ext cx="181080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244E"/>
          </a:solidFill>
          <a:ln>
            <a:noFill/>
          </a:ln>
        </p:spPr>
      </p:sp>
      <p:pic>
        <p:nvPicPr>
          <p:cNvPr id="126" name="Google Shape;126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5120" y="6541200"/>
            <a:ext cx="1681200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11004480" y="6400800"/>
            <a:ext cx="722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3333600" y="6400800"/>
            <a:ext cx="16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5257800" y="6400800"/>
            <a:ext cx="55245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/>
        </p:nvSpPr>
        <p:spPr>
          <a:xfrm>
            <a:off x="9124200" y="5208475"/>
            <a:ext cx="3067800" cy="1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700" b="1" i="0" u="sng" strike="noStrike" cap="none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700" b="0" i="0" u="none" strike="noStrike" cap="none">
              <a:solidFill>
                <a:srgbClr val="FF7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Ajaykumar Burigari</a:t>
            </a:r>
            <a:endParaRPr sz="2700">
              <a:solidFill>
                <a:srgbClr val="FF7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7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Dinesh Daki</a:t>
            </a:r>
            <a:b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1424875" y="1684450"/>
            <a:ext cx="857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Supermarket Sales Trends: Leveraging AWS EMR, Spark, and QuickSight for Insightful  Visualizations</a:t>
            </a:r>
            <a:endParaRPr sz="37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529100" y="4248975"/>
            <a:ext cx="77400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CPSC - 531 ADVANCED DATABASE MANAGEMENT SYSTEMS</a:t>
            </a:r>
            <a:endParaRPr sz="1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PROF: TSENG-CHING JAMES SHEN,PhD</a:t>
            </a:r>
            <a:endParaRPr sz="1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d40a55ca_0_9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EMR Studio within EMR Cluster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2dad40a55ca_0_9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1" name="Google Shape;251;g2dad40a55ca_0_9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EMR Studio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EMR Studio to S3 Bucket for dataset Storage access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2dad40a55ca_0_98" title="Screenshot 2024-05-08 1932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00" y="2227625"/>
            <a:ext cx="9307599" cy="41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0d2c09999_0_1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g270d2c09999_0_1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9" name="Google Shape;259;g270d2c09999_0_1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Spark Session with name SuperMarketSalesForecast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spark dataframes from csv files containing train, store, feature and test data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70d2c09999_0_18" title="loadingCS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8" y="2733375"/>
            <a:ext cx="11534225" cy="27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0d2c09999_0_27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270d2c09999_0_27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7" name="Google Shape;267;g270d2c09999_0_27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Joining train and test data dataframes with the store and feature dataframes based on columns ‘store’, ‘date’, ‘isHoliday’ to create train and test data.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270d2c0999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75" y="2249875"/>
            <a:ext cx="7578075" cy="41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dad40a55ca_0_48" title="ModelEvalution.png"/>
          <p:cNvPicPr preferRelativeResize="0"/>
          <p:nvPr/>
        </p:nvPicPr>
        <p:blipFill rotWithShape="1">
          <a:blip r:embed="rId3">
            <a:alphaModFix/>
          </a:blip>
          <a:srcRect l="1270" r="-1270"/>
          <a:stretch/>
        </p:blipFill>
        <p:spPr>
          <a:xfrm>
            <a:off x="1366024" y="2487201"/>
            <a:ext cx="10447500" cy="37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dad40a55ca_0_48"/>
          <p:cNvSpPr txBox="1"/>
          <p:nvPr/>
        </p:nvSpPr>
        <p:spPr>
          <a:xfrm>
            <a:off x="836750" y="613675"/>
            <a:ext cx="11269800" cy="1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Created 3 regression models RandomForest, Gradient Booster Trees, Linear Regression.</a:t>
            </a:r>
            <a:endParaRPr sz="21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Predictions are made on the training data with each model and RMSE is computed.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Each model is trained on the training data and predictions are made.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Based on the RMSE values obtained, the code selects the model with lowest RMSE as the best model.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d40a55ca_0_60"/>
          <p:cNvSpPr txBox="1"/>
          <p:nvPr/>
        </p:nvSpPr>
        <p:spPr>
          <a:xfrm>
            <a:off x="705400" y="58085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are made on the test data using best model.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dad40a55c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12" y="1129100"/>
            <a:ext cx="10194776" cy="4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270d2c09999_0_40" title="SavingPrediction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1938450"/>
            <a:ext cx="10965401" cy="33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70d2c09999_0_40"/>
          <p:cNvSpPr txBox="1"/>
          <p:nvPr/>
        </p:nvSpPr>
        <p:spPr>
          <a:xfrm>
            <a:off x="705400" y="580850"/>
            <a:ext cx="112698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-6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3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the predictions made by the best regression model into a folder located at the specified amazon S3 bucket path.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d40a55ca_0_98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S3 Bucket to </a:t>
            </a:r>
            <a:r>
              <a:rPr lang="en-US" sz="25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Quicksight</a:t>
            </a:r>
            <a:r>
              <a:rPr lang="en-US" sz="25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2dad40a55ca_0_98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1" name="Google Shape;251;g2dad40a55ca_0_98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57B061D-4E68-B4CB-2AD4-57F44ECF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0" y="1434800"/>
            <a:ext cx="10495935" cy="46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0d2c09999_0_46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g270d2c09999_0_46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3" name="Google Shape;293;g270d2c09999_0_46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Sales Predicted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270d2c0999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00" y="1837400"/>
            <a:ext cx="6532601" cy="43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0d2c09999_0_54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270d2c09999_0_54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1" name="Google Shape;301;g270d2c09999_0_54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Sales Obtained from the trained data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270d2c0999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75" y="1838700"/>
            <a:ext cx="6425251" cy="4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0d2c09999_0_54"/>
          <p:cNvSpPr txBox="1"/>
          <p:nvPr/>
        </p:nvSpPr>
        <p:spPr>
          <a:xfrm>
            <a:off x="935308" y="47756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270d2c09999_0_54"/>
          <p:cNvCxnSpPr/>
          <p:nvPr/>
        </p:nvCxnSpPr>
        <p:spPr>
          <a:xfrm rot="10800000" flipH="1">
            <a:off x="1057087" y="1160421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1" name="Google Shape;301;g270d2c09999_0_54"/>
          <p:cNvSpPr txBox="1"/>
          <p:nvPr/>
        </p:nvSpPr>
        <p:spPr>
          <a:xfrm>
            <a:off x="935300" y="14348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dirty="0">
                <a:solidFill>
                  <a:schemeClr val="dk1"/>
                </a:solidFill>
              </a:rPr>
              <a:t>Feature importance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graph with blue bars">
            <a:extLst>
              <a:ext uri="{FF2B5EF4-FFF2-40B4-BE49-F238E27FC236}">
                <a16:creationId xmlns:a16="http://schemas.microsoft.com/office/drawing/2014/main" id="{A1AC2310-685A-1BA9-A902-9938DD82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91" y="1858577"/>
            <a:ext cx="6409218" cy="43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922200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Dataset Overview</a:t>
            </a: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6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 Analysis &amp; Results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Tools and Technologies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ad40a55ca_0_106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2dad40a55ca_0_106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As the size of the store increases, so do its weekly sales.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2dad40a55ca_0_106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10" name="Google Shape;310;g2dad40a55ca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00" y="1922575"/>
            <a:ext cx="6357951" cy="43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ad40a55ca_0_117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2dad40a55ca_0_117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Fuel prices and weekly sales share a correlation, with sales demonstrating a decline during periods of higher fuel costs.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2dad40a55ca_0_117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18" name="Google Shape;318;g2dad40a55ca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725" y="2110175"/>
            <a:ext cx="6159499" cy="41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ad40a55ca_0_127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g2dad40a55ca_0_127"/>
          <p:cNvSpPr txBox="1"/>
          <p:nvPr/>
        </p:nvSpPr>
        <p:spPr>
          <a:xfrm>
            <a:off x="707575" y="1428100"/>
            <a:ext cx="112698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Temperature and weekly sales exhibit a correlation, with sales showing lower figures during both the highest and lowest temperatures, while demonstrating higher sales during moderate temperatures.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2dad40a55ca_0_127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26" name="Google Shape;326;g2dad40a55c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25" y="2250475"/>
            <a:ext cx="6078876" cy="4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0d2c09999_0_151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 used: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270d2c09999_0_151"/>
          <p:cNvSpPr txBox="1"/>
          <p:nvPr/>
        </p:nvSpPr>
        <p:spPr>
          <a:xfrm>
            <a:off x="707575" y="1428100"/>
            <a:ext cx="11269800" cy="4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AWS Ecosystem: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 AWS EMR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Amazon S3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EMR Studio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AWS QuickSight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Big Data Technologies:</a:t>
            </a:r>
            <a:r>
              <a:rPr lang="en-US" sz="21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 Apache Spark and PySpark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7900"/>
                </a:solidFill>
              </a:rPr>
              <a:t>• </a:t>
            </a:r>
            <a:r>
              <a:rPr lang="en-US" sz="2100" b="1">
                <a:solidFill>
                  <a:schemeClr val="dk1"/>
                </a:solidFill>
              </a:rPr>
              <a:t>Notebook:</a:t>
            </a:r>
            <a:r>
              <a:rPr lang="en-US" sz="21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Jupyter Notebook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3" name="Google Shape;333;g270d2c09999_0_151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0f5b1fa42_0_0"/>
          <p:cNvSpPr txBox="1">
            <a:spLocks noGrp="1"/>
          </p:cNvSpPr>
          <p:nvPr>
            <p:ph type="subTitle" idx="1"/>
          </p:nvPr>
        </p:nvSpPr>
        <p:spPr>
          <a:xfrm>
            <a:off x="609750" y="1440300"/>
            <a:ext cx="10972500" cy="39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b="1" dirty="0"/>
              <a:t>THANK YOU</a:t>
            </a:r>
            <a:endParaRPr sz="73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d40a55ca_0_2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Statement:</a:t>
            </a:r>
            <a:endParaRPr sz="2500" b="0" i="0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dad40a55ca_0_2"/>
          <p:cNvSpPr txBox="1"/>
          <p:nvPr/>
        </p:nvSpPr>
        <p:spPr>
          <a:xfrm>
            <a:off x="707575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project  aims to predict weekly sales for supermarkets while analyzing the factors influencing sales. This analysis will inform strategies for optimizing inventory management and resource allocation.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2dad40a55ca_0_2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0d2c09999_0_69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</a:t>
            </a:r>
            <a:endParaRPr sz="2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g270d2c09999_0_69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7" name="Google Shape;207;g270d2c09999_0_69"/>
          <p:cNvSpPr txBox="1"/>
          <p:nvPr/>
        </p:nvSpPr>
        <p:spPr>
          <a:xfrm>
            <a:off x="935300" y="1254150"/>
            <a:ext cx="112698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provided comprises historical sales data for 45 Walmart stores situated across various regions.</a:t>
            </a:r>
            <a:endParaRPr sz="2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dataset includes the following files:</a:t>
            </a:r>
            <a:endParaRPr sz="23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stores.csv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: This file contains anonymized information about the 45 stores, specifying their type and size.</a:t>
            </a:r>
            <a:endParaRPr sz="23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3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25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train.csv</a:t>
            </a: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Historical training data covering the period from 2010-02-05 to 2012-11-01. Fields in this file include: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Store: Store number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Dept: Department number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Date: Week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Weekly_Sales: Sales for the given department in the specified store</a:t>
            </a:r>
            <a:endParaRPr sz="225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50"/>
              <a:buFont typeface="Times New Roman"/>
              <a:buChar char="○"/>
            </a:pPr>
            <a:r>
              <a:rPr lang="en-US" sz="225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IsHoliday: Indicates whether the week is a special holiday week</a:t>
            </a:r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0d2c09999_0_79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</a:t>
            </a:r>
            <a:endParaRPr sz="2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g270d2c09999_0_79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4" name="Google Shape;214;g270d2c09999_0_79"/>
          <p:cNvSpPr txBox="1"/>
          <p:nvPr/>
        </p:nvSpPr>
        <p:spPr>
          <a:xfrm>
            <a:off x="935300" y="1254150"/>
            <a:ext cx="11269800" cy="4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20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test.csv</a:t>
            </a: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Similar to train.csv, but with sales data withheld.</a:t>
            </a:r>
            <a:endParaRPr sz="25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400"/>
              <a:buFont typeface="Times New Roman"/>
              <a:buChar char="●"/>
            </a:pPr>
            <a:r>
              <a:rPr lang="en-US" sz="2200" b="1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features.csv</a:t>
            </a: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Contains additional data related to the store, department, and regional activity for the given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dates. 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Fields include: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Store: Store number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Date: Week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Temperature: Average temperature in the region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Fuel_Price: Cost of fuel in the region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CPI: Consumer Price Index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Unemployment: Unemployment rate</a:t>
            </a:r>
            <a:endParaRPr sz="19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IsHoliday: Indicates whether the week is a special holiday week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/>
        </p:nvSpPr>
        <p:spPr>
          <a:xfrm>
            <a:off x="714400" y="482200"/>
            <a:ext cx="7429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 sz="25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5"/>
          <p:cNvCxnSpPr/>
          <p:nvPr/>
        </p:nvCxnSpPr>
        <p:spPr>
          <a:xfrm>
            <a:off x="802265" y="98601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950" y="1414925"/>
            <a:ext cx="10486099" cy="4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0d2c09999_0_0"/>
          <p:cNvSpPr txBox="1"/>
          <p:nvPr/>
        </p:nvSpPr>
        <p:spPr>
          <a:xfrm>
            <a:off x="703675" y="4717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Approach: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270d2c09999_0_0"/>
          <p:cNvSpPr txBox="1"/>
          <p:nvPr/>
        </p:nvSpPr>
        <p:spPr>
          <a:xfrm>
            <a:off x="922200" y="1785300"/>
            <a:ext cx="112698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Creating an EMR cluster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S3 bucket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EMR studio within EMR cluster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Fetching data from S3 Bucket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Creating Quicksight and connecting it to S3 bucket.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270d2c09999_0_0"/>
          <p:cNvCxnSpPr/>
          <p:nvPr/>
        </p:nvCxnSpPr>
        <p:spPr>
          <a:xfrm>
            <a:off x="703665" y="1335260"/>
            <a:ext cx="7687200" cy="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939696" y="-10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EMR Cluster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6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6"/>
          <p:cNvSpPr txBox="1"/>
          <p:nvPr/>
        </p:nvSpPr>
        <p:spPr>
          <a:xfrm>
            <a:off x="632200" y="841000"/>
            <a:ext cx="11269800" cy="1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8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86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390"/>
              <a:buChar char="●"/>
            </a:pPr>
            <a:r>
              <a:rPr lang="en-US" sz="1645"/>
              <a:t>created an EMR cluster with cluster size of  min 3 instances and max 10 instances and 8 core nodes.</a:t>
            </a:r>
            <a:endParaRPr sz="1645"/>
          </a:p>
          <a:p>
            <a:pPr marL="457200" lvl="0" indent="-31686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390"/>
              <a:buChar char="●"/>
            </a:pPr>
            <a:r>
              <a:rPr lang="en-US" sz="1645"/>
              <a:t>Installed applications like Spark, Hadoop, JupyterEnterpriseGateway which helps in processing and analyzing large datasets.</a:t>
            </a:r>
            <a:endParaRPr sz="1645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45"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6" title="Screenshot 2024-05-08 1922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00" y="2437625"/>
            <a:ext cx="9602950" cy="3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0d2c09999_0_10"/>
          <p:cNvSpPr txBox="1"/>
          <p:nvPr/>
        </p:nvSpPr>
        <p:spPr>
          <a:xfrm>
            <a:off x="939746" y="218415"/>
            <a:ext cx="10312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S3 Bucket</a:t>
            </a:r>
            <a:r>
              <a:rPr lang="en-US" sz="2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g270d2c09999_0_10"/>
          <p:cNvCxnSpPr/>
          <p:nvPr/>
        </p:nvCxnSpPr>
        <p:spPr>
          <a:xfrm rot="10800000" flipH="1">
            <a:off x="1081912" y="996196"/>
            <a:ext cx="10028100" cy="15300"/>
          </a:xfrm>
          <a:prstGeom prst="straightConnector1">
            <a:avLst/>
          </a:prstGeom>
          <a:noFill/>
          <a:ln w="9525" cap="flat" cmpd="sng">
            <a:solidFill>
              <a:srgbClr val="FF79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3" name="Google Shape;243;g270d2c09999_0_10"/>
          <p:cNvSpPr txBox="1"/>
          <p:nvPr/>
        </p:nvSpPr>
        <p:spPr>
          <a:xfrm>
            <a:off x="935300" y="1254150"/>
            <a:ext cx="112698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</a:rPr>
              <a:t>Create an S3 bucket, This S3 bucket acts as a Storage location for EMR studio.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/>
              <a:t>Upload the Dataset into the S3 Bucket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22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Use S3 URI to read dataset files in EMR Studio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270d2c09999_0_10" title="Screenshot 2024-05-08 1927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5" y="2742450"/>
            <a:ext cx="10706551" cy="3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Widescreen</PresentationFormat>
  <Paragraphs>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Daki, Dinesh</cp:lastModifiedBy>
  <cp:revision>1</cp:revision>
  <dcterms:created xsi:type="dcterms:W3CDTF">2024-05-03T17:55:55Z</dcterms:created>
  <dcterms:modified xsi:type="dcterms:W3CDTF">2024-05-10T23:05:29Z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1E6EEE24AA294616BE0DFB57BE3B3688_13</vt:lpwstr>
  </property>
  <property fmtid="{D5CDD505-2E9C-101B-9397-08002B2CF9AE}" pid="3" name="KSOProductBuildVer">
    <vt:lpwstr>1033-12.2.0.16731</vt:lpwstr>
  </property>
</Properties>
</file>