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0" r:id="rId3"/>
    <p:sldId id="261" r:id="rId4"/>
    <p:sldId id="257" r:id="rId5"/>
    <p:sldId id="258"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653554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8882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1930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26483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12442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3623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306360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2418722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28849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28564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4556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3273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40394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3341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9124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18512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29231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833238363"/>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Machine Learning Algorithms-Linear </a:t>
            </a:r>
            <a:r>
              <a:rPr lang="en-IN" dirty="0" smtClean="0"/>
              <a:t>Regression</a:t>
            </a:r>
            <a:endParaRPr lang="en-IN" dirty="0"/>
          </a:p>
        </p:txBody>
      </p:sp>
      <p:sp>
        <p:nvSpPr>
          <p:cNvPr id="3" name="Subtitle 2"/>
          <p:cNvSpPr>
            <a:spLocks noGrp="1"/>
          </p:cNvSpPr>
          <p:nvPr>
            <p:ph type="subTitle" idx="1"/>
          </p:nvPr>
        </p:nvSpPr>
        <p:spPr/>
        <p:txBody>
          <a:bodyPr/>
          <a:lstStyle/>
          <a:p>
            <a:r>
              <a:rPr lang="en-IN" smtClean="0"/>
              <a:t>ENROLLMENT NO : 185690693001</a:t>
            </a:r>
            <a:endParaRPr lang="en-IN" dirty="0"/>
          </a:p>
        </p:txBody>
      </p:sp>
    </p:spTree>
    <p:extLst>
      <p:ext uri="{BB962C8B-B14F-4D97-AF65-F5344CB8AC3E}">
        <p14:creationId xmlns="" xmlns:p14="http://schemas.microsoft.com/office/powerpoint/2010/main" val="23655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805" y="457591"/>
            <a:ext cx="4166525" cy="461665"/>
          </a:xfrm>
          <a:prstGeom prst="rect">
            <a:avLst/>
          </a:prstGeom>
        </p:spPr>
        <p:txBody>
          <a:bodyPr wrap="none">
            <a:spAutoFit/>
          </a:bodyPr>
          <a:lstStyle/>
          <a:p>
            <a:r>
              <a:rPr lang="en-US" sz="2400" b="1" dirty="0">
                <a:latin typeface="medium-content-sans-serif-font"/>
              </a:rPr>
              <a:t>Step 4: Predicting the price</a:t>
            </a:r>
            <a:endParaRPr lang="en-US" sz="2400" b="1" i="0" dirty="0">
              <a:effectLst/>
              <a:latin typeface="medium-content-sans-serif-font"/>
            </a:endParaRPr>
          </a:p>
        </p:txBody>
      </p:sp>
      <p:sp>
        <p:nvSpPr>
          <p:cNvPr id="3" name="Rectangle 2"/>
          <p:cNvSpPr/>
          <p:nvPr/>
        </p:nvSpPr>
        <p:spPr>
          <a:xfrm>
            <a:off x="2499360" y="919256"/>
            <a:ext cx="6313714" cy="369332"/>
          </a:xfrm>
          <a:prstGeom prst="rect">
            <a:avLst/>
          </a:prstGeom>
        </p:spPr>
        <p:txBody>
          <a:bodyPr wrap="square">
            <a:spAutoFit/>
          </a:bodyPr>
          <a:lstStyle/>
          <a:p>
            <a:r>
              <a:rPr lang="en-IN" dirty="0">
                <a:latin typeface="medium-content-serif-font"/>
              </a:rPr>
              <a:t>Here, </a:t>
            </a:r>
            <a:r>
              <a:rPr lang="en-IN" dirty="0" err="1">
                <a:latin typeface="medium-content-serif-font"/>
              </a:rPr>
              <a:t>coef</a:t>
            </a:r>
            <a:r>
              <a:rPr lang="en-IN" dirty="0">
                <a:latin typeface="medium-content-serif-font"/>
              </a:rPr>
              <a:t>_ = coefficient = </a:t>
            </a:r>
            <a:r>
              <a:rPr lang="en-IN" b="1" dirty="0">
                <a:latin typeface="medium-content-serif-font"/>
              </a:rPr>
              <a:t>m </a:t>
            </a:r>
            <a:r>
              <a:rPr lang="en-IN" dirty="0">
                <a:latin typeface="medium-content-serif-font"/>
              </a:rPr>
              <a:t>and intercept_ = intercept = </a:t>
            </a:r>
            <a:r>
              <a:rPr lang="en-IN" b="1" dirty="0">
                <a:latin typeface="medium-content-serif-font"/>
              </a:rPr>
              <a:t>b</a:t>
            </a:r>
            <a:endParaRPr lang="en-IN" dirty="0"/>
          </a:p>
        </p:txBody>
      </p:sp>
      <p:pic>
        <p:nvPicPr>
          <p:cNvPr id="4" name="Picture 3"/>
          <p:cNvPicPr>
            <a:picLocks noChangeAspect="1"/>
          </p:cNvPicPr>
          <p:nvPr/>
        </p:nvPicPr>
        <p:blipFill>
          <a:blip r:embed="rId2"/>
          <a:stretch>
            <a:fillRect/>
          </a:stretch>
        </p:blipFill>
        <p:spPr>
          <a:xfrm>
            <a:off x="6949847" y="1558125"/>
            <a:ext cx="5172075" cy="3371850"/>
          </a:xfrm>
          <a:prstGeom prst="rect">
            <a:avLst/>
          </a:prstGeom>
        </p:spPr>
      </p:pic>
      <p:sp>
        <p:nvSpPr>
          <p:cNvPr id="5" name="Rectangle 4"/>
          <p:cNvSpPr/>
          <p:nvPr/>
        </p:nvSpPr>
        <p:spPr>
          <a:xfrm>
            <a:off x="853847" y="1900136"/>
            <a:ext cx="6096000" cy="646331"/>
          </a:xfrm>
          <a:prstGeom prst="rect">
            <a:avLst/>
          </a:prstGeom>
        </p:spPr>
        <p:txBody>
          <a:bodyPr>
            <a:spAutoFit/>
          </a:bodyPr>
          <a:lstStyle/>
          <a:p>
            <a:r>
              <a:rPr lang="en-US" b="1" dirty="0">
                <a:latin typeface="medium-content-serif-font"/>
              </a:rPr>
              <a:t>Equation: y =mx + b, m is the prediction value, x is coefficient, and b is the intercept.</a:t>
            </a:r>
            <a:endParaRPr lang="en-IN" dirty="0"/>
          </a:p>
        </p:txBody>
      </p:sp>
      <p:sp>
        <p:nvSpPr>
          <p:cNvPr id="8" name="Rectangle 7"/>
          <p:cNvSpPr/>
          <p:nvPr/>
        </p:nvSpPr>
        <p:spPr>
          <a:xfrm>
            <a:off x="414268" y="2816004"/>
            <a:ext cx="6975159" cy="369332"/>
          </a:xfrm>
          <a:prstGeom prst="rect">
            <a:avLst/>
          </a:prstGeom>
        </p:spPr>
        <p:txBody>
          <a:bodyPr wrap="square">
            <a:spAutoFit/>
          </a:bodyPr>
          <a:lstStyle/>
          <a:p>
            <a:r>
              <a:rPr lang="en-US" b="1" dirty="0">
                <a:latin typeface="medium-content-serif-font"/>
              </a:rPr>
              <a:t>m </a:t>
            </a:r>
            <a:r>
              <a:rPr lang="en-US" b="1" dirty="0" smtClean="0">
                <a:latin typeface="medium-content-serif-font"/>
              </a:rPr>
              <a:t>= 135.78767123,, </a:t>
            </a:r>
            <a:r>
              <a:rPr lang="en-US" b="1" dirty="0">
                <a:latin typeface="medium-content-serif-font"/>
              </a:rPr>
              <a:t>x </a:t>
            </a:r>
            <a:r>
              <a:rPr lang="en-US" b="1" dirty="0" smtClean="0">
                <a:latin typeface="medium-content-serif-font"/>
              </a:rPr>
              <a:t>=3300 and </a:t>
            </a:r>
            <a:r>
              <a:rPr lang="en-US" b="1" dirty="0">
                <a:latin typeface="medium-content-serif-font"/>
              </a:rPr>
              <a:t>b = 180616.43835616432</a:t>
            </a:r>
            <a:endParaRPr lang="en-IN" dirty="0"/>
          </a:p>
        </p:txBody>
      </p:sp>
      <p:pic>
        <p:nvPicPr>
          <p:cNvPr id="9" name="Picture 8"/>
          <p:cNvPicPr>
            <a:picLocks noChangeAspect="1"/>
          </p:cNvPicPr>
          <p:nvPr/>
        </p:nvPicPr>
        <p:blipFill>
          <a:blip r:embed="rId3"/>
          <a:stretch>
            <a:fillRect/>
          </a:stretch>
        </p:blipFill>
        <p:spPr>
          <a:xfrm>
            <a:off x="1096734" y="3653625"/>
            <a:ext cx="5610225" cy="1276350"/>
          </a:xfrm>
          <a:prstGeom prst="rect">
            <a:avLst/>
          </a:prstGeom>
        </p:spPr>
      </p:pic>
      <p:sp>
        <p:nvSpPr>
          <p:cNvPr id="10" name="Rectangle 9"/>
          <p:cNvSpPr/>
          <p:nvPr/>
        </p:nvSpPr>
        <p:spPr>
          <a:xfrm>
            <a:off x="2769325" y="5199512"/>
            <a:ext cx="7724503" cy="923330"/>
          </a:xfrm>
          <a:prstGeom prst="rect">
            <a:avLst/>
          </a:prstGeom>
        </p:spPr>
        <p:txBody>
          <a:bodyPr wrap="square">
            <a:spAutoFit/>
          </a:bodyPr>
          <a:lstStyle/>
          <a:p>
            <a:r>
              <a:rPr lang="en-US" dirty="0">
                <a:latin typeface="medium-content-serif-font"/>
              </a:rPr>
              <a:t>Thus Linear regression performs the task to predict a dependent variable value (y) based on a given independent variable (x). So, this regression technique finds out a linear relationship between x (input) and y(output).</a:t>
            </a:r>
            <a:endParaRPr lang="en-IN" dirty="0"/>
          </a:p>
        </p:txBody>
      </p:sp>
    </p:spTree>
    <p:extLst>
      <p:ext uri="{BB962C8B-B14F-4D97-AF65-F5344CB8AC3E}">
        <p14:creationId xmlns="" xmlns:p14="http://schemas.microsoft.com/office/powerpoint/2010/main" val="2648401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3461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807" y="1410790"/>
            <a:ext cx="10131425" cy="5077096"/>
          </a:xfrm>
        </p:spPr>
        <p:txBody>
          <a:bodyPr>
            <a:normAutofit/>
          </a:bodyPr>
          <a:lstStyle/>
          <a:p>
            <a:pPr marL="0" indent="0">
              <a:buNone/>
            </a:pPr>
            <a:r>
              <a:rPr lang="en-US" sz="2400" i="1" dirty="0" smtClean="0"/>
              <a:t>Basically </a:t>
            </a:r>
            <a:r>
              <a:rPr lang="en-US" sz="2400" i="1" dirty="0"/>
              <a:t>supervised learning is a learning in which we teach or train the machine using the data that is well </a:t>
            </a:r>
            <a:r>
              <a:rPr lang="en-US" sz="2400" b="1" i="1" dirty="0"/>
              <a:t>labeled </a:t>
            </a:r>
            <a:r>
              <a:rPr lang="en-US" sz="2400" i="1" dirty="0"/>
              <a:t>which means some data is already tagged with the correct answer</a:t>
            </a:r>
            <a:r>
              <a:rPr lang="en-US" sz="2400" i="1" dirty="0" smtClean="0"/>
              <a:t>.</a:t>
            </a:r>
          </a:p>
          <a:p>
            <a:pPr marL="0" indent="0">
              <a:buNone/>
            </a:pPr>
            <a:r>
              <a:rPr lang="en-US" sz="2400" i="1" dirty="0" smtClean="0"/>
              <a:t>Let’s </a:t>
            </a:r>
            <a:r>
              <a:rPr lang="en-US" sz="2400" i="1" dirty="0"/>
              <a:t>understand this Supervised Learning by taking an example, Suppose you are given a basket filled with different kinds of fruits</a:t>
            </a:r>
            <a:r>
              <a:rPr lang="en-US" sz="2400" i="1" dirty="0" smtClean="0"/>
              <a:t>.</a:t>
            </a:r>
          </a:p>
          <a:p>
            <a:pPr marL="0" indent="0">
              <a:buNone/>
            </a:pPr>
            <a:r>
              <a:rPr lang="en-US" sz="2400" i="1" dirty="0"/>
              <a:t> Now our first step is to train the machine with all datasets (different fruits one by one</a:t>
            </a:r>
            <a:r>
              <a:rPr lang="en-US" sz="2400" i="1" dirty="0" smtClean="0"/>
              <a:t>).</a:t>
            </a:r>
          </a:p>
          <a:p>
            <a:pPr marL="0" indent="0">
              <a:buNone/>
            </a:pPr>
            <a:r>
              <a:rPr lang="en-US" sz="2400" i="1" dirty="0"/>
              <a:t> At the time of training, this machine will give labels by the given data to the fruits. If the shape of the object is rounded and depression at the top having color Red then it will be labeled as –</a:t>
            </a:r>
            <a:r>
              <a:rPr lang="en-US" sz="2400" b="1" i="1" dirty="0"/>
              <a:t>Apple </a:t>
            </a:r>
            <a:r>
              <a:rPr lang="en-US" sz="2400" i="1" dirty="0"/>
              <a:t>and</a:t>
            </a:r>
            <a:r>
              <a:rPr lang="en-US" sz="2400" b="1" i="1" dirty="0"/>
              <a:t> </a:t>
            </a:r>
            <a:r>
              <a:rPr lang="en-US" sz="2400" i="1" dirty="0"/>
              <a:t>If the shape of the object is a long curving cylinder having color Green-Yellow then it will be labeled as –</a:t>
            </a:r>
            <a:r>
              <a:rPr lang="en-US" sz="2400" b="1" i="1" dirty="0"/>
              <a:t>Banana</a:t>
            </a:r>
            <a:r>
              <a:rPr lang="en-US" sz="2400" i="1" dirty="0"/>
              <a:t>.</a:t>
            </a:r>
            <a:endParaRPr lang="en-IN" sz="2400" dirty="0"/>
          </a:p>
        </p:txBody>
      </p:sp>
      <p:sp>
        <p:nvSpPr>
          <p:cNvPr id="4" name="TextBox 3"/>
          <p:cNvSpPr txBox="1"/>
          <p:nvPr/>
        </p:nvSpPr>
        <p:spPr>
          <a:xfrm>
            <a:off x="3088995" y="690282"/>
            <a:ext cx="5325035" cy="584775"/>
          </a:xfrm>
          <a:prstGeom prst="rect">
            <a:avLst/>
          </a:prstGeom>
          <a:noFill/>
        </p:spPr>
        <p:txBody>
          <a:bodyPr wrap="square" rtlCol="0">
            <a:spAutoFit/>
          </a:bodyPr>
          <a:lstStyle/>
          <a:p>
            <a:pPr algn="ctr"/>
            <a:r>
              <a:rPr lang="en-IN" sz="3200" b="1" i="1" dirty="0">
                <a:solidFill>
                  <a:srgbClr val="FF0000"/>
                </a:solidFill>
              </a:rPr>
              <a:t>What is Supervised Learning</a:t>
            </a:r>
            <a:r>
              <a:rPr lang="en-IN" sz="3200" b="1" i="1" dirty="0" smtClean="0">
                <a:solidFill>
                  <a:srgbClr val="FF0000"/>
                </a:solidFill>
              </a:rPr>
              <a:t>?</a:t>
            </a:r>
            <a:endParaRPr lang="en-IN" sz="3200" i="1" dirty="0">
              <a:solidFill>
                <a:srgbClr val="FF0000"/>
              </a:solidFill>
            </a:endParaRPr>
          </a:p>
        </p:txBody>
      </p:sp>
    </p:spTree>
    <p:extLst>
      <p:ext uri="{BB962C8B-B14F-4D97-AF65-F5344CB8AC3E}">
        <p14:creationId xmlns="" xmlns:p14="http://schemas.microsoft.com/office/powerpoint/2010/main" val="2768782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5920" y="1567543"/>
            <a:ext cx="8642815" cy="4524315"/>
          </a:xfrm>
          <a:prstGeom prst="rect">
            <a:avLst/>
          </a:prstGeom>
          <a:noFill/>
        </p:spPr>
        <p:txBody>
          <a:bodyPr wrap="none" rtlCol="0">
            <a:spAutoFit/>
          </a:bodyPr>
          <a:lstStyle/>
          <a:p>
            <a:pPr marL="285750" indent="-285750">
              <a:buFont typeface="Arial" panose="020B0604020202020204" pitchFamily="34" charset="0"/>
              <a:buChar char="•"/>
            </a:pPr>
            <a:r>
              <a:rPr lang="en-US" i="1" dirty="0"/>
              <a:t>Since the machine has already learned the things from previous data. It will first </a:t>
            </a:r>
            <a:r>
              <a:rPr lang="en-US" i="1" dirty="0" smtClean="0"/>
              <a:t>classify</a:t>
            </a:r>
          </a:p>
          <a:p>
            <a:r>
              <a:rPr lang="en-US" i="1" dirty="0" smtClean="0"/>
              <a:t> the fruit </a:t>
            </a:r>
            <a:r>
              <a:rPr lang="en-US" i="1" dirty="0"/>
              <a:t>with its shape and color and classifying the variables it will label accordingly</a:t>
            </a:r>
            <a:r>
              <a:rPr lang="en-US" i="1" dirty="0" smtClean="0"/>
              <a:t>.</a:t>
            </a:r>
          </a:p>
          <a:p>
            <a:endParaRPr lang="en-US" i="1" dirty="0" smtClean="0"/>
          </a:p>
          <a:p>
            <a:pPr marL="285750" indent="-285750">
              <a:buFont typeface="Arial" panose="020B0604020202020204" pitchFamily="34" charset="0"/>
              <a:buChar char="•"/>
            </a:pPr>
            <a:r>
              <a:rPr lang="en-US" i="1" dirty="0"/>
              <a:t>Thus the machine learns the things from training data and then applies the knowledge </a:t>
            </a:r>
            <a:endParaRPr lang="en-US" i="1" dirty="0" smtClean="0"/>
          </a:p>
          <a:p>
            <a:r>
              <a:rPr lang="en-US" i="1" dirty="0" smtClean="0"/>
              <a:t>to </a:t>
            </a:r>
            <a:r>
              <a:rPr lang="en-US" i="1" dirty="0"/>
              <a:t>test data(new fruit</a:t>
            </a:r>
            <a:r>
              <a:rPr lang="en-US" i="1" dirty="0" smtClean="0"/>
              <a:t>).</a:t>
            </a:r>
          </a:p>
          <a:p>
            <a:endParaRPr lang="en-US" i="1" dirty="0" smtClean="0"/>
          </a:p>
          <a:p>
            <a:pPr>
              <a:buFont typeface="Arial" pitchFamily="34" charset="0"/>
              <a:buChar char="•"/>
            </a:pPr>
            <a:r>
              <a:rPr lang="en-US" dirty="0" smtClean="0"/>
              <a:t>E.g.: Google assistant, weather app ,etc.</a:t>
            </a:r>
          </a:p>
          <a:p>
            <a:endParaRPr lang="en-US" i="1" dirty="0"/>
          </a:p>
          <a:p>
            <a:r>
              <a:rPr lang="en-US" i="1" dirty="0"/>
              <a:t> </a:t>
            </a:r>
            <a:r>
              <a:rPr lang="en-US" b="1" i="1" dirty="0"/>
              <a:t>Supervised learning classified into two categories of algorithms</a:t>
            </a:r>
            <a:r>
              <a:rPr lang="en-US" b="1" i="1" dirty="0" smtClean="0"/>
              <a:t>:</a:t>
            </a:r>
          </a:p>
          <a:p>
            <a:endParaRPr lang="en-US" b="1" i="1" dirty="0" smtClean="0"/>
          </a:p>
          <a:p>
            <a:r>
              <a:rPr lang="en-US" b="1" i="1" dirty="0" smtClean="0"/>
              <a:t>	1.</a:t>
            </a:r>
            <a:r>
              <a:rPr lang="en-US" b="1" i="1" dirty="0"/>
              <a:t>	Classification</a:t>
            </a:r>
            <a:r>
              <a:rPr lang="en-US" i="1" dirty="0"/>
              <a:t>: A classification problem is when the output variable is a category</a:t>
            </a:r>
            <a:r>
              <a:rPr lang="en-US" i="1" dirty="0" smtClean="0"/>
              <a:t>,</a:t>
            </a:r>
          </a:p>
          <a:p>
            <a:r>
              <a:rPr lang="en-US" i="1" dirty="0" smtClean="0"/>
              <a:t>	 </a:t>
            </a:r>
            <a:r>
              <a:rPr lang="en-US" i="1" dirty="0"/>
              <a:t>such as “Red” or “blue” or “disease” and “no disease</a:t>
            </a:r>
            <a:r>
              <a:rPr lang="en-US" i="1" dirty="0" smtClean="0"/>
              <a:t>”.</a:t>
            </a:r>
          </a:p>
          <a:p>
            <a:endParaRPr lang="en-US" i="1" dirty="0" smtClean="0"/>
          </a:p>
          <a:p>
            <a:r>
              <a:rPr lang="en-US" b="1" i="1" dirty="0" smtClean="0"/>
              <a:t>	2.     Regression</a:t>
            </a:r>
            <a:r>
              <a:rPr lang="en-US" i="1" dirty="0"/>
              <a:t>: A regression problem is when the output variable is a real value</a:t>
            </a:r>
            <a:r>
              <a:rPr lang="en-US" i="1" dirty="0" smtClean="0"/>
              <a:t>,</a:t>
            </a:r>
          </a:p>
          <a:p>
            <a:r>
              <a:rPr lang="en-US" i="1" dirty="0" smtClean="0"/>
              <a:t> 	such </a:t>
            </a:r>
            <a:r>
              <a:rPr lang="en-US" i="1" dirty="0"/>
              <a:t>as “dollars” or “weight”.</a:t>
            </a:r>
            <a:endParaRPr lang="en-US" i="1" dirty="0" smtClean="0"/>
          </a:p>
          <a:p>
            <a:pPr marL="342900" indent="-342900">
              <a:buFont typeface="+mj-lt"/>
              <a:buAutoNum type="arabicPeriod"/>
            </a:pPr>
            <a:endParaRPr lang="en-IN" dirty="0"/>
          </a:p>
        </p:txBody>
      </p:sp>
    </p:spTree>
    <p:extLst>
      <p:ext uri="{BB962C8B-B14F-4D97-AF65-F5344CB8AC3E}">
        <p14:creationId xmlns="" xmlns:p14="http://schemas.microsoft.com/office/powerpoint/2010/main" val="1917631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44137"/>
            <a:ext cx="10131425" cy="1456267"/>
          </a:xfrm>
        </p:spPr>
        <p:txBody>
          <a:bodyPr>
            <a:normAutofit/>
          </a:bodyPr>
          <a:lstStyle/>
          <a:p>
            <a:pPr algn="ctr"/>
            <a:r>
              <a:rPr lang="en-IN" sz="4400" b="1" dirty="0">
                <a:solidFill>
                  <a:schemeClr val="accent6">
                    <a:lumMod val="75000"/>
                  </a:schemeClr>
                </a:solidFill>
              </a:rPr>
              <a:t>Linear Regression</a:t>
            </a:r>
            <a:endParaRPr lang="en-IN" sz="4400" dirty="0">
              <a:solidFill>
                <a:schemeClr val="accent6">
                  <a:lumMod val="75000"/>
                </a:schemeClr>
              </a:solidFill>
            </a:endParaRPr>
          </a:p>
        </p:txBody>
      </p:sp>
      <p:sp>
        <p:nvSpPr>
          <p:cNvPr id="3" name="Content Placeholder 2"/>
          <p:cNvSpPr>
            <a:spLocks noGrp="1"/>
          </p:cNvSpPr>
          <p:nvPr>
            <p:ph idx="1"/>
          </p:nvPr>
        </p:nvSpPr>
        <p:spPr>
          <a:xfrm>
            <a:off x="1103813" y="1658983"/>
            <a:ext cx="10131425" cy="4545873"/>
          </a:xfrm>
        </p:spPr>
        <p:txBody>
          <a:bodyPr>
            <a:normAutofit fontScale="92500" lnSpcReduction="10000"/>
          </a:bodyPr>
          <a:lstStyle/>
          <a:p>
            <a:pPr marL="0" indent="0">
              <a:buNone/>
            </a:pPr>
            <a:endParaRPr lang="en-US" sz="2000" b="1" dirty="0" smtClean="0"/>
          </a:p>
          <a:p>
            <a:pPr marL="0" indent="0">
              <a:buNone/>
            </a:pPr>
            <a:r>
              <a:rPr lang="en-US" sz="3200" b="1" dirty="0" smtClean="0"/>
              <a:t>Linear Regression</a:t>
            </a:r>
            <a:r>
              <a:rPr lang="en-US" sz="2000" dirty="0" smtClean="0"/>
              <a:t> is a linear approach to modeling the relationship between a scalar response (or dependent variable or y) and one or more explanatory variables(or independent variables or x).</a:t>
            </a:r>
          </a:p>
          <a:p>
            <a:pPr marL="0" lvl="0" indent="0" defTabSz="914400" eaLnBrk="0" fontAlgn="base" hangingPunct="0">
              <a:spcBef>
                <a:spcPct val="0"/>
              </a:spcBef>
              <a:spcAft>
                <a:spcPct val="0"/>
              </a:spcAft>
              <a:buClrTx/>
              <a:buSzTx/>
              <a:buNone/>
            </a:pPr>
            <a:r>
              <a:rPr lang="en-US" altLang="en-US" sz="3200" b="1" dirty="0">
                <a:latin typeface="medium-content-sans-serif-font"/>
              </a:rPr>
              <a:t>Simple Linear Regression</a:t>
            </a:r>
          </a:p>
          <a:p>
            <a:pPr marL="0" lvl="0" indent="0" defTabSz="914400" eaLnBrk="0" fontAlgn="base" hangingPunct="0">
              <a:spcBef>
                <a:spcPct val="0"/>
              </a:spcBef>
              <a:spcAft>
                <a:spcPct val="0"/>
              </a:spcAft>
              <a:buClrTx/>
              <a:buSzTx/>
              <a:buNone/>
            </a:pPr>
            <a:r>
              <a:rPr lang="en-US" altLang="en-US" sz="2000" dirty="0">
                <a:latin typeface="medium-content-serif-font"/>
              </a:rPr>
              <a:t>The case of one explanatory variable is called Simple Linear Regression( </a:t>
            </a:r>
            <a:r>
              <a:rPr lang="en-US" altLang="en-US" sz="2000" dirty="0" err="1" smtClean="0">
                <a:latin typeface="medium-content-serif-font"/>
              </a:rPr>
              <a:t>e.g</a:t>
            </a:r>
            <a:r>
              <a:rPr lang="en-US" altLang="en-US" sz="2000" dirty="0" smtClean="0">
                <a:latin typeface="medium-content-serif-font"/>
              </a:rPr>
              <a:t> </a:t>
            </a:r>
            <a:r>
              <a:rPr lang="en-US" altLang="en-US" sz="2000" dirty="0">
                <a:latin typeface="medium-content-serif-font"/>
              </a:rPr>
              <a:t>it is a linear relationship between x and y).</a:t>
            </a:r>
            <a:endParaRPr lang="en-US" altLang="en-US" sz="1000" dirty="0"/>
          </a:p>
          <a:p>
            <a:pPr marL="0" lvl="0" indent="0" defTabSz="914400" eaLnBrk="0" fontAlgn="base" hangingPunct="0">
              <a:spcBef>
                <a:spcPct val="0"/>
              </a:spcBef>
              <a:spcAft>
                <a:spcPct val="0"/>
              </a:spcAft>
              <a:buClrTx/>
              <a:buSzTx/>
              <a:buNone/>
            </a:pPr>
            <a:r>
              <a:rPr lang="en-US" altLang="en-US" sz="2000" dirty="0">
                <a:latin typeface="medium-content-serif-font"/>
              </a:rPr>
              <a:t>Mathematically speaking, everyone must have heard about the straight line equation:</a:t>
            </a:r>
            <a:endParaRPr lang="en-US" altLang="en-US" sz="1000" dirty="0"/>
          </a:p>
          <a:p>
            <a:pPr marL="0" lvl="0" indent="0" defTabSz="914400" eaLnBrk="0" fontAlgn="base" hangingPunct="0">
              <a:spcBef>
                <a:spcPct val="0"/>
              </a:spcBef>
              <a:spcAft>
                <a:spcPct val="0"/>
              </a:spcAft>
              <a:buClrTx/>
              <a:buSzTx/>
              <a:buNone/>
            </a:pPr>
            <a:r>
              <a:rPr lang="en-US" altLang="en-US" sz="2000" b="1" i="1" dirty="0">
                <a:latin typeface="medium-content-serif-font"/>
              </a:rPr>
              <a:t>y = mx + c</a:t>
            </a:r>
            <a:endParaRPr lang="en-US" altLang="en-US" sz="1000" dirty="0"/>
          </a:p>
          <a:p>
            <a:pPr marL="0" lvl="0" indent="0" defTabSz="914400" eaLnBrk="0" fontAlgn="base" hangingPunct="0">
              <a:spcBef>
                <a:spcPct val="0"/>
              </a:spcBef>
              <a:spcAft>
                <a:spcPct val="0"/>
              </a:spcAft>
              <a:buClrTx/>
              <a:buSzTx/>
              <a:buNone/>
            </a:pPr>
            <a:endParaRPr lang="en-US" altLang="en-US" sz="2000" dirty="0" smtClean="0">
              <a:latin typeface="medium-content-serif-font"/>
            </a:endParaRPr>
          </a:p>
          <a:p>
            <a:pPr marL="457200" indent="-457200" defTabSz="914400" eaLnBrk="0" fontAlgn="base" hangingPunct="0">
              <a:spcBef>
                <a:spcPct val="0"/>
              </a:spcBef>
              <a:spcAft>
                <a:spcPct val="0"/>
              </a:spcAft>
              <a:buClrTx/>
              <a:buSzTx/>
              <a:buFont typeface="+mj-lt"/>
              <a:buAutoNum type="arabicPeriod"/>
            </a:pPr>
            <a:r>
              <a:rPr lang="en-US" altLang="en-US" sz="2000" dirty="0" smtClean="0">
                <a:latin typeface="medium-content-serif-font"/>
              </a:rPr>
              <a:t>where </a:t>
            </a:r>
            <a:r>
              <a:rPr lang="en-US" altLang="en-US" sz="2000" dirty="0">
                <a:latin typeface="medium-content-serif-font"/>
              </a:rPr>
              <a:t>y is the </a:t>
            </a:r>
            <a:r>
              <a:rPr lang="en-US" altLang="en-US" sz="2000" dirty="0" smtClean="0">
                <a:latin typeface="medium-content-serif-font"/>
              </a:rPr>
              <a:t>dependent </a:t>
            </a:r>
            <a:r>
              <a:rPr lang="en-US" altLang="en-US" sz="2000" dirty="0">
                <a:latin typeface="medium-content-serif-font"/>
              </a:rPr>
              <a:t>variable, </a:t>
            </a:r>
            <a:endParaRPr lang="en-US" altLang="en-US" sz="2000" dirty="0" smtClean="0">
              <a:latin typeface="medium-content-serif-font"/>
            </a:endParaRPr>
          </a:p>
          <a:p>
            <a:pPr marL="457200" indent="-457200" defTabSz="914400" eaLnBrk="0" fontAlgn="base" hangingPunct="0">
              <a:spcBef>
                <a:spcPct val="0"/>
              </a:spcBef>
              <a:spcAft>
                <a:spcPct val="0"/>
              </a:spcAft>
              <a:buClrTx/>
              <a:buSzTx/>
              <a:buFont typeface="+mj-lt"/>
              <a:buAutoNum type="arabicPeriod"/>
            </a:pPr>
            <a:r>
              <a:rPr lang="en-US" altLang="en-US" sz="2000" dirty="0" smtClean="0">
                <a:latin typeface="medium-content-serif-font"/>
              </a:rPr>
              <a:t>x </a:t>
            </a:r>
            <a:r>
              <a:rPr lang="en-US" altLang="en-US" sz="2000" dirty="0">
                <a:latin typeface="medium-content-serif-font"/>
              </a:rPr>
              <a:t>is the independent variable</a:t>
            </a:r>
            <a:r>
              <a:rPr lang="en-US" altLang="en-US" sz="2000" dirty="0" smtClean="0">
                <a:latin typeface="medium-content-serif-font"/>
              </a:rPr>
              <a:t>,</a:t>
            </a:r>
          </a:p>
          <a:p>
            <a:pPr marL="457200" indent="-457200" defTabSz="914400" eaLnBrk="0" fontAlgn="base" hangingPunct="0">
              <a:spcBef>
                <a:spcPct val="0"/>
              </a:spcBef>
              <a:spcAft>
                <a:spcPct val="0"/>
              </a:spcAft>
              <a:buClrTx/>
              <a:buSzTx/>
              <a:buFont typeface="+mj-lt"/>
              <a:buAutoNum type="arabicPeriod"/>
            </a:pPr>
            <a:r>
              <a:rPr lang="en-US" altLang="en-US" sz="2000" dirty="0" smtClean="0">
                <a:latin typeface="medium-content-serif-font"/>
              </a:rPr>
              <a:t> </a:t>
            </a:r>
            <a:r>
              <a:rPr lang="en-US" altLang="en-US" sz="2000" dirty="0">
                <a:latin typeface="medium-content-serif-font"/>
              </a:rPr>
              <a:t>m is the slope of the </a:t>
            </a:r>
            <a:r>
              <a:rPr lang="en-US" altLang="en-US" sz="2000" dirty="0" smtClean="0">
                <a:latin typeface="medium-content-serif-font"/>
              </a:rPr>
              <a:t>line</a:t>
            </a:r>
          </a:p>
          <a:p>
            <a:pPr marL="457200" indent="-457200" defTabSz="914400" eaLnBrk="0" fontAlgn="base" hangingPunct="0">
              <a:spcBef>
                <a:spcPct val="0"/>
              </a:spcBef>
              <a:spcAft>
                <a:spcPct val="0"/>
              </a:spcAft>
              <a:buClrTx/>
              <a:buSzTx/>
              <a:buFont typeface="+mj-lt"/>
              <a:buAutoNum type="arabicPeriod"/>
            </a:pPr>
            <a:r>
              <a:rPr lang="en-US" altLang="en-US" sz="2000" dirty="0" smtClean="0">
                <a:latin typeface="medium-content-serif-font"/>
              </a:rPr>
              <a:t> c </a:t>
            </a:r>
            <a:r>
              <a:rPr lang="en-US" altLang="en-US" sz="2000" dirty="0">
                <a:latin typeface="medium-content-serif-font"/>
              </a:rPr>
              <a:t>is y-intercept( </a:t>
            </a:r>
            <a:r>
              <a:rPr lang="en-US" altLang="en-US" sz="2000" i="1" dirty="0">
                <a:latin typeface="medium-content-serif-font"/>
              </a:rPr>
              <a:t>value of </a:t>
            </a:r>
            <a:r>
              <a:rPr lang="en-US" altLang="en-US" sz="2000" b="1" i="1" dirty="0">
                <a:latin typeface="medium-content-serif-font"/>
              </a:rPr>
              <a:t>y</a:t>
            </a:r>
            <a:r>
              <a:rPr lang="en-US" altLang="en-US" sz="2000" i="1" dirty="0">
                <a:latin typeface="medium-content-serif-font"/>
              </a:rPr>
              <a:t> when x=0</a:t>
            </a:r>
            <a:r>
              <a:rPr lang="en-US" altLang="en-US" sz="2000" dirty="0">
                <a:latin typeface="medium-content-serif-font"/>
              </a:rPr>
              <a:t>)</a:t>
            </a:r>
            <a:endParaRPr lang="en-US" altLang="en-US" sz="1000" dirty="0"/>
          </a:p>
          <a:p>
            <a:pPr marL="0" indent="0">
              <a:buNone/>
            </a:pPr>
            <a:endParaRPr lang="en-US" sz="2000" dirty="0"/>
          </a:p>
          <a:p>
            <a:pPr marL="0" indent="0">
              <a:buNone/>
            </a:pPr>
            <a:endParaRPr lang="en-IN" sz="2000" dirty="0"/>
          </a:p>
        </p:txBody>
      </p:sp>
      <p:pic>
        <p:nvPicPr>
          <p:cNvPr id="8194" name="Picture 2" descr="Excel Tutorial on Linear Regression"/>
          <p:cNvPicPr>
            <a:picLocks noChangeAspect="1" noChangeArrowheads="1"/>
          </p:cNvPicPr>
          <p:nvPr/>
        </p:nvPicPr>
        <p:blipFill>
          <a:blip r:embed="rId2"/>
          <a:srcRect/>
          <a:stretch>
            <a:fillRect/>
          </a:stretch>
        </p:blipFill>
        <p:spPr bwMode="auto">
          <a:xfrm>
            <a:off x="8633369" y="4322717"/>
            <a:ext cx="2895600" cy="1838325"/>
          </a:xfrm>
          <a:prstGeom prst="rect">
            <a:avLst/>
          </a:prstGeom>
          <a:noFill/>
        </p:spPr>
      </p:pic>
    </p:spTree>
    <p:extLst>
      <p:ext uri="{BB962C8B-B14F-4D97-AF65-F5344CB8AC3E}">
        <p14:creationId xmlns="" xmlns:p14="http://schemas.microsoft.com/office/powerpoint/2010/main" val="1380623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097178" y="401608"/>
            <a:ext cx="4241074" cy="3202666"/>
          </a:xfrm>
        </p:spPr>
      </p:pic>
      <p:sp>
        <p:nvSpPr>
          <p:cNvPr id="5" name="Rectangle 4"/>
          <p:cNvSpPr/>
          <p:nvPr/>
        </p:nvSpPr>
        <p:spPr>
          <a:xfrm>
            <a:off x="1438025" y="3604274"/>
            <a:ext cx="7774534" cy="1384995"/>
          </a:xfrm>
          <a:prstGeom prst="rect">
            <a:avLst/>
          </a:prstGeom>
        </p:spPr>
        <p:txBody>
          <a:bodyPr wrap="square">
            <a:spAutoFit/>
          </a:bodyPr>
          <a:lstStyle/>
          <a:p>
            <a:r>
              <a:rPr lang="en-US" sz="2800" dirty="0">
                <a:latin typeface="medium-content-serif-font"/>
              </a:rPr>
              <a:t>This equation is the basis of Linear Regression. Now, Let us understand the algorithm differently.</a:t>
            </a:r>
            <a:endParaRPr lang="en-IN" sz="2800" dirty="0"/>
          </a:p>
        </p:txBody>
      </p:sp>
      <p:sp>
        <p:nvSpPr>
          <p:cNvPr id="6" name="Rectangle 5"/>
          <p:cNvSpPr/>
          <p:nvPr/>
        </p:nvSpPr>
        <p:spPr>
          <a:xfrm>
            <a:off x="1438025" y="5163440"/>
            <a:ext cx="8115278" cy="1323439"/>
          </a:xfrm>
          <a:prstGeom prst="rect">
            <a:avLst/>
          </a:prstGeom>
        </p:spPr>
        <p:txBody>
          <a:bodyPr wrap="square">
            <a:spAutoFit/>
          </a:bodyPr>
          <a:lstStyle/>
          <a:p>
            <a:r>
              <a:rPr lang="en-US" sz="2000" dirty="0">
                <a:latin typeface="medium-content-serif-font"/>
              </a:rPr>
              <a:t>The core idea is to obtain a line that best fits the data. The best fit line is the one for which total prediction error (all data points) are as small as possible. The error is the distance between the point to the regression line.</a:t>
            </a:r>
            <a:endParaRPr lang="en-IN" sz="2000" dirty="0"/>
          </a:p>
        </p:txBody>
      </p:sp>
    </p:spTree>
    <p:extLst>
      <p:ext uri="{BB962C8B-B14F-4D97-AF65-F5344CB8AC3E}">
        <p14:creationId xmlns="" xmlns:p14="http://schemas.microsoft.com/office/powerpoint/2010/main" val="235814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8494" y="430306"/>
            <a:ext cx="9121460" cy="646331"/>
          </a:xfrm>
          <a:prstGeom prst="rect">
            <a:avLst/>
          </a:prstGeom>
          <a:noFill/>
        </p:spPr>
        <p:txBody>
          <a:bodyPr wrap="square" rtlCol="0">
            <a:spAutoFit/>
          </a:bodyPr>
          <a:lstStyle/>
          <a:p>
            <a:r>
              <a:rPr lang="en-US" dirty="0"/>
              <a:t>As we only have one variable in our data set as shown in the figure below</a:t>
            </a:r>
            <a:r>
              <a:rPr lang="en-US" dirty="0" smtClean="0"/>
              <a:t>.</a:t>
            </a:r>
          </a:p>
          <a:p>
            <a:r>
              <a:rPr lang="en-US" dirty="0" smtClean="0"/>
              <a:t> </a:t>
            </a:r>
            <a:r>
              <a:rPr lang="en-US" dirty="0"/>
              <a:t>That is area and price. Here the equation will be:</a:t>
            </a:r>
            <a:endParaRPr lang="en-IN" dirty="0"/>
          </a:p>
        </p:txBody>
      </p:sp>
      <p:sp>
        <p:nvSpPr>
          <p:cNvPr id="7" name="TextBox 6"/>
          <p:cNvSpPr txBox="1"/>
          <p:nvPr/>
        </p:nvSpPr>
        <p:spPr>
          <a:xfrm>
            <a:off x="1398494" y="1489166"/>
            <a:ext cx="6921778" cy="646331"/>
          </a:xfrm>
          <a:prstGeom prst="rect">
            <a:avLst/>
          </a:prstGeom>
          <a:noFill/>
        </p:spPr>
        <p:txBody>
          <a:bodyPr wrap="square" rtlCol="0">
            <a:spAutoFit/>
          </a:bodyPr>
          <a:lstStyle/>
          <a:p>
            <a:r>
              <a:rPr lang="en-US" b="1" dirty="0"/>
              <a:t>y = m*area + b, But as here we are predicting the price of the house according to the area on the basis of a given price.</a:t>
            </a:r>
            <a:endParaRPr lang="en-IN" dirty="0"/>
          </a:p>
        </p:txBody>
      </p:sp>
      <p:pic>
        <p:nvPicPr>
          <p:cNvPr id="8" name="Picture 7"/>
          <p:cNvPicPr>
            <a:picLocks noChangeAspect="1"/>
          </p:cNvPicPr>
          <p:nvPr/>
        </p:nvPicPr>
        <p:blipFill>
          <a:blip r:embed="rId2"/>
          <a:stretch>
            <a:fillRect/>
          </a:stretch>
        </p:blipFill>
        <p:spPr>
          <a:xfrm>
            <a:off x="3649411" y="2660059"/>
            <a:ext cx="4619625" cy="3209925"/>
          </a:xfrm>
          <a:prstGeom prst="rect">
            <a:avLst/>
          </a:prstGeom>
        </p:spPr>
      </p:pic>
      <p:sp>
        <p:nvSpPr>
          <p:cNvPr id="9" name="TextBox 8"/>
          <p:cNvSpPr txBox="1"/>
          <p:nvPr/>
        </p:nvSpPr>
        <p:spPr>
          <a:xfrm>
            <a:off x="2988538" y="5991498"/>
            <a:ext cx="5941370" cy="646331"/>
          </a:xfrm>
          <a:prstGeom prst="rect">
            <a:avLst/>
          </a:prstGeom>
          <a:noFill/>
        </p:spPr>
        <p:txBody>
          <a:bodyPr wrap="none" rtlCol="0">
            <a:spAutoFit/>
          </a:bodyPr>
          <a:lstStyle/>
          <a:p>
            <a:r>
              <a:rPr lang="en-US" dirty="0"/>
              <a:t>Suppose we have a dataset in which </a:t>
            </a:r>
            <a:r>
              <a:rPr lang="en-US" b="1" dirty="0"/>
              <a:t>area </a:t>
            </a:r>
            <a:r>
              <a:rPr lang="en-US" dirty="0"/>
              <a:t>and </a:t>
            </a:r>
            <a:r>
              <a:rPr lang="en-US" b="1" dirty="0"/>
              <a:t>price </a:t>
            </a:r>
            <a:r>
              <a:rPr lang="en-US" dirty="0"/>
              <a:t>are given</a:t>
            </a:r>
            <a:r>
              <a:rPr lang="en-US" dirty="0" smtClean="0"/>
              <a:t>.</a:t>
            </a:r>
            <a:r>
              <a:rPr lang="en-US" dirty="0"/>
              <a:t/>
            </a:r>
            <a:br>
              <a:rPr lang="en-US" dirty="0"/>
            </a:br>
            <a:endParaRPr lang="en-IN" dirty="0"/>
          </a:p>
        </p:txBody>
      </p:sp>
    </p:spTree>
    <p:extLst>
      <p:ext uri="{BB962C8B-B14F-4D97-AF65-F5344CB8AC3E}">
        <p14:creationId xmlns="" xmlns:p14="http://schemas.microsoft.com/office/powerpoint/2010/main" val="140133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1016" y="789355"/>
            <a:ext cx="7454537" cy="830997"/>
          </a:xfrm>
          <a:prstGeom prst="rect">
            <a:avLst/>
          </a:prstGeom>
        </p:spPr>
        <p:txBody>
          <a:bodyPr wrap="square">
            <a:spAutoFit/>
          </a:bodyPr>
          <a:lstStyle/>
          <a:p>
            <a:r>
              <a:rPr lang="en-US" sz="2400" b="1" dirty="0">
                <a:latin typeface="medium-content-sans-serif-font"/>
              </a:rPr>
              <a:t>Step 1: Importing the Libraries and loading the Datasets</a:t>
            </a:r>
            <a:endParaRPr lang="en-US" sz="2400" b="1" i="0" dirty="0">
              <a:effectLst/>
              <a:latin typeface="medium-content-sans-serif-font"/>
            </a:endParaRPr>
          </a:p>
        </p:txBody>
      </p:sp>
      <p:pic>
        <p:nvPicPr>
          <p:cNvPr id="3" name="Picture 2"/>
          <p:cNvPicPr>
            <a:picLocks noChangeAspect="1"/>
          </p:cNvPicPr>
          <p:nvPr/>
        </p:nvPicPr>
        <p:blipFill>
          <a:blip r:embed="rId2"/>
          <a:stretch>
            <a:fillRect/>
          </a:stretch>
        </p:blipFill>
        <p:spPr>
          <a:xfrm>
            <a:off x="3899398" y="2149789"/>
            <a:ext cx="4619625" cy="3833000"/>
          </a:xfrm>
          <a:prstGeom prst="rect">
            <a:avLst/>
          </a:prstGeom>
        </p:spPr>
      </p:pic>
    </p:spTree>
    <p:extLst>
      <p:ext uri="{BB962C8B-B14F-4D97-AF65-F5344CB8AC3E}">
        <p14:creationId xmlns="" xmlns:p14="http://schemas.microsoft.com/office/powerpoint/2010/main" val="13266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28" y="764905"/>
            <a:ext cx="8055429" cy="1015663"/>
          </a:xfrm>
          <a:prstGeom prst="rect">
            <a:avLst/>
          </a:prstGeom>
        </p:spPr>
        <p:txBody>
          <a:bodyPr wrap="square">
            <a:spAutoFit/>
          </a:bodyPr>
          <a:lstStyle/>
          <a:p>
            <a:r>
              <a:rPr lang="en-US" sz="2000" b="1" dirty="0">
                <a:latin typeface="medium-content-sans-serif-font"/>
              </a:rPr>
              <a:t>Step 2: Visualization of the given data in the Scatter Plot</a:t>
            </a:r>
          </a:p>
          <a:p>
            <a:r>
              <a:rPr lang="en-US" sz="2000" dirty="0">
                <a:latin typeface="medium-content-serif-font"/>
              </a:rPr>
              <a:t>After the visualization, Inline 10 we’re dropping the price columns by using the drop() function.</a:t>
            </a:r>
            <a:endParaRPr lang="en-US" sz="2000" b="0" i="0" dirty="0">
              <a:effectLst/>
              <a:latin typeface="medium-content-serif-font"/>
            </a:endParaRPr>
          </a:p>
        </p:txBody>
      </p:sp>
      <p:pic>
        <p:nvPicPr>
          <p:cNvPr id="3" name="Picture 2"/>
          <p:cNvPicPr>
            <a:picLocks noChangeAspect="1"/>
          </p:cNvPicPr>
          <p:nvPr/>
        </p:nvPicPr>
        <p:blipFill>
          <a:blip r:embed="rId2"/>
          <a:stretch>
            <a:fillRect/>
          </a:stretch>
        </p:blipFill>
        <p:spPr>
          <a:xfrm>
            <a:off x="4387486" y="1780568"/>
            <a:ext cx="4914900" cy="4526689"/>
          </a:xfrm>
          <a:prstGeom prst="rect">
            <a:avLst/>
          </a:prstGeom>
        </p:spPr>
      </p:pic>
    </p:spTree>
    <p:extLst>
      <p:ext uri="{BB962C8B-B14F-4D97-AF65-F5344CB8AC3E}">
        <p14:creationId xmlns="" xmlns:p14="http://schemas.microsoft.com/office/powerpoint/2010/main" val="313412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657" y="919983"/>
            <a:ext cx="6096000" cy="1200329"/>
          </a:xfrm>
          <a:prstGeom prst="rect">
            <a:avLst/>
          </a:prstGeom>
        </p:spPr>
        <p:txBody>
          <a:bodyPr>
            <a:spAutoFit/>
          </a:bodyPr>
          <a:lstStyle/>
          <a:p>
            <a:r>
              <a:rPr lang="en-US" sz="2400" b="1" dirty="0">
                <a:latin typeface="medium-content-sans-serif-font"/>
              </a:rPr>
              <a:t>Step 3: Implementing the Linear Regression and Fitting the variable (price)</a:t>
            </a:r>
            <a:endParaRPr lang="en-US" sz="2400" b="1" i="0" dirty="0">
              <a:effectLst/>
              <a:latin typeface="medium-content-sans-serif-font"/>
            </a:endParaRPr>
          </a:p>
        </p:txBody>
      </p:sp>
      <p:pic>
        <p:nvPicPr>
          <p:cNvPr id="3" name="Picture 2"/>
          <p:cNvPicPr>
            <a:picLocks noChangeAspect="1"/>
          </p:cNvPicPr>
          <p:nvPr/>
        </p:nvPicPr>
        <p:blipFill>
          <a:blip r:embed="rId2"/>
          <a:stretch>
            <a:fillRect/>
          </a:stretch>
        </p:blipFill>
        <p:spPr>
          <a:xfrm>
            <a:off x="3375660" y="2978740"/>
            <a:ext cx="5562600" cy="2276475"/>
          </a:xfrm>
          <a:prstGeom prst="rect">
            <a:avLst/>
          </a:prstGeom>
        </p:spPr>
      </p:pic>
    </p:spTree>
    <p:extLst>
      <p:ext uri="{BB962C8B-B14F-4D97-AF65-F5344CB8AC3E}">
        <p14:creationId xmlns="" xmlns:p14="http://schemas.microsoft.com/office/powerpoint/2010/main" val="1937364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114</TotalTime>
  <Words>370</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Celestial</vt:lpstr>
      <vt:lpstr>Machine Learning Algorithms-Linear Regression</vt:lpstr>
      <vt:lpstr>Slide 2</vt:lpstr>
      <vt:lpstr>Slide 3</vt:lpstr>
      <vt:lpstr>Linear Regression</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Algorithms-Linear Regression</dc:title>
  <dc:creator>devendra panchal</dc:creator>
  <cp:lastModifiedBy>ajay</cp:lastModifiedBy>
  <cp:revision>20</cp:revision>
  <dcterms:created xsi:type="dcterms:W3CDTF">2020-10-07T16:28:33Z</dcterms:created>
  <dcterms:modified xsi:type="dcterms:W3CDTF">2020-11-04T13:09:32Z</dcterms:modified>
</cp:coreProperties>
</file>