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350" r:id="rId4"/>
    <p:sldId id="258" r:id="rId5"/>
    <p:sldId id="347" r:id="rId6"/>
    <p:sldId id="260" r:id="rId7"/>
    <p:sldId id="261" r:id="rId8"/>
    <p:sldId id="262" r:id="rId9"/>
    <p:sldId id="358" r:id="rId10"/>
    <p:sldId id="266" r:id="rId11"/>
    <p:sldId id="268" r:id="rId12"/>
    <p:sldId id="342" r:id="rId13"/>
    <p:sldId id="292" r:id="rId14"/>
    <p:sldId id="270" r:id="rId15"/>
    <p:sldId id="349" r:id="rId16"/>
    <p:sldId id="352" r:id="rId17"/>
    <p:sldId id="353" r:id="rId18"/>
    <p:sldId id="354" r:id="rId19"/>
    <p:sldId id="355" r:id="rId20"/>
    <p:sldId id="356" r:id="rId21"/>
    <p:sldId id="357" r:id="rId22"/>
    <p:sldId id="272" r:id="rId23"/>
    <p:sldId id="273" r:id="rId24"/>
    <p:sldId id="277" r:id="rId25"/>
    <p:sldId id="279" r:id="rId26"/>
    <p:sldId id="362" r:id="rId27"/>
    <p:sldId id="364" r:id="rId28"/>
    <p:sldId id="366" r:id="rId29"/>
    <p:sldId id="278" r:id="rId30"/>
    <p:sldId id="359" r:id="rId31"/>
    <p:sldId id="360" r:id="rId32"/>
    <p:sldId id="281" r:id="rId33"/>
    <p:sldId id="369" r:id="rId34"/>
    <p:sldId id="283" r:id="rId35"/>
    <p:sldId id="284" r:id="rId36"/>
    <p:sldId id="288" r:id="rId37"/>
    <p:sldId id="330" r:id="rId38"/>
    <p:sldId id="331" r:id="rId39"/>
    <p:sldId id="332" r:id="rId40"/>
    <p:sldId id="299" r:id="rId41"/>
    <p:sldId id="302" r:id="rId42"/>
    <p:sldId id="309" r:id="rId43"/>
    <p:sldId id="46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4495E"/>
    <a:srgbClr val="FFCCCC"/>
    <a:srgbClr val="009E47"/>
    <a:srgbClr val="E40524"/>
    <a:srgbClr val="A7C0DE"/>
    <a:srgbClr val="7BA1C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54" d="100"/>
          <a:sy n="54" d="100"/>
        </p:scale>
        <p:origin x="-11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DD572-8F0C-476B-BFF5-F00018AEE25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3545-8D9D-4ED1-86F6-499A7FEA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9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q"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Autofit/>
          </a:bodyPr>
          <a:lstStyle>
            <a:lvl1pPr algn="l">
              <a:defRPr sz="5400" b="1" cap="all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Autofit/>
          </a:bodyPr>
          <a:lstStyle>
            <a:lvl1pPr marL="0" indent="0">
              <a:buNone/>
              <a:defRPr sz="5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1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2" Type="http://schemas.openxmlformats.org/officeDocument/2006/relationships/image" Target="../media/image48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3" Type="http://schemas.openxmlformats.org/officeDocument/2006/relationships/image" Target="../media/image97.png"/><Relationship Id="rId7" Type="http://schemas.openxmlformats.org/officeDocument/2006/relationships/image" Target="../media/image99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11" Type="http://schemas.openxmlformats.org/officeDocument/2006/relationships/image" Target="../media/image101.png"/><Relationship Id="rId5" Type="http://schemas.openxmlformats.org/officeDocument/2006/relationships/image" Target="../media/image98.png"/><Relationship Id="rId10" Type="http://schemas.openxmlformats.org/officeDocument/2006/relationships/image" Target="../media/image1110.png"/><Relationship Id="rId4" Type="http://schemas.openxmlformats.org/officeDocument/2006/relationships/image" Target="../media/image810.png"/><Relationship Id="rId9" Type="http://schemas.openxmlformats.org/officeDocument/2006/relationships/image" Target="../media/image10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98.png"/><Relationship Id="rId7" Type="http://schemas.openxmlformats.org/officeDocument/2006/relationships/image" Target="../media/image67.png"/><Relationship Id="rId12" Type="http://schemas.openxmlformats.org/officeDocument/2006/relationships/image" Target="../media/image111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10.png"/><Relationship Id="rId5" Type="http://schemas.openxmlformats.org/officeDocument/2006/relationships/image" Target="../media/image100.png"/><Relationship Id="rId10" Type="http://schemas.openxmlformats.org/officeDocument/2006/relationships/image" Target="../media/image97.png"/><Relationship Id="rId4" Type="http://schemas.openxmlformats.org/officeDocument/2006/relationships/image" Target="../media/image99.png"/><Relationship Id="rId9" Type="http://schemas.openxmlformats.org/officeDocument/2006/relationships/image" Target="../media/image9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8" Type="http://schemas.openxmlformats.org/officeDocument/2006/relationships/image" Target="../media/image73.png"/><Relationship Id="rId3" Type="http://schemas.openxmlformats.org/officeDocument/2006/relationships/image" Target="../media/image970.png"/><Relationship Id="rId21" Type="http://schemas.openxmlformats.org/officeDocument/2006/relationships/image" Target="../media/image76.png"/><Relationship Id="rId7" Type="http://schemas.openxmlformats.org/officeDocument/2006/relationships/image" Target="../media/image70.png"/><Relationship Id="rId17" Type="http://schemas.openxmlformats.org/officeDocument/2006/relationships/image" Target="../media/image111.png"/><Relationship Id="rId2" Type="http://schemas.openxmlformats.org/officeDocument/2006/relationships/image" Target="../media/image960.png"/><Relationship Id="rId16" Type="http://schemas.openxmlformats.org/officeDocument/2006/relationships/image" Target="../media/image110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105.png"/><Relationship Id="rId5" Type="http://schemas.openxmlformats.org/officeDocument/2006/relationships/image" Target="../media/image68.png"/><Relationship Id="rId15" Type="http://schemas.openxmlformats.org/officeDocument/2006/relationships/image" Target="../media/image109.png"/><Relationship Id="rId10" Type="http://schemas.openxmlformats.org/officeDocument/2006/relationships/image" Target="../media/image1040.png"/><Relationship Id="rId19" Type="http://schemas.openxmlformats.org/officeDocument/2006/relationships/image" Target="../media/image74.png"/><Relationship Id="rId4" Type="http://schemas.openxmlformats.org/officeDocument/2006/relationships/image" Target="../media/image980.png"/><Relationship Id="rId9" Type="http://schemas.openxmlformats.org/officeDocument/2006/relationships/image" Target="../media/image72.png"/><Relationship Id="rId22" Type="http://schemas.openxmlformats.org/officeDocument/2006/relationships/image" Target="../media/image7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412081"/>
            <a:ext cx="4114800" cy="2743201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</a:t>
            </a: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1</a:t>
            </a: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48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Analysis of Algorithms</a:t>
            </a:r>
          </a:p>
        </p:txBody>
      </p:sp>
      <p:pic>
        <p:nvPicPr>
          <p:cNvPr id="1028" name="Picture 4" descr="Image result for ANALYSIS AND DESIGN OF ALGORITHMS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351" y="1493043"/>
            <a:ext cx="2615049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 is a method for </a:t>
            </a:r>
            <a:r>
              <a:rPr lang="en-US" b="1" dirty="0"/>
              <a:t>finding a particular value </a:t>
            </a:r>
            <a:r>
              <a:rPr lang="en-US" dirty="0"/>
              <a:t>from the given list.</a:t>
            </a:r>
          </a:p>
          <a:p>
            <a:r>
              <a:rPr lang="en-US" dirty="0"/>
              <a:t>The algorithm checks each element, </a:t>
            </a:r>
            <a:r>
              <a:rPr lang="en-US" b="1" dirty="0"/>
              <a:t>one at a time </a:t>
            </a:r>
            <a:r>
              <a:rPr lang="en-US" dirty="0"/>
              <a:t>and in sequence, until the desired element is found. </a:t>
            </a:r>
          </a:p>
          <a:p>
            <a:r>
              <a:rPr lang="en-US" dirty="0"/>
              <a:t>Linear search is the simplest search algorithm.</a:t>
            </a:r>
          </a:p>
          <a:p>
            <a:r>
              <a:rPr lang="en-US" dirty="0"/>
              <a:t>It is a special case of </a:t>
            </a:r>
            <a:r>
              <a:rPr lang="en-US" b="1" dirty="0"/>
              <a:t>brute-force search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4580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1066800"/>
                <a:ext cx="35700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400" b="1" dirty="0"/>
                  <a:t>Search for 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IN" sz="2400" b="1" dirty="0"/>
                  <a:t> in given array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66800"/>
                <a:ext cx="3570016" cy="461665"/>
              </a:xfrm>
              <a:prstGeom prst="rect">
                <a:avLst/>
              </a:prstGeom>
              <a:blipFill>
                <a:blip r:embed="rId2"/>
                <a:stretch>
                  <a:fillRect l="-2735" t="-10526" r="-3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0413774"/>
                  </p:ext>
                </p:extLst>
              </p:nvPr>
            </p:nvGraphicFramePr>
            <p:xfrm>
              <a:off x="4522515" y="1112212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0413774"/>
                  </p:ext>
                </p:extLst>
              </p:nvPr>
            </p:nvGraphicFramePr>
            <p:xfrm>
              <a:off x="4522515" y="1112212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62" t="-1316" r="-40384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16" r="-30000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923" t="-1316" r="-20288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048" t="-1316" r="-100952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885" t="-1316" r="-1923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/>
          <p:cNvCxnSpPr/>
          <p:nvPr/>
        </p:nvCxnSpPr>
        <p:spPr>
          <a:xfrm>
            <a:off x="228600" y="167640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8600" y="18288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Comparing </a:t>
            </a:r>
            <a:r>
              <a:rPr lang="en-IN" b="1" dirty="0"/>
              <a:t>value of </a:t>
            </a:r>
            <a:r>
              <a:rPr lang="en-IN" b="1" dirty="0" err="1"/>
              <a:t>i</a:t>
            </a:r>
            <a:r>
              <a:rPr lang="en-IN" b="1" baseline="30000" dirty="0" err="1"/>
              <a:t>th</a:t>
            </a:r>
            <a:r>
              <a:rPr lang="en-IN" b="1" dirty="0"/>
              <a:t> index </a:t>
            </a:r>
            <a:r>
              <a:rPr lang="en-IN" dirty="0"/>
              <a:t>with the given element one by one, until we get the required element or end of the array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251460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" y="2514600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i=0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36966"/>
                  </p:ext>
                </p:extLst>
              </p:nvPr>
            </p:nvGraphicFramePr>
            <p:xfrm>
              <a:off x="941115" y="30480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36966"/>
                  </p:ext>
                </p:extLst>
              </p:nvPr>
            </p:nvGraphicFramePr>
            <p:xfrm>
              <a:off x="941115" y="30480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62" t="-2667" r="-40384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962" t="-2667" r="-30384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9048" t="-2667" r="-200952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923" t="-2667" r="-102885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923" t="-2667" r="-2885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/>
          <p:cNvGrpSpPr/>
          <p:nvPr/>
        </p:nvGrpSpPr>
        <p:grpSpPr>
          <a:xfrm>
            <a:off x="1169715" y="3505200"/>
            <a:ext cx="260008" cy="614065"/>
            <a:chOff x="457200" y="3505200"/>
            <a:chExt cx="260008" cy="614065"/>
          </a:xfrm>
        </p:grpSpPr>
        <p:sp>
          <p:nvSpPr>
            <p:cNvPr id="12" name="TextBox 11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228600" y="4424065"/>
            <a:ext cx="403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5538" y="4439405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2: i=1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482248"/>
                  </p:ext>
                </p:extLst>
              </p:nvPr>
            </p:nvGraphicFramePr>
            <p:xfrm>
              <a:off x="900900" y="4948535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482248"/>
                  </p:ext>
                </p:extLst>
              </p:nvPr>
            </p:nvGraphicFramePr>
            <p:xfrm>
              <a:off x="900900" y="4948535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62" t="-1316" r="-40384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316" r="-30000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923" t="-1316" r="-20288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9048" t="-1316" r="-100952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2885" t="-1316" r="-1923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7" name="Group 16"/>
          <p:cNvGrpSpPr/>
          <p:nvPr/>
        </p:nvGrpSpPr>
        <p:grpSpPr>
          <a:xfrm>
            <a:off x="1129500" y="5405735"/>
            <a:ext cx="260008" cy="614065"/>
            <a:chOff x="457200" y="3505200"/>
            <a:chExt cx="260008" cy="614065"/>
          </a:xfrm>
        </p:grpSpPr>
        <p:sp>
          <p:nvSpPr>
            <p:cNvPr id="18" name="TextBox 17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4267200" y="2514600"/>
            <a:ext cx="0" cy="388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78775" y="2526175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3: i=2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27401"/>
                  </p:ext>
                </p:extLst>
              </p:nvPr>
            </p:nvGraphicFramePr>
            <p:xfrm>
              <a:off x="4598715" y="30480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27401"/>
                  </p:ext>
                </p:extLst>
              </p:nvPr>
            </p:nvGraphicFramePr>
            <p:xfrm>
              <a:off x="4598715" y="30480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62" t="-2667" r="-40384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962" t="-2667" r="-30384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9048" t="-2667" r="-200952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923" t="-2667" r="-102885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923" t="-2667" r="-2885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3" name="Group 22"/>
          <p:cNvGrpSpPr/>
          <p:nvPr/>
        </p:nvGrpSpPr>
        <p:grpSpPr>
          <a:xfrm>
            <a:off x="5417799" y="3505200"/>
            <a:ext cx="260008" cy="614065"/>
            <a:chOff x="457200" y="3505200"/>
            <a:chExt cx="260008" cy="614065"/>
          </a:xfrm>
        </p:grpSpPr>
        <p:sp>
          <p:nvSpPr>
            <p:cNvPr id="24" name="TextBox 23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>
            <a:off x="4267200" y="4416955"/>
            <a:ext cx="472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67200" y="4419600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4: i=3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6463740"/>
                  </p:ext>
                </p:extLst>
              </p:nvPr>
            </p:nvGraphicFramePr>
            <p:xfrm>
              <a:off x="4587140" y="4941425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6463740"/>
                  </p:ext>
                </p:extLst>
              </p:nvPr>
            </p:nvGraphicFramePr>
            <p:xfrm>
              <a:off x="4587140" y="4941425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62" t="-1316" r="-40384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316" r="-30000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923" t="-1316" r="-20288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9048" t="-1316" r="-100952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2885" t="-1316" r="-1923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9" name="Group 28"/>
          <p:cNvGrpSpPr/>
          <p:nvPr/>
        </p:nvGrpSpPr>
        <p:grpSpPr>
          <a:xfrm>
            <a:off x="6042950" y="5415987"/>
            <a:ext cx="260008" cy="614065"/>
            <a:chOff x="457200" y="3505200"/>
            <a:chExt cx="260008" cy="614065"/>
          </a:xfrm>
        </p:grpSpPr>
        <p:sp>
          <p:nvSpPr>
            <p:cNvPr id="30" name="TextBox 29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553200" y="494142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941425"/>
                <a:ext cx="43794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4724400" y="6031468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Element found at </a:t>
            </a:r>
            <a:r>
              <a:rPr lang="en-IN" b="1" dirty="0" err="1"/>
              <a:t>i</a:t>
            </a:r>
            <a:r>
              <a:rPr lang="en-IN" b="1" baseline="30000" dirty="0" err="1"/>
              <a:t>th</a:t>
            </a:r>
            <a:r>
              <a:rPr lang="en-IN" b="1" dirty="0"/>
              <a:t> index, i=3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88565" y="4019490"/>
                <a:ext cx="822307" cy="400110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65" y="4019490"/>
                <a:ext cx="82230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413924" y="5924490"/>
                <a:ext cx="822307" cy="400110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24" y="5924490"/>
                <a:ext cx="82230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818668" y="4019490"/>
                <a:ext cx="822307" cy="400110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68" y="4019490"/>
                <a:ext cx="82230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06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42276E-6 L 0.06076 3.42276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89547E-6 L 0.06823 -2.89547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2109E-6 L 0.06666 1.22109E-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 animBg="1"/>
      <p:bldP spid="15" grpId="0" animBg="1"/>
      <p:bldP spid="21" grpId="0" animBg="1"/>
      <p:bldP spid="27" grpId="0" animBg="1"/>
      <p:bldP spid="32" grpId="0"/>
      <p:bldP spid="33" grpId="0"/>
      <p:bldP spid="3" grpId="0" animBg="1"/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143000"/>
            <a:ext cx="8610600" cy="341632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Input	: Array A, element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Output	: First index of element in A or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	  -1 if not found 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endParaRPr lang="en-IN" sz="24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sz="24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Linear_Search</a:t>
            </a:r>
            <a:endParaRPr lang="en-IN" sz="24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for i = 1 to last index of A: 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	 if A[i] equals element: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		 return i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6096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required element in the given array can be found at,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E.g. 2: It is at the first position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	Best Case: minimum comparison is required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/>
              <a:t>E.g. 3 or 1: Anywhere after the first position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	Average Case: average number of comparison is required 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/>
              <a:t>E.g. 8 or 7: Last position or does not found at all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	Worst Case: maximum comparison is required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373045"/>
              </p:ext>
            </p:extLst>
          </p:nvPr>
        </p:nvGraphicFramePr>
        <p:xfrm>
          <a:off x="2541315" y="4606636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41314" y="4602171"/>
            <a:ext cx="637309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3875313" y="4408710"/>
            <a:ext cx="533400" cy="1926779"/>
          </a:xfrm>
          <a:prstGeom prst="leftBrace">
            <a:avLst/>
          </a:prstGeom>
          <a:ln w="28575">
            <a:solidFill>
              <a:srgbClr val="009E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16200000">
            <a:off x="5579852" y="3751052"/>
            <a:ext cx="346496" cy="1295400"/>
          </a:xfrm>
          <a:prstGeom prst="rightBrace">
            <a:avLst>
              <a:gd name="adj1" fmla="val 8333"/>
              <a:gd name="adj2" fmla="val 4754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1802086" y="5275118"/>
            <a:ext cx="1322114" cy="516082"/>
          </a:xfrm>
          <a:prstGeom prst="wedgeRoundRectCallout">
            <a:avLst>
              <a:gd name="adj1" fmla="val 26457"/>
              <a:gd name="adj2" fmla="val -85664"/>
              <a:gd name="adj3" fmla="val 16667"/>
            </a:avLst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66FF"/>
                </a:solidFill>
              </a:rPr>
              <a:t>Best Case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178623" y="5843154"/>
            <a:ext cx="1610591" cy="516082"/>
          </a:xfrm>
          <a:prstGeom prst="wedgeRoundRectCallout">
            <a:avLst>
              <a:gd name="adj1" fmla="val 11188"/>
              <a:gd name="adj2" fmla="val -88307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Average Case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172200" y="3797356"/>
            <a:ext cx="1447800" cy="380867"/>
          </a:xfrm>
          <a:prstGeom prst="wedgeRoundRectCallout">
            <a:avLst>
              <a:gd name="adj1" fmla="val -81526"/>
              <a:gd name="adj2" fmla="val 6524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Worst Case</a:t>
            </a:r>
          </a:p>
        </p:txBody>
      </p:sp>
    </p:spTree>
    <p:extLst>
      <p:ext uri="{BB962C8B-B14F-4D97-AF65-F5344CB8AC3E}">
        <p14:creationId xmlns:p14="http://schemas.microsoft.com/office/powerpoint/2010/main" val="157264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Algorithm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111232"/>
              </p:ext>
            </p:extLst>
          </p:nvPr>
        </p:nvGraphicFramePr>
        <p:xfrm>
          <a:off x="838200" y="1295400"/>
          <a:ext cx="74676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89200">
                  <a:extLst>
                    <a:ext uri="{9D8B030D-6E8A-4147-A177-3AD203B41FA5}">
                      <a16:colId xmlns="" xmlns:a16="http://schemas.microsoft.com/office/drawing/2014/main" val="2413822120"/>
                    </a:ext>
                  </a:extLst>
                </a:gridCol>
                <a:gridCol w="2489200">
                  <a:extLst>
                    <a:ext uri="{9D8B030D-6E8A-4147-A177-3AD203B41FA5}">
                      <a16:colId xmlns="" xmlns:a16="http://schemas.microsoft.com/office/drawing/2014/main" val="604224479"/>
                    </a:ext>
                  </a:extLst>
                </a:gridCol>
                <a:gridCol w="2489200">
                  <a:extLst>
                    <a:ext uri="{9D8B030D-6E8A-4147-A177-3AD203B41FA5}">
                      <a16:colId xmlns="" xmlns:a16="http://schemas.microsoft.com/office/drawing/2014/main" val="440591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C00000"/>
                          </a:solidFill>
                        </a:rPr>
                        <a:t>Best case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C00000"/>
                          </a:solidFill>
                        </a:rPr>
                        <a:t>Average case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C00000"/>
                          </a:solidFill>
                        </a:rPr>
                        <a:t>Worst</a:t>
                      </a:r>
                      <a:r>
                        <a:rPr lang="en-US" sz="2400" b="0" baseline="0" dirty="0">
                          <a:solidFill>
                            <a:srgbClr val="C00000"/>
                          </a:solidFill>
                        </a:rPr>
                        <a:t> case</a:t>
                      </a:r>
                      <a:endParaRPr lang="en-US" sz="24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028248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43543"/>
              </p:ext>
            </p:extLst>
          </p:nvPr>
        </p:nvGraphicFramePr>
        <p:xfrm>
          <a:off x="838200" y="2435352"/>
          <a:ext cx="7467600" cy="1005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89200">
                  <a:extLst>
                    <a:ext uri="{9D8B030D-6E8A-4147-A177-3AD203B41FA5}">
                      <a16:colId xmlns="" xmlns:a16="http://schemas.microsoft.com/office/drawing/2014/main" val="2413822120"/>
                    </a:ext>
                  </a:extLst>
                </a:gridCol>
                <a:gridCol w="2489200">
                  <a:extLst>
                    <a:ext uri="{9D8B030D-6E8A-4147-A177-3AD203B41FA5}">
                      <a16:colId xmlns="" xmlns:a16="http://schemas.microsoft.com/office/drawing/2014/main" val="604224479"/>
                    </a:ext>
                  </a:extLst>
                </a:gridCol>
                <a:gridCol w="2489200">
                  <a:extLst>
                    <a:ext uri="{9D8B030D-6E8A-4147-A177-3AD203B41FA5}">
                      <a16:colId xmlns="" xmlns:a16="http://schemas.microsoft.com/office/drawing/2014/main" val="440591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Algorithm’s behavior under optimal condition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Algorithm’s behavior under random condition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Algorithm’s behavior under the worst condition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592363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653652"/>
              </p:ext>
            </p:extLst>
          </p:nvPr>
        </p:nvGraphicFramePr>
        <p:xfrm>
          <a:off x="838200" y="1743456"/>
          <a:ext cx="7467600" cy="70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89200">
                  <a:extLst>
                    <a:ext uri="{9D8B030D-6E8A-4147-A177-3AD203B41FA5}">
                      <a16:colId xmlns="" xmlns:a16="http://schemas.microsoft.com/office/drawing/2014/main" val="2413822120"/>
                    </a:ext>
                  </a:extLst>
                </a:gridCol>
                <a:gridCol w="2489200">
                  <a:extLst>
                    <a:ext uri="{9D8B030D-6E8A-4147-A177-3AD203B41FA5}">
                      <a16:colId xmlns="" xmlns:a16="http://schemas.microsoft.com/office/drawing/2014/main" val="604224479"/>
                    </a:ext>
                  </a:extLst>
                </a:gridCol>
                <a:gridCol w="2489200">
                  <a:extLst>
                    <a:ext uri="{9D8B030D-6E8A-4147-A177-3AD203B41FA5}">
                      <a16:colId xmlns="" xmlns:a16="http://schemas.microsoft.com/office/drawing/2014/main" val="440591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Resource usage is minimum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Resource usage is average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Resource usage is maximum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334204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387314"/>
              </p:ext>
            </p:extLst>
          </p:nvPr>
        </p:nvGraphicFramePr>
        <p:xfrm>
          <a:off x="838200" y="4123944"/>
          <a:ext cx="7467600" cy="70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89200">
                  <a:extLst>
                    <a:ext uri="{9D8B030D-6E8A-4147-A177-3AD203B41FA5}">
                      <a16:colId xmlns="" xmlns:a16="http://schemas.microsoft.com/office/drawing/2014/main" val="2413822120"/>
                    </a:ext>
                  </a:extLst>
                </a:gridCol>
                <a:gridCol w="2489200">
                  <a:extLst>
                    <a:ext uri="{9D8B030D-6E8A-4147-A177-3AD203B41FA5}">
                      <a16:colId xmlns="" xmlns:a16="http://schemas.microsoft.com/office/drawing/2014/main" val="604224479"/>
                    </a:ext>
                  </a:extLst>
                </a:gridCol>
                <a:gridCol w="2489200">
                  <a:extLst>
                    <a:ext uri="{9D8B030D-6E8A-4147-A177-3AD203B41FA5}">
                      <a16:colId xmlns="" xmlns:a16="http://schemas.microsoft.com/office/drawing/2014/main" val="440591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Lower bound on running time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Average bound on running time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Upper bound on running time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592363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33180"/>
              </p:ext>
            </p:extLst>
          </p:nvPr>
        </p:nvGraphicFramePr>
        <p:xfrm>
          <a:off x="838200" y="3432048"/>
          <a:ext cx="7467600" cy="70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89200">
                  <a:extLst>
                    <a:ext uri="{9D8B030D-6E8A-4147-A177-3AD203B41FA5}">
                      <a16:colId xmlns="" xmlns:a16="http://schemas.microsoft.com/office/drawing/2014/main" val="2413822120"/>
                    </a:ext>
                  </a:extLst>
                </a:gridCol>
                <a:gridCol w="2489200">
                  <a:extLst>
                    <a:ext uri="{9D8B030D-6E8A-4147-A177-3AD203B41FA5}">
                      <a16:colId xmlns="" xmlns:a16="http://schemas.microsoft.com/office/drawing/2014/main" val="604224479"/>
                    </a:ext>
                  </a:extLst>
                </a:gridCol>
                <a:gridCol w="2489200">
                  <a:extLst>
                    <a:ext uri="{9D8B030D-6E8A-4147-A177-3AD203B41FA5}">
                      <a16:colId xmlns="" xmlns:a16="http://schemas.microsoft.com/office/drawing/2014/main" val="440591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Minimum number of steps or operations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Average number of steps or operations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Maximum number of steps or operations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334204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82068"/>
              </p:ext>
            </p:extLst>
          </p:nvPr>
        </p:nvGraphicFramePr>
        <p:xfrm>
          <a:off x="838200" y="4815840"/>
          <a:ext cx="7467600" cy="70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89200">
                  <a:extLst>
                    <a:ext uri="{9D8B030D-6E8A-4147-A177-3AD203B41FA5}">
                      <a16:colId xmlns="" xmlns:a16="http://schemas.microsoft.com/office/drawing/2014/main" val="2413822120"/>
                    </a:ext>
                  </a:extLst>
                </a:gridCol>
                <a:gridCol w="4978400">
                  <a:extLst>
                    <a:ext uri="{9D8B030D-6E8A-4147-A177-3AD203B41FA5}">
                      <a16:colId xmlns="" xmlns:a16="http://schemas.microsoft.com/office/drawing/2014/main" val="604224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/>
                        <a:t>Generally</a:t>
                      </a:r>
                      <a:r>
                        <a:rPr lang="en-US" sz="2000" b="1" baseline="0" dirty="0"/>
                        <a:t> do not occur in real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Average and worst-case performances are the most used in algorithm analysis.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3342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84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Asymptotic 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10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5219700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Suppose, you are writing a program </a:t>
            </a:r>
            <a:r>
              <a:rPr lang="en-US" b="1" dirty="0"/>
              <a:t>to find a book </a:t>
            </a:r>
            <a:r>
              <a:rPr lang="en-US" dirty="0"/>
              <a:t>from the shelf.</a:t>
            </a:r>
          </a:p>
          <a:p>
            <a:r>
              <a:rPr lang="en-US" dirty="0"/>
              <a:t>For any required book, it will start checking books one by one from the bottom. </a:t>
            </a:r>
          </a:p>
          <a:p>
            <a:r>
              <a:rPr lang="en-US" dirty="0"/>
              <a:t>If you wanted Harry Potter 3, it would only take 3 actions (or tries) because it’s the third book in the sequence. </a:t>
            </a:r>
          </a:p>
          <a:p>
            <a:r>
              <a:rPr lang="en-US" dirty="0"/>
              <a:t>If Harry Potter 7 — it’s the last book so it would have to check all 7 books. </a:t>
            </a:r>
          </a:p>
          <a:p>
            <a:r>
              <a:rPr lang="en-US" dirty="0"/>
              <a:t>What if there are total 10 books? How about 10,00,000 books? It would take 1 million tries.</a:t>
            </a:r>
          </a:p>
        </p:txBody>
      </p:sp>
      <p:pic>
        <p:nvPicPr>
          <p:cNvPr id="4" name="Picture 2" descr="http://2.bp.blogspot.com/_5PudbMqUjng/TR5Cu-fq4ZI/AAAAAAAAACk/t_oojdxP-c8/s400/harrypot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438775" y="2181226"/>
            <a:ext cx="38100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20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are sorting numbers in </a:t>
            </a:r>
            <a:r>
              <a:rPr lang="en-US" b="1" dirty="0"/>
              <a:t>Ascending / Increasing order</a:t>
            </a:r>
            <a:r>
              <a:rPr lang="en-US" dirty="0"/>
              <a:t>.</a:t>
            </a:r>
          </a:p>
          <a:p>
            <a:r>
              <a:rPr lang="en-US" dirty="0"/>
              <a:t>The initial arrangement of given numbers can be in </a:t>
            </a:r>
            <a:r>
              <a:rPr lang="en-US" b="1" dirty="0"/>
              <a:t>any of the following </a:t>
            </a:r>
            <a:r>
              <a:rPr lang="en-US" dirty="0"/>
              <a:t>three orders.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Numbers are already in required order, i.e., Ascending order </a:t>
            </a:r>
          </a:p>
          <a:p>
            <a:pPr marL="914400" lvl="2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No change is required – Best Case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Numbers are randomly arranged initially.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200" b="1" dirty="0">
                <a:solidFill>
                  <a:srgbClr val="C00000"/>
                </a:solidFill>
              </a:rPr>
              <a:t>Some numbers will change their position – Average Case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/>
              <a:t>Numbers are initially arranged in Descending or Decreasing order. </a:t>
            </a:r>
          </a:p>
          <a:p>
            <a:pPr marL="1371600" lvl="2" indent="-457200">
              <a:buNone/>
              <a:tabLst>
                <a:tab pos="860425" algn="l"/>
              </a:tabLst>
            </a:pPr>
            <a:r>
              <a:rPr lang="en-US" sz="2200" b="1" dirty="0">
                <a:solidFill>
                  <a:srgbClr val="C00000"/>
                </a:solidFill>
              </a:rPr>
              <a:t>All numbers will change their position – Worst Case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39060"/>
              </p:ext>
            </p:extLst>
          </p:nvPr>
        </p:nvGraphicFramePr>
        <p:xfrm>
          <a:off x="1245915" y="5021694"/>
          <a:ext cx="317368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89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89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89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89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8948">
                  <a:extLst>
                    <a:ext uri="{9D8B030D-6E8A-4147-A177-3AD203B41FA5}">
                      <a16:colId xmlns="" xmlns:a16="http://schemas.microsoft.com/office/drawing/2014/main" val="1398714470"/>
                    </a:ext>
                  </a:extLst>
                </a:gridCol>
              </a:tblGrid>
              <a:tr h="342331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5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9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12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23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32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459002"/>
              </p:ext>
            </p:extLst>
          </p:nvPr>
        </p:nvGraphicFramePr>
        <p:xfrm>
          <a:off x="1245915" y="5520747"/>
          <a:ext cx="317368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89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89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89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89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8948">
                  <a:extLst>
                    <a:ext uri="{9D8B030D-6E8A-4147-A177-3AD203B41FA5}">
                      <a16:colId xmlns="" xmlns:a16="http://schemas.microsoft.com/office/drawing/2014/main" val="2959854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9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5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12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32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23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81977"/>
              </p:ext>
            </p:extLst>
          </p:nvPr>
        </p:nvGraphicFramePr>
        <p:xfrm>
          <a:off x="1245915" y="6019800"/>
          <a:ext cx="317368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48">
                  <a:extLst>
                    <a:ext uri="{9D8B030D-6E8A-4147-A177-3AD203B41FA5}">
                      <a16:colId xmlns="" xmlns:a16="http://schemas.microsoft.com/office/drawing/2014/main" val="155601329"/>
                    </a:ext>
                  </a:extLst>
                </a:gridCol>
                <a:gridCol w="5289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89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89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89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89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32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23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12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9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5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402955"/>
              </p:ext>
            </p:extLst>
          </p:nvPr>
        </p:nvGraphicFramePr>
        <p:xfrm>
          <a:off x="5741715" y="5520747"/>
          <a:ext cx="317368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89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89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89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89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8948">
                  <a:extLst>
                    <a:ext uri="{9D8B030D-6E8A-4147-A177-3AD203B41FA5}">
                      <a16:colId xmlns="" xmlns:a16="http://schemas.microsoft.com/office/drawing/2014/main" val="25475856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5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9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12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23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32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4419603" y="5219814"/>
            <a:ext cx="1169712" cy="409548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4419603" y="5718867"/>
            <a:ext cx="116971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4419603" y="5827482"/>
            <a:ext cx="1169712" cy="3904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98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Best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Linear search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Element at the first position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Element in any of the middle position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Element at last position or not present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Finding book from shelf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The first book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Any book in-between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The last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Sorting numbers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Already sorted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Randomly arranged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Sorted in reverse order 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524000"/>
            <a:ext cx="3352800" cy="304800"/>
          </a:xfrm>
          <a:prstGeom prst="rect">
            <a:avLst/>
          </a:prstGeom>
          <a:noFill/>
          <a:ln w="190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3238500"/>
            <a:ext cx="3048000" cy="304800"/>
          </a:xfrm>
          <a:prstGeom prst="rect">
            <a:avLst/>
          </a:prstGeom>
          <a:noFill/>
          <a:ln w="190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4962667"/>
            <a:ext cx="3048000" cy="304800"/>
          </a:xfrm>
          <a:prstGeom prst="rect">
            <a:avLst/>
          </a:prstGeom>
          <a:noFill/>
          <a:ln w="190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86400" y="1066800"/>
            <a:ext cx="3429000" cy="526694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Best Case: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Minimum number of search / swap is required.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Minimum time is consumed to find solution.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Known as the LOWER BOUND of running time.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Running time is denoted as </a:t>
            </a:r>
            <a:r>
              <a:rPr lang="el-GR" sz="2400" dirty="0">
                <a:solidFill>
                  <a:srgbClr val="C00000"/>
                </a:solidFill>
              </a:rPr>
              <a:t>Ω</a:t>
            </a:r>
            <a:r>
              <a:rPr lang="en-US" sz="2400" dirty="0">
                <a:solidFill>
                  <a:srgbClr val="C00000"/>
                </a:solidFill>
              </a:rPr>
              <a:t> (Omega) - Notation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</p:cNvCxnSpPr>
          <p:nvPr/>
        </p:nvCxnSpPr>
        <p:spPr>
          <a:xfrm>
            <a:off x="4038600" y="1676400"/>
            <a:ext cx="1447800" cy="1066800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</p:cNvCxnSpPr>
          <p:nvPr/>
        </p:nvCxnSpPr>
        <p:spPr>
          <a:xfrm flipV="1">
            <a:off x="3733800" y="3352800"/>
            <a:ext cx="1752600" cy="38100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</p:cNvCxnSpPr>
          <p:nvPr/>
        </p:nvCxnSpPr>
        <p:spPr>
          <a:xfrm flipV="1">
            <a:off x="3733800" y="4038600"/>
            <a:ext cx="1752600" cy="1076467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5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Average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Linear search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Element at the first position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Element in any of the middle position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Element at last position or not present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Finding book from shelf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The first book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Any book in-between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The last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Sorting numbers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Already sorted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Randomly arranged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Sorted in reverse order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3627924"/>
            <a:ext cx="3048000" cy="3657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5325934"/>
            <a:ext cx="3048000" cy="3657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86400" y="1066800"/>
            <a:ext cx="3429000" cy="526694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Average Case: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Average number of search / swap is required.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Average time is consumed to find solution.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Known as the TIGHT BOUND of running time.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Running time is denoted using </a:t>
            </a:r>
            <a:r>
              <a:rPr lang="el-GR" sz="2400" dirty="0">
                <a:solidFill>
                  <a:srgbClr val="C00000"/>
                </a:solidFill>
              </a:rPr>
              <a:t>θ</a:t>
            </a:r>
            <a:r>
              <a:rPr lang="en-US" sz="2400" dirty="0">
                <a:solidFill>
                  <a:srgbClr val="C00000"/>
                </a:solidFill>
              </a:rPr>
              <a:t> (Theta) - Notation</a:t>
            </a:r>
          </a:p>
        </p:txBody>
      </p:sp>
      <p:cxnSp>
        <p:nvCxnSpPr>
          <p:cNvPr id="23" name="Straight Arrow Connector 22"/>
          <p:cNvCxnSpPr>
            <a:stCxn id="6" idx="3"/>
          </p:cNvCxnSpPr>
          <p:nvPr/>
        </p:nvCxnSpPr>
        <p:spPr>
          <a:xfrm flipV="1">
            <a:off x="3657600" y="4648200"/>
            <a:ext cx="1828800" cy="86061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13846" y="2127913"/>
            <a:ext cx="472554" cy="9200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9600" y="1905000"/>
            <a:ext cx="4404246" cy="3657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3657600" y="3810000"/>
            <a:ext cx="1828800" cy="80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6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efficient algorithm</a:t>
            </a:r>
          </a:p>
          <a:p>
            <a:r>
              <a:rPr lang="en-US" dirty="0"/>
              <a:t>Average, Best and Worst case analysis</a:t>
            </a:r>
          </a:p>
          <a:p>
            <a:r>
              <a:rPr lang="en-US" dirty="0"/>
              <a:t>Asymptotic Notations</a:t>
            </a:r>
          </a:p>
          <a:p>
            <a:r>
              <a:rPr lang="en-US" dirty="0"/>
              <a:t>Analyzing control statement </a:t>
            </a:r>
          </a:p>
          <a:p>
            <a:r>
              <a:rPr lang="en-US" dirty="0"/>
              <a:t>Sorting Algorithms and analysis: Bubble sort, Selection sort, Insertion sort, Shell sort and Heap sort</a:t>
            </a:r>
          </a:p>
          <a:p>
            <a:r>
              <a:rPr lang="en-US" dirty="0"/>
              <a:t>Sorting in linear time : Bucket sort, Radix sort and Counting sort</a:t>
            </a:r>
          </a:p>
          <a:p>
            <a:r>
              <a:rPr lang="en-US" dirty="0"/>
              <a:t>Amortized analysis</a:t>
            </a:r>
          </a:p>
        </p:txBody>
      </p:sp>
    </p:spTree>
    <p:extLst>
      <p:ext uri="{BB962C8B-B14F-4D97-AF65-F5344CB8AC3E}">
        <p14:creationId xmlns:p14="http://schemas.microsoft.com/office/powerpoint/2010/main" val="410257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Worst Case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Linear search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Element at first position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Element in any of the middle position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Element at last position or not present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Finding book from shelf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The first book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Any book in-between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The last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Sorting numbers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Already sorted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Randomly arranged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Sorted in reverse order </a:t>
            </a:r>
          </a:p>
        </p:txBody>
      </p:sp>
      <p:sp>
        <p:nvSpPr>
          <p:cNvPr id="4" name="Rectangle 3"/>
          <p:cNvSpPr/>
          <p:nvPr/>
        </p:nvSpPr>
        <p:spPr>
          <a:xfrm>
            <a:off x="647700" y="2339340"/>
            <a:ext cx="4457700" cy="365760"/>
          </a:xfrm>
          <a:prstGeom prst="rect">
            <a:avLst/>
          </a:prstGeom>
          <a:noFill/>
          <a:ln w="19050"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7700" y="4041260"/>
            <a:ext cx="3048000" cy="365760"/>
          </a:xfrm>
          <a:prstGeom prst="rect">
            <a:avLst/>
          </a:prstGeom>
          <a:noFill/>
          <a:ln w="19050"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7700" y="5763310"/>
            <a:ext cx="3048000" cy="365760"/>
          </a:xfrm>
          <a:prstGeom prst="rect">
            <a:avLst/>
          </a:prstGeom>
          <a:noFill/>
          <a:ln w="19050"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86400" y="1066800"/>
            <a:ext cx="3429000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40524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Worst Case: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Maximum number of search / swap is required.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Maximum time is consumed to find solution.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Known as the UPPER BOUND of running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Running time is denoted using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O</a:t>
            </a:r>
            <a:r>
              <a:rPr lang="el-GR" sz="2400" dirty="0">
                <a:solidFill>
                  <a:srgbClr val="C00000"/>
                </a:solidFill>
              </a:rPr>
              <a:t>-</a:t>
            </a:r>
            <a:r>
              <a:rPr lang="en-US" sz="2400" dirty="0">
                <a:solidFill>
                  <a:srgbClr val="C00000"/>
                </a:solidFill>
              </a:rPr>
              <a:t>Notation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(Big O notation) </a:t>
            </a:r>
          </a:p>
        </p:txBody>
      </p:sp>
      <p:cxnSp>
        <p:nvCxnSpPr>
          <p:cNvPr id="21" name="Straight Arrow Connector 20"/>
          <p:cNvCxnSpPr>
            <a:stCxn id="5" idx="3"/>
          </p:cNvCxnSpPr>
          <p:nvPr/>
        </p:nvCxnSpPr>
        <p:spPr>
          <a:xfrm>
            <a:off x="3695700" y="4224140"/>
            <a:ext cx="1790700" cy="11487"/>
          </a:xfrm>
          <a:prstGeom prst="straightConnector1">
            <a:avLst/>
          </a:prstGeom>
          <a:ln w="28575">
            <a:solidFill>
              <a:srgbClr val="E40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</p:cNvCxnSpPr>
          <p:nvPr/>
        </p:nvCxnSpPr>
        <p:spPr>
          <a:xfrm flipV="1">
            <a:off x="3695700" y="4997368"/>
            <a:ext cx="1790700" cy="948822"/>
          </a:xfrm>
          <a:prstGeom prst="straightConnector1">
            <a:avLst/>
          </a:prstGeom>
          <a:ln w="28575">
            <a:solidFill>
              <a:srgbClr val="E40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5105400" y="2522220"/>
            <a:ext cx="381000" cy="850925"/>
          </a:xfrm>
          <a:prstGeom prst="straightConnector1">
            <a:avLst/>
          </a:prstGeom>
          <a:ln w="28575">
            <a:solidFill>
              <a:srgbClr val="E40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89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Asymptotic Notations (</a:t>
            </a:r>
            <a:r>
              <a:rPr lang="en-US" sz="2200" b="1" dirty="0"/>
              <a:t>Big O, </a:t>
            </a:r>
            <a:r>
              <a:rPr lang="el-GR" sz="2200" b="1" dirty="0"/>
              <a:t>θ</a:t>
            </a:r>
            <a:r>
              <a:rPr lang="en-US" sz="2200" dirty="0"/>
              <a:t> - </a:t>
            </a:r>
            <a:r>
              <a:rPr lang="en-US" sz="2200" b="1" dirty="0"/>
              <a:t>Theta and </a:t>
            </a:r>
            <a:r>
              <a:rPr lang="el-GR" sz="2200" b="1" dirty="0"/>
              <a:t>Ω</a:t>
            </a:r>
            <a:r>
              <a:rPr lang="el-GR" sz="2200" dirty="0"/>
              <a:t> </a:t>
            </a:r>
            <a:r>
              <a:rPr lang="en-US" sz="2200" dirty="0"/>
              <a:t>- </a:t>
            </a:r>
            <a:r>
              <a:rPr lang="en-US" sz="2200" b="1" dirty="0"/>
              <a:t>Omega</a:t>
            </a:r>
            <a:r>
              <a:rPr lang="en-US" sz="2200" dirty="0"/>
              <a:t>) allow us to analyze an algorithm’s running time.</a:t>
            </a:r>
          </a:p>
          <a:p>
            <a:r>
              <a:rPr lang="en-US" sz="2200" dirty="0"/>
              <a:t>This is also known as an algorithm’s </a:t>
            </a:r>
            <a:r>
              <a:rPr lang="en-US" sz="2200" b="1" dirty="0"/>
              <a:t>growth rate</a:t>
            </a:r>
            <a:r>
              <a:rPr lang="en-US" sz="2200" dirty="0"/>
              <a:t>.</a:t>
            </a:r>
          </a:p>
          <a:p>
            <a:r>
              <a:rPr lang="en-US" sz="2200" dirty="0"/>
              <a:t>The running time of an algorithm is compared with </a:t>
            </a:r>
            <a:r>
              <a:rPr lang="en-US" sz="2200" b="1" dirty="0"/>
              <a:t>some common orders of growth</a:t>
            </a:r>
            <a:r>
              <a:rPr lang="en-US" sz="2200" dirty="0"/>
              <a:t> in the complexity analysis. Such as,</a:t>
            </a:r>
          </a:p>
          <a:p>
            <a:endParaRPr lang="en-US" sz="2000" dirty="0"/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8602890"/>
                  </p:ext>
                </p:extLst>
              </p:nvPr>
            </p:nvGraphicFramePr>
            <p:xfrm>
              <a:off x="762002" y="3567007"/>
              <a:ext cx="7693647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5848">
                      <a:extLst>
                        <a:ext uri="{9D8B030D-6E8A-4147-A177-3AD203B41FA5}">
                          <a16:colId xmlns="" xmlns:a16="http://schemas.microsoft.com/office/drawing/2014/main" val="1111091130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="" xmlns:a16="http://schemas.microsoft.com/office/drawing/2014/main" val="1669221587"/>
                        </a:ext>
                      </a:extLst>
                    </a:gridCol>
                    <a:gridCol w="2743199">
                      <a:extLst>
                        <a:ext uri="{9D8B030D-6E8A-4147-A177-3AD203B41FA5}">
                          <a16:colId xmlns="" xmlns:a16="http://schemas.microsoft.com/office/drawing/2014/main" val="177760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vl="0"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growth is constant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Does not depend on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8252445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8602890"/>
                  </p:ext>
                </p:extLst>
              </p:nvPr>
            </p:nvGraphicFramePr>
            <p:xfrm>
              <a:off x="762002" y="3567007"/>
              <a:ext cx="7693647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5848">
                      <a:extLst>
                        <a:ext uri="{9D8B030D-6E8A-4147-A177-3AD203B41FA5}">
                          <a16:colId xmlns:a16="http://schemas.microsoft.com/office/drawing/2014/main" val="1111091130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669221587"/>
                        </a:ext>
                      </a:extLst>
                    </a:gridCol>
                    <a:gridCol w="2743199">
                      <a:extLst>
                        <a:ext uri="{9D8B030D-6E8A-4147-A177-3AD203B41FA5}">
                          <a16:colId xmlns:a16="http://schemas.microsoft.com/office/drawing/2014/main" val="177760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" t="-8197" r="-21625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growth is constant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Does not depend on 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52445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741273"/>
                  </p:ext>
                </p:extLst>
              </p:nvPr>
            </p:nvGraphicFramePr>
            <p:xfrm>
              <a:off x="762001" y="3933614"/>
              <a:ext cx="76936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5848">
                      <a:extLst>
                        <a:ext uri="{9D8B030D-6E8A-4147-A177-3AD203B41FA5}">
                          <a16:colId xmlns="" xmlns:a16="http://schemas.microsoft.com/office/drawing/2014/main" val="1111091130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="" xmlns:a16="http://schemas.microsoft.com/office/drawing/2014/main" val="1669221587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="" xmlns:a16="http://schemas.microsoft.com/office/drawing/2014/main" val="1777609856"/>
                        </a:ext>
                      </a:extLst>
                    </a:gridCol>
                    <a:gridCol w="1981200">
                      <a:extLst>
                        <a:ext uri="{9D8B030D-6E8A-4147-A177-3AD203B41FA5}">
                          <a16:colId xmlns="" xmlns:a16="http://schemas.microsoft.com/office/drawing/2014/main" val="20983829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vl="0"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growth is logarithmic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3.32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6.64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8252445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741273"/>
                  </p:ext>
                </p:extLst>
              </p:nvPr>
            </p:nvGraphicFramePr>
            <p:xfrm>
              <a:off x="762001" y="3933614"/>
              <a:ext cx="76936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5848">
                      <a:extLst>
                        <a:ext uri="{9D8B030D-6E8A-4147-A177-3AD203B41FA5}">
                          <a16:colId xmlns:a16="http://schemas.microsoft.com/office/drawing/2014/main" val="1111091130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669221587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777609856"/>
                        </a:ext>
                      </a:extLst>
                    </a:gridCol>
                    <a:gridCol w="1981200">
                      <a:extLst>
                        <a:ext uri="{9D8B030D-6E8A-4147-A177-3AD203B41FA5}">
                          <a16:colId xmlns:a16="http://schemas.microsoft.com/office/drawing/2014/main" val="20983829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" t="-8065" r="-21625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growth is logarithmic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3.32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6.64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52445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1752707"/>
                  </p:ext>
                </p:extLst>
              </p:nvPr>
            </p:nvGraphicFramePr>
            <p:xfrm>
              <a:off x="762002" y="4300221"/>
              <a:ext cx="7693647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5848">
                      <a:extLst>
                        <a:ext uri="{9D8B030D-6E8A-4147-A177-3AD203B41FA5}">
                          <a16:colId xmlns="" xmlns:a16="http://schemas.microsoft.com/office/drawing/2014/main" val="1111091130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="" xmlns:a16="http://schemas.microsoft.com/office/drawing/2014/main" val="1669221587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="" xmlns:a16="http://schemas.microsoft.com/office/drawing/2014/main" val="1777609856"/>
                        </a:ext>
                      </a:extLst>
                    </a:gridCol>
                    <a:gridCol w="1981199">
                      <a:extLst>
                        <a:ext uri="{9D8B030D-6E8A-4147-A177-3AD203B41FA5}">
                          <a16:colId xmlns="" xmlns:a16="http://schemas.microsoft.com/office/drawing/2014/main" val="20983829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vl="0"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growth is linear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8252445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1752707"/>
                  </p:ext>
                </p:extLst>
              </p:nvPr>
            </p:nvGraphicFramePr>
            <p:xfrm>
              <a:off x="762002" y="4300221"/>
              <a:ext cx="7693647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5848">
                      <a:extLst>
                        <a:ext uri="{9D8B030D-6E8A-4147-A177-3AD203B41FA5}">
                          <a16:colId xmlns:a16="http://schemas.microsoft.com/office/drawing/2014/main" val="1111091130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669221587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777609856"/>
                        </a:ext>
                      </a:extLst>
                    </a:gridCol>
                    <a:gridCol w="1981199">
                      <a:extLst>
                        <a:ext uri="{9D8B030D-6E8A-4147-A177-3AD203B41FA5}">
                          <a16:colId xmlns:a16="http://schemas.microsoft.com/office/drawing/2014/main" val="20983829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" t="-8065" r="-21625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growth is linear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52445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8124134"/>
                  </p:ext>
                </p:extLst>
              </p:nvPr>
            </p:nvGraphicFramePr>
            <p:xfrm>
              <a:off x="762570" y="4666828"/>
              <a:ext cx="7692511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4710">
                      <a:extLst>
                        <a:ext uri="{9D8B030D-6E8A-4147-A177-3AD203B41FA5}">
                          <a16:colId xmlns="" xmlns:a16="http://schemas.microsoft.com/office/drawing/2014/main" val="1111091130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="" xmlns:a16="http://schemas.microsoft.com/office/drawing/2014/main" val="1669221587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="" xmlns:a16="http://schemas.microsoft.com/office/drawing/2014/main" val="1777609856"/>
                        </a:ext>
                      </a:extLst>
                    </a:gridCol>
                    <a:gridCol w="1981201">
                      <a:extLst>
                        <a:ext uri="{9D8B030D-6E8A-4147-A177-3AD203B41FA5}">
                          <a16:colId xmlns="" xmlns:a16="http://schemas.microsoft.com/office/drawing/2014/main" val="20983829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vl="0"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growth is faster than linear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33.2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8252445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8124134"/>
                  </p:ext>
                </p:extLst>
              </p:nvPr>
            </p:nvGraphicFramePr>
            <p:xfrm>
              <a:off x="762570" y="4666828"/>
              <a:ext cx="7692511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4710">
                      <a:extLst>
                        <a:ext uri="{9D8B030D-6E8A-4147-A177-3AD203B41FA5}">
                          <a16:colId xmlns:a16="http://schemas.microsoft.com/office/drawing/2014/main" val="1111091130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669221587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777609856"/>
                        </a:ext>
                      </a:extLst>
                    </a:gridCol>
                    <a:gridCol w="1981201">
                      <a:extLst>
                        <a:ext uri="{9D8B030D-6E8A-4147-A177-3AD203B41FA5}">
                          <a16:colId xmlns:a16="http://schemas.microsoft.com/office/drawing/2014/main" val="209838294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51" t="-4717" r="-217043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growth is faster than linear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33.2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664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52445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534593"/>
                  </p:ext>
                </p:extLst>
              </p:nvPr>
            </p:nvGraphicFramePr>
            <p:xfrm>
              <a:off x="762002" y="5302675"/>
              <a:ext cx="7693647" cy="393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5847">
                      <a:extLst>
                        <a:ext uri="{9D8B030D-6E8A-4147-A177-3AD203B41FA5}">
                          <a16:colId xmlns="" xmlns:a16="http://schemas.microsoft.com/office/drawing/2014/main" val="1111091130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="" xmlns:a16="http://schemas.microsoft.com/office/drawing/2014/main" val="1669221587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="" xmlns:a16="http://schemas.microsoft.com/office/drawing/2014/main" val="1777609856"/>
                        </a:ext>
                      </a:extLst>
                    </a:gridCol>
                    <a:gridCol w="1981200">
                      <a:extLst>
                        <a:ext uri="{9D8B030D-6E8A-4147-A177-3AD203B41FA5}">
                          <a16:colId xmlns="" xmlns:a16="http://schemas.microsoft.com/office/drawing/2014/main" val="2098382941"/>
                        </a:ext>
                      </a:extLst>
                    </a:gridCol>
                  </a:tblGrid>
                  <a:tr h="393192">
                    <a:tc>
                      <a:txBody>
                        <a:bodyPr/>
                        <a:lstStyle/>
                        <a:p>
                          <a:pPr lvl="0"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growth is quadratic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8252445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534593"/>
                  </p:ext>
                </p:extLst>
              </p:nvPr>
            </p:nvGraphicFramePr>
            <p:xfrm>
              <a:off x="762002" y="5302675"/>
              <a:ext cx="7693647" cy="393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5847">
                      <a:extLst>
                        <a:ext uri="{9D8B030D-6E8A-4147-A177-3AD203B41FA5}">
                          <a16:colId xmlns:a16="http://schemas.microsoft.com/office/drawing/2014/main" val="1111091130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669221587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777609856"/>
                        </a:ext>
                      </a:extLst>
                    </a:gridCol>
                    <a:gridCol w="1981200">
                      <a:extLst>
                        <a:ext uri="{9D8B030D-6E8A-4147-A177-3AD203B41FA5}">
                          <a16:colId xmlns:a16="http://schemas.microsoft.com/office/drawing/2014/main" val="2098382941"/>
                        </a:ext>
                      </a:extLst>
                    </a:gridCol>
                  </a:tblGrid>
                  <a:tr h="393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00" t="-7576" r="-216250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growth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is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quadratic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10000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52445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3049955"/>
                  </p:ext>
                </p:extLst>
              </p:nvPr>
            </p:nvGraphicFramePr>
            <p:xfrm>
              <a:off x="762001" y="5691632"/>
              <a:ext cx="7693648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5847">
                      <a:extLst>
                        <a:ext uri="{9D8B030D-6E8A-4147-A177-3AD203B41FA5}">
                          <a16:colId xmlns="" xmlns:a16="http://schemas.microsoft.com/office/drawing/2014/main" val="1111091130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="" xmlns:a16="http://schemas.microsoft.com/office/drawing/2014/main" val="1669221587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="" xmlns:a16="http://schemas.microsoft.com/office/drawing/2014/main" val="1777609856"/>
                        </a:ext>
                      </a:extLst>
                    </a:gridCol>
                    <a:gridCol w="1981201">
                      <a:extLst>
                        <a:ext uri="{9D8B030D-6E8A-4147-A177-3AD203B41FA5}">
                          <a16:colId xmlns="" xmlns:a16="http://schemas.microsoft.com/office/drawing/2014/main" val="20983829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vl="0"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en-US" sz="2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</m:t>
                                    </m:r>
                                  </m:e>
                                  <m:sup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!) 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growth is exponential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1024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1.2676506e+30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8252445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3049955"/>
                  </p:ext>
                </p:extLst>
              </p:nvPr>
            </p:nvGraphicFramePr>
            <p:xfrm>
              <a:off x="762001" y="5691632"/>
              <a:ext cx="7693648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5847">
                      <a:extLst>
                        <a:ext uri="{9D8B030D-6E8A-4147-A177-3AD203B41FA5}">
                          <a16:colId xmlns:a16="http://schemas.microsoft.com/office/drawing/2014/main" val="1111091130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669221587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777609856"/>
                        </a:ext>
                      </a:extLst>
                    </a:gridCol>
                    <a:gridCol w="1981201">
                      <a:extLst>
                        <a:ext uri="{9D8B030D-6E8A-4147-A177-3AD203B41FA5}">
                          <a16:colId xmlns:a16="http://schemas.microsoft.com/office/drawing/2014/main" val="209838294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0" t="-7576" r="-216250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growth is exponential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1024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1.2676506e+30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524454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23183"/>
              </p:ext>
            </p:extLst>
          </p:nvPr>
        </p:nvGraphicFramePr>
        <p:xfrm>
          <a:off x="762001" y="3200400"/>
          <a:ext cx="76936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848">
                  <a:extLst>
                    <a:ext uri="{9D8B030D-6E8A-4147-A177-3AD203B41FA5}">
                      <a16:colId xmlns="" xmlns:a16="http://schemas.microsoft.com/office/drawing/2014/main" val="1111091130"/>
                    </a:ext>
                  </a:extLst>
                </a:gridCol>
                <a:gridCol w="2514600">
                  <a:extLst>
                    <a:ext uri="{9D8B030D-6E8A-4147-A177-3AD203B41FA5}">
                      <a16:colId xmlns="" xmlns:a16="http://schemas.microsoft.com/office/drawing/2014/main" val="1669221587"/>
                    </a:ext>
                  </a:extLst>
                </a:gridCol>
                <a:gridCol w="762001">
                  <a:extLst>
                    <a:ext uri="{9D8B030D-6E8A-4147-A177-3AD203B41FA5}">
                      <a16:colId xmlns="" xmlns:a16="http://schemas.microsoft.com/office/drawing/2014/main" val="1777609856"/>
                    </a:ext>
                  </a:extLst>
                </a:gridCol>
                <a:gridCol w="1981199">
                  <a:extLst>
                    <a:ext uri="{9D8B030D-6E8A-4147-A177-3AD203B41FA5}">
                      <a16:colId xmlns="" xmlns:a16="http://schemas.microsoft.com/office/drawing/2014/main" val="1136558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b="1" i="0" dirty="0">
                          <a:solidFill>
                            <a:srgbClr val="C00000"/>
                          </a:solidFill>
                          <a:latin typeface="+mn-lt"/>
                        </a:rPr>
                        <a:t>Time</a:t>
                      </a:r>
                      <a:r>
                        <a:rPr lang="en-US" b="1" i="0" baseline="0" dirty="0">
                          <a:solidFill>
                            <a:srgbClr val="C00000"/>
                          </a:solidFill>
                          <a:latin typeface="+mn-lt"/>
                        </a:rPr>
                        <a:t> Complexity</a:t>
                      </a:r>
                      <a:endParaRPr lang="en-US" b="1" i="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Growth rate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n=10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n=100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5244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82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Asymptotic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Asymptotic Notations are used,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 characterize the </a:t>
            </a:r>
            <a:r>
              <a:rPr lang="en-US" b="1" dirty="0"/>
              <a:t>complexity </a:t>
            </a:r>
            <a:r>
              <a:rPr lang="en-US" dirty="0"/>
              <a:t>of an algorithm.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 compare the performance of </a:t>
            </a:r>
            <a:r>
              <a:rPr lang="en-US" b="1" dirty="0"/>
              <a:t>two or more algorithms </a:t>
            </a:r>
            <a:r>
              <a:rPr lang="en-US" dirty="0"/>
              <a:t>solving the same problem.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43000" y="1524000"/>
            <a:ext cx="4953000" cy="36576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9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O-Notation (Big O notation) (Upper Bound)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2872686"/>
                <a:ext cx="5143500" cy="34519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asymptotically </a:t>
                </a:r>
                <a:r>
                  <a:rPr lang="en-US" b="1" dirty="0"/>
                  <a:t>upper bound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dirty="0"/>
                  <a:t>implies: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“≤” 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66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2872686"/>
                <a:ext cx="5143500" cy="3451914"/>
              </a:xfrm>
              <a:blipFill>
                <a:blip r:embed="rId2"/>
                <a:stretch>
                  <a:fillRect l="-1540" t="-882" r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2900" y="1143000"/>
                <a:ext cx="8458200" cy="156966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For a given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we denote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400" dirty="0"/>
                  <a:t>the set of functions,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= {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: there exist positive constants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such that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143000"/>
                <a:ext cx="8458200" cy="1569660"/>
              </a:xfrm>
              <a:prstGeom prst="rect">
                <a:avLst/>
              </a:prstGeom>
              <a:blipFill>
                <a:blip r:embed="rId3"/>
                <a:stretch>
                  <a:fillRect l="-1081" t="-3113" r="-1081" b="-7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8" descr="graph_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7400" y="2872686"/>
            <a:ext cx="3086100" cy="3528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019800" y="4191000"/>
            <a:ext cx="762000" cy="16764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2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l-GR" sz="2800" dirty="0"/>
              <a:t>Ω-</a:t>
            </a:r>
            <a:r>
              <a:rPr lang="en-US" sz="2800" dirty="0"/>
              <a:t>Notation (Omega notation) (Lower Bound)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2819400"/>
                <a:ext cx="5148072" cy="345643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𝑔(𝑛) is an asymptotically </a:t>
                </a:r>
                <a:r>
                  <a:rPr lang="en-US" b="1" dirty="0"/>
                  <a:t>lower bound</a:t>
                </a:r>
                <a:r>
                  <a:rPr lang="en-US" dirty="0"/>
                  <a:t> for 𝑓(𝑛).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dirty="0"/>
                  <a:t>implies: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“≥” 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66FF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2819400"/>
                <a:ext cx="5148072" cy="3456432"/>
              </a:xfrm>
              <a:blipFill>
                <a:blip r:embed="rId2"/>
                <a:stretch>
                  <a:fillRect l="-1538" t="-1235" r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2118" y="1097340"/>
                <a:ext cx="8458200" cy="156966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For a given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we denote by </a:t>
                </a:r>
                <a:r>
                  <a:rPr lang="el-GR" sz="2400" dirty="0"/>
                  <a:t>Ω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400" dirty="0"/>
                  <a:t>the set of functions,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 smtClean="0">
                        <a:solidFill>
                          <a:schemeClr val="tx1"/>
                        </a:solidFill>
                      </a:rPr>
                      <m:t>Ω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= {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: there exist positive constants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such that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18" y="1097340"/>
                <a:ext cx="8458200" cy="1569660"/>
              </a:xfrm>
              <a:prstGeom prst="rect">
                <a:avLst/>
              </a:prstGeom>
              <a:blipFill>
                <a:blip r:embed="rId3"/>
                <a:stretch>
                  <a:fillRect l="-1081" t="-3101" r="-108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89" y="2819401"/>
            <a:ext cx="3182112" cy="345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5715000" y="4547616"/>
            <a:ext cx="838200" cy="12192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9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l-GR" sz="2800" dirty="0"/>
              <a:t>θ-</a:t>
            </a:r>
            <a:r>
              <a:rPr lang="en-US" sz="2800" dirty="0"/>
              <a:t>Notation (Theta notation) (Same order)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6076" y="2849940"/>
                <a:ext cx="5148072" cy="345643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a set, we can write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 indicate that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a member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an asymptotically </a:t>
                </a:r>
                <a:r>
                  <a:rPr lang="en-US" b="1" dirty="0">
                    <a:solidFill>
                      <a:schemeClr val="tx1"/>
                    </a:solidFill>
                  </a:rPr>
                  <a:t>tight bound </a:t>
                </a:r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dirty="0"/>
                  <a:t>implies: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“=” 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66FF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076" y="2849940"/>
                <a:ext cx="5148072" cy="3456432"/>
              </a:xfrm>
              <a:blipFill>
                <a:blip r:embed="rId2"/>
                <a:stretch>
                  <a:fillRect l="-1538" t="-882" r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2900" y="1097340"/>
                <a:ext cx="8458200" cy="156966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For a given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we denote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400" dirty="0"/>
                  <a:t>the set of functions,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= {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: there exist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097340"/>
                <a:ext cx="8458200" cy="1569660"/>
              </a:xfrm>
              <a:prstGeom prst="rect">
                <a:avLst/>
              </a:prstGeom>
              <a:blipFill>
                <a:blip r:embed="rId3"/>
                <a:stretch>
                  <a:fillRect l="-1081" t="-3101" r="-108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270" y="2917887"/>
            <a:ext cx="3273230" cy="3388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5827594" y="4564508"/>
            <a:ext cx="649406" cy="1213044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6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O-Notation (Big O notation) (Upper Bound)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Ω-</a:t>
            </a:r>
            <a:r>
              <a:rPr lang="en-US" dirty="0"/>
              <a:t>Notation (Omega notation) (Lower Bound)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θ-</a:t>
            </a:r>
            <a:r>
              <a:rPr lang="en-US" dirty="0"/>
              <a:t>Notation (Theta notation) (Same order)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6750" y="1600200"/>
                <a:ext cx="7810500" cy="79169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= {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: there exist positive constants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such that</a:t>
                </a:r>
                <a14:m>
                  <m:oMath xmlns:m="http://schemas.openxmlformats.org/officeDocument/2006/math">
                    <m:r>
                      <a:rPr lang="en-US" sz="2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" y="1600200"/>
                <a:ext cx="7810500" cy="791692"/>
              </a:xfrm>
              <a:prstGeom prst="rect">
                <a:avLst/>
              </a:prstGeom>
              <a:blipFill>
                <a:blip r:embed="rId2"/>
                <a:stretch>
                  <a:fillRect t="-5426" b="-12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6750" y="3048000"/>
                <a:ext cx="7810500" cy="79169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200" dirty="0" smtClean="0">
                        <a:solidFill>
                          <a:srgbClr val="C00000"/>
                        </a:solidFill>
                      </a:rPr>
                      <m:t>Ω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= {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: there exist positive constants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such that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" y="3048000"/>
                <a:ext cx="7810500" cy="791692"/>
              </a:xfrm>
              <a:prstGeom prst="rect">
                <a:avLst/>
              </a:prstGeom>
              <a:blipFill>
                <a:blip r:embed="rId3"/>
                <a:stretch>
                  <a:fillRect t="-5385" r="-7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750" y="4495800"/>
                <a:ext cx="7810500" cy="79169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= {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: there exist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such that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 for all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" y="4495800"/>
                <a:ext cx="7810500" cy="791692"/>
              </a:xfrm>
              <a:prstGeom prst="rect">
                <a:avLst/>
              </a:prstGeom>
              <a:blipFill>
                <a:blip r:embed="rId4"/>
                <a:stretch>
                  <a:fillRect t="-5426" r="-234" b="-12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2971800" y="1981201"/>
            <a:ext cx="2209800" cy="374586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590800" y="3429000"/>
            <a:ext cx="2209800" cy="388441"/>
          </a:xfrm>
          <a:prstGeom prst="roundRect">
            <a:avLst/>
          </a:prstGeom>
          <a:noFill/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09800" y="4862945"/>
            <a:ext cx="3505200" cy="387652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6750" y="1600200"/>
                <a:ext cx="7810500" cy="79169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= {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: there exist positive constants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such that</a:t>
                </a:r>
                <a14:m>
                  <m:oMath xmlns:m="http://schemas.openxmlformats.org/officeDocument/2006/math">
                    <m:r>
                      <a:rPr lang="en-US" sz="2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" y="1600200"/>
                <a:ext cx="7810500" cy="791692"/>
              </a:xfrm>
              <a:prstGeom prst="rect">
                <a:avLst/>
              </a:prstGeom>
              <a:blipFill>
                <a:blip r:embed="rId2"/>
                <a:stretch>
                  <a:fillRect t="-5426" b="-12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6750" y="3048000"/>
                <a:ext cx="7810500" cy="79169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200" dirty="0" smtClean="0">
                        <a:solidFill>
                          <a:srgbClr val="C00000"/>
                        </a:solidFill>
                      </a:rPr>
                      <m:t>Ω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= {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: there exist positive constants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such that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" y="3048000"/>
                <a:ext cx="7810500" cy="791692"/>
              </a:xfrm>
              <a:prstGeom prst="rect">
                <a:avLst/>
              </a:prstGeom>
              <a:blipFill>
                <a:blip r:embed="rId3"/>
                <a:stretch>
                  <a:fillRect t="-5385" r="-78" b="-1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750" y="4495800"/>
                <a:ext cx="7810500" cy="79169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= {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: there exist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such that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 for all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" y="4495800"/>
                <a:ext cx="7810500" cy="791692"/>
              </a:xfrm>
              <a:prstGeom prst="rect">
                <a:avLst/>
              </a:prstGeom>
              <a:blipFill>
                <a:blip r:embed="rId4"/>
                <a:stretch>
                  <a:fillRect t="-5426" r="-234" b="-15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2971800" y="1981201"/>
            <a:ext cx="2209800" cy="374586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09800" y="4862945"/>
            <a:ext cx="3505200" cy="387652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2900" y="1200090"/>
                <a:ext cx="2286000" cy="400110"/>
              </a:xfrm>
              <a:prstGeom prst="rect">
                <a:avLst/>
              </a:prstGeom>
              <a:noFill/>
              <a:ln w="28575"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200090"/>
                <a:ext cx="2286000" cy="400110"/>
              </a:xfrm>
              <a:prstGeom prst="rect">
                <a:avLst/>
              </a:prstGeom>
              <a:blipFill>
                <a:blip r:embed="rId5"/>
                <a:stretch>
                  <a:fillRect b="-8451"/>
                </a:stretch>
              </a:blipFill>
              <a:ln w="28575"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2900" y="2667000"/>
                <a:ext cx="2286000" cy="40011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l-GR" sz="2000" dirty="0" smtClean="0">
                          <a:solidFill>
                            <a:schemeClr val="tx1"/>
                          </a:solidFill>
                        </a:rPr>
                        <m:t>Ω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2667000"/>
                <a:ext cx="2286000" cy="400110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2900" y="4095690"/>
                <a:ext cx="2286000" cy="40011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4095690"/>
                <a:ext cx="2286000" cy="400110"/>
              </a:xfrm>
              <a:prstGeom prst="rect">
                <a:avLst/>
              </a:prstGeom>
              <a:blipFill>
                <a:blip r:embed="rId7"/>
                <a:stretch>
                  <a:fillRect b="-8451"/>
                </a:stretch>
              </a:blip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2590800" y="3429000"/>
            <a:ext cx="2209800" cy="388441"/>
          </a:xfrm>
          <a:prstGeom prst="roundRect">
            <a:avLst/>
          </a:prstGeom>
          <a:noFill/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5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Asymptotic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Asymptotic Notations are used,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 characterize the </a:t>
            </a:r>
            <a:r>
              <a:rPr lang="en-US" b="1" dirty="0"/>
              <a:t>complexity </a:t>
            </a:r>
            <a:r>
              <a:rPr lang="en-US" dirty="0"/>
              <a:t>of an algorithm.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 compare the performance of </a:t>
            </a:r>
            <a:r>
              <a:rPr lang="en-US" b="1" dirty="0"/>
              <a:t>two or more algorithms </a:t>
            </a:r>
            <a:r>
              <a:rPr lang="en-US" dirty="0"/>
              <a:t>solving the same problem.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43000" y="1905000"/>
            <a:ext cx="7810500" cy="6858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1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4152900" cy="2334226"/>
              </a:xfrm>
            </p:spPr>
            <p:txBody>
              <a:bodyPr/>
              <a:lstStyle/>
              <a:p>
                <a:pPr algn="l"/>
                <a:r>
                  <a:rPr lang="en-US" dirty="0"/>
                  <a:t>Example 1:</a:t>
                </a:r>
              </a:p>
              <a:p>
                <a:pPr marL="457200" lvl="1" indent="0" algn="l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  and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 algn="l">
                  <a:buNone/>
                </a:pPr>
                <a:endParaRPr lang="en-US" dirty="0"/>
              </a:p>
              <a:p>
                <a:pPr marL="914400" lvl="2" indent="0" algn="l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4152900" cy="2334226"/>
              </a:xfrm>
              <a:blipFill>
                <a:blip r:embed="rId2"/>
                <a:stretch>
                  <a:fillRect l="-1906" t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7835430"/>
                  </p:ext>
                </p:extLst>
              </p:nvPr>
            </p:nvGraphicFramePr>
            <p:xfrm>
              <a:off x="758735" y="3883505"/>
              <a:ext cx="3203665" cy="251729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4994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36498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38368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2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9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3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4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25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7835430"/>
                  </p:ext>
                </p:extLst>
              </p:nvPr>
            </p:nvGraphicFramePr>
            <p:xfrm>
              <a:off x="758735" y="3883505"/>
              <a:ext cx="3203665" cy="251729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49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49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36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33" t="-1333" r="-605333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3929" t="-1333" r="-102679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2159" t="-1333" r="-1322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 smtClean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 smtClean="0">
                              <a:effectLst/>
                            </a:rPr>
                            <a:t>2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9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 smtClean="0">
                              <a:effectLst/>
                            </a:rPr>
                            <a:t>3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4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 smtClean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25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 smtClean="0">
                              <a:effectLst/>
                            </a:rPr>
                            <a:t>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ounded Rectangle 39"/>
          <p:cNvSpPr/>
          <p:nvPr/>
        </p:nvSpPr>
        <p:spPr>
          <a:xfrm>
            <a:off x="786444" y="4340704"/>
            <a:ext cx="3175956" cy="4294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59742" y="4398088"/>
            <a:ext cx="546793" cy="2474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23784" y="4398087"/>
            <a:ext cx="546793" cy="2474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59742" y="4797905"/>
            <a:ext cx="546793" cy="2474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08563" y="4846395"/>
            <a:ext cx="546793" cy="2474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26751" y="5214372"/>
            <a:ext cx="546793" cy="2474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23783" y="5236766"/>
            <a:ext cx="546793" cy="2474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22458" y="5642163"/>
            <a:ext cx="546793" cy="2474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90793" y="5636105"/>
            <a:ext cx="546793" cy="2474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59741" y="6069954"/>
            <a:ext cx="546793" cy="2474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90792" y="6031937"/>
            <a:ext cx="546793" cy="2474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64779" y="3135890"/>
                <a:ext cx="228600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2400" i="1" dirty="0"/>
                        <m:t>Ω</m:t>
                      </m:r>
                      <m:r>
                        <a:rPr lang="el-GR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779" y="3135890"/>
                <a:ext cx="2286000" cy="461665"/>
              </a:xfrm>
              <a:prstGeom prst="rect">
                <a:avLst/>
              </a:prstGeom>
              <a:blipFill>
                <a:blip r:embed="rId4"/>
                <a:stretch>
                  <a:fillRect l="-1592" r="-1857" b="-15385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/>
          <p:cNvSpPr/>
          <p:nvPr/>
        </p:nvSpPr>
        <p:spPr>
          <a:xfrm>
            <a:off x="2435135" y="1488038"/>
            <a:ext cx="1222465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30631" y="1486922"/>
            <a:ext cx="1164373" cy="38100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641" y="3139596"/>
                <a:ext cx="1862528" cy="461665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41" y="3139596"/>
                <a:ext cx="1862528" cy="461665"/>
              </a:xfrm>
              <a:prstGeom prst="rect">
                <a:avLst/>
              </a:prstGeom>
              <a:blipFill>
                <a:blip r:embed="rId5"/>
                <a:stretch>
                  <a:fillRect l="-2606" b="-15385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V="1">
            <a:off x="4572000" y="1143002"/>
            <a:ext cx="0" cy="5257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4838700" y="990600"/>
                <a:ext cx="4152900" cy="23342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just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just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200150" indent="-285750" algn="just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Pct val="80000"/>
                  <a:buFont typeface="Wingdings" panose="05000000000000000000" pitchFamily="2" charset="2"/>
                  <a:buChar char="q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just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just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dirty="0"/>
                  <a:t>Example 2:</a:t>
                </a:r>
              </a:p>
              <a:p>
                <a:pPr marL="457200" lvl="1" indent="0" algn="l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 and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 algn="l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914400" lvl="2" indent="0" algn="l">
                  <a:buFont typeface="Wingdings" panose="05000000000000000000" pitchFamily="2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700" y="990600"/>
                <a:ext cx="4152900" cy="2334226"/>
              </a:xfrm>
              <a:prstGeom prst="rect">
                <a:avLst/>
              </a:prstGeom>
              <a:blipFill>
                <a:blip r:embed="rId6"/>
                <a:stretch>
                  <a:fillRect l="-2056" t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724005" y="3133866"/>
                <a:ext cx="228600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1" dirty="0" smtClean="0"/>
                        <m:t>O</m:t>
                      </m:r>
                      <m:r>
                        <a:rPr lang="el-GR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005" y="3133866"/>
                <a:ext cx="2286000" cy="461665"/>
              </a:xfrm>
              <a:prstGeom prst="rect">
                <a:avLst/>
              </a:prstGeom>
              <a:blipFill>
                <a:blip r:embed="rId7"/>
                <a:stretch>
                  <a:fillRect l="-1592" r="-1857" b="-15385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717478" y="3134307"/>
                <a:ext cx="1885305" cy="461665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478" y="3134307"/>
                <a:ext cx="1885305" cy="461665"/>
              </a:xfrm>
              <a:prstGeom prst="rect">
                <a:avLst/>
              </a:prstGeom>
              <a:blipFill>
                <a:blip r:embed="rId8"/>
                <a:stretch>
                  <a:fillRect l="-2572" b="-15385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5353695" y="1867922"/>
            <a:ext cx="1047105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953895" y="1867922"/>
            <a:ext cx="10471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304800" y="2157713"/>
            <a:ext cx="1799369" cy="705448"/>
          </a:xfrm>
          <a:prstGeom prst="wedgeRoundRectCallout">
            <a:avLst>
              <a:gd name="adj1" fmla="val -6768"/>
              <a:gd name="adj2" fmla="val -88123"/>
              <a:gd name="adj3" fmla="val 16667"/>
            </a:avLst>
          </a:prstGeom>
          <a:noFill/>
          <a:ln w="95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C00000"/>
                </a:solidFill>
              </a:rPr>
              <a:t>Algo</a:t>
            </a:r>
            <a:r>
              <a:rPr lang="en-US" sz="2000" dirty="0">
                <a:solidFill>
                  <a:srgbClr val="C00000"/>
                </a:solidFill>
              </a:rPr>
              <a:t>. 1 running time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2575210" y="2168526"/>
            <a:ext cx="1799369" cy="705448"/>
          </a:xfrm>
          <a:prstGeom prst="wedgeRoundRectCallout">
            <a:avLst>
              <a:gd name="adj1" fmla="val -6768"/>
              <a:gd name="adj2" fmla="val -88123"/>
              <a:gd name="adj3" fmla="val 1666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Algo</a:t>
            </a:r>
            <a:r>
              <a:rPr lang="en-US" sz="2000" dirty="0">
                <a:solidFill>
                  <a:schemeClr val="tx1"/>
                </a:solidFill>
              </a:rPr>
              <a:t>. 2 running time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4845620" y="2179339"/>
            <a:ext cx="1799369" cy="705448"/>
          </a:xfrm>
          <a:prstGeom prst="wedgeRoundRectCallout">
            <a:avLst>
              <a:gd name="adj1" fmla="val -6768"/>
              <a:gd name="adj2" fmla="val -88123"/>
              <a:gd name="adj3" fmla="val 16667"/>
            </a:avLst>
          </a:prstGeom>
          <a:noFill/>
          <a:ln w="95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C00000"/>
                </a:solidFill>
              </a:rPr>
              <a:t>Algo</a:t>
            </a:r>
            <a:r>
              <a:rPr lang="en-US" sz="2000" dirty="0">
                <a:solidFill>
                  <a:srgbClr val="C00000"/>
                </a:solidFill>
              </a:rPr>
              <a:t>. 1 running time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7116031" y="2190152"/>
            <a:ext cx="1799369" cy="705448"/>
          </a:xfrm>
          <a:prstGeom prst="wedgeRoundRectCallout">
            <a:avLst>
              <a:gd name="adj1" fmla="val -6768"/>
              <a:gd name="adj2" fmla="val -88123"/>
              <a:gd name="adj3" fmla="val 1666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Algo</a:t>
            </a:r>
            <a:r>
              <a:rPr lang="en-US" sz="2000" dirty="0">
                <a:solidFill>
                  <a:schemeClr val="tx1"/>
                </a:solidFill>
              </a:rPr>
              <a:t>. 2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2410156"/>
                  </p:ext>
                </p:extLst>
              </p:nvPr>
            </p:nvGraphicFramePr>
            <p:xfrm>
              <a:off x="5352062" y="3868720"/>
              <a:ext cx="3203665" cy="251729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4994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36498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38368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2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3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9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4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25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2410156"/>
                  </p:ext>
                </p:extLst>
              </p:nvPr>
            </p:nvGraphicFramePr>
            <p:xfrm>
              <a:off x="5352062" y="3868720"/>
              <a:ext cx="3203665" cy="251729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49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49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36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1333" t="-1333" r="-605333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33929" t="-1333" r="-102679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131579" t="-1333" r="-877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 smtClean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 smtClean="0">
                              <a:effectLst/>
                            </a:rPr>
                            <a:t>2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 smtClean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 smtClean="0">
                              <a:effectLst/>
                            </a:rPr>
                            <a:t>3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 smtClean="0">
                              <a:effectLst/>
                            </a:rPr>
                            <a:t>9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4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 smtClean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 smtClean="0">
                              <a:effectLst/>
                            </a:rPr>
                            <a:t>16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 smtClean="0">
                              <a:effectLst/>
                            </a:rPr>
                            <a:t>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 smtClean="0">
                              <a:effectLst/>
                            </a:rPr>
                            <a:t>25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4191000" y="4761451"/>
            <a:ext cx="0" cy="16641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360495" y="3868279"/>
            <a:ext cx="3175956" cy="4294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9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5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18" grpId="0" animBg="1"/>
      <p:bldP spid="29" grpId="0" animBg="1"/>
      <p:bldP spid="30" grpId="0" animBg="1"/>
      <p:bldP spid="31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Analysis of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38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2085030"/>
                  </p:ext>
                </p:extLst>
              </p:nvPr>
            </p:nvGraphicFramePr>
            <p:xfrm>
              <a:off x="743442" y="2606041"/>
              <a:ext cx="7657117" cy="3566159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4994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36498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38368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838212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2615240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)=2</m:t>
                                </m:r>
                                <m:r>
                                  <a:rPr lang="en-US" sz="2000" b="0" i="1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 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 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&lt; 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 rowSpan="7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= 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&gt; 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= 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&lt; 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&lt; 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7</a:t>
                          </a: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&lt; 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2085030"/>
                  </p:ext>
                </p:extLst>
              </p:nvPr>
            </p:nvGraphicFramePr>
            <p:xfrm>
              <a:off x="743442" y="2606041"/>
              <a:ext cx="7657117" cy="3566159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49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49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36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382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61524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33" t="-1429" r="-1580000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3929" t="-1429" r="-429018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2159" t="-1429" r="-323348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 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 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4503" t="-97260" r="-143046" b="-613699"/>
                          </a:stretch>
                        </a:blipFill>
                      </a:tcPr>
                    </a:tc>
                    <a:tc rowSpan="7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4503" t="-194595" r="-143046" b="-50540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4503" t="-294595" r="-143046" b="-40540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4503" t="-394595" r="-143046" b="-30540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4503" t="-501370" r="-143046" b="-20958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4503" t="-593243" r="-143046" b="-10675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7</a:t>
                          </a: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4503" t="-693243" r="-143046" b="-675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91742" y="4500128"/>
                <a:ext cx="2119252" cy="1443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2400" dirty="0"/>
                  <a:t>Here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742" y="4500128"/>
                <a:ext cx="2119252" cy="1443472"/>
              </a:xfrm>
              <a:prstGeom prst="rect">
                <a:avLst/>
              </a:prstGeom>
              <a:blipFill>
                <a:blip r:embed="rId4"/>
                <a:stretch>
                  <a:fillRect l="-4035" t="-1266" r="-6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5943600" y="4354794"/>
            <a:ext cx="0" cy="174093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56834" y="304028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37266" y="349748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37266" y="395468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78562" y="435479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8130" y="481199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7698" y="526919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17698" y="572639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25377" y="304028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24200" y="351659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26553" y="395468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13853" y="435479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12676" y="479288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11499" y="525008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5812" y="5707284"/>
            <a:ext cx="57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128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14800" y="3059394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14800" y="3528262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14800" y="3985462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14800" y="4442662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14800" y="4867250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064067" y="5312782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14800" y="5726394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3364194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3821394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38200" y="4278594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38200" y="4735794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8200" y="5192994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38200" y="5650194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38200" y="6107394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291452" y="990600"/>
            <a:ext cx="1366148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4229100" y="997053"/>
            <a:ext cx="1529452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3962400" y="3026782"/>
            <a:ext cx="1828800" cy="13680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486279" y="990600"/>
                <a:ext cx="2419842" cy="5091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1" i="1" dirty="0" smtClean="0">
                          <a:solidFill>
                            <a:srgbClr val="C00000"/>
                          </a:solidFill>
                        </a:rPr>
                        <m:t>O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279" y="990600"/>
                <a:ext cx="2419842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ular Callout 40"/>
          <p:cNvSpPr/>
          <p:nvPr/>
        </p:nvSpPr>
        <p:spPr>
          <a:xfrm>
            <a:off x="1981200" y="1676400"/>
            <a:ext cx="1799369" cy="705448"/>
          </a:xfrm>
          <a:prstGeom prst="wedgeRoundRectCallout">
            <a:avLst>
              <a:gd name="adj1" fmla="val -18145"/>
              <a:gd name="adj2" fmla="val -82319"/>
              <a:gd name="adj3" fmla="val 16667"/>
            </a:avLst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66FF"/>
                </a:solidFill>
              </a:rPr>
              <a:t>Algo</a:t>
            </a:r>
            <a:r>
              <a:rPr lang="en-US" sz="2000" dirty="0">
                <a:solidFill>
                  <a:srgbClr val="0066FF"/>
                </a:solidFill>
              </a:rPr>
              <a:t>. 1 running time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4251610" y="1687213"/>
            <a:ext cx="1799369" cy="705448"/>
          </a:xfrm>
          <a:prstGeom prst="wedgeRoundRectCallout">
            <a:avLst>
              <a:gd name="adj1" fmla="val -20420"/>
              <a:gd name="adj2" fmla="val -84253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C00000"/>
                </a:solidFill>
              </a:rPr>
              <a:t>Algo</a:t>
            </a:r>
            <a:r>
              <a:rPr lang="en-US" sz="2000" dirty="0">
                <a:solidFill>
                  <a:srgbClr val="C00000"/>
                </a:solidFill>
              </a:rPr>
              <a:t>. 2 running time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3442" y="4394817"/>
            <a:ext cx="5047758" cy="417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2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4" grpId="0" animBg="1"/>
      <p:bldP spid="46" grpId="0" animBg="1"/>
      <p:bldP spid="47" grpId="0" animBg="1"/>
      <p:bldP spid="40" grpId="0" animBg="1"/>
      <p:bldP spid="41" grpId="0" animBg="1"/>
      <p:bldP spid="43" grpId="0" animBg="1"/>
      <p:bldP spid="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Asymptotic Notations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en-US" dirty="0"/>
                  <a:t>Example:</a:t>
                </a:r>
              </a:p>
              <a:p>
                <a:pPr marL="914400" lvl="2" indent="0" algn="l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000" i="0" dirty="0">
                        <a:latin typeface="Cambria Math" panose="02040503050406030204" pitchFamily="18" charset="0"/>
                      </a:rPr>
                      <m:t>)=30</m:t>
                    </m:r>
                    <m:r>
                      <m:rPr>
                        <m:sty m:val="p"/>
                      </m:rPr>
                      <a:rPr lang="en-US" sz="2000" i="0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000" i="0" dirty="0">
                        <a:latin typeface="Cambria Math" panose="02040503050406030204" pitchFamily="18" charset="0"/>
                      </a:rPr>
                      <m:t>+8 </m:t>
                    </m:r>
                  </m:oMath>
                </a14:m>
                <a:r>
                  <a:rPr lang="en-US" dirty="0"/>
                  <a:t>is in the order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914400" lvl="2" indent="0" algn="l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000" i="0" dirty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0" dirty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2000" dirty="0"/>
                  <a:t>is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i="0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sz="20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1111783" y="1916298"/>
            <a:ext cx="1628504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43000" y="1488923"/>
            <a:ext cx="1689172" cy="38100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105400" y="1869923"/>
            <a:ext cx="5334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29100" y="2320830"/>
            <a:ext cx="685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1240235" y="3048000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1240235" y="60960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1240235" y="3404388"/>
            <a:ext cx="2586891" cy="2234412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1240236" y="3200400"/>
            <a:ext cx="1371598" cy="2729238"/>
          </a:xfrm>
          <a:custGeom>
            <a:avLst/>
            <a:gdLst>
              <a:gd name="T0" fmla="*/ 0 w 1104"/>
              <a:gd name="T1" fmla="*/ 3048000 h 1920"/>
              <a:gd name="T2" fmla="*/ 1066800 w 1104"/>
              <a:gd name="T3" fmla="*/ 2286000 h 1920"/>
              <a:gd name="T4" fmla="*/ 1752600 w 1104"/>
              <a:gd name="T5" fmla="*/ 0 h 19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1920">
                <a:moveTo>
                  <a:pt x="0" y="1920"/>
                </a:moveTo>
                <a:cubicBezTo>
                  <a:pt x="244" y="1840"/>
                  <a:pt x="488" y="1760"/>
                  <a:pt x="672" y="1440"/>
                </a:cubicBezTo>
                <a:cubicBezTo>
                  <a:pt x="856" y="1120"/>
                  <a:pt x="980" y="560"/>
                  <a:pt x="1104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445742" y="3661534"/>
            <a:ext cx="135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000" i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f</a:t>
            </a:r>
            <a:r>
              <a:rPr lang="en-US" altLang="ko-KR" sz="2000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(</a:t>
            </a:r>
            <a:r>
              <a:rPr lang="en-US" altLang="ko-KR" sz="2000" i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n</a:t>
            </a:r>
            <a:r>
              <a:rPr lang="en-US" altLang="ko-KR" sz="2000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)=30</a:t>
            </a:r>
            <a:r>
              <a:rPr lang="en-US" altLang="ko-KR" sz="2000" i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n</a:t>
            </a:r>
            <a:r>
              <a:rPr lang="en-US" altLang="ko-KR" sz="2000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+8</a:t>
            </a:r>
            <a:endParaRPr lang="en-US" altLang="ko-KR" sz="2000" i="1" dirty="0">
              <a:solidFill>
                <a:srgbClr val="0066FF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998326" y="6076890"/>
            <a:ext cx="17604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34" charset="-127"/>
              </a:rPr>
              <a:t>Increasing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34" charset="-127"/>
              </a:rPr>
              <a:t>n 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endParaRPr lang="en-US" altLang="ko-KR" sz="2000" dirty="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292991" y="3304859"/>
            <a:ext cx="12843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000" i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g</a:t>
            </a:r>
            <a:r>
              <a:rPr lang="en-US" altLang="ko-KR" sz="2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(</a:t>
            </a:r>
            <a:r>
              <a:rPr lang="en-US" altLang="ko-KR" sz="2000" i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n</a:t>
            </a:r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)=</a:t>
            </a:r>
            <a:r>
              <a:rPr lang="en-US" altLang="ko-KR" sz="2000" i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n</a:t>
            </a:r>
            <a:r>
              <a:rPr lang="en-US" altLang="ko-KR" sz="20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2</a:t>
            </a:r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+1</a:t>
            </a:r>
            <a:endParaRPr lang="en-US" altLang="ko-KR" sz="2000" i="1" dirty="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 rot="16200000">
            <a:off x="-128486" y="4430683"/>
            <a:ext cx="22802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34" charset="-127"/>
              </a:rPr>
              <a:t>Value of function 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endParaRPr lang="en-US" altLang="ko-KR" sz="2000" dirty="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ular Callout 16"/>
              <p:cNvSpPr/>
              <p:nvPr/>
            </p:nvSpPr>
            <p:spPr>
              <a:xfrm>
                <a:off x="2438722" y="5480986"/>
                <a:ext cx="1684449" cy="314837"/>
              </a:xfrm>
              <a:prstGeom prst="wedgeRoundRectCallout">
                <a:avLst>
                  <a:gd name="adj1" fmla="val -57354"/>
                  <a:gd name="adj2" fmla="val 133989"/>
                  <a:gd name="adj3" fmla="val 16667"/>
                </a:avLst>
              </a:prstGeom>
              <a:solidFill>
                <a:schemeClr val="bg2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C00000"/>
                    </a:solidFill>
                  </a:rPr>
                  <a:t>Base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ounded 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722" y="5480986"/>
                <a:ext cx="1684449" cy="314837"/>
              </a:xfrm>
              <a:prstGeom prst="wedgeRoundRectCallout">
                <a:avLst>
                  <a:gd name="adj1" fmla="val -57354"/>
                  <a:gd name="adj2" fmla="val 133989"/>
                  <a:gd name="adj3" fmla="val 16667"/>
                </a:avLst>
              </a:prstGeom>
              <a:blipFill>
                <a:blip r:embed="rId3"/>
                <a:stretch>
                  <a:fillRect t="-11224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2294155" y="4765183"/>
            <a:ext cx="12879" cy="1311707"/>
          </a:xfrm>
          <a:prstGeom prst="line">
            <a:avLst/>
          </a:prstGeom>
          <a:ln w="28575">
            <a:solidFill>
              <a:srgbClr val="009E4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75551" y="1607110"/>
                <a:ext cx="2951590" cy="5232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51" y="1607110"/>
                <a:ext cx="295159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/>
          <p:cNvSpPr/>
          <p:nvPr/>
        </p:nvSpPr>
        <p:spPr>
          <a:xfrm>
            <a:off x="5786082" y="1285794"/>
            <a:ext cx="304800" cy="10747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271277" y="3795687"/>
                <a:ext cx="25908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solidFill>
                      <a:srgbClr val="C00000"/>
                    </a:solidFill>
                  </a:rPr>
                  <a:t>In general, any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function is faster-growing than any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function.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277" y="3795687"/>
                <a:ext cx="2590800" cy="1938992"/>
              </a:xfrm>
              <a:prstGeom prst="rect">
                <a:avLst/>
              </a:prstGeom>
              <a:blipFill>
                <a:blip r:embed="rId5"/>
                <a:stretch>
                  <a:fillRect l="-3765" t="-2516" r="-3529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86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 animBg="1"/>
      <p:bldP spid="6" grpId="0" animBg="1"/>
      <p:bldP spid="21" grpId="0" animBg="1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Orders of Magnitude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8556367"/>
                  </p:ext>
                </p:extLst>
              </p:nvPr>
            </p:nvGraphicFramePr>
            <p:xfrm>
              <a:off x="381002" y="1821180"/>
              <a:ext cx="8229598" cy="3063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8989">
                      <a:extLst>
                        <a:ext uri="{9D8B030D-6E8A-4147-A177-3AD203B41FA5}">
                          <a16:colId xmlns="" xmlns:a16="http://schemas.microsoft.com/office/drawing/2014/main" val="1804823095"/>
                        </a:ext>
                      </a:extLst>
                    </a:gridCol>
                    <a:gridCol w="867249">
                      <a:extLst>
                        <a:ext uri="{9D8B030D-6E8A-4147-A177-3AD203B41FA5}">
                          <a16:colId xmlns="" xmlns:a16="http://schemas.microsoft.com/office/drawing/2014/main" val="146111838"/>
                        </a:ext>
                      </a:extLst>
                    </a:gridCol>
                    <a:gridCol w="1085134">
                      <a:extLst>
                        <a:ext uri="{9D8B030D-6E8A-4147-A177-3AD203B41FA5}">
                          <a16:colId xmlns="" xmlns:a16="http://schemas.microsoft.com/office/drawing/2014/main" val="3060244292"/>
                        </a:ext>
                      </a:extLst>
                    </a:gridCol>
                    <a:gridCol w="1220518">
                      <a:extLst>
                        <a:ext uri="{9D8B030D-6E8A-4147-A177-3AD203B41FA5}">
                          <a16:colId xmlns="" xmlns:a16="http://schemas.microsoft.com/office/drawing/2014/main" val="593426351"/>
                        </a:ext>
                      </a:extLst>
                    </a:gridCol>
                    <a:gridCol w="1507700">
                      <a:extLst>
                        <a:ext uri="{9D8B030D-6E8A-4147-A177-3AD203B41FA5}">
                          <a16:colId xmlns="" xmlns:a16="http://schemas.microsoft.com/office/drawing/2014/main" val="3123481914"/>
                        </a:ext>
                      </a:extLst>
                    </a:gridCol>
                    <a:gridCol w="1487242">
                      <a:extLst>
                        <a:ext uri="{9D8B030D-6E8A-4147-A177-3AD203B41FA5}">
                          <a16:colId xmlns="" xmlns:a16="http://schemas.microsoft.com/office/drawing/2014/main" val="3685998376"/>
                        </a:ext>
                      </a:extLst>
                    </a:gridCol>
                    <a:gridCol w="1312766">
                      <a:extLst>
                        <a:ext uri="{9D8B030D-6E8A-4147-A177-3AD203B41FA5}">
                          <a16:colId xmlns="" xmlns:a16="http://schemas.microsoft.com/office/drawing/2014/main" val="633097854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1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1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fName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𝒏𝒍𝒐𝒈</m:t>
                                </m:r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baseline="300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baseline="300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 baseline="30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 baseline="300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2147029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093259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4096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65536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2.09 x 10</a:t>
                          </a:r>
                          <a:r>
                            <a:rPr lang="en-US" sz="2000" b="0" i="0" baseline="30000" dirty="0"/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974796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384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4096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262144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1.84 × 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baseline="0" dirty="0"/>
                            <a:t>1.26 x 10</a:t>
                          </a:r>
                          <a:r>
                            <a:rPr lang="en-US" sz="2000" b="0" i="0" baseline="30000" dirty="0"/>
                            <a:t>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672485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2048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65536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16777216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1.15 × 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77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000" b="0" i="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063292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1024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10240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1048576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1.07 × 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1.79 × 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308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000" b="0" i="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56981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4096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49152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16777216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6.87 × 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1233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000" b="0" i="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9412400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8556367"/>
                  </p:ext>
                </p:extLst>
              </p:nvPr>
            </p:nvGraphicFramePr>
            <p:xfrm>
              <a:off x="381002" y="1821180"/>
              <a:ext cx="8229598" cy="3063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8989">
                      <a:extLst>
                        <a:ext uri="{9D8B030D-6E8A-4147-A177-3AD203B41FA5}">
                          <a16:colId xmlns:a16="http://schemas.microsoft.com/office/drawing/2014/main" val="1804823095"/>
                        </a:ext>
                      </a:extLst>
                    </a:gridCol>
                    <a:gridCol w="867249">
                      <a:extLst>
                        <a:ext uri="{9D8B030D-6E8A-4147-A177-3AD203B41FA5}">
                          <a16:colId xmlns:a16="http://schemas.microsoft.com/office/drawing/2014/main" val="146111838"/>
                        </a:ext>
                      </a:extLst>
                    </a:gridCol>
                    <a:gridCol w="1085134">
                      <a:extLst>
                        <a:ext uri="{9D8B030D-6E8A-4147-A177-3AD203B41FA5}">
                          <a16:colId xmlns:a16="http://schemas.microsoft.com/office/drawing/2014/main" val="3060244292"/>
                        </a:ext>
                      </a:extLst>
                    </a:gridCol>
                    <a:gridCol w="1220518">
                      <a:extLst>
                        <a:ext uri="{9D8B030D-6E8A-4147-A177-3AD203B41FA5}">
                          <a16:colId xmlns:a16="http://schemas.microsoft.com/office/drawing/2014/main" val="593426351"/>
                        </a:ext>
                      </a:extLst>
                    </a:gridCol>
                    <a:gridCol w="1507700">
                      <a:extLst>
                        <a:ext uri="{9D8B030D-6E8A-4147-A177-3AD203B41FA5}">
                          <a16:colId xmlns:a16="http://schemas.microsoft.com/office/drawing/2014/main" val="3123481914"/>
                        </a:ext>
                      </a:extLst>
                    </a:gridCol>
                    <a:gridCol w="1487242">
                      <a:extLst>
                        <a:ext uri="{9D8B030D-6E8A-4147-A177-3AD203B41FA5}">
                          <a16:colId xmlns:a16="http://schemas.microsoft.com/office/drawing/2014/main" val="3685998376"/>
                        </a:ext>
                      </a:extLst>
                    </a:gridCol>
                    <a:gridCol w="1312766">
                      <a:extLst>
                        <a:ext uri="{9D8B030D-6E8A-4147-A177-3AD203B41FA5}">
                          <a16:colId xmlns:a16="http://schemas.microsoft.com/office/drawing/2014/main" val="633097854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3" t="-885" r="-1000000" b="-361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324" t="-885" r="-766197" b="-361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9438" t="-885" r="-511236" b="-361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0896" t="-885" r="-352736" b="-361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1134" t="-885" r="-187045" b="-361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5574" t="-885" r="-89344" b="-361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5926" t="-885" r="-926" b="-3610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47029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4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2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8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16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64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16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24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32594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16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4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64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256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4096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65536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2.09 x 10</a:t>
                          </a:r>
                          <a:r>
                            <a:rPr lang="en-US" sz="2000" b="0" i="0" baseline="30000" dirty="0" smtClean="0"/>
                            <a:t>13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479616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64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384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4096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262144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1.84 × 10</a:t>
                          </a:r>
                          <a:r>
                            <a:rPr lang="en-US" sz="2000" b="0" i="0" u="none" strike="noStrike" kern="1200" baseline="300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baseline="0" dirty="0" smtClean="0"/>
                            <a:t>1.26 x 10</a:t>
                          </a:r>
                          <a:r>
                            <a:rPr lang="en-US" sz="2000" b="0" i="0" baseline="30000" dirty="0" smtClean="0"/>
                            <a:t>29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48515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256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8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2048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65536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16777216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1.15 × 10</a:t>
                          </a:r>
                          <a:r>
                            <a:rPr lang="en-US" sz="2000" b="0" i="0" u="none" strike="noStrike" kern="1200" baseline="300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77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5926" t="-468182" r="-926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2923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1024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10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10240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1048576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1.07 × 10</a:t>
                          </a:r>
                          <a:r>
                            <a:rPr lang="en-US" sz="2000" b="0" i="0" u="none" strike="noStrike" kern="1200" baseline="300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1.79 × 10</a:t>
                          </a:r>
                          <a:r>
                            <a:rPr lang="en-US" sz="2000" b="0" i="0" u="none" strike="noStrike" kern="1200" baseline="300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308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5926" t="-576923" r="-926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9815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4096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12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/>
                            <a:t>49152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16777216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6.87 × 10</a:t>
                          </a:r>
                          <a:r>
                            <a:rPr lang="en-US" sz="2000" b="0" i="0" u="none" strike="noStrike" kern="1200" baseline="300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en-US" sz="2000" b="0" i="0" u="none" strike="noStrike" kern="1200" baseline="300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1233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5926" t="-676923" r="-926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12400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381002" y="3303896"/>
            <a:ext cx="8229598" cy="3810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2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 (HW)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99" y="990600"/>
            <a:ext cx="8762999" cy="6096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Arrange the given notations in the increasing order of their values.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4539892"/>
                  </p:ext>
                </p:extLst>
              </p:nvPr>
            </p:nvGraphicFramePr>
            <p:xfrm>
              <a:off x="186727" y="2286000"/>
              <a:ext cx="875607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4577">
                      <a:extLst>
                        <a:ext uri="{9D8B030D-6E8A-4147-A177-3AD203B41FA5}">
                          <a16:colId xmlns="" xmlns:a16="http://schemas.microsoft.com/office/drawing/2014/main" val="2709402537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="" xmlns:a16="http://schemas.microsoft.com/office/drawing/2014/main" val="3252694521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="" xmlns:a16="http://schemas.microsoft.com/office/drawing/2014/main" val="3776547894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="" xmlns:a16="http://schemas.microsoft.com/office/drawing/2014/main" val="3777864780"/>
                        </a:ext>
                      </a:extLst>
                    </a:gridCol>
                    <a:gridCol w="1026388">
                      <a:extLst>
                        <a:ext uri="{9D8B030D-6E8A-4147-A177-3AD203B41FA5}">
                          <a16:colId xmlns="" xmlns:a16="http://schemas.microsoft.com/office/drawing/2014/main" val="1140023161"/>
                        </a:ext>
                      </a:extLst>
                    </a:gridCol>
                    <a:gridCol w="421412">
                      <a:extLst>
                        <a:ext uri="{9D8B030D-6E8A-4147-A177-3AD203B41FA5}">
                          <a16:colId xmlns="" xmlns:a16="http://schemas.microsoft.com/office/drawing/2014/main" val="1292681857"/>
                        </a:ext>
                      </a:extLst>
                    </a:gridCol>
                    <a:gridCol w="1306096">
                      <a:extLst>
                        <a:ext uri="{9D8B030D-6E8A-4147-A177-3AD203B41FA5}">
                          <a16:colId xmlns="" xmlns:a16="http://schemas.microsoft.com/office/drawing/2014/main" val="3091747945"/>
                        </a:ext>
                      </a:extLst>
                    </a:gridCol>
                    <a:gridCol w="461511">
                      <a:extLst>
                        <a:ext uri="{9D8B030D-6E8A-4147-A177-3AD203B41FA5}">
                          <a16:colId xmlns="" xmlns:a16="http://schemas.microsoft.com/office/drawing/2014/main" val="2450183584"/>
                        </a:ext>
                      </a:extLst>
                    </a:gridCol>
                    <a:gridCol w="899393">
                      <a:extLst>
                        <a:ext uri="{9D8B030D-6E8A-4147-A177-3AD203B41FA5}">
                          <a16:colId xmlns="" xmlns:a16="http://schemas.microsoft.com/office/drawing/2014/main" val="258478920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="" xmlns:a16="http://schemas.microsoft.com/office/drawing/2014/main" val="426540076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="" xmlns:a16="http://schemas.microsoft.com/office/drawing/2014/main" val="3390434344"/>
                        </a:ext>
                      </a:extLst>
                    </a:gridCol>
                    <a:gridCol w="495299">
                      <a:extLst>
                        <a:ext uri="{9D8B030D-6E8A-4147-A177-3AD203B41FA5}">
                          <a16:colId xmlns="" xmlns:a16="http://schemas.microsoft.com/office/drawing/2014/main" val="3330790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𝑛𝑙𝑜𝑔𝑛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800" b="0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800" b="0" i="1" baseline="30000" dirty="0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800" b="0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1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</m:oMath>
                            </m:oMathPara>
                          </a14:m>
                          <a:endParaRPr lang="en-US" sz="1800" b="0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𝑙𝑜𝑔𝑙𝑜𝑔𝑛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b="0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dirty="0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800" b="0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b="0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089847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4539892"/>
                  </p:ext>
                </p:extLst>
              </p:nvPr>
            </p:nvGraphicFramePr>
            <p:xfrm>
              <a:off x="186727" y="2286000"/>
              <a:ext cx="875607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4577">
                      <a:extLst>
                        <a:ext uri="{9D8B030D-6E8A-4147-A177-3AD203B41FA5}">
                          <a16:colId xmlns:a16="http://schemas.microsoft.com/office/drawing/2014/main" val="2709402537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3252694521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3776547894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777864780"/>
                        </a:ext>
                      </a:extLst>
                    </a:gridCol>
                    <a:gridCol w="1026388">
                      <a:extLst>
                        <a:ext uri="{9D8B030D-6E8A-4147-A177-3AD203B41FA5}">
                          <a16:colId xmlns:a16="http://schemas.microsoft.com/office/drawing/2014/main" val="1140023161"/>
                        </a:ext>
                      </a:extLst>
                    </a:gridCol>
                    <a:gridCol w="421412">
                      <a:extLst>
                        <a:ext uri="{9D8B030D-6E8A-4147-A177-3AD203B41FA5}">
                          <a16:colId xmlns:a16="http://schemas.microsoft.com/office/drawing/2014/main" val="1292681857"/>
                        </a:ext>
                      </a:extLst>
                    </a:gridCol>
                    <a:gridCol w="1306096">
                      <a:extLst>
                        <a:ext uri="{9D8B030D-6E8A-4147-A177-3AD203B41FA5}">
                          <a16:colId xmlns:a16="http://schemas.microsoft.com/office/drawing/2014/main" val="3091747945"/>
                        </a:ext>
                      </a:extLst>
                    </a:gridCol>
                    <a:gridCol w="461511">
                      <a:extLst>
                        <a:ext uri="{9D8B030D-6E8A-4147-A177-3AD203B41FA5}">
                          <a16:colId xmlns:a16="http://schemas.microsoft.com/office/drawing/2014/main" val="2450183584"/>
                        </a:ext>
                      </a:extLst>
                    </a:gridCol>
                    <a:gridCol w="899393">
                      <a:extLst>
                        <a:ext uri="{9D8B030D-6E8A-4147-A177-3AD203B41FA5}">
                          <a16:colId xmlns:a16="http://schemas.microsoft.com/office/drawing/2014/main" val="258478920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26540076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390434344"/>
                        </a:ext>
                      </a:extLst>
                    </a:gridCol>
                    <a:gridCol w="495299">
                      <a:extLst>
                        <a:ext uri="{9D8B030D-6E8A-4147-A177-3AD203B41FA5}">
                          <a16:colId xmlns:a16="http://schemas.microsoft.com/office/drawing/2014/main" val="3330790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75" t="-3279" r="-144838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8613" t="-3279" r="-883212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62500" t="-3279" r="-1275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4821" t="-3279" r="-901786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030" t="-3279" r="-497633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69565" t="-3279" r="-1118841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2617" t="-3279" r="-260748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61842" t="-3279" r="-634211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47973" t="-3279" r="-225676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07000" t="-3279" r="-234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4667" t="-3279" r="-56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75309" t="-3279" r="-370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9847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/>
          <p:cNvSpPr txBox="1"/>
          <p:nvPr/>
        </p:nvSpPr>
        <p:spPr>
          <a:xfrm>
            <a:off x="186727" y="1824335"/>
            <a:ext cx="365413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/>
              <a:t>1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6726" y="4403530"/>
              <a:ext cx="8756076" cy="3771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1857">
                      <a:extLst>
                        <a:ext uri="{9D8B030D-6E8A-4147-A177-3AD203B41FA5}">
                          <a16:colId xmlns="" xmlns:a16="http://schemas.microsoft.com/office/drawing/2014/main" val="2709402537"/>
                        </a:ext>
                      </a:extLst>
                    </a:gridCol>
                    <a:gridCol w="1887017">
                      <a:extLst>
                        <a:ext uri="{9D8B030D-6E8A-4147-A177-3AD203B41FA5}">
                          <a16:colId xmlns="" xmlns:a16="http://schemas.microsoft.com/office/drawing/2014/main" val="3252694521"/>
                        </a:ext>
                      </a:extLst>
                    </a:gridCol>
                    <a:gridCol w="405065">
                      <a:extLst>
                        <a:ext uri="{9D8B030D-6E8A-4147-A177-3AD203B41FA5}">
                          <a16:colId xmlns="" xmlns:a16="http://schemas.microsoft.com/office/drawing/2014/main" val="3776547894"/>
                        </a:ext>
                      </a:extLst>
                    </a:gridCol>
                    <a:gridCol w="1188271">
                      <a:extLst>
                        <a:ext uri="{9D8B030D-6E8A-4147-A177-3AD203B41FA5}">
                          <a16:colId xmlns="" xmlns:a16="http://schemas.microsoft.com/office/drawing/2014/main" val="3777864780"/>
                        </a:ext>
                      </a:extLst>
                    </a:gridCol>
                    <a:gridCol w="1328068">
                      <a:extLst>
                        <a:ext uri="{9D8B030D-6E8A-4147-A177-3AD203B41FA5}">
                          <a16:colId xmlns="" xmlns:a16="http://schemas.microsoft.com/office/drawing/2014/main" val="1140023161"/>
                        </a:ext>
                      </a:extLst>
                    </a:gridCol>
                    <a:gridCol w="1562899">
                      <a:extLst>
                        <a:ext uri="{9D8B030D-6E8A-4147-A177-3AD203B41FA5}">
                          <a16:colId xmlns="" xmlns:a16="http://schemas.microsoft.com/office/drawing/2014/main" val="3091747945"/>
                        </a:ext>
                      </a:extLst>
                    </a:gridCol>
                    <a:gridCol w="1562899">
                      <a:extLst>
                        <a:ext uri="{9D8B030D-6E8A-4147-A177-3AD203B41FA5}">
                          <a16:colId xmlns="" xmlns:a16="http://schemas.microsoft.com/office/drawing/2014/main" val="3759191163"/>
                        </a:ext>
                      </a:extLst>
                    </a:gridCol>
                  </a:tblGrid>
                  <a:tr h="30920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800" b="1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sz="1800" b="1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800" b="1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sSup>
                                  <m:sSupPr>
                                    <m:ctrlPr>
                                      <a:rPr lang="en-US" sz="1800" b="1" i="1" baseline="300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/>
                                  <m:sup/>
                                </m:sSup>
                                <m:r>
                                  <a:rPr lang="en-US" sz="1800" b="1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800" b="1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b="1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1800" b="1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𝒍𝒐𝒈𝒏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𝒏𝒍𝒐𝒈𝒏</m:t>
                                </m:r>
                                <m:r>
                                  <a:rPr lang="en-US" sz="1800" b="1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089847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6905742"/>
                  </p:ext>
                </p:extLst>
              </p:nvPr>
            </p:nvGraphicFramePr>
            <p:xfrm>
              <a:off x="186726" y="4403530"/>
              <a:ext cx="8756076" cy="3771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1857">
                      <a:extLst>
                        <a:ext uri="{9D8B030D-6E8A-4147-A177-3AD203B41FA5}">
                          <a16:colId xmlns:a16="http://schemas.microsoft.com/office/drawing/2014/main" val="2709402537"/>
                        </a:ext>
                      </a:extLst>
                    </a:gridCol>
                    <a:gridCol w="1887017">
                      <a:extLst>
                        <a:ext uri="{9D8B030D-6E8A-4147-A177-3AD203B41FA5}">
                          <a16:colId xmlns:a16="http://schemas.microsoft.com/office/drawing/2014/main" val="3252694521"/>
                        </a:ext>
                      </a:extLst>
                    </a:gridCol>
                    <a:gridCol w="405065">
                      <a:extLst>
                        <a:ext uri="{9D8B030D-6E8A-4147-A177-3AD203B41FA5}">
                          <a16:colId xmlns:a16="http://schemas.microsoft.com/office/drawing/2014/main" val="3776547894"/>
                        </a:ext>
                      </a:extLst>
                    </a:gridCol>
                    <a:gridCol w="1188271">
                      <a:extLst>
                        <a:ext uri="{9D8B030D-6E8A-4147-A177-3AD203B41FA5}">
                          <a16:colId xmlns:a16="http://schemas.microsoft.com/office/drawing/2014/main" val="3777864780"/>
                        </a:ext>
                      </a:extLst>
                    </a:gridCol>
                    <a:gridCol w="1328068">
                      <a:extLst>
                        <a:ext uri="{9D8B030D-6E8A-4147-A177-3AD203B41FA5}">
                          <a16:colId xmlns:a16="http://schemas.microsoft.com/office/drawing/2014/main" val="1140023161"/>
                        </a:ext>
                      </a:extLst>
                    </a:gridCol>
                    <a:gridCol w="1562899">
                      <a:extLst>
                        <a:ext uri="{9D8B030D-6E8A-4147-A177-3AD203B41FA5}">
                          <a16:colId xmlns:a16="http://schemas.microsoft.com/office/drawing/2014/main" val="3091747945"/>
                        </a:ext>
                      </a:extLst>
                    </a:gridCol>
                    <a:gridCol w="1562899">
                      <a:extLst>
                        <a:ext uri="{9D8B030D-6E8A-4147-A177-3AD203B41FA5}">
                          <a16:colId xmlns:a16="http://schemas.microsoft.com/office/drawing/2014/main" val="3759191163"/>
                        </a:ext>
                      </a:extLst>
                    </a:gridCol>
                  </a:tblGrid>
                  <a:tr h="37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741" t="-107937" r="-966667" b="-1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43871" t="-107937" r="-320968" b="-1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675758" t="-107937" r="-1407576" b="-1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262564" t="-107937" r="-376410" b="-1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324312" t="-107937" r="-236697" b="-1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359922" t="-107937" r="-100778" b="-1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461719" t="-107937" r="-1172" b="-1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9847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/>
          <p:cNvSpPr txBox="1"/>
          <p:nvPr/>
        </p:nvSpPr>
        <p:spPr>
          <a:xfrm>
            <a:off x="186726" y="3941865"/>
            <a:ext cx="365413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/>
              <a:t>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6622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Asymptotic Notations in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8763000" cy="5334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latin typeface="+mn-lt"/>
                  </a:rPr>
                  <a:t>Maximum Rule</a:t>
                </a:r>
                <a:r>
                  <a:rPr lang="en-US" dirty="0">
                    <a:latin typeface="+mn-lt"/>
                  </a:rPr>
                  <a:t>: Let,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the max rule says that: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))=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err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i="1" dirty="0" err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pt-BR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 marL="85725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sz="2200" i="1" dirty="0" smtClean="0">
                        <a:latin typeface="Cambria Math" panose="02040503050406030204" pitchFamily="18" charset="0"/>
                      </a:rPr>
                      <m:t> + 100</m:t>
                    </m:r>
                    <m:sSup>
                      <m:sSupPr>
                        <m:ctrlPr>
                          <a:rPr lang="pt-BR" sz="22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200" i="1" dirty="0" smtClean="0">
                        <a:latin typeface="Cambria Math" panose="02040503050406030204" pitchFamily="18" charset="0"/>
                      </a:rPr>
                      <m:t> + 10</m:t>
                    </m:r>
                    <m:r>
                      <a:rPr lang="pt-BR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200" i="1" dirty="0" smtClean="0">
                        <a:latin typeface="Cambria Math" panose="02040503050406030204" pitchFamily="18" charset="0"/>
                      </a:rPr>
                      <m:t> + 50 </m:t>
                    </m:r>
                    <m:r>
                      <a:rPr lang="pt-BR" sz="220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pt-BR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sz="22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pt-BR" sz="2200" dirty="0"/>
              </a:p>
              <a:p>
                <a:pPr marL="85725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t-BR" sz="2200" i="1" dirty="0" smtClean="0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pt-BR" sz="22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sz="2200" i="1" dirty="0" smtClean="0">
                        <a:latin typeface="Cambria Math" panose="02040503050406030204" pitchFamily="18" charset="0"/>
                      </a:rPr>
                      <m:t> + 2</m:t>
                    </m:r>
                    <m:sSup>
                      <m:sSupPr>
                        <m:ctrlPr>
                          <a:rPr lang="pt-BR" sz="22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20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pt-BR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sz="22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   </m:t>
                    </m:r>
                  </m:oMath>
                </a14:m>
                <a:endParaRPr lang="pt-BR" sz="2200" dirty="0"/>
              </a:p>
              <a:p>
                <a:pPr marL="85725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sz="2200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200" dirty="0"/>
                  <a:t> is </a:t>
                </a:r>
                <a14:m>
                  <m:oMath xmlns:m="http://schemas.openxmlformats.org/officeDocument/2006/math">
                    <m:r>
                      <a:rPr lang="pt-BR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sz="22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pt-BR" sz="2200" dirty="0"/>
              </a:p>
              <a:p>
                <a:r>
                  <a:rPr lang="en-US" dirty="0"/>
                  <a:t>The low order terms in a function are relatively insignificant for large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</a:rPr>
                      <m:t> + 100</m:t>
                    </m:r>
                    <m:sSup>
                      <m:sSupPr>
                        <m:ctrlPr>
                          <a:rPr lang="pt-BR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</a:rPr>
                      <m:t> + 10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+ 50≈ 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Consider the example of buying elephants and goldfish:</a:t>
                </a:r>
              </a:p>
              <a:p>
                <a:pPr marL="0" indent="0" algn="ctr">
                  <a:buNone/>
                </a:pPr>
                <a:r>
                  <a:rPr lang="en-US" dirty="0"/>
                  <a:t>Cost = </a:t>
                </a:r>
                <a:r>
                  <a:rPr lang="en-US" dirty="0" err="1"/>
                  <a:t>cost_of_elephants</a:t>
                </a:r>
                <a:r>
                  <a:rPr lang="en-US" dirty="0"/>
                  <a:t> + </a:t>
                </a:r>
                <a:r>
                  <a:rPr lang="en-US" dirty="0" err="1"/>
                  <a:t>cost_of_goldfish</a:t>
                </a:r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Cost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cost_of_elephants</a:t>
                </a:r>
                <a:r>
                  <a:rPr lang="en-US" dirty="0"/>
                  <a:t> (approximation)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+100</m:t>
                    </m:r>
                    <m:sSup>
                      <m:sSup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+50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i="1" dirty="0"/>
                  <a:t>and</a:t>
                </a:r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i="1" dirty="0"/>
                  <a:t>have the same  rate of growth.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8763000" cy="5334000"/>
              </a:xfrm>
              <a:blipFill>
                <a:blip r:embed="rId2"/>
                <a:stretch>
                  <a:fillRect l="-904" t="-914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ular Callout 4"/>
          <p:cNvSpPr/>
          <p:nvPr/>
        </p:nvSpPr>
        <p:spPr>
          <a:xfrm>
            <a:off x="7391400" y="4724400"/>
            <a:ext cx="1371600" cy="457200"/>
          </a:xfrm>
          <a:prstGeom prst="wedgeRoundRectCallout">
            <a:avLst>
              <a:gd name="adj1" fmla="val -65277"/>
              <a:gd name="adj2" fmla="val -52651"/>
              <a:gd name="adj3" fmla="val 16667"/>
            </a:avLst>
          </a:prstGeom>
          <a:solidFill>
            <a:schemeClr val="bg2"/>
          </a:solidFill>
          <a:ln w="95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Negligible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05000" y="1447800"/>
            <a:ext cx="53340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0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Express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/1000 − 100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− 100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+ 3 </m:t>
                    </m:r>
                  </m:oMath>
                </a14:m>
                <a:r>
                  <a:rPr lang="en-US" dirty="0"/>
                  <a:t>in terms of </a:t>
                </a:r>
                <a:r>
                  <a:rPr lang="el-GR" dirty="0"/>
                  <a:t>θ</a:t>
                </a:r>
                <a:r>
                  <a:rPr lang="en-US" dirty="0"/>
                  <a:t> notation.</a:t>
                </a:r>
              </a:p>
              <a:p>
                <a:endParaRPr lang="en-US" dirty="0"/>
              </a:p>
              <a:p>
                <a:r>
                  <a:rPr lang="en-US" dirty="0"/>
                  <a:t>Express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a:rPr lang="pt-BR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baseline="300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+ 10</m:t>
                    </m:r>
                    <m:r>
                      <a:rPr lang="pt-BR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pt-BR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pt-BR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+ 5 </m:t>
                    </m:r>
                  </m:oMath>
                </a14:m>
                <a:r>
                  <a:rPr lang="pt-BR" dirty="0"/>
                  <a:t>in terms of O notation.</a:t>
                </a:r>
              </a:p>
              <a:p>
                <a:endParaRPr lang="pt-BR" dirty="0"/>
              </a:p>
              <a:p>
                <a:endParaRPr lang="en-US" dirty="0"/>
              </a:p>
              <a:p>
                <a:r>
                  <a:rPr lang="en-US" dirty="0"/>
                  <a:t>Express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+ 2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in terms of O notation.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4572000" y="1600200"/>
                <a:ext cx="1219200" cy="533400"/>
              </a:xfrm>
              <a:prstGeom prst="roundRect">
                <a:avLst/>
              </a:prstGeom>
              <a:solidFill>
                <a:schemeClr val="bg2"/>
              </a:solidFill>
              <a:ln w="9525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baseline="30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00200"/>
                <a:ext cx="1219200" cy="533400"/>
              </a:xfrm>
              <a:prstGeom prst="roundRect">
                <a:avLst/>
              </a:prstGeom>
              <a:blipFill>
                <a:blip r:embed="rId3"/>
                <a:stretch>
                  <a:fillRect b="-7865"/>
                </a:stretch>
              </a:blipFill>
              <a:ln w="9525"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572000" y="3200400"/>
                <a:ext cx="1219200" cy="533400"/>
              </a:xfrm>
              <a:prstGeom prst="roundRect">
                <a:avLst/>
              </a:prstGeom>
              <a:solidFill>
                <a:schemeClr val="bg2"/>
              </a:solidFill>
              <a:ln w="9525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baseline="30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200400"/>
                <a:ext cx="1219200" cy="533400"/>
              </a:xfrm>
              <a:prstGeom prst="roundRect">
                <a:avLst/>
              </a:prstGeom>
              <a:blipFill>
                <a:blip r:embed="rId4"/>
                <a:stretch>
                  <a:fillRect b="-6667"/>
                </a:stretch>
              </a:blipFill>
              <a:ln w="9525"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4572000" y="4495800"/>
                <a:ext cx="1600200" cy="533400"/>
              </a:xfrm>
              <a:prstGeom prst="roundRect">
                <a:avLst/>
              </a:prstGeom>
              <a:solidFill>
                <a:schemeClr val="bg2"/>
              </a:solidFill>
              <a:ln w="9525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495800"/>
                <a:ext cx="1600200" cy="533400"/>
              </a:xfrm>
              <a:prstGeom prst="roundRect">
                <a:avLst/>
              </a:prstGeom>
              <a:blipFill>
                <a:blip r:embed="rId5"/>
                <a:stretch>
                  <a:fillRect l="-377" b="-7865"/>
                </a:stretch>
              </a:blipFill>
              <a:ln w="9525"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18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Prove (i) </a:t>
                </a:r>
                <a:r>
                  <a: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Is 2</a:t>
                </a:r>
                <a:r>
                  <a:rPr lang="pt-BR" baseline="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n+1</a:t>
                </a:r>
                <a:r>
                  <a: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= O(2</a:t>
                </a:r>
                <a:r>
                  <a:rPr lang="pt-BR" baseline="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</a:t>
                </a:r>
                <a:r>
                  <a: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) ?</a:t>
                </a:r>
                <a:r>
                  <a:rPr lang="pt-BR" dirty="0"/>
                  <a:t> (ii) </a:t>
                </a:r>
                <a:r>
                  <a: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Is 2</a:t>
                </a:r>
                <a:r>
                  <a:rPr lang="pt-BR" baseline="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2n</a:t>
                </a:r>
                <a:r>
                  <a: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= O(2</a:t>
                </a:r>
                <a:r>
                  <a:rPr lang="pt-BR" baseline="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</a:t>
                </a:r>
                <a:r>
                  <a: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)?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Check the correctness for the following equality.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sz="22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US" sz="2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2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sz="22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Find </a:t>
                </a:r>
                <a:r>
                  <a:rPr lang="el-GR" dirty="0"/>
                  <a:t>θ </a:t>
                </a:r>
                <a:r>
                  <a:rPr lang="en-US" dirty="0"/>
                  <a:t>notation for the following function</a:t>
                </a:r>
              </a:p>
              <a:p>
                <a:pPr marL="40005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2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 = 3 ∗ 2</m:t>
                      </m:r>
                      <m:r>
                        <a:rPr lang="en-US" sz="2200" i="1" baseline="30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+ 4</m:t>
                      </m:r>
                      <m:r>
                        <a:rPr lang="en-US" sz="22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 baseline="30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+ 5</m:t>
                      </m:r>
                      <m:r>
                        <a:rPr lang="en-US" sz="22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+ 2</m:t>
                      </m:r>
                    </m:oMath>
                  </m:oMathPara>
                </a14:m>
                <a:endParaRPr lang="en-US" sz="2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Find O</a:t>
                </a:r>
                <a:r>
                  <a:rPr lang="el-GR" dirty="0"/>
                  <a:t> </a:t>
                </a:r>
                <a:r>
                  <a:rPr lang="en-US" dirty="0"/>
                  <a:t>notation for the following function</a:t>
                </a:r>
              </a:p>
              <a:p>
                <a:pPr marL="857250" lvl="1" indent="-457200" algn="ctr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20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 = 2</m:t>
                    </m:r>
                    <m:r>
                      <a:rPr lang="en-US" sz="2200" i="1" baseline="300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+ 6</m:t>
                    </m:r>
                    <m:r>
                      <a:rPr lang="en-US" sz="220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300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+ 3</m:t>
                    </m:r>
                    <m:r>
                      <a:rPr lang="en-US" sz="220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857250" lvl="1" indent="-457200" algn="ctr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20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 = 4</m:t>
                    </m:r>
                    <m:r>
                      <a:rPr lang="en-US" sz="220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300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 + 2</m:t>
                    </m:r>
                    <m:r>
                      <a:rPr lang="en-US" sz="220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+ 3 </m:t>
                    </m:r>
                  </m:oMath>
                </a14:m>
                <a:endParaRPr lang="en-US" sz="22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457200" lvl="1" indent="-457200">
                  <a:buFont typeface="+mj-lt"/>
                  <a:buAutoNum type="arabicPeriod" startAt="5"/>
                </a:pPr>
                <a:r>
                  <a:rPr lang="en-US" sz="2400" dirty="0"/>
                  <a:t>Find </a:t>
                </a:r>
                <a:r>
                  <a:rPr lang="el-GR" sz="2400" dirty="0"/>
                  <a:t>Ω </a:t>
                </a:r>
                <a:r>
                  <a:rPr lang="en-US" sz="2400" dirty="0"/>
                  <a:t>notation for the following function</a:t>
                </a:r>
              </a:p>
              <a:p>
                <a:pPr marL="1200150" lvl="3" indent="-342900" algn="l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20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 = 4∗ 2</m:t>
                    </m:r>
                    <m:r>
                      <a:rPr lang="en-US" sz="2200" i="1" baseline="30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20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1200150" lvl="3" indent="-342900" algn="l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20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 = 5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30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30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+ 3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+ 2 </m:t>
                    </m:r>
                  </m:oMath>
                </a14:m>
                <a:endParaRPr lang="en-US" sz="2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0" lvl="1" indent="0" algn="ctr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444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n Elements of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/>
              <a:t>Algorithm</a:t>
            </a:r>
          </a:p>
          <a:p>
            <a:pPr marL="40005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//Input: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A[n], array of n integers</a:t>
            </a:r>
          </a:p>
          <a:p>
            <a:pPr marL="400050" lvl="1" indent="0">
              <a:buNone/>
            </a:pP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//Output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Sum of all numbers in array A</a:t>
            </a:r>
          </a:p>
          <a:p>
            <a:pPr marL="400050" lvl="1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A[],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n) </a:t>
            </a:r>
          </a:p>
          <a:p>
            <a:pPr marL="40005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857250" lvl="2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s=0;</a:t>
            </a:r>
          </a:p>
          <a:p>
            <a:pPr marL="857250" lvl="2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2171700" lvl="5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s = s + A[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857250" lvl="2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return s;</a:t>
            </a:r>
          </a:p>
          <a:p>
            <a:pPr marL="40005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50369" y="3479781"/>
            <a:ext cx="1676401" cy="3302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1782" y="4236028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23785" y="3940389"/>
            <a:ext cx="1381127" cy="379085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399310" y="4876800"/>
            <a:ext cx="1676399" cy="32767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843236" y="4457714"/>
            <a:ext cx="2254829" cy="365285"/>
          </a:xfrm>
          <a:prstGeom prst="roundRect">
            <a:avLst/>
          </a:prstGeom>
          <a:noFill/>
          <a:ln w="95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24450" y="3307001"/>
            <a:ext cx="533400" cy="533400"/>
          </a:xfrm>
          <a:prstGeom prst="ellipse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66FF"/>
                </a:solidFill>
              </a:rPr>
              <a:t>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85902" y="3849390"/>
            <a:ext cx="4641944" cy="530263"/>
          </a:xfrm>
          <a:prstGeom prst="roundRect">
            <a:avLst/>
          </a:prstGeom>
          <a:noFill/>
          <a:ln w="95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960918" y="4876800"/>
                <a:ext cx="2954482" cy="132343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altLang="en-US" sz="2000" dirty="0"/>
                  <a:t>Total: </a:t>
                </a:r>
                <a14:m>
                  <m:oMath xmlns:m="http://schemas.openxmlformats.org/officeDocument/2006/math">
                    <m:r>
                      <a:rPr lang="en-GB" alt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altLang="en-US" sz="2000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en-US" sz="2000" b="0" dirty="0"/>
              </a:p>
              <a:p>
                <a:r>
                  <a:rPr lang="en-GB" altLang="en-US" sz="2000" dirty="0"/>
                  <a:t>The time complexity of the algorithm is :</a:t>
                </a:r>
                <a:endParaRPr lang="en-US" alt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alt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alt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 = 2</m:t>
                      </m:r>
                      <m:r>
                        <a:rPr lang="en-US" alt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alt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altLang="en-US" sz="20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918" y="4876800"/>
                <a:ext cx="2954482" cy="1323439"/>
              </a:xfrm>
              <a:prstGeom prst="rect">
                <a:avLst/>
              </a:prstGeom>
              <a:blipFill>
                <a:blip r:embed="rId2"/>
                <a:stretch>
                  <a:fillRect l="-2053" t="-1826" b="-3196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/>
          <p:cNvCxnSpPr>
            <a:stCxn id="4" idx="1"/>
            <a:endCxn id="14" idx="0"/>
          </p:cNvCxnSpPr>
          <p:nvPr/>
        </p:nvCxnSpPr>
        <p:spPr>
          <a:xfrm rot="10800000" flipV="1">
            <a:off x="668483" y="3644890"/>
            <a:ext cx="581887" cy="59113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7" idx="1"/>
            <a:endCxn id="14" idx="4"/>
          </p:cNvCxnSpPr>
          <p:nvPr/>
        </p:nvCxnSpPr>
        <p:spPr>
          <a:xfrm rot="10800000">
            <a:off x="668482" y="4769428"/>
            <a:ext cx="730828" cy="27120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6" idx="2"/>
            <a:endCxn id="14" idx="6"/>
          </p:cNvCxnSpPr>
          <p:nvPr/>
        </p:nvCxnSpPr>
        <p:spPr>
          <a:xfrm rot="5400000">
            <a:off x="1883139" y="3371518"/>
            <a:ext cx="183254" cy="2079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2" idx="0"/>
            <a:endCxn id="29" idx="2"/>
          </p:cNvCxnSpPr>
          <p:nvPr/>
        </p:nvCxnSpPr>
        <p:spPr>
          <a:xfrm rot="5400000" flipH="1" flipV="1">
            <a:off x="4327818" y="3052758"/>
            <a:ext cx="275689" cy="1317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7" idx="3"/>
            <a:endCxn id="29" idx="6"/>
          </p:cNvCxnSpPr>
          <p:nvPr/>
        </p:nvCxnSpPr>
        <p:spPr>
          <a:xfrm flipV="1">
            <a:off x="5098065" y="3573701"/>
            <a:ext cx="559785" cy="1066656"/>
          </a:xfrm>
          <a:prstGeom prst="bentConnector3">
            <a:avLst>
              <a:gd name="adj1" fmla="val 140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35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  <p:bldP spid="17" grpId="0" animBg="1"/>
      <p:bldP spid="27" grpId="0" animBg="1"/>
      <p:bldP spid="29" grpId="0" animBg="1"/>
      <p:bldP spid="42" grpId="0" animBg="1"/>
      <p:bldP spid="6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of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Estimated running time for different values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grows, the number of steps grow in linear proportion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for the given algorithm </a:t>
                </a:r>
                <a:r>
                  <a:rPr lang="en-US" b="1" dirty="0"/>
                  <a:t>Sum.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71800" y="1524000"/>
                <a:ext cx="3077441" cy="101566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altLang="en-US" sz="2000" dirty="0"/>
                  <a:t>The time complexity</a:t>
                </a:r>
                <a:r>
                  <a:rPr lang="en-GB" altLang="en-US" sz="2000" i="1" dirty="0"/>
                  <a:t> of the</a:t>
                </a:r>
                <a:r>
                  <a:rPr lang="en-GB" altLang="en-US" sz="2000" dirty="0"/>
                  <a:t> algorithm is :</a:t>
                </a:r>
                <a:endParaRPr lang="en-US" alt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altLang="en-US" sz="2000" i="1" dirty="0" smtClean="0">
                              <a:solidFill>
                                <a:srgbClr val="0066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en-US" sz="20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alt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2</m:t>
                      </m:r>
                      <m:r>
                        <a:rPr lang="en-US" alt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alt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altLang="en-US" sz="20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524000"/>
                <a:ext cx="3077441" cy="1015663"/>
              </a:xfrm>
              <a:prstGeom prst="rect">
                <a:avLst/>
              </a:prstGeom>
              <a:blipFill>
                <a:blip r:embed="rId3"/>
                <a:stretch>
                  <a:fillRect l="-1976" t="-2367" b="-4142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71800" y="2819400"/>
                <a:ext cx="1447800" cy="457200"/>
              </a:xfrm>
              <a:prstGeom prst="rect">
                <a:avLst/>
              </a:prstGeom>
              <a:solidFill>
                <a:schemeClr val="bg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819400"/>
                <a:ext cx="14478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19600" y="2819400"/>
                <a:ext cx="1641764" cy="457200"/>
              </a:xfrm>
              <a:prstGeom prst="rect">
                <a:avLst/>
              </a:prstGeom>
              <a:solidFill>
                <a:schemeClr val="bg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steps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819400"/>
                <a:ext cx="1641764" cy="457200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971800" y="3352800"/>
                <a:ext cx="1447800" cy="457200"/>
              </a:xfrm>
              <a:prstGeom prst="rect">
                <a:avLst/>
              </a:prstGeom>
              <a:solidFill>
                <a:schemeClr val="bg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352800"/>
                <a:ext cx="144780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419600" y="3352800"/>
                <a:ext cx="1641764" cy="457200"/>
              </a:xfrm>
              <a:prstGeom prst="rect">
                <a:avLst/>
              </a:prstGeom>
              <a:solidFill>
                <a:schemeClr val="bg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203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steps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352800"/>
                <a:ext cx="1641764" cy="457200"/>
              </a:xfrm>
              <a:prstGeom prst="rect">
                <a:avLst/>
              </a:prstGeom>
              <a:blipFill>
                <a:blip r:embed="rId7"/>
                <a:stretch>
                  <a:fillRect b="-15584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71800" y="3886200"/>
                <a:ext cx="1447800" cy="457200"/>
              </a:xfrm>
              <a:prstGeom prst="rect">
                <a:avLst/>
              </a:prstGeom>
              <a:solidFill>
                <a:schemeClr val="bg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886200"/>
                <a:ext cx="1447800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419600" y="3886200"/>
                <a:ext cx="1641764" cy="457200"/>
              </a:xfrm>
              <a:prstGeom prst="rect">
                <a:avLst/>
              </a:prstGeom>
              <a:solidFill>
                <a:schemeClr val="bg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2,003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steps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886200"/>
                <a:ext cx="1641764" cy="457200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971800" y="4419600"/>
                <a:ext cx="1447800" cy="457200"/>
              </a:xfrm>
              <a:prstGeom prst="rect">
                <a:avLst/>
              </a:prstGeom>
              <a:solidFill>
                <a:schemeClr val="bg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b="0" i="0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419600"/>
                <a:ext cx="144780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419600" y="4419600"/>
                <a:ext cx="1641764" cy="457200"/>
              </a:xfrm>
              <a:prstGeom prst="rect">
                <a:avLst/>
              </a:prstGeom>
              <a:solidFill>
                <a:schemeClr val="bg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20,003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steps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419600"/>
                <a:ext cx="1641764" cy="457200"/>
              </a:xfrm>
              <a:prstGeom prst="rect">
                <a:avLst/>
              </a:prstGeom>
              <a:blipFill>
                <a:blip r:embed="rId11"/>
                <a:stretch>
                  <a:fillRect r="-369" b="-15584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86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of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dominating term in the function of time complexity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19600" y="2819400"/>
                <a:ext cx="1641764" cy="457200"/>
              </a:xfrm>
              <a:prstGeom prst="rect">
                <a:avLst/>
              </a:prstGeom>
              <a:solidFill>
                <a:schemeClr val="bg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steps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819400"/>
                <a:ext cx="1641764" cy="457200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419600" y="3352800"/>
                <a:ext cx="1641764" cy="457200"/>
              </a:xfrm>
              <a:prstGeom prst="rect">
                <a:avLst/>
              </a:prstGeom>
              <a:solidFill>
                <a:schemeClr val="bg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203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steps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352800"/>
                <a:ext cx="1641764" cy="457200"/>
              </a:xfrm>
              <a:prstGeom prst="rect">
                <a:avLst/>
              </a:prstGeom>
              <a:blipFill>
                <a:blip r:embed="rId4"/>
                <a:stretch>
                  <a:fillRect b="-15584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419600" y="3886200"/>
                <a:ext cx="1641764" cy="457200"/>
              </a:xfrm>
              <a:prstGeom prst="rect">
                <a:avLst/>
              </a:prstGeom>
              <a:solidFill>
                <a:schemeClr val="bg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2,003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steps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886200"/>
                <a:ext cx="1641764" cy="457200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419600" y="4419600"/>
                <a:ext cx="1641764" cy="457200"/>
              </a:xfrm>
              <a:prstGeom prst="rect">
                <a:avLst/>
              </a:prstGeom>
              <a:solidFill>
                <a:schemeClr val="bg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20,003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steps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419600"/>
                <a:ext cx="1641764" cy="457200"/>
              </a:xfrm>
              <a:prstGeom prst="rect">
                <a:avLst/>
              </a:prstGeom>
              <a:blipFill>
                <a:blip r:embed="rId6"/>
                <a:stretch>
                  <a:fillRect r="-369" b="-15584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66775" y="5124271"/>
                <a:ext cx="7410450" cy="76944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gets large, the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200" dirty="0"/>
                  <a:t> becomes insignificant.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altLang="en-US" sz="2200" b="1" dirty="0">
                    <a:cs typeface="Times New Roman" panose="02020603050405020304" pitchFamily="18" charset="0"/>
                  </a:rPr>
                  <a:t>The time is linear in proportion to </a:t>
                </a:r>
                <a14:m>
                  <m:oMath xmlns:m="http://schemas.openxmlformats.org/officeDocument/2006/math">
                    <m:r>
                      <a:rPr lang="en-GB" altLang="en-US" sz="22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GB" altLang="en-US" sz="2200" b="1" dirty="0">
                    <a:cs typeface="Times New Roman" panose="02020603050405020304" pitchFamily="18" charset="0"/>
                  </a:rPr>
                  <a:t>.</a:t>
                </a:r>
                <a:endParaRPr lang="en-US" sz="22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5" y="5124271"/>
                <a:ext cx="7410450" cy="769441"/>
              </a:xfrm>
              <a:prstGeom prst="rect">
                <a:avLst/>
              </a:prstGeom>
              <a:blipFill>
                <a:blip r:embed="rId7"/>
                <a:stretch>
                  <a:fillRect l="-821" t="-4688" b="-14063"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971800" y="2819400"/>
                <a:ext cx="1447800" cy="457200"/>
              </a:xfrm>
              <a:prstGeom prst="rect">
                <a:avLst/>
              </a:prstGeom>
              <a:solidFill>
                <a:schemeClr val="bg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819400"/>
                <a:ext cx="1447800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971800" y="3352800"/>
                <a:ext cx="1447800" cy="457200"/>
              </a:xfrm>
              <a:prstGeom prst="rect">
                <a:avLst/>
              </a:prstGeom>
              <a:solidFill>
                <a:schemeClr val="bg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352800"/>
                <a:ext cx="144780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971800" y="1524000"/>
                <a:ext cx="3077441" cy="101566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altLang="en-US" sz="2000" dirty="0"/>
                  <a:t>The time complexity</a:t>
                </a:r>
                <a:r>
                  <a:rPr lang="en-GB" altLang="en-US" sz="2000" i="1" dirty="0"/>
                  <a:t> of the</a:t>
                </a:r>
                <a:r>
                  <a:rPr lang="en-GB" altLang="en-US" sz="2000" dirty="0"/>
                  <a:t> algorithm is :</a:t>
                </a:r>
                <a:endParaRPr lang="en-US" alt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altLang="en-US" sz="2000" i="1" dirty="0" smtClean="0">
                              <a:solidFill>
                                <a:srgbClr val="0066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en-US" sz="20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alt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2</m:t>
                      </m:r>
                      <m:r>
                        <a:rPr lang="en-US" alt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alt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altLang="en-US" sz="20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524000"/>
                <a:ext cx="3077441" cy="1015663"/>
              </a:xfrm>
              <a:prstGeom prst="rect">
                <a:avLst/>
              </a:prstGeom>
              <a:blipFill>
                <a:blip r:embed="rId10"/>
                <a:stretch>
                  <a:fillRect l="-1976" t="-2367" b="-4142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4648200" y="2134556"/>
            <a:ext cx="398318" cy="432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971800" y="3886200"/>
                <a:ext cx="1447800" cy="457200"/>
              </a:xfrm>
              <a:prstGeom prst="rect">
                <a:avLst/>
              </a:prstGeom>
              <a:solidFill>
                <a:schemeClr val="bg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886200"/>
                <a:ext cx="144780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971800" y="4419600"/>
                <a:ext cx="1447800" cy="457200"/>
              </a:xfrm>
              <a:prstGeom prst="rect">
                <a:avLst/>
              </a:prstGeom>
              <a:solidFill>
                <a:schemeClr val="bg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b="0" i="0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419600"/>
                <a:ext cx="144780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98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analysis of an algorithm? </a:t>
            </a:r>
          </a:p>
          <a:p>
            <a:pPr lvl="1"/>
            <a:r>
              <a:rPr lang="en-US" dirty="0"/>
              <a:t>Analyzing an algorithm means </a:t>
            </a:r>
            <a:r>
              <a:rPr lang="en-US" b="1" dirty="0"/>
              <a:t>calculating/predicting the resources </a:t>
            </a:r>
            <a:r>
              <a:rPr lang="en-US" dirty="0"/>
              <a:t>that the algorithm requires. </a:t>
            </a:r>
          </a:p>
          <a:p>
            <a:pPr lvl="1"/>
            <a:r>
              <a:rPr lang="en-US" dirty="0"/>
              <a:t>Two most important resources are </a:t>
            </a:r>
            <a:r>
              <a:rPr lang="en-US" b="1" dirty="0"/>
              <a:t>computing time (time complexity) </a:t>
            </a:r>
            <a:r>
              <a:rPr lang="en-US" dirty="0"/>
              <a:t>and </a:t>
            </a:r>
            <a:r>
              <a:rPr lang="en-US" b="1" dirty="0"/>
              <a:t>storage space (space complexity)</a:t>
            </a:r>
            <a:r>
              <a:rPr lang="en-US" dirty="0"/>
              <a:t>. </a:t>
            </a:r>
          </a:p>
          <a:p>
            <a:r>
              <a:rPr lang="en-US" dirty="0"/>
              <a:t>Why analysis is required?</a:t>
            </a:r>
          </a:p>
          <a:p>
            <a:pPr lvl="1"/>
            <a:r>
              <a:rPr lang="en-US" dirty="0"/>
              <a:t>By analyzing some of the candidate algorithms for a problem, </a:t>
            </a:r>
            <a:r>
              <a:rPr lang="en-US" b="1" dirty="0"/>
              <a:t>the most efficient</a:t>
            </a:r>
            <a:r>
              <a:rPr lang="en-US" dirty="0"/>
              <a:t> one can be easily identified.</a:t>
            </a:r>
          </a:p>
        </p:txBody>
      </p:sp>
    </p:spTree>
    <p:extLst>
      <p:ext uri="{BB962C8B-B14F-4D97-AF65-F5344CB8AC3E}">
        <p14:creationId xmlns:p14="http://schemas.microsoft.com/office/powerpoint/2010/main" val="151325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Control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143000"/>
            <a:ext cx="12573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Example 1: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0" y="1138259"/>
                <a:ext cx="1905000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138259"/>
                <a:ext cx="19050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4648200" y="914400"/>
            <a:ext cx="0" cy="5562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3581400"/>
            <a:ext cx="4648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9491" y="1946701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Statement is executed once only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8594" y="2439189"/>
                <a:ext cx="3271406" cy="7694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lvl="1" algn="ctr"/>
                <a:r>
                  <a:rPr lang="en-US" sz="2000" dirty="0"/>
                  <a:t>The execution time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some constant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94" y="2439189"/>
                <a:ext cx="3271406" cy="769441"/>
              </a:xfrm>
              <a:prstGeom prst="rect">
                <a:avLst/>
              </a:prstGeom>
              <a:blipFill>
                <a:blip r:embed="rId3"/>
                <a:stretch>
                  <a:fillRect t="-396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90500" y="3712926"/>
            <a:ext cx="12573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Example 2: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7034" y="4206373"/>
                <a:ext cx="2433206" cy="76944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34" y="4206373"/>
                <a:ext cx="2433206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ular Callout 15"/>
              <p:cNvSpPr/>
              <p:nvPr/>
            </p:nvSpPr>
            <p:spPr>
              <a:xfrm>
                <a:off x="3538103" y="1177636"/>
                <a:ext cx="881497" cy="417814"/>
              </a:xfrm>
              <a:prstGeom prst="wedgeRoundRectCallout">
                <a:avLst>
                  <a:gd name="adj1" fmla="val -64595"/>
                  <a:gd name="adj2" fmla="val 2480"/>
                  <a:gd name="adj3" fmla="val 16667"/>
                </a:avLst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ounded 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103" y="1177636"/>
                <a:ext cx="881497" cy="417814"/>
              </a:xfrm>
              <a:prstGeom prst="wedgeRoundRectCallout">
                <a:avLst>
                  <a:gd name="adj1" fmla="val -64595"/>
                  <a:gd name="adj2" fmla="val 2480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ular Callout 16"/>
              <p:cNvSpPr/>
              <p:nvPr/>
            </p:nvSpPr>
            <p:spPr>
              <a:xfrm>
                <a:off x="2656606" y="4690255"/>
                <a:ext cx="1898944" cy="413615"/>
              </a:xfrm>
              <a:prstGeom prst="wedgeRoundRectCallout">
                <a:avLst>
                  <a:gd name="adj1" fmla="val -71671"/>
                  <a:gd name="adj2" fmla="val -25575"/>
                  <a:gd name="adj3" fmla="val 16667"/>
                </a:avLst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606" y="4690255"/>
                <a:ext cx="1898944" cy="413615"/>
              </a:xfrm>
              <a:prstGeom prst="wedgeRoundRectCallout">
                <a:avLst>
                  <a:gd name="adj1" fmla="val -71671"/>
                  <a:gd name="adj2" fmla="val -25575"/>
                  <a:gd name="adj3" fmla="val 16667"/>
                </a:avLst>
              </a:prstGeom>
              <a:blipFill>
                <a:blip r:embed="rId6"/>
                <a:stretch>
                  <a:fillRect b="-5797"/>
                </a:stretch>
              </a:blipFill>
              <a:ln w="63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ular Callout 17"/>
              <p:cNvSpPr/>
              <p:nvPr/>
            </p:nvSpPr>
            <p:spPr>
              <a:xfrm>
                <a:off x="2772640" y="4114801"/>
                <a:ext cx="1799360" cy="461665"/>
              </a:xfrm>
              <a:prstGeom prst="wedgeRoundRectCallout">
                <a:avLst>
                  <a:gd name="adj1" fmla="val -70144"/>
                  <a:gd name="adj2" fmla="val 14484"/>
                  <a:gd name="adj3" fmla="val 16667"/>
                </a:avLst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ounded Rectangular Callou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640" y="4114801"/>
                <a:ext cx="1799360" cy="461665"/>
              </a:xfrm>
              <a:prstGeom prst="wedgeRoundRectCallout">
                <a:avLst>
                  <a:gd name="adj1" fmla="val -70144"/>
                  <a:gd name="adj2" fmla="val 14484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062716" y="4114800"/>
                <a:ext cx="1474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716" y="4114800"/>
                <a:ext cx="147464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25905" y="4651629"/>
                <a:ext cx="1006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905" y="4651629"/>
                <a:ext cx="100619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87034" y="516249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Total time is denoted as,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52846" y="5533832"/>
                <a:ext cx="4114799" cy="7694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2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2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2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6" y="5533832"/>
                <a:ext cx="4114799" cy="769441"/>
              </a:xfrm>
              <a:prstGeom prst="rect">
                <a:avLst/>
              </a:prstGeom>
              <a:blipFill>
                <a:blip r:embed="rId10"/>
                <a:stretch>
                  <a:fillRect l="-148" b="-8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828310" y="1138259"/>
            <a:ext cx="12573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Example 3: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830044" y="1740702"/>
                <a:ext cx="2866156" cy="101566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1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044" y="1740702"/>
                <a:ext cx="2866156" cy="1015663"/>
              </a:xfrm>
              <a:prstGeom prst="rect">
                <a:avLst/>
              </a:prstGeom>
              <a:blipFill>
                <a:blip r:embed="rId11"/>
                <a:stretch>
                  <a:fillRect l="-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828310" y="2895600"/>
            <a:ext cx="1132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Analysis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30907" y="4181301"/>
                <a:ext cx="424295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indent="-571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 +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907" y="4181301"/>
                <a:ext cx="4242951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30905" y="3347269"/>
                <a:ext cx="424295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+1)+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+1)+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905" y="3347269"/>
                <a:ext cx="4242956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30905" y="3765239"/>
                <a:ext cx="424295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indent="-571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905" y="3765239"/>
                <a:ext cx="4242956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852555" y="4597363"/>
                <a:ext cx="42291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sz="20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𝑏𝑛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555" y="4597363"/>
                <a:ext cx="4229100" cy="400110"/>
              </a:xfrm>
              <a:prstGeom prst="rect">
                <a:avLst/>
              </a:prstGeom>
              <a:blipFill>
                <a:blip r:embed="rId1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968712" y="5077735"/>
                <a:ext cx="1996785" cy="47448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indent="-571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2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2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2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2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712" y="5077735"/>
                <a:ext cx="1996785" cy="474489"/>
              </a:xfrm>
              <a:prstGeom prst="rect">
                <a:avLst/>
              </a:prstGeom>
              <a:blipFill>
                <a:blip r:embed="rId19"/>
                <a:stretch>
                  <a:fillRect l="-305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ular Callout 13"/>
              <p:cNvSpPr/>
              <p:nvPr/>
            </p:nvSpPr>
            <p:spPr>
              <a:xfrm>
                <a:off x="7448549" y="1550202"/>
                <a:ext cx="1466849" cy="381000"/>
              </a:xfrm>
              <a:prstGeom prst="wedgeRoundRectCallout">
                <a:avLst>
                  <a:gd name="adj1" fmla="val -92475"/>
                  <a:gd name="adj2" fmla="val 51754"/>
                  <a:gd name="adj3" fmla="val 16667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ounded Rectangular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549" y="1550202"/>
                <a:ext cx="1466849" cy="381000"/>
              </a:xfrm>
              <a:prstGeom prst="wedgeRoundRectCallout">
                <a:avLst>
                  <a:gd name="adj1" fmla="val -92475"/>
                  <a:gd name="adj2" fmla="val 51754"/>
                  <a:gd name="adj3" fmla="val 16667"/>
                </a:avLst>
              </a:prstGeom>
              <a:blipFill>
                <a:blip r:embed="rId20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ular Callout 34"/>
              <p:cNvSpPr/>
              <p:nvPr/>
            </p:nvSpPr>
            <p:spPr>
              <a:xfrm>
                <a:off x="7448549" y="2015260"/>
                <a:ext cx="1485900" cy="381000"/>
              </a:xfrm>
              <a:prstGeom prst="wedgeRoundRectCallout">
                <a:avLst>
                  <a:gd name="adj1" fmla="val -62059"/>
                  <a:gd name="adj2" fmla="val 19515"/>
                  <a:gd name="adj3" fmla="val 16667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>
                          <a:solidFill>
                            <a:srgbClr val="C00000"/>
                          </a:solidFill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ounded 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549" y="2015260"/>
                <a:ext cx="1485900" cy="381000"/>
              </a:xfrm>
              <a:prstGeom prst="wedgeRoundRectCallout">
                <a:avLst>
                  <a:gd name="adj1" fmla="val -62059"/>
                  <a:gd name="adj2" fmla="val 19515"/>
                  <a:gd name="adj3" fmla="val 16667"/>
                </a:avLst>
              </a:prstGeom>
              <a:blipFill>
                <a:blip r:embed="rId21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7448549" y="2480317"/>
                <a:ext cx="1485900" cy="381000"/>
              </a:xfrm>
              <a:prstGeom prst="wedgeRoundRectCallout">
                <a:avLst>
                  <a:gd name="adj1" fmla="val -77588"/>
                  <a:gd name="adj2" fmla="val -27052"/>
                  <a:gd name="adj3" fmla="val 16667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549" y="2480317"/>
                <a:ext cx="1485900" cy="381000"/>
              </a:xfrm>
              <a:prstGeom prst="wedgeRoundRectCallout">
                <a:avLst>
                  <a:gd name="adj1" fmla="val -77588"/>
                  <a:gd name="adj2" fmla="val -27052"/>
                  <a:gd name="adj3" fmla="val 16667"/>
                </a:avLst>
              </a:prstGeom>
              <a:blipFill>
                <a:blip r:embed="rId22"/>
                <a:stretch>
                  <a:fillRect b="-3125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6400800" y="4591093"/>
            <a:ext cx="457200" cy="4063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8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/>
      <p:bldP spid="22" grpId="0"/>
      <p:bldP spid="23" grpId="0"/>
      <p:bldP spid="25" grpId="0" animBg="1"/>
      <p:bldP spid="26" grpId="0" animBg="1"/>
      <p:bldP spid="27" grpId="0" animBg="1"/>
      <p:bldP spid="3" grpId="0"/>
      <p:bldP spid="6" grpId="0" animBg="1"/>
      <p:bldP spid="8" grpId="0" animBg="1"/>
      <p:bldP spid="29" grpId="0" animBg="1"/>
      <p:bldP spid="30" grpId="0" animBg="1"/>
      <p:bldP spid="31" grpId="0" animBg="1"/>
      <p:bldP spid="14" grpId="0" animBg="1"/>
      <p:bldP spid="35" grpId="0" animBg="1"/>
      <p:bldP spid="36" grpId="0" animBg="1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Control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5527" y="1507591"/>
                <a:ext cx="3657600" cy="1631216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0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1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1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latin typeface="Cambria" pitchFamily="18" charset="0"/>
                </a:endParaRPr>
              </a:p>
              <a:p>
                <a:pPr marL="914400"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000" i="1" dirty="0">
                  <a:latin typeface="Cambria" pitchFamily="18" charset="0"/>
                </a:endParaRPr>
              </a:p>
              <a:p>
                <a:pPr marL="1371600" lvl="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en-I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7" y="1507591"/>
                <a:ext cx="3657600" cy="1631216"/>
              </a:xfrm>
              <a:prstGeom prst="rect">
                <a:avLst/>
              </a:prstGeom>
              <a:blipFill>
                <a:blip r:embed="rId2"/>
                <a:stretch>
                  <a:fillRect l="-664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4255532"/>
                <a:ext cx="3657600" cy="1631216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0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1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1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latin typeface="Cambria" pitchFamily="18" charset="0"/>
                </a:endParaRPr>
              </a:p>
              <a:p>
                <a:pPr marL="914400"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=1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000" i="1" dirty="0">
                  <a:latin typeface="Cambria" pitchFamily="18" charset="0"/>
                </a:endParaRPr>
              </a:p>
              <a:p>
                <a:pPr marL="1371600" lvl="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en-I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255532"/>
                <a:ext cx="3657600" cy="1631216"/>
              </a:xfrm>
              <a:prstGeom prst="rect">
                <a:avLst/>
              </a:prstGeom>
              <a:blipFill>
                <a:blip r:embed="rId3"/>
                <a:stretch>
                  <a:fillRect l="-664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44187" y="1138259"/>
            <a:ext cx="12573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Example 4: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4187" y="3886200"/>
            <a:ext cx="12573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Example 5: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731998"/>
            <a:ext cx="4038600" cy="1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66800" y="3195935"/>
                <a:ext cx="1981200" cy="46166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195935"/>
                <a:ext cx="19812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04900" y="5946815"/>
                <a:ext cx="1981200" cy="46166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5946815"/>
                <a:ext cx="19812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4038600" y="914400"/>
            <a:ext cx="0" cy="5562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249882" y="1507591"/>
                <a:ext cx="4383227" cy="2400657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1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1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000" i="1" dirty="0">
                  <a:latin typeface="Cambria" pitchFamily="18" charset="0"/>
                </a:endParaRPr>
              </a:p>
              <a:p>
                <a:pPr marL="914400" lvl="3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en-I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pPr marL="0"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IN" sz="2000" dirty="0" err="1">
                    <a:latin typeface="Consolas" pitchFamily="49" charset="0"/>
                    <a:cs typeface="Consolas" pitchFamily="49" charset="0"/>
                  </a:rPr>
                  <a:t>printf</a:t>
                </a:r>
                <a:r>
                  <a:rPr lang="en-IN" sz="2000" dirty="0">
                    <a:latin typeface="Consolas" pitchFamily="49" charset="0"/>
                    <a:cs typeface="Consolas" pitchFamily="49" charset="0"/>
                  </a:rPr>
                  <a:t>(“sum is now %d”,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latin typeface="Cambria Math" panose="02040503050406030204" pitchFamily="18" charset="0"/>
                        <a:cs typeface="Consolas" pitchFamily="49" charset="0"/>
                      </a:rPr>
                      <m:t>𝒔𝒖𝒎</m:t>
                    </m:r>
                  </m:oMath>
                </a14:m>
                <a:r>
                  <a:rPr lang="en-IN" sz="2000" dirty="0"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882" y="1507591"/>
                <a:ext cx="4383227" cy="2400657"/>
              </a:xfrm>
              <a:prstGeom prst="rect">
                <a:avLst/>
              </a:prstGeom>
              <a:blipFill>
                <a:blip r:embed="rId6"/>
                <a:stretch>
                  <a:fillRect l="-1248" b="-328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258543" y="1138259"/>
            <a:ext cx="12573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Example 6:</a:t>
            </a:r>
            <a:endParaRPr lang="en-US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4258543" y="1507591"/>
            <a:ext cx="4199656" cy="1083209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280688" y="1839402"/>
                <a:ext cx="824346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0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688" y="1839402"/>
                <a:ext cx="82434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4236027" y="2718357"/>
            <a:ext cx="4199656" cy="668215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335244" y="2834976"/>
                <a:ext cx="76979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0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244" y="2834976"/>
                <a:ext cx="76979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le 40"/>
          <p:cNvSpPr/>
          <p:nvPr/>
        </p:nvSpPr>
        <p:spPr>
          <a:xfrm>
            <a:off x="4258543" y="3505200"/>
            <a:ext cx="4199656" cy="36456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335245" y="3486090"/>
                <a:ext cx="769789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0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245" y="3486090"/>
                <a:ext cx="76978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22198" y="4084721"/>
                <a:ext cx="3863683" cy="83099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198" y="4084721"/>
                <a:ext cx="3863683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5515843" y="4495800"/>
            <a:ext cx="656357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2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 animBg="1"/>
      <p:bldP spid="13" grpId="0" animBg="1"/>
      <p:bldP spid="31" grpId="0" animBg="1"/>
      <p:bldP spid="32" grpId="0" animBg="1"/>
      <p:bldP spid="36" grpId="0" animBg="1"/>
      <p:bldP spid="36" grpId="1" animBg="1"/>
      <p:bldP spid="37" grpId="0" animBg="1"/>
      <p:bldP spid="39" grpId="0" animBg="1"/>
      <p:bldP spid="39" grpId="1" animBg="1"/>
      <p:bldP spid="40" grpId="0" animBg="1"/>
      <p:bldP spid="41" grpId="0" animBg="1"/>
      <p:bldP spid="41" grpId="1" animBg="1"/>
      <p:bldP spid="42" grpId="0" animBg="1"/>
      <p:bldP spid="4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1600200"/>
                <a:ext cx="2438400" cy="132343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=1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h𝑖𝑙𝑒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𝑃𝑟𝑖𝑛𝑡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00200"/>
                <a:ext cx="2438400" cy="1323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3400" y="1219568"/>
            <a:ext cx="12573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Example 7: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58543" y="1138259"/>
            <a:ext cx="12573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Example 8: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37761" y="1518891"/>
                <a:ext cx="4208317" cy="293926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b="0" dirty="0">
                  <a:latin typeface="Consolas" pitchFamily="49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IN" sz="2000" dirty="0">
                    <a:latin typeface="Consolas" pitchFamily="49" charset="0"/>
                    <a:cs typeface="Consolas" pitchFamily="49" charset="0"/>
                  </a:rPr>
                  <a:t>sum = 0</a:t>
                </a:r>
              </a:p>
              <a:p>
                <a:pPr>
                  <a:spcBef>
                    <a:spcPts val="600"/>
                  </a:spcBef>
                </a:pPr>
                <a:r>
                  <a:rPr lang="en-IN" sz="2000" dirty="0">
                    <a:latin typeface="Consolas" pitchFamily="49" charset="0"/>
                    <a:cs typeface="Consolas" pitchFamily="49" charset="0"/>
                  </a:rPr>
                  <a:t>while (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  <a:cs typeface="Consolas" pitchFamily="49" charset="0"/>
                      </a:rPr>
                      <m:t>𝑖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  <a:cs typeface="Consolas" pitchFamily="49" charset="0"/>
                      </a:rPr>
                      <m:t> ≤ 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  <a:cs typeface="Consolas" pitchFamily="49" charset="0"/>
                      </a:rPr>
                      <m:t>𝑛</m:t>
                    </m:r>
                  </m:oMath>
                </a14:m>
                <a:r>
                  <a:rPr lang="en-IN" sz="2000" dirty="0">
                    <a:latin typeface="Consolas" pitchFamily="49" charset="0"/>
                    <a:cs typeface="Consolas" pitchFamily="49" charset="0"/>
                  </a:rPr>
                  <a:t>)</a:t>
                </a:r>
              </a:p>
              <a:p>
                <a:pPr lvl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  <a:cs typeface="Consolas" pitchFamily="49" charset="0"/>
                        </a:rPr>
                        <m:t> = 1</m:t>
                      </m:r>
                    </m:oMath>
                  </m:oMathPara>
                </a14:m>
                <a:endParaRPr lang="en-IN" sz="2000" dirty="0">
                  <a:latin typeface="Consolas" pitchFamily="49" charset="0"/>
                  <a:cs typeface="Consolas" pitchFamily="49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IN" sz="2000" dirty="0">
                    <a:latin typeface="Consolas" pitchFamily="49" charset="0"/>
                    <a:cs typeface="Consolas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  <a:cs typeface="Consolas" pitchFamily="49" charset="0"/>
                      </a:rPr>
                      <m:t>(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  <a:cs typeface="Consolas" pitchFamily="49" charset="0"/>
                      </a:rPr>
                      <m:t>𝑗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  <a:cs typeface="Consolas" pitchFamily="49" charset="0"/>
                      </a:rPr>
                      <m:t> ≤ 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  <a:cs typeface="Consolas" pitchFamily="49" charset="0"/>
                      </a:rPr>
                      <m:t>𝑛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  <a:cs typeface="Consolas" pitchFamily="49" charset="0"/>
                      </a:rPr>
                      <m:t>)</m:t>
                    </m:r>
                  </m:oMath>
                </a14:m>
                <a:endParaRPr lang="en-IN" sz="2000" dirty="0">
                  <a:latin typeface="Consolas" pitchFamily="49" charset="0"/>
                  <a:cs typeface="Consolas" pitchFamily="49" charset="0"/>
                </a:endParaRPr>
              </a:p>
              <a:p>
                <a:pPr lvl="2">
                  <a:spcBef>
                    <a:spcPts val="600"/>
                  </a:spcBef>
                </a:pPr>
                <a:r>
                  <a:rPr lang="en-IN" sz="2000" dirty="0">
                    <a:latin typeface="Consolas" pitchFamily="49" charset="0"/>
                    <a:cs typeface="Consolas" pitchFamily="49" charset="0"/>
                  </a:rPr>
                  <a:t>sum = sum +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  <a:cs typeface="Consolas" pitchFamily="49" charset="0"/>
                      </a:rPr>
                      <m:t>1</m:t>
                    </m:r>
                  </m:oMath>
                </a14:m>
                <a:endParaRPr lang="en-IN" sz="2000" dirty="0">
                  <a:latin typeface="Consolas" pitchFamily="49" charset="0"/>
                  <a:cs typeface="Consolas" pitchFamily="49" charset="0"/>
                </a:endParaRPr>
              </a:p>
              <a:p>
                <a:pPr lvl="2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  <a:cs typeface="Consolas" pitchFamily="49" charset="0"/>
                        </a:rPr>
                        <m:t> = 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  <a:cs typeface="Consolas" pitchFamily="49" charset="0"/>
                        </a:rPr>
                        <m:t> + 1</m:t>
                      </m:r>
                    </m:oMath>
                  </m:oMathPara>
                </a14:m>
                <a:endParaRPr lang="en-IN" sz="2000" dirty="0">
                  <a:latin typeface="Consolas" pitchFamily="49" charset="0"/>
                  <a:cs typeface="Consolas" pitchFamily="49" charset="0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  <a:cs typeface="Consolas" pitchFamily="49" charset="0"/>
                        </a:rPr>
                        <m:t>𝑖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  <a:cs typeface="Consolas" pitchFamily="49" charset="0"/>
                        </a:rPr>
                        <m:t> = </m:t>
                      </m:r>
                      <m:r>
                        <a:rPr lang="en-IN" sz="2000" i="1" dirty="0" err="1" smtClean="0">
                          <a:latin typeface="Cambria Math" panose="02040503050406030204" pitchFamily="18" charset="0"/>
                          <a:cs typeface="Consolas" pitchFamily="49" charset="0"/>
                        </a:rPr>
                        <m:t>𝑖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  <a:cs typeface="Consolas" pitchFamily="49" charset="0"/>
                        </a:rPr>
                        <m:t> + 1</m:t>
                      </m:r>
                    </m:oMath>
                  </m:oMathPara>
                </a14:m>
                <a:endParaRPr lang="en-IN" sz="2000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761" y="1518891"/>
                <a:ext cx="4208317" cy="2939266"/>
              </a:xfrm>
              <a:prstGeom prst="rect">
                <a:avLst/>
              </a:prstGeom>
              <a:blipFill>
                <a:blip r:embed="rId3"/>
                <a:stretch>
                  <a:fillRect l="-129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8518" y="4555629"/>
            <a:ext cx="12573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Example 9: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3400" y="4924961"/>
                <a:ext cx="4208317" cy="132343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=0;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++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latin typeface="Consolas" pitchFamily="49" charset="0"/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Consolas" pitchFamily="49" charset="0"/>
                        </a:rPr>
                        <m:t>𝑓𝑜𝑟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Consolas" pitchFamily="49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Consolas" pitchFamily="49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Consolas" pitchFamily="49" charset="0"/>
                        </a:rPr>
                        <m:t>𝑛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Consolas" pitchFamily="49" charset="0"/>
                        </a:rPr>
                        <m:t>;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itchFamily="49" charset="0"/>
                        </a:rPr>
                        <m:t>&gt;0;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itchFamily="49" charset="0"/>
                        </a:rPr>
                        <m:t>−−)</m:t>
                      </m:r>
                    </m:oMath>
                  </m:oMathPara>
                </a14:m>
                <a:endParaRPr lang="en-IN" sz="2000" i="1" dirty="0">
                  <a:latin typeface="Consolas" pitchFamily="49" charset="0"/>
                  <a:cs typeface="Consolas" pitchFamily="49" charset="0"/>
                </a:endParaRPr>
              </a:p>
              <a:p>
                <a:pPr lvl="2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onsolas" pitchFamily="49" charset="0"/>
                        </a:rPr>
                        <m:t>𝑖𝑓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cs typeface="Consolas" pitchFamily="49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onsolas" pitchFamily="49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itchFamily="49" charset="0"/>
                            </a:rPr>
                            <m:t>&lt;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itchFamily="49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latin typeface="Consolas" pitchFamily="49" charset="0"/>
                  <a:ea typeface="Cambria Math" panose="02040503050406030204" pitchFamily="18" charset="0"/>
                  <a:cs typeface="Consolas" pitchFamily="49" charset="0"/>
                </a:endParaRPr>
              </a:p>
              <a:p>
                <a:pPr lvl="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onsolas" pitchFamily="49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onsolas" pitchFamily="49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onsolas" pitchFamily="49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onsolas" pitchFamily="49" charset="0"/>
                        </a:rPr>
                        <m:t>+1</m:t>
                      </m:r>
                    </m:oMath>
                  </m:oMathPara>
                </a14:m>
                <a:endParaRPr lang="en-IN" sz="2000" i="1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924961"/>
                <a:ext cx="4208317" cy="1323439"/>
              </a:xfrm>
              <a:prstGeom prst="rect">
                <a:avLst/>
              </a:prstGeom>
              <a:blipFill>
                <a:blip r:embed="rId4"/>
                <a:stretch>
                  <a:fillRect l="-57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3657600" y="914400"/>
            <a:ext cx="0" cy="3733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657600" y="4648200"/>
            <a:ext cx="5486400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3505200"/>
            <a:ext cx="3657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 you 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30350"/>
            <a:ext cx="35052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1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Analysis is Done?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43694" y="1066800"/>
            <a:ext cx="4114800" cy="82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285750" algn="just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+mj-lt"/>
              <a:buAutoNum type="arabicPeriod"/>
            </a:pPr>
            <a:r>
              <a:rPr lang="en-US" dirty="0"/>
              <a:t>Empirical (posteriori) approach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294967295"/>
          </p:nvPr>
        </p:nvSpPr>
        <p:spPr>
          <a:xfrm>
            <a:off x="381000" y="1981201"/>
            <a:ext cx="4040188" cy="43021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342900" lvl="1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000" dirty="0"/>
              <a:t>Programming different competing techniques  &amp; running them on various inputs using computer. </a:t>
            </a:r>
          </a:p>
          <a:p>
            <a:pPr marL="342900" lvl="1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000" dirty="0"/>
              <a:t>Implementation of different techniques may be difficult.</a:t>
            </a:r>
          </a:p>
          <a:p>
            <a:pPr algn="just">
              <a:lnSpc>
                <a:spcPct val="114000"/>
              </a:lnSpc>
            </a:pPr>
            <a:r>
              <a:rPr lang="en-US" sz="2000" dirty="0"/>
              <a:t>The same hardware and software environments must be used for comparing two algorithms.</a:t>
            </a:r>
          </a:p>
          <a:p>
            <a:pPr algn="just">
              <a:lnSpc>
                <a:spcPct val="114000"/>
              </a:lnSpc>
            </a:pPr>
            <a:r>
              <a:rPr lang="en-US" altLang="en-US" sz="2000" dirty="0"/>
              <a:t>Results may not be indicative of the running time on other inputs not included in the experiment. </a:t>
            </a: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4672488" y="1066800"/>
            <a:ext cx="4114800" cy="82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+mj-lt"/>
              <a:buAutoNum type="arabicPeriod" startAt="2"/>
            </a:pPr>
            <a:r>
              <a:rPr lang="en-US" sz="2400" dirty="0"/>
              <a:t>Theoretical (priori)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5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4709001" y="1981200"/>
                <a:ext cx="4041775" cy="430212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>
                <a:noAutofit/>
              </a:bodyPr>
              <a:lstStyle/>
              <a:p>
                <a:pPr marL="342900" lvl="1" indent="-342900" algn="just">
                  <a:lnSpc>
                    <a:spcPct val="114000"/>
                  </a:lnSpc>
                  <a:buFont typeface="Arial" pitchFamily="34" charset="0"/>
                  <a:buChar char="•"/>
                </a:pPr>
                <a:r>
                  <a:rPr lang="en-US" sz="2000" dirty="0"/>
                  <a:t>Determining mathematically the resources needed by each algorithm.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sz="2000" dirty="0"/>
                  <a:t>Uses the algorithm instead of an implementation.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sz="2000" dirty="0"/>
                  <a:t>The speed of an algorithm can be determined independent of the hardware/software environment.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altLang="en-US" sz="2000" dirty="0"/>
                  <a:t>Characterizes running time as a function of the input size </a:t>
                </a:r>
                <a14:m>
                  <m:oMath xmlns:m="http://schemas.openxmlformats.org/officeDocument/2006/math">
                    <m:r>
                      <a:rPr lang="en-US" alt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0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000" dirty="0"/>
                  <a:t> considers all possible values.</a:t>
                </a:r>
              </a:p>
            </p:txBody>
          </p:sp>
        </mc:Choice>
        <mc:Fallback xmlns="">
          <p:sp>
            <p:nvSpPr>
              <p:cNvPr id="11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4709001" y="1981200"/>
                <a:ext cx="4041775" cy="4302125"/>
              </a:xfrm>
              <a:prstGeom prst="rect">
                <a:avLst/>
              </a:prstGeom>
              <a:blipFill>
                <a:blip r:embed="rId2"/>
                <a:stretch>
                  <a:fillRect l="-1203" r="-150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6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8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uiExpand="1" build="p" animBg="1"/>
      <p:bldP spid="10" grpId="0" build="p" animBg="1"/>
      <p:bldP spid="11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Instance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Instance</a:t>
                </a:r>
                <a:r>
                  <a:rPr lang="en-US" dirty="0"/>
                  <a:t>: An Instance of a problem consists of the input needed to compute the solution to the problem.</a:t>
                </a:r>
              </a:p>
              <a:p>
                <a:r>
                  <a:rPr lang="en-US" dirty="0"/>
                  <a:t>Example:</a:t>
                </a:r>
              </a:p>
              <a:p>
                <a:pPr marL="457200" lvl="1" indent="0">
                  <a:buNone/>
                </a:pPr>
                <a:r>
                  <a:rPr lang="en-US" b="1" dirty="0"/>
                  <a:t>	Problem</a:t>
                </a:r>
                <a:r>
                  <a:rPr lang="en-US" dirty="0"/>
                  <a:t>: to multiply two positive numbers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 </a:t>
                </a:r>
                <a:r>
                  <a:rPr lang="en-US" dirty="0"/>
                  <a:t>     	</a:t>
                </a:r>
                <a:r>
                  <a:rPr lang="en-US" sz="2000" b="1" dirty="0"/>
                  <a:t>Instance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981 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1234</m:t>
                    </m:r>
                  </m:oMath>
                </a14:m>
                <a:endParaRPr lang="en-US" sz="2000" dirty="0"/>
              </a:p>
              <a:p>
                <a:r>
                  <a:rPr lang="en-US" dirty="0"/>
                  <a:t>Instance size: Any integer (generally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) that in some way measures the </a:t>
                </a:r>
                <a:r>
                  <a:rPr lang="en-US" b="1" dirty="0"/>
                  <a:t>number of components </a:t>
                </a:r>
                <a:r>
                  <a:rPr lang="en-US" dirty="0"/>
                  <a:t>in an instance.</a:t>
                </a:r>
              </a:p>
              <a:p>
                <a:r>
                  <a:rPr lang="en-US" dirty="0"/>
                  <a:t>Examples: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Sorting problem: Instance size is </a:t>
                </a:r>
                <a:r>
                  <a:rPr lang="en-US" b="1" dirty="0"/>
                  <a:t>number of elements </a:t>
                </a:r>
                <a:r>
                  <a:rPr lang="en-US" dirty="0"/>
                  <a:t>to be sorted.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Graph problem: Instance size is </a:t>
                </a:r>
                <a:r>
                  <a:rPr lang="en-US" b="1" dirty="0"/>
                  <a:t>number of nodes or edges </a:t>
                </a:r>
                <a:r>
                  <a:rPr lang="en-US" dirty="0"/>
                  <a:t>or both.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89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efficiency of an algorithm is a measure of the amount of </a:t>
                </a:r>
                <a:r>
                  <a:rPr lang="en-US" b="1" dirty="0"/>
                  <a:t>resources consumed </a:t>
                </a:r>
                <a:r>
                  <a:rPr lang="en-US" dirty="0"/>
                  <a:t>in solving a problem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important resource is time, i.e., time complexity</a:t>
                </a:r>
              </a:p>
              <a:p>
                <a:r>
                  <a:rPr lang="en-US" dirty="0"/>
                  <a:t>To measure the efficiency of an algorithm requires </a:t>
                </a:r>
                <a:r>
                  <a:rPr lang="en-US" b="1" dirty="0"/>
                  <a:t>to measure its time complexity</a:t>
                </a:r>
                <a:r>
                  <a:rPr lang="en-US" dirty="0"/>
                  <a:t> using any of the following approaches: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To run it and measure how much processor time is needed.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Mathematically computing how much time is needed as a function of input size.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ular Callout 3"/>
          <p:cNvSpPr/>
          <p:nvPr/>
        </p:nvSpPr>
        <p:spPr>
          <a:xfrm>
            <a:off x="7505700" y="3048000"/>
            <a:ext cx="1409700" cy="609600"/>
          </a:xfrm>
          <a:prstGeom prst="wedgeRoundRectCallout">
            <a:avLst>
              <a:gd name="adj1" fmla="val -72517"/>
              <a:gd name="adj2" fmla="val 21391"/>
              <a:gd name="adj3" fmla="val 16667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Empirical Approach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600200" y="4343400"/>
            <a:ext cx="1409700" cy="609600"/>
          </a:xfrm>
          <a:prstGeom prst="wedgeRoundRectCallout">
            <a:avLst>
              <a:gd name="adj1" fmla="val 15531"/>
              <a:gd name="adj2" fmla="val -94318"/>
              <a:gd name="adj3" fmla="val 16667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Theoretical Approach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" y="1905000"/>
            <a:ext cx="25908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33400" y="1981200"/>
            <a:ext cx="6629400" cy="34514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3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5" grpId="0" animBg="1"/>
      <p:bldP spid="5" grpId="1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time of an algorithm depends upon,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Input Size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Nature of Input</a:t>
            </a:r>
          </a:p>
          <a:p>
            <a:r>
              <a:rPr lang="en-US" dirty="0"/>
              <a:t>Generally time grows with the size of input, for example, sorting 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/>
              <a:t> numbers will take </a:t>
            </a:r>
            <a:r>
              <a:rPr lang="en-US" b="1" dirty="0"/>
              <a:t>less time </a:t>
            </a:r>
            <a:r>
              <a:rPr lang="en-US" dirty="0"/>
              <a:t>than sorting of </a:t>
            </a:r>
            <a:r>
              <a:rPr lang="en-US" dirty="0">
                <a:solidFill>
                  <a:srgbClr val="FF0000"/>
                </a:solidFill>
              </a:rPr>
              <a:t>10,000 </a:t>
            </a:r>
            <a:r>
              <a:rPr lang="en-US" dirty="0"/>
              <a:t>numbers.</a:t>
            </a:r>
          </a:p>
          <a:p>
            <a:r>
              <a:rPr lang="en-US" dirty="0"/>
              <a:t>So, running time of an algorithm is usually measured as a function of input size.</a:t>
            </a:r>
          </a:p>
          <a:p>
            <a:r>
              <a:rPr lang="en-US" i="1" dirty="0">
                <a:solidFill>
                  <a:srgbClr val="FF0000"/>
                </a:solidFill>
              </a:rPr>
              <a:t>In theoretical computation of time complexity, Running time is measured in terms of number of steps/primitive operations performed.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848600" y="3581400"/>
            <a:ext cx="990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86400" y="4876800"/>
            <a:ext cx="33528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4038600"/>
            <a:ext cx="1501588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63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5753100" cy="4114800"/>
          </a:xfrm>
        </p:spPr>
        <p:txBody>
          <a:bodyPr>
            <a:normAutofit/>
          </a:bodyPr>
          <a:lstStyle/>
          <a:p>
            <a:r>
              <a:rPr lang="en-US" dirty="0"/>
              <a:t>Suppose, you are given a jar containing some business cards.</a:t>
            </a:r>
          </a:p>
          <a:p>
            <a:r>
              <a:rPr lang="en-US" dirty="0"/>
              <a:t>You are asked to determine whether the name “</a:t>
            </a:r>
            <a:r>
              <a:rPr lang="en-US" dirty="0" err="1"/>
              <a:t>Mukesh</a:t>
            </a:r>
            <a:r>
              <a:rPr lang="en-US" dirty="0"/>
              <a:t> </a:t>
            </a:r>
            <a:r>
              <a:rPr lang="en-US" dirty="0" err="1"/>
              <a:t>Ambani</a:t>
            </a:r>
            <a:r>
              <a:rPr lang="en-US" dirty="0"/>
              <a:t>" is in the jar.  </a:t>
            </a:r>
          </a:p>
          <a:p>
            <a:r>
              <a:rPr lang="en-US" dirty="0"/>
              <a:t>To do this, you decide to simply go through all the cards one by one.</a:t>
            </a:r>
          </a:p>
          <a:p>
            <a:r>
              <a:rPr lang="en-US" dirty="0"/>
              <a:t>How long this takes? </a:t>
            </a:r>
          </a:p>
          <a:p>
            <a:pPr marL="400050"/>
            <a:r>
              <a:rPr lang="en-US" dirty="0">
                <a:solidFill>
                  <a:srgbClr val="C00000"/>
                </a:solidFill>
              </a:rPr>
              <a:t>Can be determined by how many cards are in the jar, i.e., Size of Input.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163472"/>
            <a:ext cx="216775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3E201C5FE6F14B94967B97EA62CCBB" ma:contentTypeVersion="3" ma:contentTypeDescription="Create a new document." ma:contentTypeScope="" ma:versionID="0e144250d44de55fbfedb910a9afd5b0">
  <xsd:schema xmlns:xsd="http://www.w3.org/2001/XMLSchema" xmlns:xs="http://www.w3.org/2001/XMLSchema" xmlns:p="http://schemas.microsoft.com/office/2006/metadata/properties" xmlns:ns2="579b8c0d-86a8-4bbb-94e3-30547f7578a6" targetNamespace="http://schemas.microsoft.com/office/2006/metadata/properties" ma:root="true" ma:fieldsID="4877d27eb630bc92931d2caa47a0cd1b" ns2:_="">
    <xsd:import namespace="579b8c0d-86a8-4bbb-94e3-30547f7578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9b8c0d-86a8-4bbb-94e3-30547f7578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D76F8A-B92F-41B2-A011-9B9A920E4B90}"/>
</file>

<file path=customXml/itemProps2.xml><?xml version="1.0" encoding="utf-8"?>
<ds:datastoreItem xmlns:ds="http://schemas.openxmlformats.org/officeDocument/2006/customXml" ds:itemID="{B69AC1D3-B2A9-415D-A8B9-80C137E890E4}"/>
</file>

<file path=customXml/itemProps3.xml><?xml version="1.0" encoding="utf-8"?>
<ds:datastoreItem xmlns:ds="http://schemas.openxmlformats.org/officeDocument/2006/customXml" ds:itemID="{7FCCE59D-817C-4E4D-9C92-E01BB51BD686}"/>
</file>

<file path=docProps/app.xml><?xml version="1.0" encoding="utf-8"?>
<Properties xmlns="http://schemas.openxmlformats.org/officeDocument/2006/extended-properties" xmlns:vt="http://schemas.openxmlformats.org/officeDocument/2006/docPropsVTypes">
  <TotalTime>10021</TotalTime>
  <Words>3832</Words>
  <Application>Microsoft Office PowerPoint</Application>
  <PresentationFormat>On-screen Show (4:3)</PresentationFormat>
  <Paragraphs>675</Paragraphs>
  <Slides>43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Unit – 1 Analysis of Algorithms</vt:lpstr>
      <vt:lpstr>Topics to be covered</vt:lpstr>
      <vt:lpstr>PowerPoint Presentation</vt:lpstr>
      <vt:lpstr>Analysis of Algorithm</vt:lpstr>
      <vt:lpstr>How Analysis is Done? </vt:lpstr>
      <vt:lpstr>Problem &amp; Instance</vt:lpstr>
      <vt:lpstr>Efficiency of Algorithm</vt:lpstr>
      <vt:lpstr>Efficiency of Algorithm</vt:lpstr>
      <vt:lpstr>Linear Search</vt:lpstr>
      <vt:lpstr>Linear Search</vt:lpstr>
      <vt:lpstr>Linear Search - Example</vt:lpstr>
      <vt:lpstr>Linear Search Algorithm</vt:lpstr>
      <vt:lpstr>Linear Search</vt:lpstr>
      <vt:lpstr>Analysis of Algorithm</vt:lpstr>
      <vt:lpstr>PowerPoint Presentation</vt:lpstr>
      <vt:lpstr>Book Finder</vt:lpstr>
      <vt:lpstr>Number Sorting</vt:lpstr>
      <vt:lpstr>Analysis – Best Case</vt:lpstr>
      <vt:lpstr>Analysis – Average Case</vt:lpstr>
      <vt:lpstr>Analysis – Worst Case </vt:lpstr>
      <vt:lpstr>Asymptotic Notations</vt:lpstr>
      <vt:lpstr>Asymptotic Notations</vt:lpstr>
      <vt:lpstr>O-Notation (Big O notation) (Upper Bound)</vt:lpstr>
      <vt:lpstr>Ω-Notation (Omega notation) (Lower Bound)</vt:lpstr>
      <vt:lpstr>θ-Notation (Theta notation) (Same order) </vt:lpstr>
      <vt:lpstr>Asymptotic Notations</vt:lpstr>
      <vt:lpstr>Asymptotic Notations</vt:lpstr>
      <vt:lpstr>Asymptotic Notations</vt:lpstr>
      <vt:lpstr>Asymptotic Notations - Example</vt:lpstr>
      <vt:lpstr>Asymptotic Notations - Example</vt:lpstr>
      <vt:lpstr>Asymptotic Notations - Example</vt:lpstr>
      <vt:lpstr>Common Orders of Magnitude</vt:lpstr>
      <vt:lpstr>Growth of Function (HW)</vt:lpstr>
      <vt:lpstr>Asymptotic Notations in Equations</vt:lpstr>
      <vt:lpstr>Exercises</vt:lpstr>
      <vt:lpstr>Home Work</vt:lpstr>
      <vt:lpstr>Sum of n Elements of Array</vt:lpstr>
      <vt:lpstr>Running Time of Algorithm</vt:lpstr>
      <vt:lpstr>Running Time of Algorithm</vt:lpstr>
      <vt:lpstr>Analyzing Control Statement</vt:lpstr>
      <vt:lpstr>Analyzing Control Statement</vt:lpstr>
      <vt:lpstr>Home Work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Darshit</cp:lastModifiedBy>
  <cp:revision>1667</cp:revision>
  <dcterms:created xsi:type="dcterms:W3CDTF">2013-05-17T03:00:03Z</dcterms:created>
  <dcterms:modified xsi:type="dcterms:W3CDTF">2020-07-29T07:17:21Z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0x010100DB3E201C5FE6F14B94967B97EA62CCBB</vt:lpwstr>
  </property>
</Properties>
</file>