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992D7-D756-4231-ADFC-BC9B9E7C8C66}" type="datetimeFigureOut">
              <a:rPr lang="en-IN" smtClean="0"/>
              <a:t>11-10-2020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05EA3-D42F-409D-8604-C017388C0079}" type="slidenum">
              <a:rPr lang="en-IN" smtClean="0"/>
              <a:t>‹#›</a:t>
            </a:fld>
            <a:endParaRPr lang="en-IN"/>
          </a:p>
        </p:txBody>
      </p:sp>
    </p:spTree>
    <p:extLst>
      <p:ext uri="{BB962C8B-B14F-4D97-AF65-F5344CB8AC3E}">
        <p14:creationId xmlns:p14="http://schemas.microsoft.com/office/powerpoint/2010/main" val="161594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6B24EE-9842-4134-94E0-20768A8BF497}" type="datetime1">
              <a:rPr lang="en-US" smtClean="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3D061B-E7D1-4CE8-B665-661A4904B6F9}" type="datetime1">
              <a:rPr lang="en-US" smtClean="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D5386-09A1-405D-B306-757C445A315C}" type="datetime1">
              <a:rPr lang="en-US" smtClean="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280A59-238A-4DEE-97F5-9C7C3705F157}" type="datetime1">
              <a:rPr lang="en-US" smtClean="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90ECD6-2AF6-4FBC-BEA5-D1BB2117EA83}" type="datetime1">
              <a:rPr lang="en-US" smtClean="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594FDD9-77D0-4BD4-B8F4-124A9DFE6012}" type="datetime1">
              <a:rPr lang="en-US" smtClean="0"/>
              <a:t>10/11/2020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11D9D3-86FB-4B4E-9A50-1487BC5CF231}" type="datetime1">
              <a:rPr lang="en-US" smtClean="0"/>
              <a:t>10/11/2020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C7B0-168A-4022-BD5D-F8064167EE8E}" type="datetime1">
              <a:rPr lang="en-US" smtClean="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0C80062-4D0E-4C2B-87F7-E85B315054A3}" type="datetime1">
              <a:rPr lang="en-US" smtClean="0"/>
              <a:t>10/11/2020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84C2A-A1A8-4F2F-A44F-E031A4D8A1D1}" type="datetime1">
              <a:rPr lang="en-US" smtClean="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03743-84A8-47D5-9973-25DDF5EDC2BB}" type="datetime1">
              <a:rPr lang="en-US" smtClean="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1671A-7904-44B0-ADC9-190F3E72A352}" type="datetime1">
              <a:rPr lang="en-US" smtClean="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3F870-7CC4-4C36-87ED-79EFCF8BF11D}" type="datetime1">
              <a:rPr lang="en-US" smtClean="0"/>
              <a:t>10/11/2020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F2D903-965E-4F7A-9B4A-72A19614B9B0}" type="datetime1">
              <a:rPr lang="en-US" smtClean="0"/>
              <a:t>10/11/2020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FBCA34-3675-43E9-8FB2-1072DA670FCE}" type="datetime1">
              <a:rPr lang="en-US" smtClean="0"/>
              <a:t>10/11/2020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B7CEDC-D349-4775-91E9-E4B4F3E191BA}" type="datetime1">
              <a:rPr lang="en-US" smtClean="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02D43C-9F84-471F-8C2F-BBFCBDD0212D}" type="datetime1">
              <a:rPr lang="en-US" smtClean="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894B5C-DED0-4764-86B6-210F03ADCB9D}" type="datetime1">
              <a:rPr lang="en-US" smtClean="0"/>
              <a:t>10/11/2020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594C-87F4-4E31-A1AD-B42053FDA601}"/>
              </a:ext>
            </a:extLst>
          </p:cNvPr>
          <p:cNvSpPr>
            <a:spLocks noGrp="1"/>
          </p:cNvSpPr>
          <p:nvPr>
            <p:ph type="ctrTitle"/>
          </p:nvPr>
        </p:nvSpPr>
        <p:spPr/>
        <p:txBody>
          <a:bodyPr/>
          <a:lstStyle/>
          <a:p>
            <a:pPr algn="ctr"/>
            <a:r>
              <a:rPr lang="en-US" dirty="0"/>
              <a:t>Capstone Project</a:t>
            </a:r>
            <a:br>
              <a:rPr lang="en-US" dirty="0"/>
            </a:br>
            <a:r>
              <a:rPr lang="en-US" dirty="0"/>
              <a:t>Car accident severity</a:t>
            </a:r>
            <a:endParaRPr lang="en-IN" dirty="0"/>
          </a:p>
        </p:txBody>
      </p:sp>
      <p:sp>
        <p:nvSpPr>
          <p:cNvPr id="3" name="Subtitle 2">
            <a:extLst>
              <a:ext uri="{FF2B5EF4-FFF2-40B4-BE49-F238E27FC236}">
                <a16:creationId xmlns:a16="http://schemas.microsoft.com/office/drawing/2014/main" id="{2FCBC169-20A6-4E77-AEFD-DDF6B21944A4}"/>
              </a:ext>
            </a:extLst>
          </p:cNvPr>
          <p:cNvSpPr>
            <a:spLocks noGrp="1"/>
          </p:cNvSpPr>
          <p:nvPr>
            <p:ph type="subTitle" idx="1"/>
          </p:nvPr>
        </p:nvSpPr>
        <p:spPr/>
        <p:txBody>
          <a:bodyPr/>
          <a:lstStyle/>
          <a:p>
            <a:r>
              <a:rPr lang="en-IN" dirty="0"/>
              <a:t>IBM Data Science Professional Certificate</a:t>
            </a:r>
          </a:p>
          <a:p>
            <a:r>
              <a:rPr lang="en-US" dirty="0"/>
              <a:t>A</a:t>
            </a:r>
            <a:r>
              <a:rPr lang="en-IN" dirty="0"/>
              <a:t>jay Kumar Routh</a:t>
            </a:r>
          </a:p>
        </p:txBody>
      </p:sp>
      <p:sp>
        <p:nvSpPr>
          <p:cNvPr id="4" name="Slide Number Placeholder 3">
            <a:extLst>
              <a:ext uri="{FF2B5EF4-FFF2-40B4-BE49-F238E27FC236}">
                <a16:creationId xmlns:a16="http://schemas.microsoft.com/office/drawing/2014/main" id="{3438DA43-CC47-4452-9055-A0BAC86B1C2D}"/>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42602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IN" sz="3200" dirty="0"/>
              <a:t>EXPLORATORY DATA ANALYSIS</a:t>
            </a:r>
          </a:p>
        </p:txBody>
      </p:sp>
      <p:pic>
        <p:nvPicPr>
          <p:cNvPr id="4" name="image10.png" descr="A screenshot of a cell phone  Description automatically generated">
            <a:extLst>
              <a:ext uri="{FF2B5EF4-FFF2-40B4-BE49-F238E27FC236}">
                <a16:creationId xmlns:a16="http://schemas.microsoft.com/office/drawing/2014/main" id="{4140BF38-5ECF-49E3-8947-FF0CFFC31A02}"/>
              </a:ext>
            </a:extLst>
          </p:cNvPr>
          <p:cNvPicPr/>
          <p:nvPr/>
        </p:nvPicPr>
        <p:blipFill>
          <a:blip r:embed="rId2" cstate="print"/>
          <a:stretch>
            <a:fillRect/>
          </a:stretch>
        </p:blipFill>
        <p:spPr>
          <a:xfrm>
            <a:off x="1610005" y="2129716"/>
            <a:ext cx="8404006" cy="4533900"/>
          </a:xfrm>
          <a:prstGeom prst="rect">
            <a:avLst/>
          </a:prstGeom>
        </p:spPr>
      </p:pic>
      <p:sp>
        <p:nvSpPr>
          <p:cNvPr id="3" name="Slide Number Placeholder 2">
            <a:extLst>
              <a:ext uri="{FF2B5EF4-FFF2-40B4-BE49-F238E27FC236}">
                <a16:creationId xmlns:a16="http://schemas.microsoft.com/office/drawing/2014/main" id="{389D26F2-1D34-46FC-8187-33553A356A5B}"/>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9236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IN" sz="3200" dirty="0"/>
              <a:t>EXPLORATORY DATA ANALYSIS</a:t>
            </a:r>
          </a:p>
        </p:txBody>
      </p:sp>
      <p:pic>
        <p:nvPicPr>
          <p:cNvPr id="5" name="image11.jpeg" descr="A screenshot of a cell phone  Description automatically generated">
            <a:extLst>
              <a:ext uri="{FF2B5EF4-FFF2-40B4-BE49-F238E27FC236}">
                <a16:creationId xmlns:a16="http://schemas.microsoft.com/office/drawing/2014/main" id="{B1572400-85DD-4AE3-839F-0A906A31DE9A}"/>
              </a:ext>
            </a:extLst>
          </p:cNvPr>
          <p:cNvPicPr/>
          <p:nvPr/>
        </p:nvPicPr>
        <p:blipFill>
          <a:blip r:embed="rId2" cstate="print"/>
          <a:stretch>
            <a:fillRect/>
          </a:stretch>
        </p:blipFill>
        <p:spPr>
          <a:xfrm>
            <a:off x="680321" y="3813524"/>
            <a:ext cx="6473190" cy="2613438"/>
          </a:xfrm>
          <a:prstGeom prst="rect">
            <a:avLst/>
          </a:prstGeom>
        </p:spPr>
      </p:pic>
      <p:sp>
        <p:nvSpPr>
          <p:cNvPr id="6" name="Content Placeholder 2">
            <a:extLst>
              <a:ext uri="{FF2B5EF4-FFF2-40B4-BE49-F238E27FC236}">
                <a16:creationId xmlns:a16="http://schemas.microsoft.com/office/drawing/2014/main" id="{4472D915-6A82-4389-9CFA-E0276AD04849}"/>
              </a:ext>
            </a:extLst>
          </p:cNvPr>
          <p:cNvSpPr>
            <a:spLocks noGrp="1"/>
          </p:cNvSpPr>
          <p:nvPr>
            <p:ph idx="1"/>
          </p:nvPr>
        </p:nvSpPr>
        <p:spPr>
          <a:xfrm>
            <a:off x="680321" y="2023089"/>
            <a:ext cx="10807383" cy="1790435"/>
          </a:xfrm>
        </p:spPr>
        <p:txBody>
          <a:bodyPr>
            <a:normAutofit/>
          </a:bodyPr>
          <a:lstStyle/>
          <a:p>
            <a:r>
              <a:rPr lang="en-US" sz="1600" dirty="0"/>
              <a:t>Upon analyzing correlation between accidents (both type I and type II), "Clear" weather conditions and "Daylight" light conditions resulted in a greater number of type 1 and type 2 severity accidents, infers that accidents took place in safest of conditions possible</a:t>
            </a:r>
            <a:endParaRPr lang="en-IN" sz="1600" dirty="0"/>
          </a:p>
          <a:p>
            <a:r>
              <a:rPr lang="en-US" sz="1600" dirty="0"/>
              <a:t>It appears that type 2 severity accidents have a higher proportion when the driver is under the influence of any drug or alcohol leading to a higher probability of injury than when the driver is sober.</a:t>
            </a:r>
            <a:endParaRPr lang="en-IN" sz="1600" dirty="0"/>
          </a:p>
          <a:p>
            <a:pPr marL="0" indent="0" algn="just">
              <a:buNone/>
            </a:pPr>
            <a:endParaRPr lang="en-US" sz="1600" dirty="0"/>
          </a:p>
        </p:txBody>
      </p:sp>
      <p:pic>
        <p:nvPicPr>
          <p:cNvPr id="7" name="image12.jpeg" descr="A picture containing screenshot  Description automatically generated">
            <a:extLst>
              <a:ext uri="{FF2B5EF4-FFF2-40B4-BE49-F238E27FC236}">
                <a16:creationId xmlns:a16="http://schemas.microsoft.com/office/drawing/2014/main" id="{036A33AE-91E8-4946-8DA5-0499D96DA089}"/>
              </a:ext>
            </a:extLst>
          </p:cNvPr>
          <p:cNvPicPr/>
          <p:nvPr/>
        </p:nvPicPr>
        <p:blipFill>
          <a:blip r:embed="rId3" cstate="print"/>
          <a:stretch>
            <a:fillRect/>
          </a:stretch>
        </p:blipFill>
        <p:spPr>
          <a:xfrm>
            <a:off x="7309022" y="3926125"/>
            <a:ext cx="2115820" cy="2403475"/>
          </a:xfrm>
          <a:prstGeom prst="rect">
            <a:avLst/>
          </a:prstGeom>
        </p:spPr>
      </p:pic>
      <p:pic>
        <p:nvPicPr>
          <p:cNvPr id="8" name="image13.jpeg" descr="A close up of a logo  Description automatically generated">
            <a:extLst>
              <a:ext uri="{FF2B5EF4-FFF2-40B4-BE49-F238E27FC236}">
                <a16:creationId xmlns:a16="http://schemas.microsoft.com/office/drawing/2014/main" id="{AF864AE7-67FE-41FA-89AE-BFF299CEFC9C}"/>
              </a:ext>
            </a:extLst>
          </p:cNvPr>
          <p:cNvPicPr/>
          <p:nvPr/>
        </p:nvPicPr>
        <p:blipFill>
          <a:blip r:embed="rId4" cstate="print"/>
          <a:stretch>
            <a:fillRect/>
          </a:stretch>
        </p:blipFill>
        <p:spPr>
          <a:xfrm>
            <a:off x="9907442" y="3910885"/>
            <a:ext cx="2042160" cy="2403475"/>
          </a:xfrm>
          <a:prstGeom prst="rect">
            <a:avLst/>
          </a:prstGeom>
        </p:spPr>
      </p:pic>
      <p:sp>
        <p:nvSpPr>
          <p:cNvPr id="3" name="Slide Number Placeholder 2">
            <a:extLst>
              <a:ext uri="{FF2B5EF4-FFF2-40B4-BE49-F238E27FC236}">
                <a16:creationId xmlns:a16="http://schemas.microsoft.com/office/drawing/2014/main" id="{1A1E1004-6D08-4078-8FA1-D70682DFC45C}"/>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82803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NORMALIZATION, SPLITTING AND CLASSIFICATION MODELLLING</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336873"/>
            <a:ext cx="11215757" cy="1409504"/>
          </a:xfrm>
        </p:spPr>
        <p:txBody>
          <a:bodyPr>
            <a:normAutofit/>
          </a:bodyPr>
          <a:lstStyle/>
          <a:p>
            <a:pPr algn="just"/>
            <a:r>
              <a:rPr lang="en-US" sz="1600" dirty="0"/>
              <a:t>After balancing SEVERITYCODE feature, and standardizing the input feature, the data has been ready for building machine learning models.</a:t>
            </a:r>
          </a:p>
          <a:p>
            <a:pPr algn="just"/>
            <a:r>
              <a:rPr lang="en-US" sz="1600" dirty="0"/>
              <a:t>Normalizing the data</a:t>
            </a:r>
          </a:p>
          <a:p>
            <a:pPr algn="just"/>
            <a:r>
              <a:rPr lang="en-US" sz="1600" dirty="0"/>
              <a:t>Standard scaler is used to normalize the feature set</a:t>
            </a:r>
          </a:p>
        </p:txBody>
      </p:sp>
      <p:pic>
        <p:nvPicPr>
          <p:cNvPr id="4" name="image14.png" descr="A screen shot of a social media post  Description automatically generated">
            <a:extLst>
              <a:ext uri="{FF2B5EF4-FFF2-40B4-BE49-F238E27FC236}">
                <a16:creationId xmlns:a16="http://schemas.microsoft.com/office/drawing/2014/main" id="{21932063-F913-4B64-8951-6E201A394006}"/>
              </a:ext>
            </a:extLst>
          </p:cNvPr>
          <p:cNvPicPr/>
          <p:nvPr/>
        </p:nvPicPr>
        <p:blipFill>
          <a:blip r:embed="rId2" cstate="print"/>
          <a:stretch>
            <a:fillRect/>
          </a:stretch>
        </p:blipFill>
        <p:spPr>
          <a:xfrm>
            <a:off x="1437104" y="3808521"/>
            <a:ext cx="8621296" cy="2672178"/>
          </a:xfrm>
          <a:prstGeom prst="rect">
            <a:avLst/>
          </a:prstGeom>
        </p:spPr>
      </p:pic>
      <p:sp>
        <p:nvSpPr>
          <p:cNvPr id="5" name="Slide Number Placeholder 4">
            <a:extLst>
              <a:ext uri="{FF2B5EF4-FFF2-40B4-BE49-F238E27FC236}">
                <a16:creationId xmlns:a16="http://schemas.microsoft.com/office/drawing/2014/main" id="{E2D1C83A-76C1-49F3-A59B-F8E00D7AB0FA}"/>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6945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CLASSIFICATION MODELS</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336873"/>
            <a:ext cx="11215757" cy="4365768"/>
          </a:xfrm>
        </p:spPr>
        <p:txBody>
          <a:bodyPr>
            <a:normAutofit/>
          </a:bodyPr>
          <a:lstStyle/>
          <a:p>
            <a:pPr algn="just"/>
            <a:r>
              <a:rPr lang="en-US" sz="1800" b="1" dirty="0">
                <a:effectLst>
                  <a:outerShdw blurRad="38100" dist="38100" dir="2700000" algn="tl">
                    <a:srgbClr val="000000">
                      <a:alpha val="43137"/>
                    </a:srgbClr>
                  </a:outerShdw>
                </a:effectLst>
              </a:rPr>
              <a:t>K-Nearest Neighbors (KNN): </a:t>
            </a:r>
            <a:r>
              <a:rPr lang="en-US" sz="1600" dirty="0"/>
              <a:t>The k-nearest neighbors (KNN) algorithm is a simple, supervised machine learning algorithm that can be used to solve both classification and regression problems. ... In the case of classification and regression, we saw that choosing the right K for our data is done by trying several Ks and picking the one that works best.</a:t>
            </a:r>
          </a:p>
          <a:p>
            <a:pPr algn="just"/>
            <a:endParaRPr lang="en-US" sz="1600" b="1" dirty="0">
              <a:effectLst>
                <a:outerShdw blurRad="38100" dist="38100" dir="2700000" algn="tl">
                  <a:srgbClr val="000000">
                    <a:alpha val="43137"/>
                  </a:srgbClr>
                </a:outerShdw>
              </a:effectLst>
            </a:endParaRPr>
          </a:p>
          <a:p>
            <a:pPr algn="just"/>
            <a:r>
              <a:rPr lang="en-US" sz="1800" b="1" dirty="0">
                <a:effectLst>
                  <a:outerShdw blurRad="38100" dist="38100" dir="2700000" algn="tl">
                    <a:srgbClr val="000000">
                      <a:alpha val="43137"/>
                    </a:srgbClr>
                  </a:outerShdw>
                </a:effectLst>
              </a:rPr>
              <a:t>Decision Tree: </a:t>
            </a:r>
            <a:r>
              <a:rPr lang="en-US" sz="1600" dirty="0"/>
              <a:t>A decision tree is a decision support tool that uses a tree-like model of decisions and their possible consequences, including chance event outcomes, resource costs, and utility. It is one way to display an algorithm that only contains conditional control statements.</a:t>
            </a:r>
          </a:p>
          <a:p>
            <a:pPr algn="just"/>
            <a:endParaRPr lang="en-US" sz="1600" b="1" dirty="0">
              <a:effectLst>
                <a:outerShdw blurRad="38100" dist="38100" dir="2700000" algn="tl">
                  <a:srgbClr val="000000">
                    <a:alpha val="43137"/>
                  </a:srgbClr>
                </a:outerShdw>
              </a:effectLst>
            </a:endParaRPr>
          </a:p>
          <a:p>
            <a:pPr algn="just"/>
            <a:r>
              <a:rPr lang="en-US" sz="1800" b="1" dirty="0">
                <a:effectLst>
                  <a:outerShdw blurRad="38100" dist="38100" dir="2700000" algn="tl">
                    <a:srgbClr val="000000">
                      <a:alpha val="43137"/>
                    </a:srgbClr>
                  </a:outerShdw>
                </a:effectLst>
              </a:rPr>
              <a:t>Logistic Regression: </a:t>
            </a:r>
            <a:r>
              <a:rPr lang="en-US" sz="1600" dirty="0"/>
              <a:t>In statistics, the logistic model is used to model the probability of a certain class or event existing such as pass/fail, win/lose, alive/dead or healthy/sick. This can be extended to model several classes of events such as determining whether an image contains a cat, dog, lion, etc.</a:t>
            </a:r>
          </a:p>
        </p:txBody>
      </p:sp>
      <p:sp>
        <p:nvSpPr>
          <p:cNvPr id="6" name="Slide Number Placeholder 5">
            <a:extLst>
              <a:ext uri="{FF2B5EF4-FFF2-40B4-BE49-F238E27FC236}">
                <a16:creationId xmlns:a16="http://schemas.microsoft.com/office/drawing/2014/main" id="{B61B910A-CE91-41DE-AEFB-937A3AF4716A}"/>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55980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IN" sz="3200" dirty="0"/>
              <a:t>K-Nearest Neighbour </a:t>
            </a:r>
          </a:p>
        </p:txBody>
      </p:sp>
      <p:sp>
        <p:nvSpPr>
          <p:cNvPr id="6" name="Content Placeholder 2">
            <a:extLst>
              <a:ext uri="{FF2B5EF4-FFF2-40B4-BE49-F238E27FC236}">
                <a16:creationId xmlns:a16="http://schemas.microsoft.com/office/drawing/2014/main" id="{4472D915-6A82-4389-9CFA-E0276AD04849}"/>
              </a:ext>
            </a:extLst>
          </p:cNvPr>
          <p:cNvSpPr>
            <a:spLocks noGrp="1"/>
          </p:cNvSpPr>
          <p:nvPr>
            <p:ph idx="1"/>
          </p:nvPr>
        </p:nvSpPr>
        <p:spPr>
          <a:xfrm>
            <a:off x="680321" y="2023089"/>
            <a:ext cx="10905038" cy="4679552"/>
          </a:xfrm>
        </p:spPr>
        <p:txBody>
          <a:bodyPr>
            <a:normAutofit/>
          </a:bodyPr>
          <a:lstStyle/>
          <a:p>
            <a:r>
              <a:rPr lang="en-US" sz="1600" dirty="0"/>
              <a:t>K in the range of 47-50 has given optimum score</a:t>
            </a:r>
          </a:p>
          <a:p>
            <a:r>
              <a:rPr lang="en-US" sz="1600" dirty="0"/>
              <a:t>K=47 is based on the optimum plot to find maximize score</a:t>
            </a:r>
          </a:p>
          <a:p>
            <a:endParaRPr lang="en-US" sz="1600" dirty="0"/>
          </a:p>
        </p:txBody>
      </p:sp>
      <p:pic>
        <p:nvPicPr>
          <p:cNvPr id="9" name="image15.png" descr="A screenshot of a cell phone  Description automatically generated">
            <a:extLst>
              <a:ext uri="{FF2B5EF4-FFF2-40B4-BE49-F238E27FC236}">
                <a16:creationId xmlns:a16="http://schemas.microsoft.com/office/drawing/2014/main" id="{A21F200D-CD90-41A7-BF67-8D8FCA082BE9}"/>
              </a:ext>
            </a:extLst>
          </p:cNvPr>
          <p:cNvPicPr/>
          <p:nvPr/>
        </p:nvPicPr>
        <p:blipFill>
          <a:blip r:embed="rId2" cstate="print"/>
          <a:stretch>
            <a:fillRect/>
          </a:stretch>
        </p:blipFill>
        <p:spPr>
          <a:xfrm>
            <a:off x="6132840" y="3087546"/>
            <a:ext cx="4700905" cy="1856105"/>
          </a:xfrm>
          <a:prstGeom prst="rect">
            <a:avLst/>
          </a:prstGeom>
        </p:spPr>
      </p:pic>
      <p:pic>
        <p:nvPicPr>
          <p:cNvPr id="10" name="image16.png" descr="A screenshot of a cell phone  Description automatically generated">
            <a:extLst>
              <a:ext uri="{FF2B5EF4-FFF2-40B4-BE49-F238E27FC236}">
                <a16:creationId xmlns:a16="http://schemas.microsoft.com/office/drawing/2014/main" id="{EB4B5B4D-EB8F-4B4A-9E58-5BDB349DDB79}"/>
              </a:ext>
            </a:extLst>
          </p:cNvPr>
          <p:cNvPicPr/>
          <p:nvPr/>
        </p:nvPicPr>
        <p:blipFill>
          <a:blip r:embed="rId3" cstate="print"/>
          <a:stretch>
            <a:fillRect/>
          </a:stretch>
        </p:blipFill>
        <p:spPr>
          <a:xfrm>
            <a:off x="6132840" y="5435501"/>
            <a:ext cx="4700905" cy="909595"/>
          </a:xfrm>
          <a:prstGeom prst="rect">
            <a:avLst/>
          </a:prstGeom>
        </p:spPr>
      </p:pic>
      <p:pic>
        <p:nvPicPr>
          <p:cNvPr id="11" name="image17.jpeg" descr="A screenshot of a cell phone  Description automatically generated">
            <a:extLst>
              <a:ext uri="{FF2B5EF4-FFF2-40B4-BE49-F238E27FC236}">
                <a16:creationId xmlns:a16="http://schemas.microsoft.com/office/drawing/2014/main" id="{0A389D46-66D4-4C39-81EB-BF5DF26C0874}"/>
              </a:ext>
            </a:extLst>
          </p:cNvPr>
          <p:cNvPicPr/>
          <p:nvPr/>
        </p:nvPicPr>
        <p:blipFill>
          <a:blip r:embed="rId4" cstate="print"/>
          <a:stretch>
            <a:fillRect/>
          </a:stretch>
        </p:blipFill>
        <p:spPr>
          <a:xfrm>
            <a:off x="729831" y="3087546"/>
            <a:ext cx="4757420" cy="3257550"/>
          </a:xfrm>
          <a:prstGeom prst="rect">
            <a:avLst/>
          </a:prstGeom>
        </p:spPr>
      </p:pic>
      <p:sp>
        <p:nvSpPr>
          <p:cNvPr id="3" name="Slide Number Placeholder 2">
            <a:extLst>
              <a:ext uri="{FF2B5EF4-FFF2-40B4-BE49-F238E27FC236}">
                <a16:creationId xmlns:a16="http://schemas.microsoft.com/office/drawing/2014/main" id="{4CCC784F-371C-48C6-9000-3FFCF4240F71}"/>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82018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IN" sz="3200" dirty="0"/>
              <a:t>Decision Tree</a:t>
            </a:r>
          </a:p>
        </p:txBody>
      </p:sp>
      <p:pic>
        <p:nvPicPr>
          <p:cNvPr id="12" name="image18.jpeg" descr="A picture containing bird  Description automatically generated">
            <a:extLst>
              <a:ext uri="{FF2B5EF4-FFF2-40B4-BE49-F238E27FC236}">
                <a16:creationId xmlns:a16="http://schemas.microsoft.com/office/drawing/2014/main" id="{3D9847E1-D5A4-498E-8B8E-61D77627B9DC}"/>
              </a:ext>
            </a:extLst>
          </p:cNvPr>
          <p:cNvPicPr/>
          <p:nvPr/>
        </p:nvPicPr>
        <p:blipFill>
          <a:blip r:embed="rId2" cstate="print"/>
          <a:stretch>
            <a:fillRect/>
          </a:stretch>
        </p:blipFill>
        <p:spPr>
          <a:xfrm>
            <a:off x="2819840" y="2348418"/>
            <a:ext cx="6155485" cy="1881125"/>
          </a:xfrm>
          <a:prstGeom prst="rect">
            <a:avLst/>
          </a:prstGeom>
        </p:spPr>
      </p:pic>
      <p:pic>
        <p:nvPicPr>
          <p:cNvPr id="13" name="image19.png" descr="A screenshot of a cell phone  Description automatically generated">
            <a:extLst>
              <a:ext uri="{FF2B5EF4-FFF2-40B4-BE49-F238E27FC236}">
                <a16:creationId xmlns:a16="http://schemas.microsoft.com/office/drawing/2014/main" id="{5A630398-8A2B-4D77-8DBB-D1FCB8929FA3}"/>
              </a:ext>
            </a:extLst>
          </p:cNvPr>
          <p:cNvPicPr/>
          <p:nvPr/>
        </p:nvPicPr>
        <p:blipFill>
          <a:blip r:embed="rId3" cstate="print"/>
          <a:stretch>
            <a:fillRect/>
          </a:stretch>
        </p:blipFill>
        <p:spPr>
          <a:xfrm>
            <a:off x="2819840" y="4735051"/>
            <a:ext cx="6155485" cy="577568"/>
          </a:xfrm>
          <a:prstGeom prst="rect">
            <a:avLst/>
          </a:prstGeom>
        </p:spPr>
      </p:pic>
      <p:sp>
        <p:nvSpPr>
          <p:cNvPr id="5" name="Slide Number Placeholder 4">
            <a:extLst>
              <a:ext uri="{FF2B5EF4-FFF2-40B4-BE49-F238E27FC236}">
                <a16:creationId xmlns:a16="http://schemas.microsoft.com/office/drawing/2014/main" id="{59C4B753-C43D-429B-90C4-28399767B48F}"/>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87112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IN" sz="3200" dirty="0"/>
              <a:t>Logistic Regression</a:t>
            </a:r>
          </a:p>
        </p:txBody>
      </p:sp>
      <p:pic>
        <p:nvPicPr>
          <p:cNvPr id="12" name="image20.jpeg" descr="A screenshot of a cell phone  Description automatically generated">
            <a:extLst>
              <a:ext uri="{FF2B5EF4-FFF2-40B4-BE49-F238E27FC236}">
                <a16:creationId xmlns:a16="http://schemas.microsoft.com/office/drawing/2014/main" id="{8F9F58BE-52FA-49C3-8C05-E67D4A32780F}"/>
              </a:ext>
            </a:extLst>
          </p:cNvPr>
          <p:cNvPicPr/>
          <p:nvPr/>
        </p:nvPicPr>
        <p:blipFill>
          <a:blip r:embed="rId2" cstate="print"/>
          <a:stretch>
            <a:fillRect/>
          </a:stretch>
        </p:blipFill>
        <p:spPr>
          <a:xfrm>
            <a:off x="3299460" y="2309177"/>
            <a:ext cx="5593080" cy="2239645"/>
          </a:xfrm>
          <a:prstGeom prst="rect">
            <a:avLst/>
          </a:prstGeom>
        </p:spPr>
      </p:pic>
      <p:pic>
        <p:nvPicPr>
          <p:cNvPr id="13" name="image21.png" descr="A picture containing orange  Description automatically generated">
            <a:extLst>
              <a:ext uri="{FF2B5EF4-FFF2-40B4-BE49-F238E27FC236}">
                <a16:creationId xmlns:a16="http://schemas.microsoft.com/office/drawing/2014/main" id="{E83BBF55-49CA-496D-9042-AC3FCE4DA312}"/>
              </a:ext>
            </a:extLst>
          </p:cNvPr>
          <p:cNvPicPr/>
          <p:nvPr/>
        </p:nvPicPr>
        <p:blipFill>
          <a:blip r:embed="rId3" cstate="print"/>
          <a:stretch>
            <a:fillRect/>
          </a:stretch>
        </p:blipFill>
        <p:spPr>
          <a:xfrm>
            <a:off x="3269868" y="4999418"/>
            <a:ext cx="5622672" cy="717801"/>
          </a:xfrm>
          <a:prstGeom prst="rect">
            <a:avLst/>
          </a:prstGeom>
        </p:spPr>
      </p:pic>
      <p:sp>
        <p:nvSpPr>
          <p:cNvPr id="5" name="Slide Number Placeholder 4">
            <a:extLst>
              <a:ext uri="{FF2B5EF4-FFF2-40B4-BE49-F238E27FC236}">
                <a16:creationId xmlns:a16="http://schemas.microsoft.com/office/drawing/2014/main" id="{B831F698-FD5C-4E8E-8EEC-8DA8BE8AE9E3}"/>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622493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DISCUSSION</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061665"/>
            <a:ext cx="6119974" cy="4365768"/>
          </a:xfrm>
        </p:spPr>
        <p:txBody>
          <a:bodyPr>
            <a:normAutofit/>
          </a:bodyPr>
          <a:lstStyle/>
          <a:p>
            <a:pPr algn="just"/>
            <a:r>
              <a:rPr lang="en-US" sz="1600" dirty="0"/>
              <a:t>These are the results of the inferential statistical testing performed using Jaccard score, f1 score and log loss as evaluation metrics. All the three models performed on almost the same accuracy. The model with the highest performance is the Decision Tree with a log loss of 65.2% and f1 score approximately like its Jaccard score with a value of 60.9%. Overall, there was still significant variance that could not be predicted by the models in this study, the algorithms have low scores and need more pre-processing.</a:t>
            </a:r>
          </a:p>
          <a:p>
            <a:pPr algn="just"/>
            <a:r>
              <a:rPr lang="en-US" sz="1600" dirty="0"/>
              <a:t>Logistic regression confusion matrix shows that the model is good at predicting</a:t>
            </a:r>
          </a:p>
          <a:p>
            <a:pPr algn="just"/>
            <a:r>
              <a:rPr lang="en-US" sz="1600" dirty="0"/>
              <a:t>We can still improve the above models, by better tuning of the hyperparameters like the “k” in KNN, the “max-depth” in the Decision Tree, and the “C” parameter in the Logistic Regression.</a:t>
            </a:r>
          </a:p>
        </p:txBody>
      </p:sp>
      <p:pic>
        <p:nvPicPr>
          <p:cNvPr id="4" name="image22.png" descr="A screenshot of a cell phone  Description automatically generated">
            <a:extLst>
              <a:ext uri="{FF2B5EF4-FFF2-40B4-BE49-F238E27FC236}">
                <a16:creationId xmlns:a16="http://schemas.microsoft.com/office/drawing/2014/main" id="{A96FE7AD-3653-43AB-8441-C745CC1AAE0B}"/>
              </a:ext>
            </a:extLst>
          </p:cNvPr>
          <p:cNvPicPr/>
          <p:nvPr/>
        </p:nvPicPr>
        <p:blipFill>
          <a:blip r:embed="rId2" cstate="print"/>
          <a:stretch>
            <a:fillRect/>
          </a:stretch>
        </p:blipFill>
        <p:spPr>
          <a:xfrm>
            <a:off x="6900384" y="4872914"/>
            <a:ext cx="5012055" cy="1625600"/>
          </a:xfrm>
          <a:prstGeom prst="rect">
            <a:avLst/>
          </a:prstGeom>
        </p:spPr>
      </p:pic>
      <p:pic>
        <p:nvPicPr>
          <p:cNvPr id="5" name="image23.jpeg" descr="A screenshot of a cell phone  Description automatically generated">
            <a:extLst>
              <a:ext uri="{FF2B5EF4-FFF2-40B4-BE49-F238E27FC236}">
                <a16:creationId xmlns:a16="http://schemas.microsoft.com/office/drawing/2014/main" id="{AA840A9E-5F15-4369-AD6C-B0E9CE1C6DF3}"/>
              </a:ext>
            </a:extLst>
          </p:cNvPr>
          <p:cNvPicPr/>
          <p:nvPr/>
        </p:nvPicPr>
        <p:blipFill>
          <a:blip r:embed="rId3" cstate="print"/>
          <a:stretch>
            <a:fillRect/>
          </a:stretch>
        </p:blipFill>
        <p:spPr>
          <a:xfrm>
            <a:off x="7750189" y="2058916"/>
            <a:ext cx="3312447" cy="2740168"/>
          </a:xfrm>
          <a:prstGeom prst="rect">
            <a:avLst/>
          </a:prstGeom>
        </p:spPr>
      </p:pic>
      <p:sp>
        <p:nvSpPr>
          <p:cNvPr id="6" name="Slide Number Placeholder 5">
            <a:extLst>
              <a:ext uri="{FF2B5EF4-FFF2-40B4-BE49-F238E27FC236}">
                <a16:creationId xmlns:a16="http://schemas.microsoft.com/office/drawing/2014/main" id="{4EECA71B-550B-4B29-B522-B6D76E214F23}"/>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9829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CONCLUSION</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061665"/>
            <a:ext cx="10913916" cy="4365768"/>
          </a:xfrm>
        </p:spPr>
        <p:txBody>
          <a:bodyPr>
            <a:normAutofit/>
          </a:bodyPr>
          <a:lstStyle/>
          <a:p>
            <a:pPr algn="just"/>
            <a:r>
              <a:rPr lang="en-US" sz="1600" dirty="0"/>
              <a:t>In this study, our goal was to predict accurately the severity type of an accident depending on the selected features</a:t>
            </a:r>
          </a:p>
          <a:p>
            <a:pPr algn="just"/>
            <a:r>
              <a:rPr lang="en-US" sz="1600" dirty="0"/>
              <a:t>The results can have a better performance, a lot of improvement can be done on class 1 and 2 predictions. These models can be very useful in helping weather stations or news program alert drivers of the probabilities of car crashes and its type of severity, we can also conclude that particular weather, road, light, drug influence and road intersection types have an impact on whether or not the car ride could result in one of the two classes property damage (class 1) or injury (class 2)</a:t>
            </a:r>
          </a:p>
        </p:txBody>
      </p:sp>
      <p:sp>
        <p:nvSpPr>
          <p:cNvPr id="6" name="Slide Number Placeholder 5">
            <a:extLst>
              <a:ext uri="{FF2B5EF4-FFF2-40B4-BE49-F238E27FC236}">
                <a16:creationId xmlns:a16="http://schemas.microsoft.com/office/drawing/2014/main" id="{9F44E2BD-D450-4658-B5FC-7388B248BF1A}"/>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76668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INTRODUCTION AND BUSINESS UNDERSTANDING</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336873"/>
            <a:ext cx="11215757" cy="4081682"/>
          </a:xfrm>
        </p:spPr>
        <p:txBody>
          <a:bodyPr>
            <a:normAutofit/>
          </a:bodyPr>
          <a:lstStyle/>
          <a:p>
            <a:pPr algn="just"/>
            <a:r>
              <a:rPr lang="en-US" sz="1600" dirty="0"/>
              <a:t>All around the world, roads are shared by many motorized vehicles that have made transportation faster and more comfortable while supporting many countries’ economic and social development. Approximately 1.35 million people die each year because of road traffic crashes.</a:t>
            </a:r>
            <a:endParaRPr lang="en-IN" sz="1600" dirty="0"/>
          </a:p>
          <a:p>
            <a:pPr algn="just"/>
            <a:r>
              <a:rPr lang="en-US" sz="1600" dirty="0"/>
              <a:t>Almost 3,700 people are killed globally in road traffic crashes, where more than half of those killed are pedestrians, motorcyclists, and cyclists. The main business problem here is the severity of these accidents, which can sometimes be fatal and critical for pedestrians, bicycles, or vehicles. The project’s objective is to get people to safety, and the best way to solve this problem is to prevent those accidents of happening. Imagine being able to predict in advance the probability of an accident happening depending on the weather, the type of road, light conditions, junction type, driver’s influence of drugs before stepping inside a vehicle. This would help save many lives and help drivers get to their destination in the safest and fastest route possible.</a:t>
            </a:r>
            <a:endParaRPr lang="en-IN" sz="1600" dirty="0"/>
          </a:p>
          <a:p>
            <a:pPr algn="just"/>
            <a:r>
              <a:rPr lang="en-US" sz="1600" dirty="0"/>
              <a:t>This model is meant to alert drivers to remind them to be a little bit more careful, to switch roads or postpone their car rides.</a:t>
            </a:r>
            <a:endParaRPr lang="en-IN" sz="1600" dirty="0"/>
          </a:p>
          <a:p>
            <a:pPr algn="just"/>
            <a:r>
              <a:rPr lang="en-US" sz="1600" dirty="0"/>
              <a:t>There is another possible targeted audience for this study, the local police, health institutes, insurance companies etc. They can make good use of this model to know when to be fully ready to receive bad news about a specific road, and more importantly take prevention measures to avoid accidents on certain ones.</a:t>
            </a:r>
            <a:endParaRPr lang="en-IN" sz="1600" dirty="0"/>
          </a:p>
          <a:p>
            <a:pPr algn="just"/>
            <a:endParaRPr lang="en-IN" dirty="0"/>
          </a:p>
        </p:txBody>
      </p:sp>
      <p:sp>
        <p:nvSpPr>
          <p:cNvPr id="4" name="Slide Number Placeholder 3">
            <a:extLst>
              <a:ext uri="{FF2B5EF4-FFF2-40B4-BE49-F238E27FC236}">
                <a16:creationId xmlns:a16="http://schemas.microsoft.com/office/drawing/2014/main" id="{CBA9ED1D-3196-4550-8EC4-ECC2A9DEB2D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61126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INTRODUCTION AND BUSINESS UNDERSTANDING</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336873"/>
            <a:ext cx="11215757" cy="4081682"/>
          </a:xfrm>
        </p:spPr>
        <p:txBody>
          <a:bodyPr>
            <a:normAutofit/>
          </a:bodyPr>
          <a:lstStyle/>
          <a:p>
            <a:pPr algn="just"/>
            <a:r>
              <a:rPr lang="en-US" sz="1600" dirty="0"/>
              <a:t>In most cases, carelessness while driving, using drugs and alcohol, or driving too fast are some of the main causes of accidents that can be avoided by implementing stronger regulations.</a:t>
            </a:r>
          </a:p>
          <a:p>
            <a:pPr algn="just"/>
            <a:r>
              <a:rPr lang="en-US" sz="1600" dirty="0"/>
              <a:t>Besides the above reasons, weather, visibility, or road conditions and road types might be the major uncontrollable factors which can be avoided by uncovering patterns hidden in the data and declaring a warning to local government, police and drivers on the roads. targeted routes or alerting the drivers before the road trips.</a:t>
            </a:r>
          </a:p>
          <a:p>
            <a:pPr algn="just"/>
            <a:endParaRPr lang="en-IN" dirty="0"/>
          </a:p>
        </p:txBody>
      </p:sp>
      <p:sp>
        <p:nvSpPr>
          <p:cNvPr id="4" name="Slide Number Placeholder 3">
            <a:extLst>
              <a:ext uri="{FF2B5EF4-FFF2-40B4-BE49-F238E27FC236}">
                <a16:creationId xmlns:a16="http://schemas.microsoft.com/office/drawing/2014/main" id="{9AC34696-C440-4236-A06A-215C608D67E4}"/>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62295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DATA UNDERSTANDING</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2" y="2336873"/>
            <a:ext cx="5312106" cy="4081682"/>
          </a:xfrm>
        </p:spPr>
        <p:txBody>
          <a:bodyPr>
            <a:normAutofit/>
          </a:bodyPr>
          <a:lstStyle/>
          <a:p>
            <a:pPr algn="just"/>
            <a:r>
              <a:rPr lang="en-US" sz="1600" dirty="0"/>
              <a:t>For this project, the Dataset was shared on Coursera as a csv file.</a:t>
            </a:r>
          </a:p>
          <a:p>
            <a:pPr algn="just"/>
            <a:r>
              <a:rPr lang="en-US" sz="1600" dirty="0"/>
              <a:t>It concerns the city of Seattle, WA and it is provided by Seattle Police Dept. and recorded by Traffic Records, with a timeframe from 2004 to Present. The data is composed of 38 features that accurately describe each car accident that happened in Seattle. They are classified in terms of severity, type of weather and road condition, location, address, influence of drugs, light conditions, fatalities etc. during an accident.</a:t>
            </a:r>
          </a:p>
          <a:p>
            <a:pPr algn="just"/>
            <a:endParaRPr lang="en-IN" dirty="0"/>
          </a:p>
        </p:txBody>
      </p:sp>
      <p:pic>
        <p:nvPicPr>
          <p:cNvPr id="6" name="Picture 5">
            <a:extLst>
              <a:ext uri="{FF2B5EF4-FFF2-40B4-BE49-F238E27FC236}">
                <a16:creationId xmlns:a16="http://schemas.microsoft.com/office/drawing/2014/main" id="{AF5F17B9-B3C3-436D-807C-ED6C2448DFF6}"/>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221463"/>
            <a:ext cx="5875020" cy="4038600"/>
          </a:xfrm>
          <a:prstGeom prst="rect">
            <a:avLst/>
          </a:prstGeom>
        </p:spPr>
      </p:pic>
      <p:sp>
        <p:nvSpPr>
          <p:cNvPr id="7" name="Slide Number Placeholder 6">
            <a:extLst>
              <a:ext uri="{FF2B5EF4-FFF2-40B4-BE49-F238E27FC236}">
                <a16:creationId xmlns:a16="http://schemas.microsoft.com/office/drawing/2014/main" id="{B1263051-80E9-4CA3-A728-8C034BF48884}"/>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06976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DATA UNDERSTANDING</a:t>
            </a:r>
            <a:endParaRPr lang="en-IN" sz="3200" dirty="0"/>
          </a:p>
        </p:txBody>
      </p:sp>
      <p:pic>
        <p:nvPicPr>
          <p:cNvPr id="7" name="Picture 6">
            <a:extLst>
              <a:ext uri="{FF2B5EF4-FFF2-40B4-BE49-F238E27FC236}">
                <a16:creationId xmlns:a16="http://schemas.microsoft.com/office/drawing/2014/main" id="{84194963-317C-41BB-B17B-95C33984FEB1}"/>
              </a:ext>
            </a:extLst>
          </p:cNvPr>
          <p:cNvPicPr>
            <a:picLocks noChangeAspect="1"/>
          </p:cNvPicPr>
          <p:nvPr/>
        </p:nvPicPr>
        <p:blipFill>
          <a:blip r:embed="rId2"/>
          <a:stretch>
            <a:fillRect/>
          </a:stretch>
        </p:blipFill>
        <p:spPr>
          <a:xfrm>
            <a:off x="1012054" y="2032347"/>
            <a:ext cx="4555044" cy="1881418"/>
          </a:xfrm>
          <a:prstGeom prst="rect">
            <a:avLst/>
          </a:prstGeom>
        </p:spPr>
      </p:pic>
      <p:pic>
        <p:nvPicPr>
          <p:cNvPr id="8" name="Picture 7">
            <a:extLst>
              <a:ext uri="{FF2B5EF4-FFF2-40B4-BE49-F238E27FC236}">
                <a16:creationId xmlns:a16="http://schemas.microsoft.com/office/drawing/2014/main" id="{294C7454-D93B-4CC2-8BA0-C28DDB8ECBBD}"/>
              </a:ext>
            </a:extLst>
          </p:cNvPr>
          <p:cNvPicPr>
            <a:picLocks noChangeAspect="1"/>
          </p:cNvPicPr>
          <p:nvPr/>
        </p:nvPicPr>
        <p:blipFill>
          <a:blip r:embed="rId3"/>
          <a:stretch>
            <a:fillRect/>
          </a:stretch>
        </p:blipFill>
        <p:spPr>
          <a:xfrm>
            <a:off x="1012054" y="3884944"/>
            <a:ext cx="4555044" cy="2946423"/>
          </a:xfrm>
          <a:prstGeom prst="rect">
            <a:avLst/>
          </a:prstGeom>
        </p:spPr>
      </p:pic>
      <p:pic>
        <p:nvPicPr>
          <p:cNvPr id="9" name="Picture 8">
            <a:extLst>
              <a:ext uri="{FF2B5EF4-FFF2-40B4-BE49-F238E27FC236}">
                <a16:creationId xmlns:a16="http://schemas.microsoft.com/office/drawing/2014/main" id="{5494811B-AF8F-4EBA-A0F9-8148631EE261}"/>
              </a:ext>
            </a:extLst>
          </p:cNvPr>
          <p:cNvPicPr>
            <a:picLocks noChangeAspect="1"/>
          </p:cNvPicPr>
          <p:nvPr/>
        </p:nvPicPr>
        <p:blipFill>
          <a:blip r:embed="rId4"/>
          <a:stretch>
            <a:fillRect/>
          </a:stretch>
        </p:blipFill>
        <p:spPr>
          <a:xfrm>
            <a:off x="5948039" y="2003526"/>
            <a:ext cx="4447712" cy="4827841"/>
          </a:xfrm>
          <a:prstGeom prst="rect">
            <a:avLst/>
          </a:prstGeom>
        </p:spPr>
      </p:pic>
      <p:sp>
        <p:nvSpPr>
          <p:cNvPr id="10" name="Slide Number Placeholder 9">
            <a:extLst>
              <a:ext uri="{FF2B5EF4-FFF2-40B4-BE49-F238E27FC236}">
                <a16:creationId xmlns:a16="http://schemas.microsoft.com/office/drawing/2014/main" id="{853AB104-FC29-4B7A-A7CB-AA4C645B5DE6}"/>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92705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DATA UNDERSTANDING</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336873"/>
            <a:ext cx="11215757" cy="4081682"/>
          </a:xfrm>
        </p:spPr>
        <p:txBody>
          <a:bodyPr>
            <a:normAutofit/>
          </a:bodyPr>
          <a:lstStyle/>
          <a:p>
            <a:pPr algn="just"/>
            <a:r>
              <a:rPr lang="en-US" sz="1600" dirty="0"/>
              <a:t>for this project, not all the attributes are useful as the main objective is to predict an accident’s probability and severity. Therefore, the Dataset needs deep understanding and analysis before choosing the right attributes to reach goal.</a:t>
            </a:r>
          </a:p>
          <a:p>
            <a:pPr algn="just"/>
            <a:r>
              <a:rPr lang="en-US" sz="1600" dirty="0"/>
              <a:t>For example, SDOTCOLNUM, X, Y, LOCATION, INCDTTM, INCDATE, REPORTNO, COLDETKEY, INCKEY</a:t>
            </a:r>
          </a:p>
          <a:p>
            <a:pPr algn="just"/>
            <a:r>
              <a:rPr lang="en-US" sz="1600" dirty="0"/>
              <a:t>and OBJECTID are features that give descriptive and detailed information about an accident, and are then not relevant to predict the severity of an accident in general. Moreover, EXCEPTRSNCODE, EXCEPTRSNDESC, PEDROWNOTGRNT, SPEEDING, INATTENTIONIND and INTKEY have a high number of missing data that would skew and bias our predictive model. We must select the most important features to weigh the severity of accidents in Seattle. Among all the features, the following features have the most influence in the accuracy of the predictions:</a:t>
            </a:r>
          </a:p>
          <a:p>
            <a:pPr algn="just"/>
            <a:r>
              <a:rPr lang="en-US" sz="1600" dirty="0"/>
              <a:t>The 'WEATHER', 'ROADCOND','LIGHTCOND', 'UNDERINFL' and 'ADDRTYPE' attributes to predict ‘SEVERITYCODE’ attribute.</a:t>
            </a:r>
          </a:p>
          <a:p>
            <a:pPr algn="just"/>
            <a:r>
              <a:rPr lang="en-US" sz="1600" dirty="0"/>
              <a:t>After selecting the appropriate features, the new Dataset is balanced and preprocessed before feeding it to a supervised machine learning model that will learn to predict in the future the probability of a car accident.</a:t>
            </a:r>
          </a:p>
        </p:txBody>
      </p:sp>
      <p:sp>
        <p:nvSpPr>
          <p:cNvPr id="4" name="Slide Number Placeholder 3">
            <a:extLst>
              <a:ext uri="{FF2B5EF4-FFF2-40B4-BE49-F238E27FC236}">
                <a16:creationId xmlns:a16="http://schemas.microsoft.com/office/drawing/2014/main" id="{33617590-00DC-4C28-88A0-EE48734C8B8F}"/>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690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PREPROCESSING OF DATA</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80321" y="2023090"/>
            <a:ext cx="10807383" cy="1080938"/>
          </a:xfrm>
        </p:spPr>
        <p:txBody>
          <a:bodyPr>
            <a:normAutofit/>
          </a:bodyPr>
          <a:lstStyle/>
          <a:p>
            <a:pPr algn="just"/>
            <a:r>
              <a:rPr lang="en-US" sz="1600" dirty="0"/>
              <a:t>The null values from the new feature set are dropped and the Target variable balance is checked to avoid any bias for modelling Let us study the balance of our dataset, let’s check if the samples in the SEVERITYCODE column, have nearly equal value count.</a:t>
            </a:r>
          </a:p>
          <a:p>
            <a:pPr marL="0" indent="0" algn="just">
              <a:buNone/>
            </a:pPr>
            <a:endParaRPr lang="en-US" sz="1600" dirty="0"/>
          </a:p>
        </p:txBody>
      </p:sp>
      <p:pic>
        <p:nvPicPr>
          <p:cNvPr id="10" name="Picture 9">
            <a:extLst>
              <a:ext uri="{FF2B5EF4-FFF2-40B4-BE49-F238E27FC236}">
                <a16:creationId xmlns:a16="http://schemas.microsoft.com/office/drawing/2014/main" id="{BCF83F19-826C-4C15-8BE9-E5FF8FD0D6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1252" y="2971977"/>
            <a:ext cx="7939897" cy="3230449"/>
          </a:xfrm>
          <a:prstGeom prst="rect">
            <a:avLst/>
          </a:prstGeom>
          <a:noFill/>
        </p:spPr>
      </p:pic>
      <p:sp>
        <p:nvSpPr>
          <p:cNvPr id="8" name="Slide Number Placeholder 7">
            <a:extLst>
              <a:ext uri="{FF2B5EF4-FFF2-40B4-BE49-F238E27FC236}">
                <a16:creationId xmlns:a16="http://schemas.microsoft.com/office/drawing/2014/main" id="{15A33182-E0AB-4D11-B70F-59B1AAB9CE77}"/>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77853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US" sz="3200" dirty="0"/>
              <a:t>PREPROCESSING OF DATA</a:t>
            </a:r>
            <a:endParaRPr lang="en-IN" sz="3200" dirty="0"/>
          </a:p>
        </p:txBody>
      </p:sp>
      <p:sp>
        <p:nvSpPr>
          <p:cNvPr id="3" name="Content Placeholder 2">
            <a:extLst>
              <a:ext uri="{FF2B5EF4-FFF2-40B4-BE49-F238E27FC236}">
                <a16:creationId xmlns:a16="http://schemas.microsoft.com/office/drawing/2014/main" id="{48BD7870-E4A8-4DD4-99AC-6085F3B523C8}"/>
              </a:ext>
            </a:extLst>
          </p:cNvPr>
          <p:cNvSpPr>
            <a:spLocks noGrp="1"/>
          </p:cNvSpPr>
          <p:nvPr>
            <p:ph idx="1"/>
          </p:nvPr>
        </p:nvSpPr>
        <p:spPr>
          <a:xfrm>
            <a:off x="615519" y="2247760"/>
            <a:ext cx="10896160" cy="2362479"/>
          </a:xfrm>
        </p:spPr>
        <p:txBody>
          <a:bodyPr>
            <a:normAutofit/>
          </a:bodyPr>
          <a:lstStyle/>
          <a:p>
            <a:pPr algn="just"/>
            <a:r>
              <a:rPr lang="en-US" sz="1600" dirty="0"/>
              <a:t>The sample is balanced after resampling and will have minimum skewness for modelling. To work with our features as categorical values, we should change the type of the columns for feature variable, and we will add 5 other columns containing the label encoding of categories in the 5 column attributes.</a:t>
            </a:r>
          </a:p>
          <a:p>
            <a:pPr algn="just"/>
            <a:r>
              <a:rPr lang="en-US" sz="1600" dirty="0"/>
              <a:t>After type changing the category variables, we label encode the data and normalize the data to feed into models</a:t>
            </a:r>
          </a:p>
          <a:p>
            <a:pPr algn="just"/>
            <a:endParaRPr lang="en-US" sz="1600" dirty="0"/>
          </a:p>
        </p:txBody>
      </p:sp>
      <p:pic>
        <p:nvPicPr>
          <p:cNvPr id="6" name="image8.png" descr="A screenshot of a cell phone  Description automatically generated">
            <a:extLst>
              <a:ext uri="{FF2B5EF4-FFF2-40B4-BE49-F238E27FC236}">
                <a16:creationId xmlns:a16="http://schemas.microsoft.com/office/drawing/2014/main" id="{F4725CC8-8B66-4196-B393-6222C2274AA2}"/>
              </a:ext>
            </a:extLst>
          </p:cNvPr>
          <p:cNvPicPr/>
          <p:nvPr/>
        </p:nvPicPr>
        <p:blipFill>
          <a:blip r:embed="rId2" cstate="print"/>
          <a:stretch>
            <a:fillRect/>
          </a:stretch>
        </p:blipFill>
        <p:spPr>
          <a:xfrm>
            <a:off x="703668" y="3577191"/>
            <a:ext cx="4402472" cy="2362479"/>
          </a:xfrm>
          <a:prstGeom prst="rect">
            <a:avLst/>
          </a:prstGeom>
        </p:spPr>
      </p:pic>
      <p:pic>
        <p:nvPicPr>
          <p:cNvPr id="7" name="image7.jpeg" descr="A screenshot of a social media post  Description automatically generated">
            <a:extLst>
              <a:ext uri="{FF2B5EF4-FFF2-40B4-BE49-F238E27FC236}">
                <a16:creationId xmlns:a16="http://schemas.microsoft.com/office/drawing/2014/main" id="{0C364CD3-694E-44E1-A96F-B69AAB1A5A82}"/>
              </a:ext>
            </a:extLst>
          </p:cNvPr>
          <p:cNvPicPr/>
          <p:nvPr/>
        </p:nvPicPr>
        <p:blipFill>
          <a:blip r:embed="rId3" cstate="print"/>
          <a:stretch>
            <a:fillRect/>
          </a:stretch>
        </p:blipFill>
        <p:spPr>
          <a:xfrm>
            <a:off x="5194289" y="3577190"/>
            <a:ext cx="6479848" cy="2362479"/>
          </a:xfrm>
          <a:prstGeom prst="rect">
            <a:avLst/>
          </a:prstGeom>
        </p:spPr>
      </p:pic>
      <p:sp>
        <p:nvSpPr>
          <p:cNvPr id="4" name="Slide Number Placeholder 3">
            <a:extLst>
              <a:ext uri="{FF2B5EF4-FFF2-40B4-BE49-F238E27FC236}">
                <a16:creationId xmlns:a16="http://schemas.microsoft.com/office/drawing/2014/main" id="{11238C0C-3D04-4BEF-BDBA-2BB8D46A370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54767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B0E-4CB6-49B0-84D6-698AD15ABED0}"/>
              </a:ext>
            </a:extLst>
          </p:cNvPr>
          <p:cNvSpPr>
            <a:spLocks noGrp="1"/>
          </p:cNvSpPr>
          <p:nvPr>
            <p:ph type="title"/>
          </p:nvPr>
        </p:nvSpPr>
        <p:spPr/>
        <p:txBody>
          <a:bodyPr>
            <a:normAutofit/>
          </a:bodyPr>
          <a:lstStyle/>
          <a:p>
            <a:r>
              <a:rPr lang="en-IN" sz="3200" dirty="0"/>
              <a:t>EXPLORATORY DATA ANALYSIS</a:t>
            </a:r>
          </a:p>
        </p:txBody>
      </p:sp>
      <p:pic>
        <p:nvPicPr>
          <p:cNvPr id="5" name="image9.jpeg" descr="A close up of a map  Description automatically generated">
            <a:extLst>
              <a:ext uri="{FF2B5EF4-FFF2-40B4-BE49-F238E27FC236}">
                <a16:creationId xmlns:a16="http://schemas.microsoft.com/office/drawing/2014/main" id="{43210F41-C119-489E-BA98-3F5F62E7503C}"/>
              </a:ext>
            </a:extLst>
          </p:cNvPr>
          <p:cNvPicPr/>
          <p:nvPr/>
        </p:nvPicPr>
        <p:blipFill>
          <a:blip r:embed="rId2" cstate="print"/>
          <a:stretch>
            <a:fillRect/>
          </a:stretch>
        </p:blipFill>
        <p:spPr>
          <a:xfrm>
            <a:off x="2180647" y="2052073"/>
            <a:ext cx="7194172" cy="4686077"/>
          </a:xfrm>
          <a:prstGeom prst="rect">
            <a:avLst/>
          </a:prstGeom>
        </p:spPr>
      </p:pic>
      <p:sp>
        <p:nvSpPr>
          <p:cNvPr id="7" name="Slide Number Placeholder 6">
            <a:extLst>
              <a:ext uri="{FF2B5EF4-FFF2-40B4-BE49-F238E27FC236}">
                <a16:creationId xmlns:a16="http://schemas.microsoft.com/office/drawing/2014/main" id="{3C5BFC23-013A-49EB-95C5-03C802992CD7}"/>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1097780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98</TotalTime>
  <Words>1451</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Trebuchet MS</vt:lpstr>
      <vt:lpstr>Berlin</vt:lpstr>
      <vt:lpstr>Capstone Project Car accident severity</vt:lpstr>
      <vt:lpstr>INTRODUCTION AND BUSINESS UNDERSTANDING</vt:lpstr>
      <vt:lpstr>INTRODUCTION AND BUSINESS UNDERSTANDING</vt:lpstr>
      <vt:lpstr>DATA UNDERSTANDING</vt:lpstr>
      <vt:lpstr>DATA UNDERSTANDING</vt:lpstr>
      <vt:lpstr>DATA UNDERSTANDING</vt:lpstr>
      <vt:lpstr>PREPROCESSING OF DATA</vt:lpstr>
      <vt:lpstr>PREPROCESSING OF DATA</vt:lpstr>
      <vt:lpstr>EXPLORATORY DATA ANALYSIS</vt:lpstr>
      <vt:lpstr>EXPLORATORY DATA ANALYSIS</vt:lpstr>
      <vt:lpstr>EXPLORATORY DATA ANALYSIS</vt:lpstr>
      <vt:lpstr>NORMALIZATION, SPLITTING AND CLASSIFICATION MODELLLING</vt:lpstr>
      <vt:lpstr>CLASSIFICATION MODELS</vt:lpstr>
      <vt:lpstr>K-Nearest Neighbour </vt:lpstr>
      <vt:lpstr>Decision Tree</vt:lpstr>
      <vt:lpstr>Logistic Regression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Car accident severity</dc:title>
  <dc:creator>Aj</dc:creator>
  <cp:lastModifiedBy>Aj</cp:lastModifiedBy>
  <cp:revision>6</cp:revision>
  <dcterms:created xsi:type="dcterms:W3CDTF">2020-10-11T14:49:36Z</dcterms:created>
  <dcterms:modified xsi:type="dcterms:W3CDTF">2020-10-11T16:28:07Z</dcterms:modified>
</cp:coreProperties>
</file>