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4" r:id="rId7"/>
    <p:sldId id="259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 Lohokare" initials="JL" lastIdx="1" clrIdx="0">
    <p:extLst>
      <p:ext uri="{19B8F6BF-5375-455C-9EA6-DF929625EA0E}">
        <p15:presenceInfo xmlns:p15="http://schemas.microsoft.com/office/powerpoint/2012/main" userId="a42b03854067a7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89"/>
  </p:normalViewPr>
  <p:slideViewPr>
    <p:cSldViewPr snapToGrid="0" snapToObjects="1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6A6E-F8D4-C642-9431-A86C3A5B9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DD47B-7585-DF46-A32A-17777847A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4359-2C05-5345-A663-6D417E3B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68B3A-DA92-7F40-93A6-C088BC20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49EE-087D-1944-99D5-335CFE18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4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3792-0501-4B40-8B5F-F58EDFED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2E113-FFBE-3446-98F7-1462EE9FC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6AD6-3088-654D-95AD-E667AA2F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CDE3-1CBF-EB4D-BFC5-DA27A0EE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2173B-E98A-F644-B405-57842D53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6A6B6-8DC0-1C4F-857E-DBD70E104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AE29A-5F6A-6A4B-AA7D-54F981F6A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1443-BFC0-CC49-BEA0-5749795F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2D59-E7AC-A542-8E4E-F5227227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D56B7-705A-EA47-8F75-CEF000F5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3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F891-69D9-064F-9A9F-B66CADCE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21BC-FAD0-2B4F-AB72-3626BF6D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4C8A-F353-A649-B0A2-40172A99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A821F-A587-294E-ADB9-D5F7C465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ABF8-F3D1-314E-95C4-A00888B1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CCE7-5036-4541-BF7C-B2F16893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5F121-4C93-2C42-9670-E01560DB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69F5-6A01-9E48-B5B1-D444BDA9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F920-DCDC-B145-BCCD-91AE7086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D27B-1F87-E849-BDC1-23F8355B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D6F6-2E64-FC45-87BC-9D99521E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6E5E-55F8-5C49-AD14-5F4DFAE3F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141F2-8FAF-9941-8AB6-E341910B8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40CFE-729E-9D42-8CDE-F040A2B1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3F9B3-2FF2-B54C-9B67-E814F293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4536C-EF8E-0C40-80A9-86B5317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F91E-C001-CD40-B710-D5838285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A2241-D7D6-FC43-9865-DD58A616B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A404F-B309-0E43-96ED-BA55A4FE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CB929-DBBA-0C48-9862-2775759C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58C02-A7F5-C541-8C25-A71BC90D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72819-2931-9A47-8F4F-9402B14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C77A2-61F5-2049-A887-5AD6DF54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36471-4B72-B64B-B488-63DE8E39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8D92-5203-664B-BB44-2A868873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9CA3-2B54-7648-B9EC-3C03180A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58BE2-6CCD-D64A-B080-C6DC9EFB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E4580-A01E-7448-8D91-0D79B96A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077C7-44A3-2448-A228-FBC5C92E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E18F3-9A6C-5E48-B1C0-120E3E33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D952C-6623-F24D-82B4-B031D5D6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3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6FDC-15B6-0C4E-97C4-C440D6E9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9AF4-B2E7-9043-BAF2-133C50C65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BE8C3-BACF-BB43-A5A4-16B30AA90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CEFC7-9D9C-D744-8522-CFA0C7C3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66011-3873-5346-B308-A84DF8FC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EEBA8-3622-DF4B-B0F3-A3E55C39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F3ED-3979-D847-B356-1679ABB2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6527F-F036-D747-BAAB-2B7D20E39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4310D-84A1-BE45-B701-A6BC69AA8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3531F-BB40-1B45-A028-A87AFC84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336D-2EF9-3C4F-9349-291695B56EF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E4A11-9128-E748-A4F0-685D5E5B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8F160-7AE5-4448-A61E-FAE977AF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A556E-047A-A849-AB0E-B1C1B97E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DD14-AB37-E446-9953-B0265010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B5FF-9499-3444-9AD6-A9244635C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336D-2EF9-3C4F-9349-291695B56EF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9754-F728-A44F-9C84-378B2C0E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1862-D2A2-2C4D-A5BF-698B939E0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B4C0-8CDB-714B-945F-2613A773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AAD6BA-7136-1B4C-8A6E-1AE823DE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622" y="1632627"/>
            <a:ext cx="1482756" cy="1977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912D1-DF58-614F-A6A6-550145676667}"/>
              </a:ext>
            </a:extLst>
          </p:cNvPr>
          <p:cNvSpPr txBox="1"/>
          <p:nvPr/>
        </p:nvSpPr>
        <p:spPr>
          <a:xfrm>
            <a:off x="3265834" y="3609635"/>
            <a:ext cx="5660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Sparrow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D6E58-767B-6B4D-BBD3-3C8CA353D842}"/>
              </a:ext>
            </a:extLst>
          </p:cNvPr>
          <p:cNvSpPr txBox="1"/>
          <p:nvPr/>
        </p:nvSpPr>
        <p:spPr>
          <a:xfrm>
            <a:off x="4425863" y="4319940"/>
            <a:ext cx="3340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Execution Plan </a:t>
            </a:r>
          </a:p>
        </p:txBody>
      </p:sp>
    </p:spTree>
    <p:extLst>
      <p:ext uri="{BB962C8B-B14F-4D97-AF65-F5344CB8AC3E}">
        <p14:creationId xmlns:p14="http://schemas.microsoft.com/office/powerpoint/2010/main" val="387143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10C4D7-471D-4848-A1AD-C65E171C9426}"/>
              </a:ext>
            </a:extLst>
          </p:cNvPr>
          <p:cNvSpPr/>
          <p:nvPr/>
        </p:nvSpPr>
        <p:spPr>
          <a:xfrm>
            <a:off x="0" y="906011"/>
            <a:ext cx="12192000" cy="5951987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7D8E9-1CCE-4526-A92B-1DB3FEA27429}"/>
              </a:ext>
            </a:extLst>
          </p:cNvPr>
          <p:cNvSpPr/>
          <p:nvPr/>
        </p:nvSpPr>
        <p:spPr>
          <a:xfrm>
            <a:off x="314464" y="151071"/>
            <a:ext cx="511216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17B5FE"/>
                </a:solidFill>
              </a:rPr>
              <a:t>Sparrow Platform business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BF5A3-216A-44D6-A8DA-98C22B9090CB}"/>
              </a:ext>
            </a:extLst>
          </p:cNvPr>
          <p:cNvSpPr txBox="1"/>
          <p:nvPr/>
        </p:nvSpPr>
        <p:spPr>
          <a:xfrm>
            <a:off x="628928" y="1229174"/>
            <a:ext cx="103143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Sparrow Platform will always be free for end-users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Costs for ensure Sparrow platform is always available - 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Cloud resources (IBM Cloud)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Messaging interfaces licenses / hosting cost (Twilio / WhatsApp – Viber – Messenger – etc)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Sparrow AI datasets license (UMLS)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Hardware costs (Mitigated by working with Project Owl)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Sparrow Ambassadors salaries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Sparrow Platform developers salaries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How will Sparrow Platform get money to ensure it’s services are always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Monetize expert advice for non-disaster scenario.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Working / Partnering with NGOs or disaster recovery platforms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Becoming official partners for organizations like American red-cross to streamline their communications during disasters</a:t>
            </a:r>
          </a:p>
          <a:p>
            <a:pPr lvl="1"/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5B1E8F-B7CA-4206-84A2-281E214C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9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6B5B8F-C2E8-954C-AF61-E134366B4CBC}"/>
              </a:ext>
            </a:extLst>
          </p:cNvPr>
          <p:cNvSpPr/>
          <p:nvPr/>
        </p:nvSpPr>
        <p:spPr>
          <a:xfrm>
            <a:off x="0" y="0"/>
            <a:ext cx="4456590" cy="6858000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01AE9-15DC-8547-87F0-F851C402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FEBC1-71EC-9F46-9A43-39C78EE4463E}"/>
              </a:ext>
            </a:extLst>
          </p:cNvPr>
          <p:cNvSpPr/>
          <p:nvPr/>
        </p:nvSpPr>
        <p:spPr>
          <a:xfrm>
            <a:off x="6096000" y="1759352"/>
            <a:ext cx="4432089" cy="683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EF706-2836-0244-AC4C-671E0E702D45}"/>
              </a:ext>
            </a:extLst>
          </p:cNvPr>
          <p:cNvSpPr txBox="1"/>
          <p:nvPr/>
        </p:nvSpPr>
        <p:spPr>
          <a:xfrm>
            <a:off x="6096000" y="1864445"/>
            <a:ext cx="5023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7B5FE"/>
                </a:solidFill>
              </a:rPr>
              <a:t>Our Vision for Sparrow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Technology &amp; Open source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Building a community of experts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Business plan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endParaRPr lang="en-US" sz="2400" dirty="0">
              <a:solidFill>
                <a:srgbClr val="17B5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07619-BB9C-5F45-A0D2-AAB7319E6212}"/>
              </a:ext>
            </a:extLst>
          </p:cNvPr>
          <p:cNvSpPr txBox="1"/>
          <p:nvPr/>
        </p:nvSpPr>
        <p:spPr>
          <a:xfrm>
            <a:off x="1181406" y="3036585"/>
            <a:ext cx="20937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9971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C01AE9-15DC-8547-87F0-F851C402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C8B14A-B78C-8A45-BF9B-0F60CEDE8AE6}"/>
              </a:ext>
            </a:extLst>
          </p:cNvPr>
          <p:cNvSpPr/>
          <p:nvPr/>
        </p:nvSpPr>
        <p:spPr>
          <a:xfrm>
            <a:off x="314464" y="151071"/>
            <a:ext cx="108850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17B5FE"/>
                </a:solidFill>
              </a:rPr>
              <a:t>Sparrow aims to be one stop platform for government(s) and NGO(s)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65B6B-7BC2-534C-B98D-70F254ADB5FE}"/>
              </a:ext>
            </a:extLst>
          </p:cNvPr>
          <p:cNvSpPr txBox="1"/>
          <p:nvPr/>
        </p:nvSpPr>
        <p:spPr>
          <a:xfrm>
            <a:off x="314464" y="855548"/>
            <a:ext cx="10556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Smart governance platform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Become a </a:t>
            </a:r>
            <a:r>
              <a:rPr lang="en-US" sz="2000" b="1" dirty="0"/>
              <a:t>ubiquitous extension for all existing helplines </a:t>
            </a:r>
            <a:r>
              <a:rPr lang="en-US" sz="2000" dirty="0"/>
              <a:t>(E.g. 911, 100) across the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Becoming the </a:t>
            </a:r>
            <a:r>
              <a:rPr lang="en-US" sz="2000" b="1" dirty="0"/>
              <a:t>one stop ‘Alert system’ for government</a:t>
            </a:r>
            <a:r>
              <a:rPr lang="en-US" sz="2000" dirty="0"/>
              <a:t>, that can reach to every individual in the country thanks to its true ubiquitous nature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‘Social welfare platform’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Become a </a:t>
            </a:r>
            <a:r>
              <a:rPr lang="en-US" sz="2000" b="1" dirty="0"/>
              <a:t>platform where people in need can get any expert advice</a:t>
            </a:r>
            <a:r>
              <a:rPr lang="en-US" sz="2000" dirty="0"/>
              <a:t>, at zero / minimal costs – especially useful during disasters, or in general for those belonging to low-income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Allowing Professionals from around the world give back</a:t>
            </a:r>
            <a:r>
              <a:rPr lang="en-US" sz="2000" dirty="0"/>
              <a:t> to the society / community by guiding people in need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‘next logical step’ after Project Owl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Sparrow Platform could leverage the abilities and momentum generated by Project owl, and solve the next set of related problems without looking too disconnected to the on-going efforts and initiatives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671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6B5B8F-C2E8-954C-AF61-E134366B4CBC}"/>
              </a:ext>
            </a:extLst>
          </p:cNvPr>
          <p:cNvSpPr/>
          <p:nvPr/>
        </p:nvSpPr>
        <p:spPr>
          <a:xfrm>
            <a:off x="0" y="0"/>
            <a:ext cx="4456590" cy="6858000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01AE9-15DC-8547-87F0-F851C402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FEBC1-71EC-9F46-9A43-39C78EE4463E}"/>
              </a:ext>
            </a:extLst>
          </p:cNvPr>
          <p:cNvSpPr/>
          <p:nvPr/>
        </p:nvSpPr>
        <p:spPr>
          <a:xfrm>
            <a:off x="6096000" y="2514361"/>
            <a:ext cx="4432089" cy="683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EF706-2836-0244-AC4C-671E0E702D45}"/>
              </a:ext>
            </a:extLst>
          </p:cNvPr>
          <p:cNvSpPr txBox="1"/>
          <p:nvPr/>
        </p:nvSpPr>
        <p:spPr>
          <a:xfrm>
            <a:off x="6096000" y="1864445"/>
            <a:ext cx="5023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7B5FE"/>
                </a:solidFill>
              </a:rPr>
              <a:t>Our Vision for Sparrow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Technology &amp; Open source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Building a community of experts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Business plan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endParaRPr lang="en-US" sz="2400" dirty="0">
              <a:solidFill>
                <a:srgbClr val="17B5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07619-BB9C-5F45-A0D2-AAB7319E6212}"/>
              </a:ext>
            </a:extLst>
          </p:cNvPr>
          <p:cNvSpPr txBox="1"/>
          <p:nvPr/>
        </p:nvSpPr>
        <p:spPr>
          <a:xfrm>
            <a:off x="1181406" y="3036585"/>
            <a:ext cx="20937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278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10C4D7-471D-4848-A1AD-C65E171C9426}"/>
              </a:ext>
            </a:extLst>
          </p:cNvPr>
          <p:cNvSpPr/>
          <p:nvPr/>
        </p:nvSpPr>
        <p:spPr>
          <a:xfrm>
            <a:off x="0" y="906011"/>
            <a:ext cx="12192000" cy="5951987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7D8E9-1CCE-4526-A92B-1DB3FEA27429}"/>
              </a:ext>
            </a:extLst>
          </p:cNvPr>
          <p:cNvSpPr/>
          <p:nvPr/>
        </p:nvSpPr>
        <p:spPr>
          <a:xfrm>
            <a:off x="314464" y="151071"/>
            <a:ext cx="51432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17B5FE"/>
                </a:solidFill>
              </a:rPr>
              <a:t>A 3-part technology partnership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BF5A3-216A-44D6-A8DA-98C22B9090CB}"/>
              </a:ext>
            </a:extLst>
          </p:cNvPr>
          <p:cNvSpPr txBox="1"/>
          <p:nvPr/>
        </p:nvSpPr>
        <p:spPr>
          <a:xfrm>
            <a:off x="8488866" y="1373625"/>
            <a:ext cx="33335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Sparrow Platform team:</a:t>
            </a:r>
          </a:p>
          <a:p>
            <a:r>
              <a:rPr lang="en-IN" sz="2000" dirty="0">
                <a:solidFill>
                  <a:schemeClr val="bg1"/>
                </a:solidFill>
              </a:rPr>
              <a:t>Develops and maintains the core sparrow Platform components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IBM:</a:t>
            </a:r>
          </a:p>
          <a:p>
            <a:r>
              <a:rPr lang="en-IN" sz="2000" dirty="0">
                <a:solidFill>
                  <a:schemeClr val="bg1"/>
                </a:solidFill>
              </a:rPr>
              <a:t>Provides and manages Cloud </a:t>
            </a:r>
          </a:p>
          <a:p>
            <a:r>
              <a:rPr lang="en-IN" sz="2000" dirty="0">
                <a:solidFill>
                  <a:schemeClr val="bg1"/>
                </a:solidFill>
              </a:rPr>
              <a:t>Infrastructure, while being thought partner for Sparrow team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Open-source community:</a:t>
            </a:r>
          </a:p>
          <a:p>
            <a:r>
              <a:rPr lang="en-IN" sz="2000" dirty="0">
                <a:solidFill>
                  <a:schemeClr val="bg1"/>
                </a:solidFill>
              </a:rPr>
              <a:t>Develops Sparrow Applets and </a:t>
            </a:r>
          </a:p>
          <a:p>
            <a:r>
              <a:rPr lang="en-IN" sz="2000" dirty="0">
                <a:solidFill>
                  <a:schemeClr val="bg1"/>
                </a:solidFill>
              </a:rPr>
              <a:t>Supports Sparrow Platform team develop core components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65F7FF-7805-447E-A2C7-2280C0F5A6F7}"/>
              </a:ext>
            </a:extLst>
          </p:cNvPr>
          <p:cNvGrpSpPr/>
          <p:nvPr/>
        </p:nvGrpSpPr>
        <p:grpSpPr>
          <a:xfrm>
            <a:off x="574722" y="1011775"/>
            <a:ext cx="7049578" cy="5328145"/>
            <a:chOff x="1371859" y="952170"/>
            <a:chExt cx="6317953" cy="477517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9C23072-C0CB-4A24-AE77-DE0A2EFFACAC}"/>
                </a:ext>
              </a:extLst>
            </p:cNvPr>
            <p:cNvSpPr/>
            <p:nvPr/>
          </p:nvSpPr>
          <p:spPr>
            <a:xfrm>
              <a:off x="3477844" y="952170"/>
              <a:ext cx="2105984" cy="2105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DB1D555-CF68-454E-AF66-014C3E35C359}"/>
                </a:ext>
              </a:extLst>
            </p:cNvPr>
            <p:cNvSpPr/>
            <p:nvPr/>
          </p:nvSpPr>
          <p:spPr>
            <a:xfrm>
              <a:off x="5583828" y="3621361"/>
              <a:ext cx="2105984" cy="2105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2061D2A-6402-4274-9023-5CEBC5FC4754}"/>
                </a:ext>
              </a:extLst>
            </p:cNvPr>
            <p:cNvSpPr/>
            <p:nvPr/>
          </p:nvSpPr>
          <p:spPr>
            <a:xfrm>
              <a:off x="1371859" y="3621361"/>
              <a:ext cx="2105984" cy="2105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1654EF-B9E4-4F0E-AFB6-60468B7DC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8993" y="1562704"/>
              <a:ext cx="663686" cy="88491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86F4EF-5DEB-44A7-980A-EA211F83E829}"/>
                </a:ext>
              </a:extLst>
            </p:cNvPr>
            <p:cNvSpPr txBox="1"/>
            <p:nvPr/>
          </p:nvSpPr>
          <p:spPr>
            <a:xfrm>
              <a:off x="1633896" y="4320410"/>
              <a:ext cx="15819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dirty="0">
                  <a:solidFill>
                    <a:schemeClr val="tx2"/>
                  </a:solidFill>
                </a:rPr>
                <a:t>Open-source </a:t>
              </a:r>
            </a:p>
            <a:p>
              <a:pPr algn="ctr"/>
              <a:r>
                <a:rPr lang="en-IN" sz="2000" dirty="0">
                  <a:solidFill>
                    <a:schemeClr val="tx2"/>
                  </a:solidFill>
                </a:rPr>
                <a:t>Community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145586-B56F-4ECC-A3F9-9670F80DA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2384" y="4363531"/>
              <a:ext cx="1243286" cy="62164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AD8CEC8-652D-49E5-AE59-B4AE8C0ADD51}"/>
              </a:ext>
            </a:extLst>
          </p:cNvPr>
          <p:cNvSpPr txBox="1"/>
          <p:nvPr/>
        </p:nvSpPr>
        <p:spPr>
          <a:xfrm>
            <a:off x="2865904" y="3643477"/>
            <a:ext cx="24672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solidFill>
                  <a:schemeClr val="bg1"/>
                </a:solidFill>
              </a:rPr>
              <a:t>Sparrow Platform</a:t>
            </a:r>
          </a:p>
        </p:txBody>
      </p:sp>
    </p:spTree>
    <p:extLst>
      <p:ext uri="{BB962C8B-B14F-4D97-AF65-F5344CB8AC3E}">
        <p14:creationId xmlns:p14="http://schemas.microsoft.com/office/powerpoint/2010/main" val="263530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10C4D7-471D-4848-A1AD-C65E171C9426}"/>
              </a:ext>
            </a:extLst>
          </p:cNvPr>
          <p:cNvSpPr/>
          <p:nvPr/>
        </p:nvSpPr>
        <p:spPr>
          <a:xfrm>
            <a:off x="0" y="906011"/>
            <a:ext cx="12192000" cy="5951987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7D8E9-1CCE-4526-A92B-1DB3FEA27429}"/>
              </a:ext>
            </a:extLst>
          </p:cNvPr>
          <p:cNvSpPr/>
          <p:nvPr/>
        </p:nvSpPr>
        <p:spPr>
          <a:xfrm>
            <a:off x="314464" y="151071"/>
            <a:ext cx="97436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17B5FE"/>
                </a:solidFill>
              </a:rPr>
              <a:t>Action plan for Sparrow Platform technology (Next 5 months)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BF5A3-216A-44D6-A8DA-98C22B9090CB}"/>
              </a:ext>
            </a:extLst>
          </p:cNvPr>
          <p:cNvSpPr txBox="1"/>
          <p:nvPr/>
        </p:nvSpPr>
        <p:spPr>
          <a:xfrm>
            <a:off x="628928" y="1149738"/>
            <a:ext cx="103143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Technology: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Consolidate integration with cluster duck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Train Sparrow AI on larger dataset, create a long term contract with UMLS for training Sparrow AI with their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Create business profiles for WhatsApp, Viber, Messenger, etc to remove Twilio dependency for chatbots interface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Testing and on-boarding: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A/B test with doctors, first responders to improve content served through Sparrow, focusing on ‘Minimal interactions’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Finalize doctors onboarding and verification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Opensource: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Launch Sparrow Applets developers portal to enable developers port their apps to Sparrow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Finalize and adopt Open-source contribution process, identify and prioritize features / Sparrow Applets for opensource community to work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5B1E8F-B7CA-4206-84A2-281E214C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3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6B5B8F-C2E8-954C-AF61-E134366B4CBC}"/>
              </a:ext>
            </a:extLst>
          </p:cNvPr>
          <p:cNvSpPr/>
          <p:nvPr/>
        </p:nvSpPr>
        <p:spPr>
          <a:xfrm>
            <a:off x="0" y="0"/>
            <a:ext cx="4456590" cy="6858000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01AE9-15DC-8547-87F0-F851C402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FEBC1-71EC-9F46-9A43-39C78EE4463E}"/>
              </a:ext>
            </a:extLst>
          </p:cNvPr>
          <p:cNvSpPr/>
          <p:nvPr/>
        </p:nvSpPr>
        <p:spPr>
          <a:xfrm>
            <a:off x="6096000" y="3222465"/>
            <a:ext cx="4432089" cy="683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EF706-2836-0244-AC4C-671E0E702D45}"/>
              </a:ext>
            </a:extLst>
          </p:cNvPr>
          <p:cNvSpPr txBox="1"/>
          <p:nvPr/>
        </p:nvSpPr>
        <p:spPr>
          <a:xfrm>
            <a:off x="6096000" y="1864445"/>
            <a:ext cx="5023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7B5FE"/>
                </a:solidFill>
              </a:rPr>
              <a:t>Our Vision for Sparrow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Technology &amp; Open source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Building a community of experts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Business plan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endParaRPr lang="en-US" sz="2400" dirty="0">
              <a:solidFill>
                <a:srgbClr val="17B5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07619-BB9C-5F45-A0D2-AAB7319E6212}"/>
              </a:ext>
            </a:extLst>
          </p:cNvPr>
          <p:cNvSpPr txBox="1"/>
          <p:nvPr/>
        </p:nvSpPr>
        <p:spPr>
          <a:xfrm>
            <a:off x="1181406" y="3036585"/>
            <a:ext cx="20937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5118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10C4D7-471D-4848-A1AD-C65E171C9426}"/>
              </a:ext>
            </a:extLst>
          </p:cNvPr>
          <p:cNvSpPr/>
          <p:nvPr/>
        </p:nvSpPr>
        <p:spPr>
          <a:xfrm>
            <a:off x="0" y="906011"/>
            <a:ext cx="12192000" cy="5951987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7D8E9-1CCE-4526-A92B-1DB3FEA27429}"/>
              </a:ext>
            </a:extLst>
          </p:cNvPr>
          <p:cNvSpPr/>
          <p:nvPr/>
        </p:nvSpPr>
        <p:spPr>
          <a:xfrm>
            <a:off x="314464" y="151071"/>
            <a:ext cx="32785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17B5FE"/>
                </a:solidFill>
              </a:rPr>
              <a:t>Onboarding experts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BF5A3-216A-44D6-A8DA-98C22B9090CB}"/>
              </a:ext>
            </a:extLst>
          </p:cNvPr>
          <p:cNvSpPr txBox="1"/>
          <p:nvPr/>
        </p:nvSpPr>
        <p:spPr>
          <a:xfrm>
            <a:off x="628928" y="1229174"/>
            <a:ext cx="103143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Medical Experts: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Partner with NGOs and medical organizations across the world, launch events and workshops to introduce and educate doctors about Sparrow Platform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Identify ‘Sparrow ambassadors’ in cities across the world as the key point of contact for doctors if they have any questions, queries or difficulties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Sparrow Ambassadors will also be responsible for verifying doctors onboarding Sparrow Platform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First Responders and hospitals: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Partner with disaster response organizations to schedule events with on-field first responders and disaster response workers to introduce them to Sparrow Platform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Launch events across hospitals with help from Sparrow ambassadors to train nurses to use Sparrow Platform when doctors are not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5B1E8F-B7CA-4206-84A2-281E214C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6B5B8F-C2E8-954C-AF61-E134366B4CBC}"/>
              </a:ext>
            </a:extLst>
          </p:cNvPr>
          <p:cNvSpPr/>
          <p:nvPr/>
        </p:nvSpPr>
        <p:spPr>
          <a:xfrm>
            <a:off x="0" y="0"/>
            <a:ext cx="4456590" cy="6858000"/>
          </a:xfrm>
          <a:prstGeom prst="rect">
            <a:avLst/>
          </a:prstGeom>
          <a:solidFill>
            <a:srgbClr val="17B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01AE9-15DC-8547-87F0-F851C402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429"/>
            <a:ext cx="628928" cy="838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FEBC1-71EC-9F46-9A43-39C78EE4463E}"/>
              </a:ext>
            </a:extLst>
          </p:cNvPr>
          <p:cNvSpPr/>
          <p:nvPr/>
        </p:nvSpPr>
        <p:spPr>
          <a:xfrm>
            <a:off x="6096000" y="3965657"/>
            <a:ext cx="4432089" cy="683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EF706-2836-0244-AC4C-671E0E702D45}"/>
              </a:ext>
            </a:extLst>
          </p:cNvPr>
          <p:cNvSpPr txBox="1"/>
          <p:nvPr/>
        </p:nvSpPr>
        <p:spPr>
          <a:xfrm>
            <a:off x="6096000" y="1864445"/>
            <a:ext cx="5023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7B5FE"/>
                </a:solidFill>
              </a:rPr>
              <a:t>Our Vision for Sparrow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Technology &amp; Open source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Building a community of experts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r>
              <a:rPr lang="en-US" sz="2400" dirty="0">
                <a:solidFill>
                  <a:srgbClr val="17B5FE"/>
                </a:solidFill>
              </a:rPr>
              <a:t>Business plan</a:t>
            </a:r>
          </a:p>
          <a:p>
            <a:endParaRPr lang="en-US" sz="2400" dirty="0">
              <a:solidFill>
                <a:srgbClr val="17B5FE"/>
              </a:solidFill>
            </a:endParaRPr>
          </a:p>
          <a:p>
            <a:endParaRPr lang="en-US" sz="2400" dirty="0">
              <a:solidFill>
                <a:srgbClr val="17B5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07619-BB9C-5F45-A0D2-AAB7319E6212}"/>
              </a:ext>
            </a:extLst>
          </p:cNvPr>
          <p:cNvSpPr txBox="1"/>
          <p:nvPr/>
        </p:nvSpPr>
        <p:spPr>
          <a:xfrm>
            <a:off x="1181406" y="3036585"/>
            <a:ext cx="20937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3939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541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Lohokare</dc:creator>
  <cp:lastModifiedBy>Jay Lohokare</cp:lastModifiedBy>
  <cp:revision>29</cp:revision>
  <dcterms:created xsi:type="dcterms:W3CDTF">2019-08-02T17:21:37Z</dcterms:created>
  <dcterms:modified xsi:type="dcterms:W3CDTF">2019-08-03T23:21:56Z</dcterms:modified>
</cp:coreProperties>
</file>