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C9D63A-8695-4B66-B86D-479BFECBED1F}"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296342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C9D63A-8695-4B66-B86D-479BFECBED1F}"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111367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C9D63A-8695-4B66-B86D-479BFECBED1F}"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40507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C9D63A-8695-4B66-B86D-479BFECBED1F}"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384761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C9D63A-8695-4B66-B86D-479BFECBED1F}"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29575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C9D63A-8695-4B66-B86D-479BFECBED1F}"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55734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C9D63A-8695-4B66-B86D-479BFECBED1F}" type="datetimeFigureOut">
              <a:rPr lang="en-IN" smtClean="0"/>
              <a:t>01-07-2020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65483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C9D63A-8695-4B66-B86D-479BFECBED1F}"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135444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9D63A-8695-4B66-B86D-479BFECBED1F}" type="datetimeFigureOut">
              <a:rPr lang="en-IN" smtClean="0"/>
              <a:t>01-07-2020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161150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C9D63A-8695-4B66-B86D-479BFECBED1F}"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78756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C9D63A-8695-4B66-B86D-479BFECBED1F}"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27A5C-31CA-44B7-BC45-C4D4744A1146}" type="slidenum">
              <a:rPr lang="en-IN" smtClean="0"/>
              <a:t>‹#›</a:t>
            </a:fld>
            <a:endParaRPr lang="en-IN"/>
          </a:p>
        </p:txBody>
      </p:sp>
    </p:spTree>
    <p:extLst>
      <p:ext uri="{BB962C8B-B14F-4D97-AF65-F5344CB8AC3E}">
        <p14:creationId xmlns:p14="http://schemas.microsoft.com/office/powerpoint/2010/main" val="407726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9D63A-8695-4B66-B86D-479BFECBED1F}" type="datetimeFigureOut">
              <a:rPr lang="en-IN" smtClean="0"/>
              <a:t>01-07-2020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27A5C-31CA-44B7-BC45-C4D4744A1146}" type="slidenum">
              <a:rPr lang="en-IN" smtClean="0"/>
              <a:t>‹#›</a:t>
            </a:fld>
            <a:endParaRPr lang="en-IN"/>
          </a:p>
        </p:txBody>
      </p:sp>
    </p:spTree>
    <p:extLst>
      <p:ext uri="{BB962C8B-B14F-4D97-AF65-F5344CB8AC3E}">
        <p14:creationId xmlns:p14="http://schemas.microsoft.com/office/powerpoint/2010/main" val="15834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datameet/Municipal_Spatial_Data/master/Chennai/Zones.geojson" TargetMode="External"/><Relationship Id="rId2" Type="http://schemas.openxmlformats.org/officeDocument/2006/relationships/hyperlink" Target="https://www.kaggle.com/phiitm/chennai-zomato-restaurants-data?select=Zomato+Chennai+Listing+2020.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 Battle of Neighbourhoods</a:t>
            </a:r>
            <a:endParaRPr lang="en-IN" dirty="0"/>
          </a:p>
        </p:txBody>
      </p:sp>
      <p:sp>
        <p:nvSpPr>
          <p:cNvPr id="3" name="Subtitle 2"/>
          <p:cNvSpPr>
            <a:spLocks noGrp="1"/>
          </p:cNvSpPr>
          <p:nvPr>
            <p:ph type="subTitle" idx="1"/>
          </p:nvPr>
        </p:nvSpPr>
        <p:spPr/>
        <p:txBody>
          <a:bodyPr/>
          <a:lstStyle/>
          <a:p>
            <a:r>
              <a:rPr lang="en-IN" dirty="0" smtClean="0"/>
              <a:t>Ajay Rangan </a:t>
            </a:r>
            <a:r>
              <a:rPr lang="en-IN" dirty="0" err="1" smtClean="0"/>
              <a:t>Kasturirangan</a:t>
            </a:r>
            <a:endParaRPr lang="en-IN" dirty="0"/>
          </a:p>
        </p:txBody>
      </p:sp>
    </p:spTree>
    <p:extLst>
      <p:ext uri="{BB962C8B-B14F-4D97-AF65-F5344CB8AC3E}">
        <p14:creationId xmlns:p14="http://schemas.microsoft.com/office/powerpoint/2010/main" val="380359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838200" y="3775195"/>
            <a:ext cx="10515600" cy="4351338"/>
          </a:xfrm>
        </p:spPr>
        <p:txBody>
          <a:bodyPr/>
          <a:lstStyle/>
          <a:p>
            <a:pPr lvl="0"/>
            <a:endParaRPr lang="en-IN" dirty="0" smtClean="0"/>
          </a:p>
          <a:p>
            <a:pPr lvl="0"/>
            <a:endParaRPr lang="en-IN" dirty="0"/>
          </a:p>
          <a:p>
            <a:pPr lvl="0"/>
            <a:endParaRPr lang="en-IN" dirty="0" smtClean="0"/>
          </a:p>
          <a:p>
            <a:pPr lvl="0"/>
            <a:endParaRPr lang="en-IN" dirty="0"/>
          </a:p>
          <a:p>
            <a:pPr lvl="0"/>
            <a:r>
              <a:rPr lang="en-IN" sz="1400" dirty="0" smtClean="0"/>
              <a:t>Perform </a:t>
            </a:r>
            <a:r>
              <a:rPr lang="en-IN" sz="1400" dirty="0" err="1"/>
              <a:t>KMeans</a:t>
            </a:r>
            <a:r>
              <a:rPr lang="en-IN" sz="1400" dirty="0"/>
              <a:t> Clustering to cluster the Zones</a:t>
            </a:r>
          </a:p>
          <a:p>
            <a:endParaRPr lang="en-IN" dirty="0"/>
          </a:p>
        </p:txBody>
      </p:sp>
      <p:sp>
        <p:nvSpPr>
          <p:cNvPr id="4" name="Rectangle 2"/>
          <p:cNvSpPr>
            <a:spLocks noChangeArrowheads="1"/>
          </p:cNvSpPr>
          <p:nvPr/>
        </p:nvSpPr>
        <p:spPr bwMode="auto">
          <a:xfrm>
            <a:off x="838200" y="19495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Create a dataframe suitable to perform KMeans Clustering to identify similar neighbourhoods.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7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06770"/>
            <a:ext cx="573405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295400" y="5416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009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 Map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99289" y="2050446"/>
            <a:ext cx="7741526" cy="3970791"/>
          </a:xfrm>
          <a:prstGeom prst="rect">
            <a:avLst/>
          </a:prstGeom>
        </p:spPr>
      </p:pic>
    </p:spTree>
    <p:extLst>
      <p:ext uri="{BB962C8B-B14F-4D97-AF65-F5344CB8AC3E}">
        <p14:creationId xmlns:p14="http://schemas.microsoft.com/office/powerpoint/2010/main" val="246244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IN" dirty="0"/>
          </a:p>
        </p:txBody>
      </p:sp>
      <p:sp>
        <p:nvSpPr>
          <p:cNvPr id="3" name="Content Placeholder 2"/>
          <p:cNvSpPr>
            <a:spLocks noGrp="1"/>
          </p:cNvSpPr>
          <p:nvPr>
            <p:ph idx="1"/>
          </p:nvPr>
        </p:nvSpPr>
        <p:spPr/>
        <p:txBody>
          <a:bodyPr/>
          <a:lstStyle/>
          <a:p>
            <a:r>
              <a:rPr lang="en-IN" dirty="0" smtClean="0"/>
              <a:t>In </a:t>
            </a:r>
            <a:r>
              <a:rPr lang="en-IN" dirty="0"/>
              <a:t>the map we observe many patterns for different cuisines in the city. We can observe which zone in Chennai sees a high frequency of restaurants. We can see the price range of restaurants by zone. We can see the popularity of a particular cuisine of choice by zone in Chennai. We also observe 5 clusters of zones by cuisine popularity</a:t>
            </a:r>
          </a:p>
          <a:p>
            <a:endParaRPr lang="en-IN" dirty="0"/>
          </a:p>
        </p:txBody>
      </p:sp>
    </p:spTree>
    <p:extLst>
      <p:ext uri="{BB962C8B-B14F-4D97-AF65-F5344CB8AC3E}">
        <p14:creationId xmlns:p14="http://schemas.microsoft.com/office/powerpoint/2010/main" val="20322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Discussion</a:t>
            </a:r>
            <a:endParaRPr lang="en-IN" dirty="0"/>
          </a:p>
        </p:txBody>
      </p:sp>
      <p:sp>
        <p:nvSpPr>
          <p:cNvPr id="3" name="Content Placeholder 2"/>
          <p:cNvSpPr>
            <a:spLocks noGrp="1"/>
          </p:cNvSpPr>
          <p:nvPr>
            <p:ph idx="1"/>
          </p:nvPr>
        </p:nvSpPr>
        <p:spPr/>
        <p:txBody>
          <a:bodyPr/>
          <a:lstStyle/>
          <a:p>
            <a:r>
              <a:rPr lang="en-IN" dirty="0" smtClean="0"/>
              <a:t>Some </a:t>
            </a:r>
            <a:r>
              <a:rPr lang="en-IN" dirty="0"/>
              <a:t>interesting observations we can see from the maps are</a:t>
            </a:r>
          </a:p>
          <a:p>
            <a:r>
              <a:rPr lang="en-IN" dirty="0"/>
              <a:t>Average price in restaurants decreases concentrically as we move away from the city centre. North Indian Cuisine is move popular near the beaches. Most foreign cuisine is popular only in the central zones. Given the popularity of some restaurants in zones as seen on the map we can extrapolate and show other zones where they may be popular.</a:t>
            </a:r>
          </a:p>
          <a:p>
            <a:endParaRPr lang="en-IN" dirty="0"/>
          </a:p>
        </p:txBody>
      </p:sp>
    </p:spTree>
    <p:extLst>
      <p:ext uri="{BB962C8B-B14F-4D97-AF65-F5344CB8AC3E}">
        <p14:creationId xmlns:p14="http://schemas.microsoft.com/office/powerpoint/2010/main" val="217191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dirty="0"/>
          </a:p>
        </p:txBody>
      </p:sp>
      <p:sp>
        <p:nvSpPr>
          <p:cNvPr id="3" name="Content Placeholder 2"/>
          <p:cNvSpPr>
            <a:spLocks noGrp="1"/>
          </p:cNvSpPr>
          <p:nvPr>
            <p:ph idx="1"/>
          </p:nvPr>
        </p:nvSpPr>
        <p:spPr/>
        <p:txBody>
          <a:bodyPr/>
          <a:lstStyle/>
          <a:p>
            <a:r>
              <a:rPr lang="en-IN" dirty="0" smtClean="0"/>
              <a:t>The </a:t>
            </a:r>
            <a:r>
              <a:rPr lang="en-IN" dirty="0"/>
              <a:t>Code can be used to figure out the feasibility of opening a restaurant of a particular cuisine in a particular Zone.</a:t>
            </a:r>
          </a:p>
          <a:p>
            <a:endParaRPr lang="en-IN" dirty="0"/>
          </a:p>
        </p:txBody>
      </p:sp>
    </p:spTree>
    <p:extLst>
      <p:ext uri="{BB962C8B-B14F-4D97-AF65-F5344CB8AC3E}">
        <p14:creationId xmlns:p14="http://schemas.microsoft.com/office/powerpoint/2010/main" val="370635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Introduction/Business Problem</a:t>
            </a:r>
            <a:endParaRPr lang="en-IN" b="1" dirty="0"/>
          </a:p>
        </p:txBody>
      </p:sp>
      <p:sp>
        <p:nvSpPr>
          <p:cNvPr id="3" name="Content Placeholder 2"/>
          <p:cNvSpPr>
            <a:spLocks noGrp="1"/>
          </p:cNvSpPr>
          <p:nvPr>
            <p:ph idx="1"/>
          </p:nvPr>
        </p:nvSpPr>
        <p:spPr/>
        <p:txBody>
          <a:bodyPr>
            <a:normAutofit fontScale="85000" lnSpcReduction="20000"/>
          </a:bodyPr>
          <a:lstStyle/>
          <a:p>
            <a:pPr marL="0" indent="0">
              <a:buNone/>
            </a:pPr>
            <a:endParaRPr lang="en-IN" dirty="0"/>
          </a:p>
          <a:p>
            <a:r>
              <a:rPr lang="en-IN" dirty="0"/>
              <a:t>Chennai, also known as Madras is the capital of the Indian state of Tamil Nadu. Located on the Coromandel Coast off the Bay of Bengal, it is a primary cultural, economic and educational centre of South India. According to the 2011 Indian census, it is the sixth-most populous city and fourth-most populous urban agglomeration in India. The city together with the adjoining regions constitutes the Chennai Metropolitan Area, which is the 36th-largest urban area by population in the world. Chennai has an area of 1,189 km2 and a population over 8 million.</a:t>
            </a:r>
          </a:p>
          <a:p>
            <a:r>
              <a:rPr lang="en-IN" dirty="0"/>
              <a:t>This this analysis we are going to see the feasibility of opening different cuisines of restaurants in different zones of Chennai. A zone can be treated as the equivalent of a Borough in other parts of the world. A zone contains many neighbourhoods.</a:t>
            </a:r>
          </a:p>
          <a:p>
            <a:r>
              <a:rPr lang="en-IN" dirty="0"/>
              <a:t>This analysis will be conducted with the help of </a:t>
            </a:r>
            <a:r>
              <a:rPr lang="en-IN" dirty="0" err="1"/>
              <a:t>Chloropleth</a:t>
            </a:r>
            <a:r>
              <a:rPr lang="en-IN" dirty="0"/>
              <a:t> maps as they are easy to read and explore.</a:t>
            </a:r>
          </a:p>
          <a:p>
            <a:endParaRPr lang="en-IN" dirty="0"/>
          </a:p>
        </p:txBody>
      </p:sp>
    </p:spTree>
    <p:extLst>
      <p:ext uri="{BB962C8B-B14F-4D97-AF65-F5344CB8AC3E}">
        <p14:creationId xmlns:p14="http://schemas.microsoft.com/office/powerpoint/2010/main" val="372629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Introduction/Business Problem </a:t>
            </a:r>
            <a:r>
              <a:rPr lang="en-IN" b="1" dirty="0" err="1" smtClean="0"/>
              <a:t>contd</a:t>
            </a:r>
            <a:endParaRPr lang="en-IN" b="1" dirty="0"/>
          </a:p>
        </p:txBody>
      </p:sp>
      <p:sp>
        <p:nvSpPr>
          <p:cNvPr id="3" name="Content Placeholder 2"/>
          <p:cNvSpPr>
            <a:spLocks noGrp="1"/>
          </p:cNvSpPr>
          <p:nvPr>
            <p:ph idx="1"/>
          </p:nvPr>
        </p:nvSpPr>
        <p:spPr/>
        <p:txBody>
          <a:bodyPr/>
          <a:lstStyle/>
          <a:p>
            <a:pPr marL="0" indent="0">
              <a:buNone/>
            </a:pPr>
            <a:r>
              <a:rPr lang="en-IN" dirty="0" smtClean="0"/>
              <a:t>So the question that will be answered is:</a:t>
            </a:r>
          </a:p>
          <a:p>
            <a:pPr lvl="0"/>
            <a:r>
              <a:rPr lang="en-IN" dirty="0" smtClean="0"/>
              <a:t>Which zone in Chennai sees a high frequency of restaurants?</a:t>
            </a:r>
          </a:p>
          <a:p>
            <a:pPr lvl="0"/>
            <a:r>
              <a:rPr lang="en-IN" dirty="0" smtClean="0"/>
              <a:t>What is the price range of restaurants by zone?</a:t>
            </a:r>
          </a:p>
          <a:p>
            <a:pPr lvl="0"/>
            <a:r>
              <a:rPr lang="en-IN" dirty="0" smtClean="0"/>
              <a:t>What is the popularity of a particular cuisine by zone in Chennai?</a:t>
            </a:r>
          </a:p>
          <a:p>
            <a:pPr lvl="0"/>
            <a:r>
              <a:rPr lang="en-IN" dirty="0" smtClean="0"/>
              <a:t>Which Zones in Chennai have similar characteristics based on restaurants they contain? This will help people to explore new markets for different cuisines.</a:t>
            </a:r>
          </a:p>
          <a:p>
            <a:endParaRPr lang="en-IN" dirty="0"/>
          </a:p>
        </p:txBody>
      </p:sp>
    </p:spTree>
    <p:extLst>
      <p:ext uri="{BB962C8B-B14F-4D97-AF65-F5344CB8AC3E}">
        <p14:creationId xmlns:p14="http://schemas.microsoft.com/office/powerpoint/2010/main" val="413611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lvl="0"/>
            <a:r>
              <a:rPr lang="en-IN" dirty="0" smtClean="0"/>
              <a:t>Restaurant </a:t>
            </a:r>
            <a:r>
              <a:rPr lang="en-IN" dirty="0"/>
              <a:t>data: </a:t>
            </a:r>
          </a:p>
          <a:p>
            <a:pPr marL="0" indent="0">
              <a:buNone/>
            </a:pPr>
            <a:r>
              <a:rPr lang="en-IN" u="sng" dirty="0">
                <a:hlinkClick r:id="rId2"/>
              </a:rPr>
              <a:t>https://www.kaggle.com/phiitm/chennai-zomato-restaurants-data?select=Zomato+Chennai+Listing+2020.csv</a:t>
            </a:r>
            <a:endParaRPr lang="en-IN" dirty="0"/>
          </a:p>
          <a:p>
            <a:pPr lvl="0"/>
            <a:r>
              <a:rPr lang="en-IN" dirty="0" err="1"/>
              <a:t>Geodata</a:t>
            </a:r>
            <a:r>
              <a:rPr lang="en-IN" dirty="0"/>
              <a:t>:</a:t>
            </a:r>
          </a:p>
          <a:p>
            <a:pPr marL="0" indent="0">
              <a:buNone/>
            </a:pPr>
            <a:r>
              <a:rPr lang="en-IN" u="sng" dirty="0">
                <a:hlinkClick r:id="rId3"/>
              </a:rPr>
              <a:t>https://raw.githubusercontent.com/datameet/Municipal_Spatial_Data/master/Chennai/Zones.geojson</a:t>
            </a:r>
            <a:endParaRPr lang="en-IN" dirty="0"/>
          </a:p>
          <a:p>
            <a:endParaRPr lang="en-IN" dirty="0"/>
          </a:p>
        </p:txBody>
      </p:sp>
    </p:spTree>
    <p:extLst>
      <p:ext uri="{BB962C8B-B14F-4D97-AF65-F5344CB8AC3E}">
        <p14:creationId xmlns:p14="http://schemas.microsoft.com/office/powerpoint/2010/main" val="335633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IN" dirty="0"/>
          </a:p>
        </p:txBody>
      </p:sp>
      <p:sp>
        <p:nvSpPr>
          <p:cNvPr id="3" name="Content Placeholder 2"/>
          <p:cNvSpPr>
            <a:spLocks noGrp="1"/>
          </p:cNvSpPr>
          <p:nvPr>
            <p:ph idx="1"/>
          </p:nvPr>
        </p:nvSpPr>
        <p:spPr>
          <a:xfrm>
            <a:off x="1995577" y="3602577"/>
            <a:ext cx="10515600" cy="4351338"/>
          </a:xfrm>
        </p:spPr>
        <p:txBody>
          <a:bodyPr/>
          <a:lstStyle/>
          <a:p>
            <a:endParaRPr lang="en-IN" dirty="0"/>
          </a:p>
        </p:txBody>
      </p:sp>
      <p:sp>
        <p:nvSpPr>
          <p:cNvPr id="4" name="Rectangle 2"/>
          <p:cNvSpPr>
            <a:spLocks noChangeArrowheads="1"/>
          </p:cNvSpPr>
          <p:nvPr/>
        </p:nvSpPr>
        <p:spPr bwMode="auto">
          <a:xfrm>
            <a:off x="1157377" y="17769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Import data of all restaurants.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377" y="2429460"/>
            <a:ext cx="6930181" cy="3710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14577" y="5301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8137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t>
            </a:r>
            <a:r>
              <a:rPr lang="en-IN" dirty="0" err="1" smtClean="0"/>
              <a:t>contd</a:t>
            </a:r>
            <a:endParaRPr lang="en-IN" dirty="0"/>
          </a:p>
        </p:txBody>
      </p:sp>
      <p:sp>
        <p:nvSpPr>
          <p:cNvPr id="3" name="Content Placeholder 2"/>
          <p:cNvSpPr>
            <a:spLocks noGrp="1"/>
          </p:cNvSpPr>
          <p:nvPr>
            <p:ph idx="1"/>
          </p:nvPr>
        </p:nvSpPr>
        <p:spPr/>
        <p:txBody>
          <a:bodyPr>
            <a:normAutofit lnSpcReduction="10000"/>
          </a:bodyPr>
          <a:lstStyle/>
          <a:p>
            <a:r>
              <a:rPr lang="en-IN" dirty="0" smtClean="0"/>
              <a:t>Import Neighbourhood data</a:t>
            </a:r>
          </a:p>
          <a:p>
            <a:endParaRPr lang="en-IN" dirty="0"/>
          </a:p>
          <a:p>
            <a:endParaRPr lang="en-IN" dirty="0" smtClean="0"/>
          </a:p>
          <a:p>
            <a:endParaRPr lang="en-IN" dirty="0"/>
          </a:p>
          <a:p>
            <a:endParaRPr lang="en-IN" dirty="0" smtClean="0"/>
          </a:p>
          <a:p>
            <a:r>
              <a:rPr lang="en-IN" dirty="0"/>
              <a:t>Clean the data to obtain a data frame comfortable to work </a:t>
            </a:r>
            <a:r>
              <a:rPr lang="en-IN" dirty="0" smtClean="0"/>
              <a:t>with</a:t>
            </a:r>
          </a:p>
          <a:p>
            <a:r>
              <a:rPr lang="en-IN" dirty="0"/>
              <a:t>Plot </a:t>
            </a:r>
            <a:r>
              <a:rPr lang="en-IN" dirty="0" err="1"/>
              <a:t>Chloropleth</a:t>
            </a:r>
            <a:r>
              <a:rPr lang="en-IN" dirty="0"/>
              <a:t> Maps for understanding the data and answering the questions posed. These maps can be inferential for the question under consideration and exploratory with reference to the upcoming </a:t>
            </a:r>
            <a:r>
              <a:rPr lang="en-IN" dirty="0" smtClean="0"/>
              <a:t>questions.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3" y="2256453"/>
            <a:ext cx="3264068" cy="1847945"/>
          </a:xfrm>
          <a:prstGeom prst="rect">
            <a:avLst/>
          </a:prstGeom>
        </p:spPr>
      </p:pic>
    </p:spTree>
    <p:extLst>
      <p:ext uri="{BB962C8B-B14F-4D97-AF65-F5344CB8AC3E}">
        <p14:creationId xmlns:p14="http://schemas.microsoft.com/office/powerpoint/2010/main" val="36552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400" y="1690688"/>
            <a:ext cx="5643984" cy="4390935"/>
          </a:xfrm>
        </p:spPr>
      </p:pic>
    </p:spTree>
    <p:extLst>
      <p:ext uri="{BB962C8B-B14F-4D97-AF65-F5344CB8AC3E}">
        <p14:creationId xmlns:p14="http://schemas.microsoft.com/office/powerpoint/2010/main" val="412289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958" y="1825625"/>
            <a:ext cx="6126084" cy="4351338"/>
          </a:xfrm>
        </p:spPr>
      </p:pic>
    </p:spTree>
    <p:extLst>
      <p:ext uri="{BB962C8B-B14F-4D97-AF65-F5344CB8AC3E}">
        <p14:creationId xmlns:p14="http://schemas.microsoft.com/office/powerpoint/2010/main" val="271586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549" y="1825625"/>
            <a:ext cx="5634902" cy="4351338"/>
          </a:xfrm>
        </p:spPr>
      </p:pic>
    </p:spTree>
    <p:extLst>
      <p:ext uri="{BB962C8B-B14F-4D97-AF65-F5344CB8AC3E}">
        <p14:creationId xmlns:p14="http://schemas.microsoft.com/office/powerpoint/2010/main" val="346535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506</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Latha</vt:lpstr>
      <vt:lpstr>Office Theme</vt:lpstr>
      <vt:lpstr>The Battle of Neighbourhoods</vt:lpstr>
      <vt:lpstr>Introduction/Business Problem</vt:lpstr>
      <vt:lpstr>Introduction/Business Problem contd</vt:lpstr>
      <vt:lpstr>Data </vt:lpstr>
      <vt:lpstr>Methodology</vt:lpstr>
      <vt:lpstr>Methodology contd</vt:lpstr>
      <vt:lpstr>Maps</vt:lpstr>
      <vt:lpstr>Maps</vt:lpstr>
      <vt:lpstr>Maps</vt:lpstr>
      <vt:lpstr>Methodology</vt:lpstr>
      <vt:lpstr>Cluster Map</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Ajay Rangan</dc:creator>
  <cp:lastModifiedBy>Ajay Rangan</cp:lastModifiedBy>
  <cp:revision>2</cp:revision>
  <dcterms:created xsi:type="dcterms:W3CDTF">2020-07-01T11:33:42Z</dcterms:created>
  <dcterms:modified xsi:type="dcterms:W3CDTF">2020-07-01T11:47:17Z</dcterms:modified>
</cp:coreProperties>
</file>