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327" r:id="rId1"/>
  </p:sldMasterIdLst>
  <p:notesMasterIdLst>
    <p:notesMasterId r:id="rId33"/>
  </p:notesMasterIdLst>
  <p:handoutMasterIdLst>
    <p:handoutMasterId r:id="rId34"/>
  </p:handoutMasterIdLst>
  <p:sldIdLst>
    <p:sldId id="307" r:id="rId2"/>
    <p:sldId id="408" r:id="rId3"/>
    <p:sldId id="412" r:id="rId4"/>
    <p:sldId id="319" r:id="rId5"/>
    <p:sldId id="324" r:id="rId6"/>
    <p:sldId id="385" r:id="rId7"/>
    <p:sldId id="341" r:id="rId8"/>
    <p:sldId id="398" r:id="rId9"/>
    <p:sldId id="399" r:id="rId10"/>
    <p:sldId id="342" r:id="rId11"/>
    <p:sldId id="339" r:id="rId12"/>
    <p:sldId id="392" r:id="rId13"/>
    <p:sldId id="404" r:id="rId14"/>
    <p:sldId id="388" r:id="rId15"/>
    <p:sldId id="389" r:id="rId16"/>
    <p:sldId id="397" r:id="rId17"/>
    <p:sldId id="400" r:id="rId18"/>
    <p:sldId id="402" r:id="rId19"/>
    <p:sldId id="403" r:id="rId20"/>
    <p:sldId id="350" r:id="rId21"/>
    <p:sldId id="340" r:id="rId22"/>
    <p:sldId id="395" r:id="rId23"/>
    <p:sldId id="405" r:id="rId24"/>
    <p:sldId id="390" r:id="rId25"/>
    <p:sldId id="391" r:id="rId26"/>
    <p:sldId id="396" r:id="rId27"/>
    <p:sldId id="406" r:id="rId28"/>
    <p:sldId id="407" r:id="rId29"/>
    <p:sldId id="411" r:id="rId30"/>
    <p:sldId id="413" r:id="rId31"/>
    <p:sldId id="40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0B9401-4C91-4006-A943-929FA9E5AA78}">
          <p14:sldIdLst>
            <p14:sldId id="307"/>
          </p14:sldIdLst>
        </p14:section>
        <p14:section name="Untitled Section" id="{6685F89E-D796-4AB3-A4B8-E423199E7DBA}">
          <p14:sldIdLst>
            <p14:sldId id="408"/>
            <p14:sldId id="412"/>
            <p14:sldId id="319"/>
            <p14:sldId id="324"/>
            <p14:sldId id="385"/>
            <p14:sldId id="341"/>
            <p14:sldId id="398"/>
            <p14:sldId id="399"/>
            <p14:sldId id="342"/>
            <p14:sldId id="339"/>
            <p14:sldId id="392"/>
            <p14:sldId id="404"/>
            <p14:sldId id="388"/>
            <p14:sldId id="389"/>
            <p14:sldId id="397"/>
            <p14:sldId id="400"/>
            <p14:sldId id="402"/>
            <p14:sldId id="403"/>
            <p14:sldId id="350"/>
            <p14:sldId id="340"/>
            <p14:sldId id="395"/>
            <p14:sldId id="405"/>
            <p14:sldId id="390"/>
            <p14:sldId id="391"/>
            <p14:sldId id="396"/>
            <p14:sldId id="406"/>
            <p14:sldId id="407"/>
            <p14:sldId id="411"/>
            <p14:sldId id="413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, Karthick (Cognizant)" initials="KK(" lastIdx="1" clrIdx="0">
    <p:extLst>
      <p:ext uri="{19B8F6BF-5375-455C-9EA6-DF929625EA0E}">
        <p15:presenceInfo xmlns:p15="http://schemas.microsoft.com/office/powerpoint/2012/main" userId="S-1-5-21-1178368992-402679808-390482200-18267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D16"/>
    <a:srgbClr val="3399FF"/>
    <a:srgbClr val="5B77BA"/>
    <a:srgbClr val="E1AD00"/>
    <a:srgbClr val="D8750D"/>
    <a:srgbClr val="FF0000"/>
    <a:srgbClr val="55B738"/>
    <a:srgbClr val="6DB23F"/>
    <a:srgbClr val="565522"/>
    <a:srgbClr val="3D9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0660E454-458F-429A-94A4-3EBB85C163B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203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65F72339-57DF-41D9-8052-1E01D52282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7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MS PGothic" pitchFamily="34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72339-57DF-41D9-8052-1E01D5228264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63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91100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0784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46287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190000"/>
              </a:lnSpc>
              <a:defRPr/>
            </a:pPr>
            <a:r>
              <a:rPr lang="en-US" altLang="en-US" sz="900" dirty="0" smtClean="0">
                <a:solidFill>
                  <a:srgbClr val="000000"/>
                </a:solidFill>
                <a:latin typeface="Verdana" pitchFamily="34" charset="0"/>
              </a:rPr>
              <a:t>      </a:t>
            </a:r>
            <a:r>
              <a:rPr lang="en-US" altLang="en-US" sz="800" dirty="0" smtClean="0">
                <a:solidFill>
                  <a:srgbClr val="000000"/>
                </a:solidFill>
                <a:latin typeface="Verdana" pitchFamily="34" charset="0"/>
              </a:rPr>
              <a:t>|  </a:t>
            </a:r>
            <a:r>
              <a:rPr lang="en-US" altLang="en-US" sz="800" b="0" dirty="0" smtClean="0">
                <a:solidFill>
                  <a:srgbClr val="000000"/>
                </a:solidFill>
                <a:latin typeface="Verdana" pitchFamily="34" charset="0"/>
              </a:rPr>
              <a:t>©2013, Cognizant 		</a:t>
            </a:r>
            <a:endParaRPr lang="en-US" altLang="en-US" sz="900" b="0" dirty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Round Same Side Corner Rectangle 4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6" name="Picture 10" descr="side_circ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SHAYANI\1_Academy\2013 Version-Cognizant Logo\Cognizant Logo\Logo_pn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65850"/>
            <a:ext cx="15128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fld id="{5294850E-F312-4F26-8CA8-FCF4942B975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49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06824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70407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51653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09659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B622-3390-4E04-B678-9D3D43C52CF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Picture 2" descr="D:\SHAYANI\1_Academy\2013 Version-Cognizant Logo\Cognizant Logo\Logo_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165850"/>
            <a:ext cx="15128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9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093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63214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61502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1000" t="-32000" r="-12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46D0-4401-4493-881E-F46544B751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75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gif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144730"/>
              </p:ext>
            </p:extLst>
          </p:nvPr>
        </p:nvGraphicFramePr>
        <p:xfrm>
          <a:off x="827584" y="3813076"/>
          <a:ext cx="36576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Wordpad Document" r:id="rId3" imgW="3657600" imgH="181440" progId="WordPad.Document.1">
                  <p:embed/>
                </p:oleObj>
              </mc:Choice>
              <mc:Fallback>
                <p:oleObj name="Wordpad Document" r:id="rId3" imgW="3657600" imgH="181440" progId="WordPad.Document.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813076"/>
                        <a:ext cx="36576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67544" y="1052736"/>
            <a:ext cx="8208912" cy="2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sz="4800" u="sng" spc="300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Score Card Report for Departments</a:t>
            </a:r>
            <a:endParaRPr lang="en-US" sz="4400" b="0" u="sng" spc="3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068960"/>
            <a:ext cx="314325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5101"/>
            <a:ext cx="129614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19900" b="1" cap="none" spc="0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7704" y="908720"/>
            <a:ext cx="4519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</a:t>
            </a:r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Dimension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3648" y="1916832"/>
            <a:ext cx="7272808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b="0" dirty="0"/>
              <a:t>Files used as source are Student Details and Student Address Details</a:t>
            </a:r>
            <a:r>
              <a:rPr lang="en-US" sz="2600" b="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b="0" dirty="0" smtClean="0"/>
              <a:t>Required </a:t>
            </a:r>
            <a:r>
              <a:rPr lang="en-US" sz="2600" b="0" dirty="0"/>
              <a:t>output: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b="0" dirty="0"/>
              <a:t>Checked for valid phone numbers, if found  not valid replaced with NULL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b="0" dirty="0"/>
              <a:t>Postal code column has been cleansed to remove any extra spaces and special characters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b="0" dirty="0"/>
              <a:t>Address is printed in Upper </a:t>
            </a:r>
            <a:r>
              <a:rPr lang="en-US" b="0" dirty="0" smtClean="0"/>
              <a:t>Case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600" b="0" dirty="0"/>
              <a:t>Transformations used are Joiner and expression.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097482"/>
              </p:ext>
            </p:extLst>
          </p:nvPr>
        </p:nvGraphicFramePr>
        <p:xfrm>
          <a:off x="1547664" y="4653136"/>
          <a:ext cx="4579308" cy="132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Packager Shell Object" showAsIcon="1" r:id="rId3" imgW="2375280" imgH="685800" progId="Package">
                  <p:embed/>
                </p:oleObj>
              </mc:Choice>
              <mc:Fallback>
                <p:oleObj name="Packager Shell Object" showAsIcon="1" r:id="rId3" imgW="2375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4653136"/>
                        <a:ext cx="4579308" cy="1322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55324"/>
              </p:ext>
            </p:extLst>
          </p:nvPr>
        </p:nvGraphicFramePr>
        <p:xfrm>
          <a:off x="1475656" y="1833319"/>
          <a:ext cx="2415896" cy="127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8" name="Packager Shell Object" showAsIcon="1" r:id="rId5" imgW="1295640" imgH="685800" progId="Package">
                  <p:embed/>
                </p:oleObj>
              </mc:Choice>
              <mc:Fallback>
                <p:oleObj name="Packager Shell Object" showAsIcon="1" r:id="rId5" imgW="1295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1833319"/>
                        <a:ext cx="2415896" cy="127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loud Callout 4"/>
          <p:cNvSpPr/>
          <p:nvPr/>
        </p:nvSpPr>
        <p:spPr>
          <a:xfrm>
            <a:off x="5868144" y="537400"/>
            <a:ext cx="2706181" cy="1163408"/>
          </a:xfrm>
          <a:prstGeom prst="cloudCallout">
            <a:avLst>
              <a:gd name="adj1" fmla="val -33954"/>
              <a:gd name="adj2" fmla="val 82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1619672" y="3501008"/>
            <a:ext cx="2736304" cy="1224136"/>
          </a:xfrm>
          <a:prstGeom prst="cloudCallout">
            <a:avLst>
              <a:gd name="adj1" fmla="val 25045"/>
              <a:gd name="adj2" fmla="val 5996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1062"/>
              </p:ext>
            </p:extLst>
          </p:nvPr>
        </p:nvGraphicFramePr>
        <p:xfrm>
          <a:off x="3923928" y="1801463"/>
          <a:ext cx="4393809" cy="131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9" name="Packager Shell Object" showAsIcon="1" r:id="rId7" imgW="2299320" imgH="685800" progId="Package">
                  <p:embed/>
                </p:oleObj>
              </mc:Choice>
              <mc:Fallback>
                <p:oleObj name="Packager Shell Object" showAsIcon="1" r:id="rId7" imgW="2299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3928" y="1801463"/>
                        <a:ext cx="4393809" cy="131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95536" y="404664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t="14392"/>
          <a:stretch/>
        </p:blipFill>
        <p:spPr>
          <a:xfrm>
            <a:off x="389900" y="2780928"/>
            <a:ext cx="8364200" cy="3168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9900" y="399755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291360" y="1204010"/>
            <a:ext cx="2880320" cy="1424233"/>
          </a:xfrm>
          <a:prstGeom prst="cloudCallout">
            <a:avLst/>
          </a:prstGeom>
          <a:solidFill>
            <a:srgbClr val="5B77B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4568" r="7765" b="28678"/>
          <a:stretch/>
        </p:blipFill>
        <p:spPr>
          <a:xfrm>
            <a:off x="1243560" y="2492896"/>
            <a:ext cx="7431222" cy="3312368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4965869" y="797513"/>
            <a:ext cx="4536504" cy="1944216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&amp;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2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5101"/>
            <a:ext cx="129614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/>
                <a:solidFill>
                  <a:srgbClr val="E1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19900" b="1" cap="none" spc="0" dirty="0">
              <a:ln/>
              <a:solidFill>
                <a:srgbClr val="E1A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2895" y="908720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Marks Fact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7664" y="1988840"/>
            <a:ext cx="712879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Files used as source are Students marks, Students details and Student </a:t>
            </a:r>
            <a:r>
              <a:rPr lang="en-US" sz="2800" b="0" dirty="0" smtClean="0"/>
              <a:t>Address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Sum and Average of all students has been calculated and remarks are given as ‘PASS’ or  ‘FAIL</a:t>
            </a:r>
            <a:r>
              <a:rPr lang="en-US" sz="2800" b="0" dirty="0" smtClean="0"/>
              <a:t>’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Transformations used are Joiner, Lookup, Aggregator and expression.</a:t>
            </a:r>
          </a:p>
        </p:txBody>
      </p:sp>
    </p:spTree>
    <p:extLst>
      <p:ext uri="{BB962C8B-B14F-4D97-AF65-F5344CB8AC3E}">
        <p14:creationId xmlns:p14="http://schemas.microsoft.com/office/powerpoint/2010/main" val="12995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82741"/>
              </p:ext>
            </p:extLst>
          </p:nvPr>
        </p:nvGraphicFramePr>
        <p:xfrm>
          <a:off x="2778845" y="4725144"/>
          <a:ext cx="2081398" cy="112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Packager Shell Object" showAsIcon="1" r:id="rId3" imgW="1270440" imgH="685800" progId="Package">
                  <p:embed/>
                </p:oleObj>
              </mc:Choice>
              <mc:Fallback>
                <p:oleObj name="Packager Shell Object" showAsIcon="1" r:id="rId3" imgW="1270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8845" y="4725144"/>
                        <a:ext cx="2081398" cy="112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Callout 1"/>
          <p:cNvSpPr/>
          <p:nvPr/>
        </p:nvSpPr>
        <p:spPr>
          <a:xfrm>
            <a:off x="5940152" y="537400"/>
            <a:ext cx="2634173" cy="1163408"/>
          </a:xfrm>
          <a:prstGeom prst="cloudCallout">
            <a:avLst>
              <a:gd name="adj1" fmla="val -33954"/>
              <a:gd name="adj2" fmla="val 82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1619672" y="3501008"/>
            <a:ext cx="2736304" cy="1224136"/>
          </a:xfrm>
          <a:prstGeom prst="cloudCallout">
            <a:avLst>
              <a:gd name="adj1" fmla="val 25045"/>
              <a:gd name="adj2" fmla="val 59968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71727"/>
              </p:ext>
            </p:extLst>
          </p:nvPr>
        </p:nvGraphicFramePr>
        <p:xfrm>
          <a:off x="1403648" y="1700808"/>
          <a:ext cx="2415896" cy="127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Packager Shell Object" showAsIcon="1" r:id="rId5" imgW="1295640" imgH="685800" progId="Package">
                  <p:embed/>
                </p:oleObj>
              </mc:Choice>
              <mc:Fallback>
                <p:oleObj name="Packager Shell Object" showAsIcon="1" r:id="rId5" imgW="1295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1700808"/>
                        <a:ext cx="2415896" cy="127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E1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46762"/>
              </p:ext>
            </p:extLst>
          </p:nvPr>
        </p:nvGraphicFramePr>
        <p:xfrm>
          <a:off x="4860243" y="1700808"/>
          <a:ext cx="2849172" cy="126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Packager Shell Object" showAsIcon="1" r:id="rId7" imgW="1549800" imgH="685800" progId="Package">
                  <p:embed/>
                </p:oleObj>
              </mc:Choice>
              <mc:Fallback>
                <p:oleObj name="Packager Shell Object" showAsIcon="1" r:id="rId7" imgW="1549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243" y="1700808"/>
                        <a:ext cx="2849172" cy="1261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8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37316" r="5174" b="11947"/>
          <a:stretch/>
        </p:blipFill>
        <p:spPr>
          <a:xfrm>
            <a:off x="395536" y="2708920"/>
            <a:ext cx="8324875" cy="24482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E1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291360" y="1204010"/>
            <a:ext cx="2880320" cy="1424233"/>
          </a:xfrm>
          <a:prstGeom prst="cloudCallout">
            <a:avLst/>
          </a:prstGeom>
          <a:solidFill>
            <a:srgbClr val="5B77B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3" b="25152"/>
          <a:stretch/>
        </p:blipFill>
        <p:spPr>
          <a:xfrm>
            <a:off x="1619672" y="1185714"/>
            <a:ext cx="6480720" cy="28193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9" b="43867"/>
          <a:stretch/>
        </p:blipFill>
        <p:spPr>
          <a:xfrm>
            <a:off x="1626600" y="4077072"/>
            <a:ext cx="6500192" cy="2636307"/>
          </a:xfrm>
          <a:prstGeom prst="rect">
            <a:avLst/>
          </a:prstGeom>
        </p:spPr>
      </p:pic>
      <p:sp>
        <p:nvSpPr>
          <p:cNvPr id="8" name="Explosion 2 7"/>
          <p:cNvSpPr/>
          <p:nvPr/>
        </p:nvSpPr>
        <p:spPr>
          <a:xfrm>
            <a:off x="4909859" y="-35724"/>
            <a:ext cx="4536504" cy="1944216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&amp; Expressions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491188"/>
            <a:ext cx="720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n/>
                <a:solidFill>
                  <a:srgbClr val="E1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42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900" y="399755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rgbClr val="E1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r="2751" b="15818"/>
          <a:stretch/>
        </p:blipFill>
        <p:spPr>
          <a:xfrm>
            <a:off x="1259049" y="1052736"/>
            <a:ext cx="7409297" cy="259228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r="1866" b="31217"/>
          <a:stretch/>
        </p:blipFill>
        <p:spPr>
          <a:xfrm>
            <a:off x="1259048" y="3789040"/>
            <a:ext cx="740929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8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900" y="399755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rgbClr val="E1A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r="5174" b="18109"/>
          <a:stretch/>
        </p:blipFill>
        <p:spPr>
          <a:xfrm>
            <a:off x="1403648" y="1484784"/>
            <a:ext cx="72008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INTRODUCTION</a:t>
            </a:r>
            <a:endParaRPr lang="en-US" sz="6000" b="1" u="sng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1484784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system focuses on the score card report for all the departments of an educational institution. It states various requirements from users' perspective and some non-functional aspects also. 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 emphasis on system design is less concentrated as its major focus is on construction of a data warehouse.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software system is used to load a sample data warehouse for a educational institution. Data from the source system are provided in A flat file extract and to be loaded to data warehouse in A relational database. 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educational institution will be using the data loaded in to data warehouse for their decision making.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B622-3390-4E04-B678-9D3D43C52CF9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8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5101"/>
            <a:ext cx="129614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19900" b="1" cap="none" spc="0" dirty="0">
              <a:ln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3728" y="908720"/>
            <a:ext cx="5603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Subject Average Aggregate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9672" y="1844824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File used as source is the output file of </a:t>
            </a:r>
            <a:r>
              <a:rPr lang="en-US" sz="2800" b="0" dirty="0" err="1" smtClean="0"/>
              <a:t>marks_fact_table</a:t>
            </a:r>
            <a:endParaRPr lang="en-US" sz="2800" b="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Average marks of students are calculated  with respect to </a:t>
            </a:r>
            <a:r>
              <a:rPr lang="en-US" sz="2800" b="0" dirty="0" smtClean="0"/>
              <a:t>departments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Aggregator transformation is used.</a:t>
            </a:r>
          </a:p>
        </p:txBody>
      </p:sp>
    </p:spTree>
    <p:extLst>
      <p:ext uri="{BB962C8B-B14F-4D97-AF65-F5344CB8AC3E}">
        <p14:creationId xmlns:p14="http://schemas.microsoft.com/office/powerpoint/2010/main" val="27417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45308"/>
              </p:ext>
            </p:extLst>
          </p:nvPr>
        </p:nvGraphicFramePr>
        <p:xfrm>
          <a:off x="1554498" y="3645024"/>
          <a:ext cx="2081398" cy="112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Packager Shell Object" showAsIcon="1" r:id="rId3" imgW="1270440" imgH="685800" progId="Package">
                  <p:embed/>
                </p:oleObj>
              </mc:Choice>
              <mc:Fallback>
                <p:oleObj name="Packager Shell Object" showAsIcon="1" r:id="rId3" imgW="1270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4498" y="3645024"/>
                        <a:ext cx="2081398" cy="112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17488"/>
              </p:ext>
            </p:extLst>
          </p:nvPr>
        </p:nvGraphicFramePr>
        <p:xfrm>
          <a:off x="5501996" y="3645024"/>
          <a:ext cx="2598396" cy="10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Packager Shell Object" showAsIcon="1" r:id="rId5" imgW="1676880" imgH="685800" progId="Package">
                  <p:embed/>
                </p:oleObj>
              </mc:Choice>
              <mc:Fallback>
                <p:oleObj name="Packager Shell Object" showAsIcon="1" r:id="rId5" imgW="1676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1996" y="3645024"/>
                        <a:ext cx="2598396" cy="106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Callout 1"/>
          <p:cNvSpPr/>
          <p:nvPr/>
        </p:nvSpPr>
        <p:spPr>
          <a:xfrm>
            <a:off x="611560" y="2348880"/>
            <a:ext cx="2634173" cy="1163408"/>
          </a:xfrm>
          <a:prstGeom prst="cloudCallout">
            <a:avLst>
              <a:gd name="adj1" fmla="val 18410"/>
              <a:gd name="adj2" fmla="val 75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5868144" y="2276872"/>
            <a:ext cx="2736304" cy="1224136"/>
          </a:xfrm>
          <a:prstGeom prst="cloudCallout">
            <a:avLst>
              <a:gd name="adj1" fmla="val -14036"/>
              <a:gd name="adj2" fmla="val 7642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8536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41330" r="28193" b="21102"/>
          <a:stretch/>
        </p:blipFill>
        <p:spPr>
          <a:xfrm>
            <a:off x="404712" y="2708920"/>
            <a:ext cx="8329928" cy="2520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8536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291360" y="1204010"/>
            <a:ext cx="2880320" cy="1424233"/>
          </a:xfrm>
          <a:prstGeom prst="cloudCallout">
            <a:avLst/>
          </a:prstGeom>
          <a:solidFill>
            <a:srgbClr val="5B77B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3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536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" r="10939" b="23638"/>
          <a:stretch/>
        </p:blipFill>
        <p:spPr>
          <a:xfrm>
            <a:off x="1115616" y="2445628"/>
            <a:ext cx="7344816" cy="3287628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4965869" y="692696"/>
            <a:ext cx="4536504" cy="1944216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&amp;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5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5101"/>
            <a:ext cx="1296144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/>
                <a:solidFill>
                  <a:srgbClr val="D87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19900" b="1" cap="none" spc="0" dirty="0">
              <a:ln/>
              <a:solidFill>
                <a:srgbClr val="D875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9712" y="937751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0" dirty="0">
                <a:solidFill>
                  <a:srgbClr val="E1AD00"/>
                </a:solidFill>
              </a:rPr>
              <a:t>Subject Pass Percentage </a:t>
            </a:r>
            <a:r>
              <a:rPr lang="en-US" sz="2800" b="0" dirty="0" smtClean="0">
                <a:solidFill>
                  <a:srgbClr val="E1AD00"/>
                </a:solidFill>
              </a:rPr>
              <a:t>Aggregate</a:t>
            </a:r>
            <a:endParaRPr lang="en-US" sz="2800" b="0" dirty="0">
              <a:solidFill>
                <a:srgbClr val="E1AD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2305903"/>
            <a:ext cx="6912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File used as source is the output file of </a:t>
            </a:r>
            <a:r>
              <a:rPr lang="en-US" sz="2800" b="0" dirty="0" err="1" smtClean="0"/>
              <a:t>marks_fact_table</a:t>
            </a:r>
            <a:endParaRPr lang="en-US" sz="2800" b="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Pass percentage of all students is calculated with respect to departments </a:t>
            </a:r>
            <a:endParaRPr lang="en-US" sz="2800" b="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500" b="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b="0" dirty="0"/>
              <a:t>Aggregator transformation is used.</a:t>
            </a:r>
          </a:p>
        </p:txBody>
      </p:sp>
    </p:spTree>
    <p:extLst>
      <p:ext uri="{BB962C8B-B14F-4D97-AF65-F5344CB8AC3E}">
        <p14:creationId xmlns:p14="http://schemas.microsoft.com/office/powerpoint/2010/main" val="37956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60349"/>
              </p:ext>
            </p:extLst>
          </p:nvPr>
        </p:nvGraphicFramePr>
        <p:xfrm>
          <a:off x="5004048" y="3573015"/>
          <a:ext cx="2952328" cy="108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Packager Shell Object" showAsIcon="1" r:id="rId3" imgW="1867320" imgH="685800" progId="Package">
                  <p:embed/>
                </p:oleObj>
              </mc:Choice>
              <mc:Fallback>
                <p:oleObj name="Packager Shell Object" showAsIcon="1" r:id="rId3" imgW="1867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4048" y="3573015"/>
                        <a:ext cx="2952328" cy="108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238198"/>
              </p:ext>
            </p:extLst>
          </p:nvPr>
        </p:nvGraphicFramePr>
        <p:xfrm>
          <a:off x="1554498" y="3601189"/>
          <a:ext cx="2081398" cy="112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Packager Shell Object" showAsIcon="1" r:id="rId5" imgW="1270440" imgH="685800" progId="Package">
                  <p:embed/>
                </p:oleObj>
              </mc:Choice>
              <mc:Fallback>
                <p:oleObj name="Packager Shell Object" showAsIcon="1" r:id="rId5" imgW="1270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4498" y="3601189"/>
                        <a:ext cx="2081398" cy="112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D87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84505" y="2222086"/>
            <a:ext cx="2736304" cy="1213826"/>
          </a:xfrm>
          <a:prstGeom prst="cloudCallout">
            <a:avLst>
              <a:gd name="adj1" fmla="val 23669"/>
              <a:gd name="adj2" fmla="val 79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5580112" y="2204864"/>
            <a:ext cx="2736304" cy="1224136"/>
          </a:xfrm>
          <a:prstGeom prst="cloudCallout">
            <a:avLst>
              <a:gd name="adj1" fmla="val -18001"/>
              <a:gd name="adj2" fmla="val 7642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9" t="30512" r="8141" b="16091"/>
          <a:stretch/>
        </p:blipFill>
        <p:spPr>
          <a:xfrm>
            <a:off x="395536" y="2780928"/>
            <a:ext cx="8396883" cy="1800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D87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6291360" y="1204010"/>
            <a:ext cx="2880320" cy="1424233"/>
          </a:xfrm>
          <a:prstGeom prst="cloudCallout">
            <a:avLst/>
          </a:prstGeom>
          <a:solidFill>
            <a:srgbClr val="5B77B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D87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" r="3097" b="20511"/>
          <a:stretch/>
        </p:blipFill>
        <p:spPr>
          <a:xfrm>
            <a:off x="899592" y="2321420"/>
            <a:ext cx="7704856" cy="3627860"/>
          </a:xfrm>
          <a:prstGeom prst="rect">
            <a:avLst/>
          </a:prstGeom>
        </p:spPr>
      </p:pic>
      <p:sp>
        <p:nvSpPr>
          <p:cNvPr id="6" name="Explosion 2 5"/>
          <p:cNvSpPr/>
          <p:nvPr/>
        </p:nvSpPr>
        <p:spPr>
          <a:xfrm>
            <a:off x="4965869" y="548680"/>
            <a:ext cx="4536504" cy="1944216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&amp;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3589" y="404664"/>
            <a:ext cx="81304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ln/>
                <a:solidFill>
                  <a:srgbClr val="D875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r="1377" b="20000"/>
          <a:stretch/>
        </p:blipFill>
        <p:spPr>
          <a:xfrm>
            <a:off x="899592" y="2204839"/>
            <a:ext cx="7704857" cy="33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615758" cy="1142009"/>
          </a:xfrm>
        </p:spPr>
        <p:txBody>
          <a:bodyPr>
            <a:noAutofit/>
          </a:bodyPr>
          <a:lstStyle/>
          <a:p>
            <a:r>
              <a:rPr lang="en-US" sz="60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CONCLUSION</a:t>
            </a:r>
            <a:endParaRPr lang="en-US" sz="6000" b="1" u="sng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The following tasks are completed and respective screenshots are taken.</a:t>
            </a:r>
          </a:p>
          <a:p>
            <a:pPr lvl="1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Department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Dimensions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Student Dimensions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Marks Fact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Subject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Average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Aggregate</a:t>
            </a:r>
          </a:p>
          <a:p>
            <a:pPr lvl="1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Subject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Pass Percentage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Aggregate</a:t>
            </a:r>
          </a:p>
          <a:p>
            <a:pPr marL="342900" lvl="1" indent="0">
              <a:buNone/>
            </a:pPr>
            <a:endParaRPr lang="en-US" sz="1000" dirty="0" smtClean="0">
              <a:solidFill>
                <a:schemeClr val="accent4">
                  <a:lumMod val="60000"/>
                  <a:lumOff val="40000"/>
                </a:schemeClr>
              </a:solidFill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r>
              <a:rPr lang="en-US" sz="25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All the stated requirements are met with complete output and the system is completely tested.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B622-3390-4E04-B678-9D3D43C52CF9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93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24" y="759103"/>
            <a:ext cx="7281192" cy="605483"/>
          </a:xfrm>
        </p:spPr>
        <p:txBody>
          <a:bodyPr>
            <a:noAutofit/>
          </a:bodyPr>
          <a:lstStyle/>
          <a:p>
            <a:r>
              <a:rPr lang="en-US" sz="4400" b="1" u="sng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SYSTEM REQUIREMENTS</a:t>
            </a:r>
            <a:endParaRPr lang="en-US" sz="4400" b="1" u="sng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3689" y="1556792"/>
            <a:ext cx="680186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Processor : Intel Core 2 Duo CPU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@2.93 GHz or more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Ram : 4 Gb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or more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System Type : 32 bit or more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Operating System : Win7 or more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1325563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REFERENCES</a:t>
            </a:r>
            <a:endParaRPr lang="en-US" sz="60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46D0-4401-4493-881E-F46544B75188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896376"/>
            <a:ext cx="8087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</a:t>
            </a:r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gowtham-informatica-reference.blogspot.in/2013/03/what-is-informatica.html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7281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  <a:cs typeface="Aharoni" panose="02010803020104030203" pitchFamily="2" charset="-79"/>
              </a:rPr>
              <a:t>THANK YOU</a:t>
            </a:r>
            <a:endParaRPr lang="en-US" sz="8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  <a:cs typeface="Aharoni" panose="02010803020104030203" pitchFamily="2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B622-3390-4E04-B678-9D3D43C52CF9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24944"/>
            <a:ext cx="5130570" cy="4104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4048" y="4437112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Provider 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492D16"/>
                </a:solidFill>
              </a:rPr>
              <a:t>Ajay </a:t>
            </a:r>
            <a:r>
              <a:rPr lang="en-US" dirty="0" err="1" smtClean="0">
                <a:solidFill>
                  <a:srgbClr val="492D16"/>
                </a:solidFill>
              </a:rPr>
              <a:t>Soni</a:t>
            </a:r>
            <a:r>
              <a:rPr lang="en-US" dirty="0" smtClean="0">
                <a:solidFill>
                  <a:srgbClr val="492D1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5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0726" y="1554470"/>
            <a:ext cx="8201754" cy="36747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1. 	Department Dimensions</a:t>
            </a:r>
            <a:b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2. 	Student Dimensions</a:t>
            </a:r>
            <a:b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3. 	Marks Fact</a:t>
            </a:r>
            <a:b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4. 	Subject Average Aggregate</a:t>
            </a:r>
            <a:b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</a:b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5. 	Subject Pass Percentage Aggregate                       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620688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PROJECT REQUIREMENTS</a:t>
            </a:r>
            <a:endParaRPr lang="en-US" sz="4000" u="sng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412891" cy="47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67544" y="537344"/>
            <a:ext cx="7632848" cy="803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DATA FLOW DIAGRAM</a:t>
            </a:r>
            <a:endParaRPr lang="en-US" sz="4800" b="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35101"/>
            <a:ext cx="1296144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3900" b="1" cap="none" spc="0" dirty="0" smtClean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3900" b="1" cap="none" spc="0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1432" y="1052736"/>
            <a:ext cx="5072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Department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Dimension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712" y="2060848"/>
            <a:ext cx="662473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dirty="0" smtClean="0"/>
              <a:t>Files </a:t>
            </a:r>
            <a:r>
              <a:rPr lang="en-US" sz="2800" b="0" dirty="0"/>
              <a:t>used as source is Department </a:t>
            </a:r>
            <a:r>
              <a:rPr lang="en-US" sz="2800" b="0" dirty="0" smtClean="0"/>
              <a:t>Details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dirty="0" smtClean="0"/>
              <a:t>The </a:t>
            </a:r>
            <a:r>
              <a:rPr lang="en-US" sz="2800" b="0" dirty="0"/>
              <a:t>required output needed is to print Department Code and there respective Department </a:t>
            </a:r>
            <a:r>
              <a:rPr lang="en-US" sz="2800" b="0" dirty="0" smtClean="0"/>
              <a:t>Names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0" dirty="0" smtClean="0"/>
              <a:t>Expression </a:t>
            </a:r>
            <a:r>
              <a:rPr lang="en-US" sz="2800" b="0" dirty="0"/>
              <a:t>Transformation is used to perform the desired result.</a:t>
            </a:r>
          </a:p>
        </p:txBody>
      </p:sp>
    </p:spTree>
    <p:extLst>
      <p:ext uri="{BB962C8B-B14F-4D97-AF65-F5344CB8AC3E}">
        <p14:creationId xmlns:p14="http://schemas.microsoft.com/office/powerpoint/2010/main" val="5718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483" y="419180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254330"/>
              </p:ext>
            </p:extLst>
          </p:nvPr>
        </p:nvGraphicFramePr>
        <p:xfrm>
          <a:off x="1220000" y="3212976"/>
          <a:ext cx="2415896" cy="127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Packager Shell Object" showAsIcon="1" r:id="rId3" imgW="1295640" imgH="685800" progId="Package">
                  <p:embed/>
                </p:oleObj>
              </mc:Choice>
              <mc:Fallback>
                <p:oleObj name="Packager Shell Object" showAsIcon="1" r:id="rId3" imgW="1295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000" y="3212976"/>
                        <a:ext cx="2415896" cy="1279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loud Callout 5"/>
          <p:cNvSpPr/>
          <p:nvPr/>
        </p:nvSpPr>
        <p:spPr>
          <a:xfrm>
            <a:off x="687762" y="1988840"/>
            <a:ext cx="2732109" cy="1184257"/>
          </a:xfrm>
          <a:prstGeom prst="cloudCallout">
            <a:avLst>
              <a:gd name="adj1" fmla="val 18626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File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832187"/>
              </p:ext>
            </p:extLst>
          </p:nvPr>
        </p:nvGraphicFramePr>
        <p:xfrm>
          <a:off x="4139952" y="3173097"/>
          <a:ext cx="4320480" cy="1257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Packager Shell Object" showAsIcon="1" r:id="rId5" imgW="2629440" imgH="685800" progId="Package">
                  <p:embed/>
                </p:oleObj>
              </mc:Choice>
              <mc:Fallback>
                <p:oleObj name="Packager Shell Object" showAsIcon="1" r:id="rId5" imgW="2629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952" y="3173097"/>
                        <a:ext cx="4320480" cy="1257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loud Callout 10"/>
          <p:cNvSpPr/>
          <p:nvPr/>
        </p:nvSpPr>
        <p:spPr>
          <a:xfrm>
            <a:off x="5409039" y="1978069"/>
            <a:ext cx="2736304" cy="1224136"/>
          </a:xfrm>
          <a:prstGeom prst="cloudCallout">
            <a:avLst>
              <a:gd name="adj1" fmla="val -14603"/>
              <a:gd name="adj2" fmla="val 6503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483" y="419180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rgbClr val="A5A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9" t="38973" r="18500" b="27947"/>
          <a:stretch/>
        </p:blipFill>
        <p:spPr>
          <a:xfrm>
            <a:off x="534499" y="2708920"/>
            <a:ext cx="8069949" cy="2376264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6291360" y="1204010"/>
            <a:ext cx="2880320" cy="1424233"/>
          </a:xfrm>
          <a:prstGeom prst="cloudCallout">
            <a:avLst/>
          </a:prstGeom>
          <a:solidFill>
            <a:srgbClr val="5B77BA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Mapping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4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483" y="419180"/>
            <a:ext cx="869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ln/>
                <a:solidFill>
                  <a:srgbClr val="A5A5A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57" b="22589"/>
          <a:stretch/>
        </p:blipFill>
        <p:spPr>
          <a:xfrm>
            <a:off x="971600" y="1988840"/>
            <a:ext cx="7374991" cy="4320480"/>
          </a:xfrm>
          <a:prstGeom prst="rect">
            <a:avLst/>
          </a:prstGeom>
        </p:spPr>
      </p:pic>
      <p:sp>
        <p:nvSpPr>
          <p:cNvPr id="3" name="Explosion 2 2"/>
          <p:cNvSpPr/>
          <p:nvPr/>
        </p:nvSpPr>
        <p:spPr>
          <a:xfrm>
            <a:off x="4860032" y="231902"/>
            <a:ext cx="4536504" cy="1944216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&amp;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4194</TotalTime>
  <Words>338</Words>
  <Application>Microsoft Office PowerPoint</Application>
  <PresentationFormat>On-screen Show (4:3)</PresentationFormat>
  <Paragraphs>111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MS PGothic</vt:lpstr>
      <vt:lpstr>MS PGothic</vt:lpstr>
      <vt:lpstr>Aharoni</vt:lpstr>
      <vt:lpstr>Algerian</vt:lpstr>
      <vt:lpstr>Angsana New</vt:lpstr>
      <vt:lpstr>Arial</vt:lpstr>
      <vt:lpstr>Calibri</vt:lpstr>
      <vt:lpstr>Calibri Light</vt:lpstr>
      <vt:lpstr>Century Schoolbook</vt:lpstr>
      <vt:lpstr>Chiller</vt:lpstr>
      <vt:lpstr>Verdana</vt:lpstr>
      <vt:lpstr>Wingdings</vt:lpstr>
      <vt:lpstr>Office Theme</vt:lpstr>
      <vt:lpstr>Wordpad Document</vt:lpstr>
      <vt:lpstr>Packager Shell Object</vt:lpstr>
      <vt:lpstr>PowerPoint Presentation</vt:lpstr>
      <vt:lpstr>INTRODUCTION</vt:lpstr>
      <vt:lpstr>SYSTEM REQUIREMENTS</vt:lpstr>
      <vt:lpstr>1.  Department Dimensions 2.  Student Dimensions 3.  Marks Fact 4.  Subject Average Aggregate 5.  Subject Pass Percentage Aggregate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Company>뿿배᠜��뿿촄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keywords/>
  <cp:lastModifiedBy>crazyguy</cp:lastModifiedBy>
  <cp:revision>289</cp:revision>
  <cp:lastPrinted>2010-08-26T20:44:14Z</cp:lastPrinted>
  <dcterms:created xsi:type="dcterms:W3CDTF">2010-09-13T14:16:27Z</dcterms:created>
  <dcterms:modified xsi:type="dcterms:W3CDTF">2019-01-03T14:27:03Z</dcterms:modified>
</cp:coreProperties>
</file>