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font" Target="fonts/OswaldSemiBold-regular.fntdata"/><Relationship Id="rId61" Type="http://schemas.openxmlformats.org/officeDocument/2006/relationships/font" Target="fonts/Roboto-boldItalic.fntdata"/><Relationship Id="rId20" Type="http://schemas.openxmlformats.org/officeDocument/2006/relationships/slide" Target="slides/slide15.xml"/><Relationship Id="rId64" Type="http://schemas.openxmlformats.org/officeDocument/2006/relationships/font" Target="fonts/AlfaSlabOne-regular.fntdata"/><Relationship Id="rId63" Type="http://schemas.openxmlformats.org/officeDocument/2006/relationships/font" Target="fonts/OswaldSemiBold-bold.fntdata"/><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60" Type="http://schemas.openxmlformats.org/officeDocument/2006/relationships/font" Target="fonts/Roboto-italic.fntdata"/><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font" Target="fonts/RobotoSlab-bold.fntdata"/><Relationship Id="rId52" Type="http://schemas.openxmlformats.org/officeDocument/2006/relationships/font" Target="fonts/RobotoSlab-regular.fntdata"/><Relationship Id="rId11" Type="http://schemas.openxmlformats.org/officeDocument/2006/relationships/slide" Target="slides/slide6.xml"/><Relationship Id="rId55" Type="http://schemas.openxmlformats.org/officeDocument/2006/relationships/font" Target="fonts/ProximaNova-bold.fntdata"/><Relationship Id="rId10" Type="http://schemas.openxmlformats.org/officeDocument/2006/relationships/slide" Target="slides/slide5.xml"/><Relationship Id="rId54" Type="http://schemas.openxmlformats.org/officeDocument/2006/relationships/font" Target="fonts/ProximaNova-regular.fntdata"/><Relationship Id="rId13" Type="http://schemas.openxmlformats.org/officeDocument/2006/relationships/slide" Target="slides/slide8.xml"/><Relationship Id="rId57" Type="http://schemas.openxmlformats.org/officeDocument/2006/relationships/font" Target="fonts/ProximaNova-boldItalic.fntdata"/><Relationship Id="rId12" Type="http://schemas.openxmlformats.org/officeDocument/2006/relationships/slide" Target="slides/slide7.xml"/><Relationship Id="rId56" Type="http://schemas.openxmlformats.org/officeDocument/2006/relationships/font" Target="fonts/ProximaNova-italic.fntdata"/><Relationship Id="rId15" Type="http://schemas.openxmlformats.org/officeDocument/2006/relationships/slide" Target="slides/slide10.xml"/><Relationship Id="rId59" Type="http://schemas.openxmlformats.org/officeDocument/2006/relationships/font" Target="fonts/Roboto-bold.fntdata"/><Relationship Id="rId14" Type="http://schemas.openxmlformats.org/officeDocument/2006/relationships/slide" Target="slides/slide9.xml"/><Relationship Id="rId58" Type="http://schemas.openxmlformats.org/officeDocument/2006/relationships/font" Target="fonts/Roboto-regular.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g20a8270cadd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g20a8270cadd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1e891c24975_0_21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1e891c24975_0_2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1e891c24975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1e891c24975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1e891c24975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1e891c24975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1e891c24975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1e891c24975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1e891c24975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1e891c24975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e891c24975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1e891c24975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5223185238972fb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25223185238972fb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5223185238972fb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25223185238972fb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25223185238972fb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25223185238972fb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25223185238972fb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25223185238972fb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257cf7649a7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257cf7649a7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25223185238972fb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25223185238972fb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25223185238972fb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25223185238972fb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25223185238972fb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25223185238972fb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25223185238972fb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25223185238972fb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25223185238972fb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25223185238972fb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25223185238972fb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25223185238972fb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25223185238972fb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25223185238972fb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25223185238972fb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25223185238972fb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25223185238972fb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25223185238972fb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1e891c24975_0_22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1e891c24975_0_2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c6f80d1ff_0_2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c6f80d1ff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25223185238972fb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25223185238972fb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25223185238972fb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25223185238972fb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25223185238972fb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25223185238972fb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1e891c24975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1e891c24975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1e891c24975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1e891c24975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1e891c24975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1e891c24975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1e891c24975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1e891c24975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1e891c24975_0_23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1e891c24975_0_2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1e891c24975_0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1e891c24975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25223185238972fb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25223185238972fb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25744c9f546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25744c9f546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25223185238972fb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25223185238972fb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25223185238972fb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1" name="Google Shape;341;g25223185238972fb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g25223185238972fb_1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2" name="Google Shape;352;g25223185238972fb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g1e891c24975_0_1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3" name="Google Shape;363;g1e891c24975_0_1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g1e891c24975_0_2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9" name="Google Shape;369;g1e891c24975_0_2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g1e891c24975_0_2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6" name="Google Shape;376;g1e891c24975_0_2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g257c542671f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84" name="Google Shape;384;g257c542671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1e891c24975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1e891c24975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1e891c24975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1e891c24975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1e891c24975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1e891c24975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e891c24975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1e891c24975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580f48e1a6_0_24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2580f48e1a6_0_2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4278300" y="2751163"/>
            <a:ext cx="587400" cy="0"/>
          </a:xfrm>
          <a:prstGeom prst="straightConnector1">
            <a:avLst/>
          </a:prstGeom>
          <a:noFill/>
          <a:ln cap="flat" cmpd="sng" w="76200">
            <a:solidFill>
              <a:schemeClr val="dk1"/>
            </a:solidFill>
            <a:prstDash val="solid"/>
            <a:round/>
            <a:headEnd len="sm" w="sm" type="none"/>
            <a:tailEnd len="sm" w="sm" type="none"/>
          </a:ln>
        </p:spPr>
      </p:cxnSp>
      <p:sp>
        <p:nvSpPr>
          <p:cNvPr id="11" name="Google Shape;11;p2"/>
          <p:cNvSpPr txBox="1"/>
          <p:nvPr>
            <p:ph type="ctrTitle"/>
          </p:nvPr>
        </p:nvSpPr>
        <p:spPr>
          <a:xfrm>
            <a:off x="311700" y="595975"/>
            <a:ext cx="8520600" cy="19578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2" name="Google Shape;12;p2"/>
          <p:cNvSpPr txBox="1"/>
          <p:nvPr>
            <p:ph idx="1" type="subTitle"/>
          </p:nvPr>
        </p:nvSpPr>
        <p:spPr>
          <a:xfrm>
            <a:off x="311700" y="3165823"/>
            <a:ext cx="8520600" cy="733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167925"/>
            <a:ext cx="8520600" cy="19800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1"/>
              </a:buClr>
              <a:buSzPts val="11000"/>
              <a:buNone/>
              <a:defRPr sz="11000">
                <a:solidFill>
                  <a:schemeClr val="dk1"/>
                </a:solidFill>
              </a:defRPr>
            </a:lvl1pPr>
            <a:lvl2pPr lvl="1" algn="ctr">
              <a:spcBef>
                <a:spcPts val="0"/>
              </a:spcBef>
              <a:spcAft>
                <a:spcPts val="0"/>
              </a:spcAft>
              <a:buClr>
                <a:schemeClr val="dk1"/>
              </a:buClr>
              <a:buSzPts val="11000"/>
              <a:buNone/>
              <a:defRPr sz="11000">
                <a:solidFill>
                  <a:schemeClr val="dk1"/>
                </a:solidFill>
              </a:defRPr>
            </a:lvl2pPr>
            <a:lvl3pPr lvl="2" algn="ctr">
              <a:spcBef>
                <a:spcPts val="0"/>
              </a:spcBef>
              <a:spcAft>
                <a:spcPts val="0"/>
              </a:spcAft>
              <a:buClr>
                <a:schemeClr val="dk1"/>
              </a:buClr>
              <a:buSzPts val="11000"/>
              <a:buNone/>
              <a:defRPr sz="11000">
                <a:solidFill>
                  <a:schemeClr val="dk1"/>
                </a:solidFill>
              </a:defRPr>
            </a:lvl3pPr>
            <a:lvl4pPr lvl="3" algn="ctr">
              <a:spcBef>
                <a:spcPts val="0"/>
              </a:spcBef>
              <a:spcAft>
                <a:spcPts val="0"/>
              </a:spcAft>
              <a:buClr>
                <a:schemeClr val="dk1"/>
              </a:buClr>
              <a:buSzPts val="11000"/>
              <a:buNone/>
              <a:defRPr sz="11000">
                <a:solidFill>
                  <a:schemeClr val="dk1"/>
                </a:solidFill>
              </a:defRPr>
            </a:lvl4pPr>
            <a:lvl5pPr lvl="4" algn="ctr">
              <a:spcBef>
                <a:spcPts val="0"/>
              </a:spcBef>
              <a:spcAft>
                <a:spcPts val="0"/>
              </a:spcAft>
              <a:buClr>
                <a:schemeClr val="dk1"/>
              </a:buClr>
              <a:buSzPts val="11000"/>
              <a:buNone/>
              <a:defRPr sz="11000">
                <a:solidFill>
                  <a:schemeClr val="dk1"/>
                </a:solidFill>
              </a:defRPr>
            </a:lvl5pPr>
            <a:lvl6pPr lvl="5" algn="ctr">
              <a:spcBef>
                <a:spcPts val="0"/>
              </a:spcBef>
              <a:spcAft>
                <a:spcPts val="0"/>
              </a:spcAft>
              <a:buClr>
                <a:schemeClr val="dk1"/>
              </a:buClr>
              <a:buSzPts val="11000"/>
              <a:buNone/>
              <a:defRPr sz="11000">
                <a:solidFill>
                  <a:schemeClr val="dk1"/>
                </a:solidFill>
              </a:defRPr>
            </a:lvl6pPr>
            <a:lvl7pPr lvl="6" algn="ctr">
              <a:spcBef>
                <a:spcPts val="0"/>
              </a:spcBef>
              <a:spcAft>
                <a:spcPts val="0"/>
              </a:spcAft>
              <a:buClr>
                <a:schemeClr val="dk1"/>
              </a:buClr>
              <a:buSzPts val="11000"/>
              <a:buNone/>
              <a:defRPr sz="11000">
                <a:solidFill>
                  <a:schemeClr val="dk1"/>
                </a:solidFill>
              </a:defRPr>
            </a:lvl7pPr>
            <a:lvl8pPr lvl="7" algn="ctr">
              <a:spcBef>
                <a:spcPts val="0"/>
              </a:spcBef>
              <a:spcAft>
                <a:spcPts val="0"/>
              </a:spcAft>
              <a:buClr>
                <a:schemeClr val="dk1"/>
              </a:buClr>
              <a:buSzPts val="11000"/>
              <a:buNone/>
              <a:defRPr sz="11000">
                <a:solidFill>
                  <a:schemeClr val="dk1"/>
                </a:solidFill>
              </a:defRPr>
            </a:lvl8pPr>
            <a:lvl9pPr lvl="8" algn="ctr">
              <a:spcBef>
                <a:spcPts val="0"/>
              </a:spcBef>
              <a:spcAft>
                <a:spcPts val="0"/>
              </a:spcAft>
              <a:buClr>
                <a:schemeClr val="dk1"/>
              </a:buClr>
              <a:buSzPts val="11000"/>
              <a:buNone/>
              <a:defRPr sz="11000">
                <a:solidFill>
                  <a:schemeClr val="dk1"/>
                </a:solidFill>
              </a:defRPr>
            </a:lvl9pPr>
          </a:lstStyle>
          <a:p>
            <a:r>
              <a:t>xx%</a:t>
            </a:r>
          </a:p>
        </p:txBody>
      </p:sp>
      <p:sp>
        <p:nvSpPr>
          <p:cNvPr id="48" name="Google Shape;48;p11"/>
          <p:cNvSpPr txBox="1"/>
          <p:nvPr>
            <p:ph idx="1" type="body"/>
          </p:nvPr>
        </p:nvSpPr>
        <p:spPr>
          <a:xfrm>
            <a:off x="311700" y="32242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311700" y="2480550"/>
            <a:ext cx="8114400" cy="24459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6800"/>
              <a:buNone/>
              <a:defRPr sz="6800">
                <a:solidFill>
                  <a:schemeClr val="lt1"/>
                </a:solidFill>
              </a:defRPr>
            </a:lvl1pPr>
            <a:lvl2pPr lvl="1">
              <a:spcBef>
                <a:spcPts val="0"/>
              </a:spcBef>
              <a:spcAft>
                <a:spcPts val="0"/>
              </a:spcAft>
              <a:buClr>
                <a:schemeClr val="lt1"/>
              </a:buClr>
              <a:buSzPts val="6800"/>
              <a:buNone/>
              <a:defRPr sz="6800">
                <a:solidFill>
                  <a:schemeClr val="lt1"/>
                </a:solidFill>
              </a:defRPr>
            </a:lvl2pPr>
            <a:lvl3pPr lvl="2">
              <a:spcBef>
                <a:spcPts val="0"/>
              </a:spcBef>
              <a:spcAft>
                <a:spcPts val="0"/>
              </a:spcAft>
              <a:buClr>
                <a:schemeClr val="lt1"/>
              </a:buClr>
              <a:buSzPts val="6800"/>
              <a:buNone/>
              <a:defRPr sz="6800">
                <a:solidFill>
                  <a:schemeClr val="lt1"/>
                </a:solidFill>
              </a:defRPr>
            </a:lvl3pPr>
            <a:lvl4pPr lvl="3">
              <a:spcBef>
                <a:spcPts val="0"/>
              </a:spcBef>
              <a:spcAft>
                <a:spcPts val="0"/>
              </a:spcAft>
              <a:buClr>
                <a:schemeClr val="lt1"/>
              </a:buClr>
              <a:buSzPts val="6800"/>
              <a:buNone/>
              <a:defRPr sz="6800">
                <a:solidFill>
                  <a:schemeClr val="lt1"/>
                </a:solidFill>
              </a:defRPr>
            </a:lvl4pPr>
            <a:lvl5pPr lvl="4">
              <a:spcBef>
                <a:spcPts val="0"/>
              </a:spcBef>
              <a:spcAft>
                <a:spcPts val="0"/>
              </a:spcAft>
              <a:buClr>
                <a:schemeClr val="lt1"/>
              </a:buClr>
              <a:buSzPts val="6800"/>
              <a:buNone/>
              <a:defRPr sz="6800">
                <a:solidFill>
                  <a:schemeClr val="lt1"/>
                </a:solidFill>
              </a:defRPr>
            </a:lvl5pPr>
            <a:lvl6pPr lvl="5">
              <a:spcBef>
                <a:spcPts val="0"/>
              </a:spcBef>
              <a:spcAft>
                <a:spcPts val="0"/>
              </a:spcAft>
              <a:buClr>
                <a:schemeClr val="lt1"/>
              </a:buClr>
              <a:buSzPts val="6800"/>
              <a:buNone/>
              <a:defRPr sz="6800">
                <a:solidFill>
                  <a:schemeClr val="lt1"/>
                </a:solidFill>
              </a:defRPr>
            </a:lvl6pPr>
            <a:lvl7pPr lvl="6">
              <a:spcBef>
                <a:spcPts val="0"/>
              </a:spcBef>
              <a:spcAft>
                <a:spcPts val="0"/>
              </a:spcAft>
              <a:buClr>
                <a:schemeClr val="lt1"/>
              </a:buClr>
              <a:buSzPts val="6800"/>
              <a:buNone/>
              <a:defRPr sz="6800">
                <a:solidFill>
                  <a:schemeClr val="lt1"/>
                </a:solidFill>
              </a:defRPr>
            </a:lvl7pPr>
            <a:lvl8pPr lvl="7">
              <a:spcBef>
                <a:spcPts val="0"/>
              </a:spcBef>
              <a:spcAft>
                <a:spcPts val="0"/>
              </a:spcAft>
              <a:buClr>
                <a:schemeClr val="lt1"/>
              </a:buClr>
              <a:buSzPts val="6800"/>
              <a:buNone/>
              <a:defRPr sz="6800">
                <a:solidFill>
                  <a:schemeClr val="lt1"/>
                </a:solidFill>
              </a:defRPr>
            </a:lvl8pPr>
            <a:lvl9pPr lvl="8">
              <a:spcBef>
                <a:spcPts val="0"/>
              </a:spcBef>
              <a:spcAft>
                <a:spcPts val="0"/>
              </a:spcAft>
              <a:buClr>
                <a:schemeClr val="lt1"/>
              </a:buClr>
              <a:buSzPts val="6800"/>
              <a:buNone/>
              <a:defRPr sz="6800">
                <a:solidFill>
                  <a:schemeClr val="lt1"/>
                </a:solidFill>
              </a:defRPr>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19" name="Google Shape;19;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6318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1" name="Google Shape;31;p7"/>
          <p:cNvSpPr txBox="1"/>
          <p:nvPr>
            <p:ph idx="1" type="body"/>
          </p:nvPr>
        </p:nvSpPr>
        <p:spPr>
          <a:xfrm>
            <a:off x="311700" y="1490875"/>
            <a:ext cx="2808000" cy="30780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838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10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39" name="Google Shape;39;p9"/>
          <p:cNvSpPr txBox="1"/>
          <p:nvPr>
            <p:ph type="title"/>
          </p:nvPr>
        </p:nvSpPr>
        <p:spPr>
          <a:xfrm>
            <a:off x="265500" y="1375599"/>
            <a:ext cx="4045200" cy="15519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0" name="Google Shape;40;p9"/>
          <p:cNvSpPr txBox="1"/>
          <p:nvPr>
            <p:ph idx="1" type="subTitle"/>
          </p:nvPr>
        </p:nvSpPr>
        <p:spPr>
          <a:xfrm>
            <a:off x="265500" y="2981125"/>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accent3"/>
              </a:buClr>
              <a:buSzPts val="1800"/>
              <a:buFont typeface="Alfa Slab One"/>
              <a:buNone/>
              <a:defRPr>
                <a:solidFill>
                  <a:schemeClr val="accent3"/>
                </a:solidFill>
                <a:latin typeface="Alfa Slab One"/>
                <a:ea typeface="Alfa Slab One"/>
                <a:cs typeface="Alfa Slab One"/>
                <a:sym typeface="Alfa Slab One"/>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ame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1pPr>
            <a:lvl2pPr lvl="1">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2pPr>
            <a:lvl3pPr lvl="2">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3pPr>
            <a:lvl4pPr lvl="3">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4pPr>
            <a:lvl5pPr lvl="4">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5pPr>
            <a:lvl6pPr lvl="5">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6pPr>
            <a:lvl7pPr lvl="6">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7pPr>
            <a:lvl8pPr lvl="7">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8pPr>
            <a:lvl9pPr lvl="8">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Proxima Nova"/>
              <a:buChar char="●"/>
              <a:defRPr sz="1800">
                <a:solidFill>
                  <a:schemeClr val="dk2"/>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Proxima Nova"/>
                <a:ea typeface="Proxima Nova"/>
                <a:cs typeface="Proxima Nova"/>
                <a:sym typeface="Proxima Nova"/>
              </a:defRPr>
            </a:lvl1pPr>
            <a:lvl2pPr lvl="1" algn="r">
              <a:buNone/>
              <a:defRPr sz="1000">
                <a:solidFill>
                  <a:schemeClr val="dk2"/>
                </a:solidFill>
                <a:latin typeface="Proxima Nova"/>
                <a:ea typeface="Proxima Nova"/>
                <a:cs typeface="Proxima Nova"/>
                <a:sym typeface="Proxima Nova"/>
              </a:defRPr>
            </a:lvl2pPr>
            <a:lvl3pPr lvl="2" algn="r">
              <a:buNone/>
              <a:defRPr sz="1000">
                <a:solidFill>
                  <a:schemeClr val="dk2"/>
                </a:solidFill>
                <a:latin typeface="Proxima Nova"/>
                <a:ea typeface="Proxima Nova"/>
                <a:cs typeface="Proxima Nova"/>
                <a:sym typeface="Proxima Nova"/>
              </a:defRPr>
            </a:lvl3pPr>
            <a:lvl4pPr lvl="3" algn="r">
              <a:buNone/>
              <a:defRPr sz="1000">
                <a:solidFill>
                  <a:schemeClr val="dk2"/>
                </a:solidFill>
                <a:latin typeface="Proxima Nova"/>
                <a:ea typeface="Proxima Nova"/>
                <a:cs typeface="Proxima Nova"/>
                <a:sym typeface="Proxima Nova"/>
              </a:defRPr>
            </a:lvl4pPr>
            <a:lvl5pPr lvl="4" algn="r">
              <a:buNone/>
              <a:defRPr sz="1000">
                <a:solidFill>
                  <a:schemeClr val="dk2"/>
                </a:solidFill>
                <a:latin typeface="Proxima Nova"/>
                <a:ea typeface="Proxima Nova"/>
                <a:cs typeface="Proxima Nova"/>
                <a:sym typeface="Proxima Nova"/>
              </a:defRPr>
            </a:lvl5pPr>
            <a:lvl6pPr lvl="5" algn="r">
              <a:buNone/>
              <a:defRPr sz="1000">
                <a:solidFill>
                  <a:schemeClr val="dk2"/>
                </a:solidFill>
                <a:latin typeface="Proxima Nova"/>
                <a:ea typeface="Proxima Nova"/>
                <a:cs typeface="Proxima Nova"/>
                <a:sym typeface="Proxima Nova"/>
              </a:defRPr>
            </a:lvl6pPr>
            <a:lvl7pPr lvl="6" algn="r">
              <a:buNone/>
              <a:defRPr sz="1000">
                <a:solidFill>
                  <a:schemeClr val="dk2"/>
                </a:solidFill>
                <a:latin typeface="Proxima Nova"/>
                <a:ea typeface="Proxima Nova"/>
                <a:cs typeface="Proxima Nova"/>
                <a:sym typeface="Proxima Nova"/>
              </a:defRPr>
            </a:lvl7pPr>
            <a:lvl8pPr lvl="7" algn="r">
              <a:buNone/>
              <a:defRPr sz="1000">
                <a:solidFill>
                  <a:schemeClr val="dk2"/>
                </a:solidFill>
                <a:latin typeface="Proxima Nova"/>
                <a:ea typeface="Proxima Nova"/>
                <a:cs typeface="Proxima Nova"/>
                <a:sym typeface="Proxima Nova"/>
              </a:defRPr>
            </a:lvl8pPr>
            <a:lvl9pPr lvl="8" algn="r">
              <a:buNone/>
              <a:defRPr sz="1000">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3.png"/><Relationship Id="rId4" Type="http://schemas.openxmlformats.org/officeDocument/2006/relationships/image" Target="../media/image11.png"/><Relationship Id="rId5" Type="http://schemas.openxmlformats.org/officeDocument/2006/relationships/image" Target="../media/image15.png"/><Relationship Id="rId6" Type="http://schemas.openxmlformats.org/officeDocument/2006/relationships/image" Target="../media/image8.png"/><Relationship Id="rId7" Type="http://schemas.openxmlformats.org/officeDocument/2006/relationships/image" Target="../media/image1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2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2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2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2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27.png"/><Relationship Id="rId4" Type="http://schemas.openxmlformats.org/officeDocument/2006/relationships/image" Target="../media/image26.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18.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17.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24.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45.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28.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20.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2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22.png"/><Relationship Id="rId4" Type="http://schemas.openxmlformats.org/officeDocument/2006/relationships/image" Target="../media/image23.png"/><Relationship Id="rId5" Type="http://schemas.openxmlformats.org/officeDocument/2006/relationships/image" Target="../media/image29.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44.png"/><Relationship Id="rId4" Type="http://schemas.openxmlformats.org/officeDocument/2006/relationships/image" Target="../media/image34.png"/><Relationship Id="rId5" Type="http://schemas.openxmlformats.org/officeDocument/2006/relationships/image" Target="../media/image3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40.png"/><Relationship Id="rId4" Type="http://schemas.openxmlformats.org/officeDocument/2006/relationships/image" Target="../media/image31.png"/><Relationship Id="rId5" Type="http://schemas.openxmlformats.org/officeDocument/2006/relationships/image" Target="../media/image33.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30.png"/><Relationship Id="rId4" Type="http://schemas.openxmlformats.org/officeDocument/2006/relationships/image" Target="../media/image37.png"/><Relationship Id="rId5" Type="http://schemas.openxmlformats.org/officeDocument/2006/relationships/image" Target="../media/image39.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35.png"/><Relationship Id="rId4" Type="http://schemas.openxmlformats.org/officeDocument/2006/relationships/image" Target="../media/image42.png"/><Relationship Id="rId5" Type="http://schemas.openxmlformats.org/officeDocument/2006/relationships/image" Target="../media/image38.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4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43.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image" Target="../media/image36.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13"/>
          <p:cNvSpPr txBox="1"/>
          <p:nvPr>
            <p:ph type="ctrTitle"/>
          </p:nvPr>
        </p:nvSpPr>
        <p:spPr>
          <a:xfrm>
            <a:off x="1509400" y="3595225"/>
            <a:ext cx="6247500" cy="1266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lang="en" sz="3209"/>
              <a:t>Digital Marketing </a:t>
            </a:r>
            <a:r>
              <a:rPr lang="en" sz="3209"/>
              <a:t>Training Slide</a:t>
            </a:r>
            <a:endParaRPr sz="3209"/>
          </a:p>
        </p:txBody>
      </p:sp>
      <p:pic>
        <p:nvPicPr>
          <p:cNvPr id="57" name="Google Shape;57;p13"/>
          <p:cNvPicPr preferRelativeResize="0"/>
          <p:nvPr/>
        </p:nvPicPr>
        <p:blipFill>
          <a:blip r:embed="rId3">
            <a:alphaModFix/>
          </a:blip>
          <a:stretch>
            <a:fillRect/>
          </a:stretch>
        </p:blipFill>
        <p:spPr>
          <a:xfrm>
            <a:off x="1600200" y="371300"/>
            <a:ext cx="5943600" cy="33813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8" name="Shape 118"/>
        <p:cNvGrpSpPr/>
        <p:nvPr/>
      </p:nvGrpSpPr>
      <p:grpSpPr>
        <a:xfrm>
          <a:off x="0" y="0"/>
          <a:ext cx="0" cy="0"/>
          <a:chOff x="0" y="0"/>
          <a:chExt cx="0" cy="0"/>
        </a:xfrm>
      </p:grpSpPr>
      <p:sp>
        <p:nvSpPr>
          <p:cNvPr id="119" name="Google Shape;119;p22"/>
          <p:cNvSpPr txBox="1"/>
          <p:nvPr>
            <p:ph type="title"/>
          </p:nvPr>
        </p:nvSpPr>
        <p:spPr>
          <a:xfrm>
            <a:off x="377750" y="420725"/>
            <a:ext cx="8114400" cy="24459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solidFill>
                  <a:srgbClr val="FF5722"/>
                </a:solidFill>
              </a:rPr>
              <a:t>Plan and Create Content</a:t>
            </a:r>
            <a:endParaRPr>
              <a:solidFill>
                <a:srgbClr val="FF5722"/>
              </a:solidFill>
            </a:endParaRPr>
          </a:p>
        </p:txBody>
      </p:sp>
      <p:sp>
        <p:nvSpPr>
          <p:cNvPr id="120" name="Google Shape;120;p22"/>
          <p:cNvSpPr txBox="1"/>
          <p:nvPr>
            <p:ph type="title"/>
          </p:nvPr>
        </p:nvSpPr>
        <p:spPr>
          <a:xfrm>
            <a:off x="377750" y="3912225"/>
            <a:ext cx="7683000" cy="71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b="1" lang="en" sz="3220">
                <a:solidFill>
                  <a:srgbClr val="FF5722"/>
                </a:solidFill>
                <a:latin typeface="Arial"/>
                <a:ea typeface="Arial"/>
                <a:cs typeface="Arial"/>
                <a:sym typeface="Arial"/>
              </a:rPr>
              <a:t>Goals, audience, platform, content creation </a:t>
            </a:r>
            <a:endParaRPr b="1" sz="3220">
              <a:solidFill>
                <a:srgbClr val="FF5722"/>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Goals</a:t>
            </a:r>
            <a:endParaRPr/>
          </a:p>
        </p:txBody>
      </p:sp>
      <p:sp>
        <p:nvSpPr>
          <p:cNvPr id="126" name="Google Shape;126;p23"/>
          <p:cNvSpPr txBox="1"/>
          <p:nvPr>
            <p:ph idx="1" type="body"/>
          </p:nvPr>
        </p:nvSpPr>
        <p:spPr>
          <a:xfrm>
            <a:off x="311700" y="1251300"/>
            <a:ext cx="4022400" cy="2640900"/>
          </a:xfrm>
          <a:prstGeom prst="rect">
            <a:avLst/>
          </a:prstGeom>
        </p:spPr>
        <p:txBody>
          <a:bodyPr anchorCtr="0" anchor="ctr" bIns="91425" lIns="91425" spcFirstLastPara="1" rIns="91425" wrap="square" tIns="91425">
            <a:normAutofit/>
          </a:bodyPr>
          <a:lstStyle/>
          <a:p>
            <a:pPr indent="0" lvl="0" marL="0" rtl="0" algn="l">
              <a:spcBef>
                <a:spcPts val="0"/>
              </a:spcBef>
              <a:spcAft>
                <a:spcPts val="1200"/>
              </a:spcAft>
              <a:buNone/>
            </a:pPr>
            <a:r>
              <a:rPr lang="en" sz="2400">
                <a:solidFill>
                  <a:srgbClr val="000000"/>
                </a:solidFill>
                <a:latin typeface="Roboto"/>
                <a:ea typeface="Roboto"/>
                <a:cs typeface="Roboto"/>
                <a:sym typeface="Roboto"/>
              </a:rPr>
              <a:t>Desired outcomes that businesses aim to achieve through their social media marketing efforts.</a:t>
            </a:r>
            <a:endParaRPr sz="2400">
              <a:solidFill>
                <a:srgbClr val="000000"/>
              </a:solidFill>
              <a:latin typeface="Roboto"/>
              <a:ea typeface="Roboto"/>
              <a:cs typeface="Roboto"/>
              <a:sym typeface="Roboto"/>
            </a:endParaRPr>
          </a:p>
        </p:txBody>
      </p:sp>
      <p:pic>
        <p:nvPicPr>
          <p:cNvPr id="127" name="Google Shape;127;p23"/>
          <p:cNvPicPr preferRelativeResize="0"/>
          <p:nvPr/>
        </p:nvPicPr>
        <p:blipFill>
          <a:blip r:embed="rId3">
            <a:alphaModFix/>
          </a:blip>
          <a:stretch>
            <a:fillRect/>
          </a:stretch>
        </p:blipFill>
        <p:spPr>
          <a:xfrm>
            <a:off x="4486500" y="1170125"/>
            <a:ext cx="4505100" cy="288116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4"/>
          <p:cNvSpPr txBox="1"/>
          <p:nvPr>
            <p:ph type="title"/>
          </p:nvPr>
        </p:nvSpPr>
        <p:spPr>
          <a:xfrm>
            <a:off x="83675" y="1876575"/>
            <a:ext cx="38703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4600"/>
              <a:t>Set SMART Goals</a:t>
            </a:r>
            <a:endParaRPr sz="4600"/>
          </a:p>
        </p:txBody>
      </p:sp>
      <p:pic>
        <p:nvPicPr>
          <p:cNvPr id="133" name="Google Shape;133;p24"/>
          <p:cNvPicPr preferRelativeResize="0"/>
          <p:nvPr/>
        </p:nvPicPr>
        <p:blipFill>
          <a:blip r:embed="rId3">
            <a:alphaModFix/>
          </a:blip>
          <a:stretch>
            <a:fillRect/>
          </a:stretch>
        </p:blipFill>
        <p:spPr>
          <a:xfrm>
            <a:off x="4038475" y="29175"/>
            <a:ext cx="5005700" cy="508515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Goals</a:t>
            </a:r>
            <a:r>
              <a:rPr lang="en"/>
              <a:t>: Examples of Goals</a:t>
            </a:r>
            <a:endParaRPr/>
          </a:p>
        </p:txBody>
      </p:sp>
      <p:sp>
        <p:nvSpPr>
          <p:cNvPr id="139" name="Google Shape;139;p25"/>
          <p:cNvSpPr txBox="1"/>
          <p:nvPr>
            <p:ph idx="1" type="body"/>
          </p:nvPr>
        </p:nvSpPr>
        <p:spPr>
          <a:xfrm>
            <a:off x="311700" y="1251300"/>
            <a:ext cx="3502800" cy="2640900"/>
          </a:xfrm>
          <a:prstGeom prst="rect">
            <a:avLst/>
          </a:prstGeom>
        </p:spPr>
        <p:txBody>
          <a:bodyPr anchorCtr="0" anchor="ctr" bIns="91425" lIns="91425" spcFirstLastPara="1" rIns="91425" wrap="square" tIns="91425">
            <a:noAutofit/>
          </a:bodyPr>
          <a:lstStyle/>
          <a:p>
            <a:pPr indent="0" lvl="0" marL="0" rtl="0" algn="l">
              <a:lnSpc>
                <a:spcPct val="95000"/>
              </a:lnSpc>
              <a:spcBef>
                <a:spcPts val="0"/>
              </a:spcBef>
              <a:spcAft>
                <a:spcPts val="0"/>
              </a:spcAft>
              <a:buNone/>
            </a:pPr>
            <a:r>
              <a:t/>
            </a:r>
            <a:endParaRPr sz="2200">
              <a:solidFill>
                <a:srgbClr val="000000"/>
              </a:solidFill>
              <a:latin typeface="Roboto"/>
              <a:ea typeface="Roboto"/>
              <a:cs typeface="Roboto"/>
              <a:sym typeface="Roboto"/>
            </a:endParaRPr>
          </a:p>
          <a:p>
            <a:pPr indent="-368300" lvl="0" marL="457200" rtl="0" algn="l">
              <a:lnSpc>
                <a:spcPct val="95000"/>
              </a:lnSpc>
              <a:spcBef>
                <a:spcPts val="1200"/>
              </a:spcBef>
              <a:spcAft>
                <a:spcPts val="0"/>
              </a:spcAft>
              <a:buClr>
                <a:srgbClr val="000000"/>
              </a:buClr>
              <a:buSzPts val="2200"/>
              <a:buFont typeface="Roboto"/>
              <a:buChar char="●"/>
            </a:pPr>
            <a:r>
              <a:rPr lang="en" sz="2200">
                <a:solidFill>
                  <a:srgbClr val="000000"/>
                </a:solidFill>
                <a:latin typeface="Roboto"/>
                <a:ea typeface="Roboto"/>
                <a:cs typeface="Roboto"/>
                <a:sym typeface="Roboto"/>
              </a:rPr>
              <a:t>Increasing brand awareness</a:t>
            </a:r>
            <a:endParaRPr sz="2200">
              <a:solidFill>
                <a:srgbClr val="000000"/>
              </a:solidFill>
              <a:latin typeface="Roboto"/>
              <a:ea typeface="Roboto"/>
              <a:cs typeface="Roboto"/>
              <a:sym typeface="Roboto"/>
            </a:endParaRPr>
          </a:p>
          <a:p>
            <a:pPr indent="-368300" lvl="0" marL="457200" rtl="0" algn="l">
              <a:lnSpc>
                <a:spcPct val="95000"/>
              </a:lnSpc>
              <a:spcBef>
                <a:spcPts val="0"/>
              </a:spcBef>
              <a:spcAft>
                <a:spcPts val="0"/>
              </a:spcAft>
              <a:buClr>
                <a:srgbClr val="000000"/>
              </a:buClr>
              <a:buSzPts val="2200"/>
              <a:buFont typeface="Roboto"/>
              <a:buChar char="●"/>
            </a:pPr>
            <a:r>
              <a:rPr lang="en" sz="2200">
                <a:solidFill>
                  <a:srgbClr val="000000"/>
                </a:solidFill>
                <a:latin typeface="Roboto"/>
                <a:ea typeface="Roboto"/>
                <a:cs typeface="Roboto"/>
                <a:sym typeface="Roboto"/>
              </a:rPr>
              <a:t>Driving website traffic, </a:t>
            </a:r>
            <a:endParaRPr sz="2200">
              <a:solidFill>
                <a:srgbClr val="000000"/>
              </a:solidFill>
              <a:latin typeface="Roboto"/>
              <a:ea typeface="Roboto"/>
              <a:cs typeface="Roboto"/>
              <a:sym typeface="Roboto"/>
            </a:endParaRPr>
          </a:p>
          <a:p>
            <a:pPr indent="-368300" lvl="0" marL="457200" rtl="0" algn="l">
              <a:lnSpc>
                <a:spcPct val="95000"/>
              </a:lnSpc>
              <a:spcBef>
                <a:spcPts val="0"/>
              </a:spcBef>
              <a:spcAft>
                <a:spcPts val="0"/>
              </a:spcAft>
              <a:buClr>
                <a:srgbClr val="000000"/>
              </a:buClr>
              <a:buSzPts val="2200"/>
              <a:buFont typeface="Roboto"/>
              <a:buChar char="●"/>
            </a:pPr>
            <a:r>
              <a:rPr lang="en" sz="2200">
                <a:solidFill>
                  <a:srgbClr val="000000"/>
                </a:solidFill>
                <a:latin typeface="Roboto"/>
                <a:ea typeface="Roboto"/>
                <a:cs typeface="Roboto"/>
                <a:sym typeface="Roboto"/>
              </a:rPr>
              <a:t>Generating leads, </a:t>
            </a:r>
            <a:endParaRPr sz="2200">
              <a:solidFill>
                <a:srgbClr val="000000"/>
              </a:solidFill>
              <a:latin typeface="Roboto"/>
              <a:ea typeface="Roboto"/>
              <a:cs typeface="Roboto"/>
              <a:sym typeface="Roboto"/>
            </a:endParaRPr>
          </a:p>
          <a:p>
            <a:pPr indent="0" lvl="0" marL="457200" rtl="0" algn="l">
              <a:lnSpc>
                <a:spcPct val="95000"/>
              </a:lnSpc>
              <a:spcBef>
                <a:spcPts val="1200"/>
              </a:spcBef>
              <a:spcAft>
                <a:spcPts val="1200"/>
              </a:spcAft>
              <a:buNone/>
            </a:pPr>
            <a:r>
              <a:t/>
            </a:r>
            <a:endParaRPr sz="2200">
              <a:solidFill>
                <a:srgbClr val="000000"/>
              </a:solidFill>
              <a:latin typeface="Roboto"/>
              <a:ea typeface="Roboto"/>
              <a:cs typeface="Roboto"/>
              <a:sym typeface="Roboto"/>
            </a:endParaRPr>
          </a:p>
        </p:txBody>
      </p:sp>
      <p:sp>
        <p:nvSpPr>
          <p:cNvPr id="140" name="Google Shape;140;p25"/>
          <p:cNvSpPr txBox="1"/>
          <p:nvPr>
            <p:ph idx="1" type="body"/>
          </p:nvPr>
        </p:nvSpPr>
        <p:spPr>
          <a:xfrm>
            <a:off x="4138025" y="1251300"/>
            <a:ext cx="3502800" cy="2640900"/>
          </a:xfrm>
          <a:prstGeom prst="rect">
            <a:avLst/>
          </a:prstGeom>
        </p:spPr>
        <p:txBody>
          <a:bodyPr anchorCtr="0" anchor="ctr" bIns="91425" lIns="91425" spcFirstLastPara="1" rIns="91425" wrap="square" tIns="91425">
            <a:noAutofit/>
          </a:bodyPr>
          <a:lstStyle/>
          <a:p>
            <a:pPr indent="-368300" lvl="0" marL="457200" rtl="0" algn="l">
              <a:lnSpc>
                <a:spcPct val="95000"/>
              </a:lnSpc>
              <a:spcBef>
                <a:spcPts val="0"/>
              </a:spcBef>
              <a:spcAft>
                <a:spcPts val="0"/>
              </a:spcAft>
              <a:buClr>
                <a:srgbClr val="000000"/>
              </a:buClr>
              <a:buSzPts val="2200"/>
              <a:buFont typeface="Roboto"/>
              <a:buChar char="●"/>
            </a:pPr>
            <a:r>
              <a:rPr lang="en" sz="2200">
                <a:solidFill>
                  <a:srgbClr val="000000"/>
                </a:solidFill>
                <a:latin typeface="Roboto"/>
                <a:ea typeface="Roboto"/>
                <a:cs typeface="Roboto"/>
                <a:sym typeface="Roboto"/>
              </a:rPr>
              <a:t>B</a:t>
            </a:r>
            <a:r>
              <a:rPr lang="en" sz="2200">
                <a:solidFill>
                  <a:srgbClr val="000000"/>
                </a:solidFill>
                <a:latin typeface="Roboto"/>
                <a:ea typeface="Roboto"/>
                <a:cs typeface="Roboto"/>
                <a:sym typeface="Roboto"/>
              </a:rPr>
              <a:t>oosting sales,</a:t>
            </a:r>
            <a:endParaRPr sz="2200">
              <a:solidFill>
                <a:srgbClr val="000000"/>
              </a:solidFill>
              <a:latin typeface="Roboto"/>
              <a:ea typeface="Roboto"/>
              <a:cs typeface="Roboto"/>
              <a:sym typeface="Roboto"/>
            </a:endParaRPr>
          </a:p>
          <a:p>
            <a:pPr indent="-368300" lvl="0" marL="457200" rtl="0" algn="l">
              <a:lnSpc>
                <a:spcPct val="95000"/>
              </a:lnSpc>
              <a:spcBef>
                <a:spcPts val="0"/>
              </a:spcBef>
              <a:spcAft>
                <a:spcPts val="0"/>
              </a:spcAft>
              <a:buClr>
                <a:srgbClr val="000000"/>
              </a:buClr>
              <a:buSzPts val="2200"/>
              <a:buFont typeface="Roboto"/>
              <a:buChar char="●"/>
            </a:pPr>
            <a:r>
              <a:rPr lang="en" sz="2200">
                <a:solidFill>
                  <a:srgbClr val="000000"/>
                </a:solidFill>
                <a:latin typeface="Roboto"/>
                <a:ea typeface="Roboto"/>
                <a:cs typeface="Roboto"/>
                <a:sym typeface="Roboto"/>
              </a:rPr>
              <a:t>improving customer engagement and loyalty. </a:t>
            </a:r>
            <a:endParaRPr sz="2200">
              <a:solidFill>
                <a:srgbClr val="000000"/>
              </a:solidFill>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Goals: Use Case for BestAgro Business</a:t>
            </a:r>
            <a:endParaRPr/>
          </a:p>
        </p:txBody>
      </p:sp>
      <p:sp>
        <p:nvSpPr>
          <p:cNvPr id="146" name="Google Shape;146;p26"/>
          <p:cNvSpPr txBox="1"/>
          <p:nvPr>
            <p:ph idx="1" type="body"/>
          </p:nvPr>
        </p:nvSpPr>
        <p:spPr>
          <a:xfrm>
            <a:off x="311700" y="1251300"/>
            <a:ext cx="3959100" cy="2640900"/>
          </a:xfrm>
          <a:prstGeom prst="rect">
            <a:avLst/>
          </a:prstGeom>
        </p:spPr>
        <p:txBody>
          <a:bodyPr anchorCtr="0" anchor="ctr" bIns="91425" lIns="91425" spcFirstLastPara="1" rIns="91425" wrap="square" tIns="91425">
            <a:noAutofit/>
          </a:bodyPr>
          <a:lstStyle/>
          <a:p>
            <a:pPr indent="0" lvl="0" marL="457200" rtl="0" algn="l">
              <a:lnSpc>
                <a:spcPct val="95000"/>
              </a:lnSpc>
              <a:spcBef>
                <a:spcPts val="0"/>
              </a:spcBef>
              <a:spcAft>
                <a:spcPts val="0"/>
              </a:spcAft>
              <a:buNone/>
            </a:pPr>
            <a:r>
              <a:rPr b="1" lang="en" sz="2200">
                <a:solidFill>
                  <a:srgbClr val="000000"/>
                </a:solidFill>
                <a:latin typeface="Roboto"/>
                <a:ea typeface="Roboto"/>
                <a:cs typeface="Roboto"/>
                <a:sym typeface="Roboto"/>
              </a:rPr>
              <a:t>Business Goal:</a:t>
            </a:r>
            <a:endParaRPr b="1" sz="2200">
              <a:solidFill>
                <a:srgbClr val="000000"/>
              </a:solidFill>
              <a:latin typeface="Roboto"/>
              <a:ea typeface="Roboto"/>
              <a:cs typeface="Roboto"/>
              <a:sym typeface="Roboto"/>
            </a:endParaRPr>
          </a:p>
          <a:p>
            <a:pPr indent="0" lvl="0" marL="457200" rtl="0" algn="l">
              <a:lnSpc>
                <a:spcPct val="95000"/>
              </a:lnSpc>
              <a:spcBef>
                <a:spcPts val="1200"/>
              </a:spcBef>
              <a:spcAft>
                <a:spcPts val="0"/>
              </a:spcAft>
              <a:buNone/>
            </a:pPr>
            <a:r>
              <a:rPr lang="en" sz="2200">
                <a:solidFill>
                  <a:srgbClr val="000000"/>
                </a:solidFill>
                <a:latin typeface="Roboto"/>
                <a:ea typeface="Roboto"/>
                <a:cs typeface="Roboto"/>
                <a:sym typeface="Roboto"/>
              </a:rPr>
              <a:t>Establish a solid online presence and build an engaged community of followers. </a:t>
            </a:r>
            <a:endParaRPr sz="2200">
              <a:solidFill>
                <a:srgbClr val="000000"/>
              </a:solidFill>
              <a:latin typeface="Roboto"/>
              <a:ea typeface="Roboto"/>
              <a:cs typeface="Roboto"/>
              <a:sym typeface="Roboto"/>
            </a:endParaRPr>
          </a:p>
          <a:p>
            <a:pPr indent="0" lvl="0" marL="457200" rtl="0" algn="l">
              <a:lnSpc>
                <a:spcPct val="95000"/>
              </a:lnSpc>
              <a:spcBef>
                <a:spcPts val="1200"/>
              </a:spcBef>
              <a:spcAft>
                <a:spcPts val="0"/>
              </a:spcAft>
              <a:buNone/>
            </a:pPr>
            <a:r>
              <a:t/>
            </a:r>
            <a:endParaRPr sz="2200">
              <a:solidFill>
                <a:srgbClr val="000000"/>
              </a:solidFill>
              <a:latin typeface="Roboto"/>
              <a:ea typeface="Roboto"/>
              <a:cs typeface="Roboto"/>
              <a:sym typeface="Roboto"/>
            </a:endParaRPr>
          </a:p>
          <a:p>
            <a:pPr indent="0" lvl="0" marL="457200" rtl="0" algn="l">
              <a:lnSpc>
                <a:spcPct val="95000"/>
              </a:lnSpc>
              <a:spcBef>
                <a:spcPts val="1200"/>
              </a:spcBef>
              <a:spcAft>
                <a:spcPts val="1200"/>
              </a:spcAft>
              <a:buNone/>
            </a:pPr>
            <a:r>
              <a:t/>
            </a:r>
            <a:endParaRPr sz="2200">
              <a:solidFill>
                <a:srgbClr val="000000"/>
              </a:solidFill>
              <a:latin typeface="Roboto"/>
              <a:ea typeface="Roboto"/>
              <a:cs typeface="Roboto"/>
              <a:sym typeface="Roboto"/>
            </a:endParaRPr>
          </a:p>
        </p:txBody>
      </p:sp>
      <p:pic>
        <p:nvPicPr>
          <p:cNvPr id="147" name="Google Shape;147;p26"/>
          <p:cNvPicPr preferRelativeResize="0"/>
          <p:nvPr/>
        </p:nvPicPr>
        <p:blipFill>
          <a:blip r:embed="rId3">
            <a:alphaModFix/>
          </a:blip>
          <a:stretch>
            <a:fillRect/>
          </a:stretch>
        </p:blipFill>
        <p:spPr>
          <a:xfrm>
            <a:off x="4501974" y="1148875"/>
            <a:ext cx="6142776" cy="409417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Goals: Use Case for BestAgro Business</a:t>
            </a:r>
            <a:endParaRPr/>
          </a:p>
        </p:txBody>
      </p:sp>
      <p:sp>
        <p:nvSpPr>
          <p:cNvPr id="153" name="Google Shape;153;p27"/>
          <p:cNvSpPr txBox="1"/>
          <p:nvPr>
            <p:ph idx="1" type="body"/>
          </p:nvPr>
        </p:nvSpPr>
        <p:spPr>
          <a:xfrm>
            <a:off x="311700" y="1251300"/>
            <a:ext cx="5340000" cy="3324600"/>
          </a:xfrm>
          <a:prstGeom prst="rect">
            <a:avLst/>
          </a:prstGeom>
        </p:spPr>
        <p:txBody>
          <a:bodyPr anchorCtr="0" anchor="ctr" bIns="91425" lIns="91425" spcFirstLastPara="1" rIns="91425" wrap="square" tIns="91425">
            <a:noAutofit/>
          </a:bodyPr>
          <a:lstStyle/>
          <a:p>
            <a:pPr indent="0" lvl="0" marL="457200" rtl="0" algn="l">
              <a:lnSpc>
                <a:spcPct val="95000"/>
              </a:lnSpc>
              <a:spcBef>
                <a:spcPts val="0"/>
              </a:spcBef>
              <a:spcAft>
                <a:spcPts val="0"/>
              </a:spcAft>
              <a:buNone/>
            </a:pPr>
            <a:r>
              <a:rPr b="1" lang="en" sz="2200">
                <a:solidFill>
                  <a:srgbClr val="000000"/>
                </a:solidFill>
                <a:latin typeface="Roboto"/>
                <a:ea typeface="Roboto"/>
                <a:cs typeface="Roboto"/>
                <a:sym typeface="Roboto"/>
              </a:rPr>
              <a:t>Make the Goals SMART</a:t>
            </a:r>
            <a:endParaRPr b="1" sz="2200">
              <a:solidFill>
                <a:srgbClr val="000000"/>
              </a:solidFill>
              <a:latin typeface="Roboto"/>
              <a:ea typeface="Roboto"/>
              <a:cs typeface="Roboto"/>
              <a:sym typeface="Roboto"/>
            </a:endParaRPr>
          </a:p>
          <a:p>
            <a:pPr indent="0" lvl="0" marL="0" rtl="0" algn="l">
              <a:spcBef>
                <a:spcPts val="1200"/>
              </a:spcBef>
              <a:spcAft>
                <a:spcPts val="0"/>
              </a:spcAft>
              <a:buNone/>
            </a:pPr>
            <a:r>
              <a:rPr lang="en" sz="2100">
                <a:solidFill>
                  <a:srgbClr val="000000"/>
                </a:solidFill>
                <a:latin typeface="Roboto"/>
                <a:ea typeface="Roboto"/>
                <a:cs typeface="Roboto"/>
                <a:sym typeface="Roboto"/>
              </a:rPr>
              <a:t>Within the next three months, I aim to create and grow an active and engaged community of 500 followers on our primary social media platform.</a:t>
            </a:r>
            <a:endParaRPr sz="2100">
              <a:solidFill>
                <a:srgbClr val="000000"/>
              </a:solidFill>
              <a:latin typeface="Roboto"/>
              <a:ea typeface="Roboto"/>
              <a:cs typeface="Roboto"/>
              <a:sym typeface="Roboto"/>
            </a:endParaRPr>
          </a:p>
          <a:p>
            <a:pPr indent="0" lvl="0" marL="457200" rtl="0" algn="l">
              <a:lnSpc>
                <a:spcPct val="95000"/>
              </a:lnSpc>
              <a:spcBef>
                <a:spcPts val="1200"/>
              </a:spcBef>
              <a:spcAft>
                <a:spcPts val="1200"/>
              </a:spcAft>
              <a:buNone/>
            </a:pPr>
            <a:r>
              <a:t/>
            </a:r>
            <a:endParaRPr b="1" sz="2200">
              <a:solidFill>
                <a:srgbClr val="000000"/>
              </a:solidFill>
              <a:latin typeface="Roboto"/>
              <a:ea typeface="Roboto"/>
              <a:cs typeface="Roboto"/>
              <a:sym typeface="Roboto"/>
            </a:endParaRPr>
          </a:p>
        </p:txBody>
      </p:sp>
      <p:pic>
        <p:nvPicPr>
          <p:cNvPr id="154" name="Google Shape;154;p27"/>
          <p:cNvPicPr preferRelativeResize="0"/>
          <p:nvPr/>
        </p:nvPicPr>
        <p:blipFill>
          <a:blip r:embed="rId3">
            <a:alphaModFix/>
          </a:blip>
          <a:stretch>
            <a:fillRect/>
          </a:stretch>
        </p:blipFill>
        <p:spPr>
          <a:xfrm>
            <a:off x="5591474" y="1049325"/>
            <a:ext cx="6142776" cy="4094174"/>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pic>
        <p:nvPicPr>
          <p:cNvPr id="159" name="Google Shape;159;p28"/>
          <p:cNvPicPr preferRelativeResize="0"/>
          <p:nvPr/>
        </p:nvPicPr>
        <p:blipFill>
          <a:blip r:embed="rId3">
            <a:alphaModFix/>
          </a:blip>
          <a:stretch>
            <a:fillRect/>
          </a:stretch>
        </p:blipFill>
        <p:spPr>
          <a:xfrm>
            <a:off x="4104680" y="575763"/>
            <a:ext cx="6208295" cy="3991975"/>
          </a:xfrm>
          <a:prstGeom prst="rect">
            <a:avLst/>
          </a:prstGeom>
          <a:noFill/>
          <a:ln>
            <a:noFill/>
          </a:ln>
        </p:spPr>
      </p:pic>
      <p:sp>
        <p:nvSpPr>
          <p:cNvPr id="160" name="Google Shape;160;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Understanding Target Audience</a:t>
            </a:r>
            <a:r>
              <a:rPr lang="en"/>
              <a:t>: </a:t>
            </a:r>
            <a:endParaRPr/>
          </a:p>
        </p:txBody>
      </p:sp>
      <p:sp>
        <p:nvSpPr>
          <p:cNvPr id="161" name="Google Shape;161;p28"/>
          <p:cNvSpPr txBox="1"/>
          <p:nvPr>
            <p:ph idx="1" type="body"/>
          </p:nvPr>
        </p:nvSpPr>
        <p:spPr>
          <a:xfrm>
            <a:off x="311700" y="1251300"/>
            <a:ext cx="5131500" cy="3454800"/>
          </a:xfrm>
          <a:prstGeom prst="rect">
            <a:avLst/>
          </a:prstGeom>
        </p:spPr>
        <p:txBody>
          <a:bodyPr anchorCtr="0" anchor="ctr" bIns="91425" lIns="91425" spcFirstLastPara="1" rIns="91425" wrap="square" tIns="91425">
            <a:noAutofit/>
          </a:bodyPr>
          <a:lstStyle/>
          <a:p>
            <a:pPr indent="0" lvl="0" marL="0" rtl="0" algn="l">
              <a:lnSpc>
                <a:spcPct val="95000"/>
              </a:lnSpc>
              <a:spcBef>
                <a:spcPts val="0"/>
              </a:spcBef>
              <a:spcAft>
                <a:spcPts val="0"/>
              </a:spcAft>
              <a:buNone/>
            </a:pPr>
            <a:r>
              <a:rPr b="1" lang="en" sz="2200">
                <a:solidFill>
                  <a:srgbClr val="000000"/>
                </a:solidFill>
                <a:latin typeface="Roboto"/>
                <a:ea typeface="Roboto"/>
                <a:cs typeface="Roboto"/>
                <a:sym typeface="Roboto"/>
              </a:rPr>
              <a:t>Demographics (Statistical Information)</a:t>
            </a:r>
            <a:endParaRPr b="1" sz="2200">
              <a:solidFill>
                <a:srgbClr val="000000"/>
              </a:solidFill>
              <a:latin typeface="Roboto"/>
              <a:ea typeface="Roboto"/>
              <a:cs typeface="Roboto"/>
              <a:sym typeface="Roboto"/>
            </a:endParaRPr>
          </a:p>
          <a:p>
            <a:pPr indent="0" lvl="0" marL="0" rtl="0" algn="l">
              <a:lnSpc>
                <a:spcPct val="95000"/>
              </a:lnSpc>
              <a:spcBef>
                <a:spcPts val="1200"/>
              </a:spcBef>
              <a:spcAft>
                <a:spcPts val="0"/>
              </a:spcAft>
              <a:buNone/>
            </a:pPr>
            <a:r>
              <a:rPr lang="en">
                <a:solidFill>
                  <a:srgbClr val="000000"/>
                </a:solidFill>
                <a:latin typeface="Roboto"/>
                <a:ea typeface="Roboto"/>
                <a:cs typeface="Roboto"/>
                <a:sym typeface="Roboto"/>
              </a:rPr>
              <a:t>Age, gender, income level, education, and marital status</a:t>
            </a:r>
            <a:endParaRPr>
              <a:solidFill>
                <a:srgbClr val="000000"/>
              </a:solidFill>
              <a:latin typeface="Roboto"/>
              <a:ea typeface="Roboto"/>
              <a:cs typeface="Roboto"/>
              <a:sym typeface="Roboto"/>
            </a:endParaRPr>
          </a:p>
          <a:p>
            <a:pPr indent="0" lvl="0" marL="457200" rtl="0" algn="l">
              <a:lnSpc>
                <a:spcPct val="95000"/>
              </a:lnSpc>
              <a:spcBef>
                <a:spcPts val="1200"/>
              </a:spcBef>
              <a:spcAft>
                <a:spcPts val="0"/>
              </a:spcAft>
              <a:buNone/>
            </a:pPr>
            <a:r>
              <a:t/>
            </a:r>
            <a:endParaRPr>
              <a:solidFill>
                <a:srgbClr val="000000"/>
              </a:solidFill>
              <a:latin typeface="Roboto"/>
              <a:ea typeface="Roboto"/>
              <a:cs typeface="Roboto"/>
              <a:sym typeface="Roboto"/>
            </a:endParaRPr>
          </a:p>
          <a:p>
            <a:pPr indent="0" lvl="0" marL="0" rtl="0" algn="l">
              <a:lnSpc>
                <a:spcPct val="95000"/>
              </a:lnSpc>
              <a:spcBef>
                <a:spcPts val="1200"/>
              </a:spcBef>
              <a:spcAft>
                <a:spcPts val="0"/>
              </a:spcAft>
              <a:buNone/>
            </a:pPr>
            <a:r>
              <a:rPr b="1" lang="en" sz="2200">
                <a:solidFill>
                  <a:srgbClr val="000000"/>
                </a:solidFill>
                <a:latin typeface="Roboto"/>
                <a:ea typeface="Roboto"/>
                <a:cs typeface="Roboto"/>
                <a:sym typeface="Roboto"/>
              </a:rPr>
              <a:t>Psychographics (Behavioral Information)</a:t>
            </a:r>
            <a:endParaRPr b="1" sz="2200">
              <a:solidFill>
                <a:srgbClr val="000000"/>
              </a:solidFill>
              <a:latin typeface="Roboto"/>
              <a:ea typeface="Roboto"/>
              <a:cs typeface="Roboto"/>
              <a:sym typeface="Roboto"/>
            </a:endParaRPr>
          </a:p>
          <a:p>
            <a:pPr indent="0" lvl="0" marL="0" rtl="0" algn="l">
              <a:lnSpc>
                <a:spcPct val="95000"/>
              </a:lnSpc>
              <a:spcBef>
                <a:spcPts val="1200"/>
              </a:spcBef>
              <a:spcAft>
                <a:spcPts val="1200"/>
              </a:spcAft>
              <a:buNone/>
            </a:pPr>
            <a:r>
              <a:rPr lang="en">
                <a:solidFill>
                  <a:srgbClr val="000000"/>
                </a:solidFill>
                <a:latin typeface="Roboto"/>
                <a:ea typeface="Roboto"/>
                <a:cs typeface="Roboto"/>
                <a:sym typeface="Roboto"/>
              </a:rPr>
              <a:t>Interests, hobbies, values, attitudes, and lifestyle choices</a:t>
            </a:r>
            <a:endParaRPr>
              <a:solidFill>
                <a:srgbClr val="000000"/>
              </a:solidFill>
              <a:latin typeface="Roboto"/>
              <a:ea typeface="Roboto"/>
              <a:cs typeface="Roboto"/>
              <a:sym typeface="Robo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Audience</a:t>
            </a:r>
            <a:r>
              <a:rPr lang="en"/>
              <a:t>: Use Case for BestAgro Business</a:t>
            </a:r>
            <a:endParaRPr/>
          </a:p>
        </p:txBody>
      </p:sp>
      <p:sp>
        <p:nvSpPr>
          <p:cNvPr id="167" name="Google Shape;167;p29"/>
          <p:cNvSpPr txBox="1"/>
          <p:nvPr>
            <p:ph idx="1" type="body"/>
          </p:nvPr>
        </p:nvSpPr>
        <p:spPr>
          <a:xfrm>
            <a:off x="311700" y="1253300"/>
            <a:ext cx="5124000" cy="3253800"/>
          </a:xfrm>
          <a:prstGeom prst="rect">
            <a:avLst/>
          </a:prstGeom>
        </p:spPr>
        <p:txBody>
          <a:bodyPr anchorCtr="0" anchor="ctr" bIns="91425" lIns="91425" spcFirstLastPara="1" rIns="91425" wrap="square" tIns="91425">
            <a:noAutofit/>
          </a:bodyPr>
          <a:lstStyle/>
          <a:p>
            <a:pPr indent="-406400" lvl="0" marL="457200" rtl="0" algn="l">
              <a:lnSpc>
                <a:spcPct val="95000"/>
              </a:lnSpc>
              <a:spcBef>
                <a:spcPts val="0"/>
              </a:spcBef>
              <a:spcAft>
                <a:spcPts val="0"/>
              </a:spcAft>
              <a:buClr>
                <a:srgbClr val="000000"/>
              </a:buClr>
              <a:buSzPts val="2800"/>
              <a:buFont typeface="Roboto"/>
              <a:buChar char="●"/>
            </a:pPr>
            <a:r>
              <a:rPr b="1" lang="en" sz="2800">
                <a:solidFill>
                  <a:srgbClr val="000000"/>
                </a:solidFill>
                <a:latin typeface="Roboto"/>
                <a:ea typeface="Roboto"/>
                <a:cs typeface="Roboto"/>
                <a:sym typeface="Roboto"/>
              </a:rPr>
              <a:t>Local Consumers</a:t>
            </a:r>
            <a:endParaRPr b="1" sz="2800">
              <a:solidFill>
                <a:srgbClr val="000000"/>
              </a:solidFill>
              <a:latin typeface="Roboto"/>
              <a:ea typeface="Roboto"/>
              <a:cs typeface="Roboto"/>
              <a:sym typeface="Roboto"/>
            </a:endParaRPr>
          </a:p>
          <a:p>
            <a:pPr indent="-406400" lvl="0" marL="457200" rtl="0" algn="l">
              <a:lnSpc>
                <a:spcPct val="95000"/>
              </a:lnSpc>
              <a:spcBef>
                <a:spcPts val="0"/>
              </a:spcBef>
              <a:spcAft>
                <a:spcPts val="0"/>
              </a:spcAft>
              <a:buClr>
                <a:srgbClr val="000000"/>
              </a:buClr>
              <a:buSzPts val="2800"/>
              <a:buFont typeface="Roboto"/>
              <a:buChar char="●"/>
            </a:pPr>
            <a:r>
              <a:rPr b="1" lang="en" sz="2800">
                <a:solidFill>
                  <a:srgbClr val="000000"/>
                </a:solidFill>
                <a:latin typeface="Roboto"/>
                <a:ea typeface="Roboto"/>
                <a:cs typeface="Roboto"/>
                <a:sym typeface="Roboto"/>
              </a:rPr>
              <a:t>Restaurant and Cafe</a:t>
            </a:r>
            <a:endParaRPr b="1" sz="2800">
              <a:solidFill>
                <a:srgbClr val="000000"/>
              </a:solidFill>
              <a:latin typeface="Roboto"/>
              <a:ea typeface="Roboto"/>
              <a:cs typeface="Roboto"/>
              <a:sym typeface="Roboto"/>
            </a:endParaRPr>
          </a:p>
          <a:p>
            <a:pPr indent="-406400" lvl="0" marL="457200" rtl="0" algn="l">
              <a:lnSpc>
                <a:spcPct val="95000"/>
              </a:lnSpc>
              <a:spcBef>
                <a:spcPts val="0"/>
              </a:spcBef>
              <a:spcAft>
                <a:spcPts val="0"/>
              </a:spcAft>
              <a:buClr>
                <a:srgbClr val="000000"/>
              </a:buClr>
              <a:buSzPts val="2800"/>
              <a:buFont typeface="Roboto"/>
              <a:buChar char="●"/>
            </a:pPr>
            <a:r>
              <a:rPr b="1" lang="en" sz="2800">
                <a:solidFill>
                  <a:srgbClr val="000000"/>
                </a:solidFill>
                <a:latin typeface="Roboto"/>
                <a:ea typeface="Roboto"/>
                <a:cs typeface="Roboto"/>
                <a:sym typeface="Roboto"/>
              </a:rPr>
              <a:t>Farmer Market</a:t>
            </a:r>
            <a:endParaRPr b="1" sz="2800">
              <a:solidFill>
                <a:srgbClr val="000000"/>
              </a:solidFill>
              <a:latin typeface="Roboto"/>
              <a:ea typeface="Roboto"/>
              <a:cs typeface="Roboto"/>
              <a:sym typeface="Roboto"/>
            </a:endParaRPr>
          </a:p>
          <a:p>
            <a:pPr indent="-406400" lvl="0" marL="457200" rtl="0" algn="l">
              <a:lnSpc>
                <a:spcPct val="95000"/>
              </a:lnSpc>
              <a:spcBef>
                <a:spcPts val="0"/>
              </a:spcBef>
              <a:spcAft>
                <a:spcPts val="0"/>
              </a:spcAft>
              <a:buClr>
                <a:srgbClr val="000000"/>
              </a:buClr>
              <a:buSzPts val="2800"/>
              <a:buFont typeface="Roboto"/>
              <a:buChar char="●"/>
            </a:pPr>
            <a:r>
              <a:rPr b="1" lang="en" sz="2800">
                <a:solidFill>
                  <a:srgbClr val="000000"/>
                </a:solidFill>
                <a:latin typeface="Roboto"/>
                <a:ea typeface="Roboto"/>
                <a:cs typeface="Roboto"/>
                <a:sym typeface="Roboto"/>
              </a:rPr>
              <a:t>Super Markets</a:t>
            </a:r>
            <a:endParaRPr b="1" sz="2800">
              <a:solidFill>
                <a:srgbClr val="000000"/>
              </a:solidFill>
              <a:latin typeface="Roboto"/>
              <a:ea typeface="Roboto"/>
              <a:cs typeface="Roboto"/>
              <a:sym typeface="Roboto"/>
            </a:endParaRPr>
          </a:p>
        </p:txBody>
      </p:sp>
      <p:pic>
        <p:nvPicPr>
          <p:cNvPr id="168" name="Google Shape;168;p29"/>
          <p:cNvPicPr preferRelativeResize="0"/>
          <p:nvPr/>
        </p:nvPicPr>
        <p:blipFill rotWithShape="1">
          <a:blip r:embed="rId3">
            <a:alphaModFix/>
          </a:blip>
          <a:srcRect b="0" l="17175" r="23187" t="0"/>
          <a:stretch/>
        </p:blipFill>
        <p:spPr>
          <a:xfrm>
            <a:off x="5435700" y="1253300"/>
            <a:ext cx="3708426" cy="30053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Audience: Demographics of Local Consumers</a:t>
            </a:r>
            <a:endParaRPr/>
          </a:p>
        </p:txBody>
      </p:sp>
      <p:sp>
        <p:nvSpPr>
          <p:cNvPr id="174" name="Google Shape;174;p30"/>
          <p:cNvSpPr txBox="1"/>
          <p:nvPr>
            <p:ph idx="1" type="body"/>
          </p:nvPr>
        </p:nvSpPr>
        <p:spPr>
          <a:xfrm>
            <a:off x="311700" y="1253300"/>
            <a:ext cx="8243100" cy="3253800"/>
          </a:xfrm>
          <a:prstGeom prst="rect">
            <a:avLst/>
          </a:prstGeom>
        </p:spPr>
        <p:txBody>
          <a:bodyPr anchorCtr="0" anchor="ctr" bIns="91425" lIns="91425" spcFirstLastPara="1" rIns="91425" wrap="square" tIns="91425">
            <a:noAutofit/>
          </a:bodyPr>
          <a:lstStyle/>
          <a:p>
            <a:pPr indent="0" lvl="0" marL="0" rtl="0" algn="l">
              <a:lnSpc>
                <a:spcPct val="95000"/>
              </a:lnSpc>
              <a:spcBef>
                <a:spcPts val="0"/>
              </a:spcBef>
              <a:spcAft>
                <a:spcPts val="0"/>
              </a:spcAft>
              <a:buNone/>
            </a:pPr>
            <a:r>
              <a:rPr b="1" lang="en" sz="2600">
                <a:solidFill>
                  <a:srgbClr val="000000"/>
                </a:solidFill>
                <a:latin typeface="Roboto"/>
                <a:ea typeface="Roboto"/>
                <a:cs typeface="Roboto"/>
                <a:sym typeface="Roboto"/>
              </a:rPr>
              <a:t> - Age: </a:t>
            </a:r>
            <a:r>
              <a:rPr lang="en" sz="2300">
                <a:solidFill>
                  <a:srgbClr val="000000"/>
                </a:solidFill>
                <a:latin typeface="Roboto"/>
                <a:ea typeface="Roboto"/>
                <a:cs typeface="Roboto"/>
                <a:sym typeface="Roboto"/>
              </a:rPr>
              <a:t>Broad range from young adults to seniors.</a:t>
            </a:r>
            <a:endParaRPr sz="2300">
              <a:solidFill>
                <a:srgbClr val="000000"/>
              </a:solidFill>
              <a:latin typeface="Roboto"/>
              <a:ea typeface="Roboto"/>
              <a:cs typeface="Roboto"/>
              <a:sym typeface="Roboto"/>
            </a:endParaRPr>
          </a:p>
          <a:p>
            <a:pPr indent="0" lvl="0" marL="0" rtl="0" algn="l">
              <a:lnSpc>
                <a:spcPct val="95000"/>
              </a:lnSpc>
              <a:spcBef>
                <a:spcPts val="1200"/>
              </a:spcBef>
              <a:spcAft>
                <a:spcPts val="0"/>
              </a:spcAft>
              <a:buNone/>
            </a:pPr>
            <a:r>
              <a:rPr b="1" lang="en" sz="2600">
                <a:solidFill>
                  <a:srgbClr val="000000"/>
                </a:solidFill>
                <a:latin typeface="Roboto"/>
                <a:ea typeface="Roboto"/>
                <a:cs typeface="Roboto"/>
                <a:sym typeface="Roboto"/>
              </a:rPr>
              <a:t>  - Family Status: </a:t>
            </a:r>
            <a:r>
              <a:rPr lang="en" sz="2200">
                <a:solidFill>
                  <a:srgbClr val="000000"/>
                </a:solidFill>
                <a:latin typeface="Roboto"/>
                <a:ea typeface="Roboto"/>
                <a:cs typeface="Roboto"/>
                <a:sym typeface="Roboto"/>
              </a:rPr>
              <a:t>May include families with children, couples, or individuals.</a:t>
            </a:r>
            <a:endParaRPr sz="2200">
              <a:solidFill>
                <a:srgbClr val="000000"/>
              </a:solidFill>
              <a:latin typeface="Roboto"/>
              <a:ea typeface="Roboto"/>
              <a:cs typeface="Roboto"/>
              <a:sym typeface="Roboto"/>
            </a:endParaRPr>
          </a:p>
          <a:p>
            <a:pPr indent="0" lvl="0" marL="0" rtl="0" algn="l">
              <a:lnSpc>
                <a:spcPct val="95000"/>
              </a:lnSpc>
              <a:spcBef>
                <a:spcPts val="1200"/>
              </a:spcBef>
              <a:spcAft>
                <a:spcPts val="0"/>
              </a:spcAft>
              <a:buNone/>
            </a:pPr>
            <a:r>
              <a:rPr b="1" lang="en" sz="2600">
                <a:solidFill>
                  <a:srgbClr val="000000"/>
                </a:solidFill>
                <a:latin typeface="Roboto"/>
                <a:ea typeface="Roboto"/>
                <a:cs typeface="Roboto"/>
                <a:sym typeface="Roboto"/>
              </a:rPr>
              <a:t>  - Income: </a:t>
            </a:r>
            <a:r>
              <a:rPr lang="en" sz="2200">
                <a:solidFill>
                  <a:srgbClr val="000000"/>
                </a:solidFill>
                <a:latin typeface="Roboto"/>
                <a:ea typeface="Roboto"/>
                <a:cs typeface="Roboto"/>
                <a:sym typeface="Roboto"/>
              </a:rPr>
              <a:t>Varied income levels, from low to high, depending on the local community.</a:t>
            </a:r>
            <a:endParaRPr sz="2200">
              <a:solidFill>
                <a:srgbClr val="000000"/>
              </a:solidFill>
              <a:latin typeface="Roboto"/>
              <a:ea typeface="Roboto"/>
              <a:cs typeface="Roboto"/>
              <a:sym typeface="Roboto"/>
            </a:endParaRPr>
          </a:p>
          <a:p>
            <a:pPr indent="0" lvl="0" marL="0" rtl="0" algn="l">
              <a:lnSpc>
                <a:spcPct val="95000"/>
              </a:lnSpc>
              <a:spcBef>
                <a:spcPts val="1200"/>
              </a:spcBef>
              <a:spcAft>
                <a:spcPts val="0"/>
              </a:spcAft>
              <a:buNone/>
            </a:pPr>
            <a:r>
              <a:rPr b="1" lang="en" sz="2600">
                <a:solidFill>
                  <a:srgbClr val="000000"/>
                </a:solidFill>
                <a:latin typeface="Roboto"/>
                <a:ea typeface="Roboto"/>
                <a:cs typeface="Roboto"/>
                <a:sym typeface="Roboto"/>
              </a:rPr>
              <a:t>  - Location: </a:t>
            </a:r>
            <a:r>
              <a:rPr lang="en" sz="2200">
                <a:solidFill>
                  <a:srgbClr val="000000"/>
                </a:solidFill>
                <a:latin typeface="Roboto"/>
                <a:ea typeface="Roboto"/>
                <a:cs typeface="Roboto"/>
                <a:sym typeface="Roboto"/>
              </a:rPr>
              <a:t>Residents of the local community where the farm is located.</a:t>
            </a:r>
            <a:endParaRPr b="1" sz="2600">
              <a:solidFill>
                <a:srgbClr val="000000"/>
              </a:solidFill>
              <a:latin typeface="Roboto"/>
              <a:ea typeface="Roboto"/>
              <a:cs typeface="Roboto"/>
              <a:sym typeface="Roboto"/>
            </a:endParaRPr>
          </a:p>
          <a:p>
            <a:pPr indent="0" lvl="0" marL="0" rtl="0" algn="l">
              <a:lnSpc>
                <a:spcPct val="95000"/>
              </a:lnSpc>
              <a:spcBef>
                <a:spcPts val="1200"/>
              </a:spcBef>
              <a:spcAft>
                <a:spcPts val="1200"/>
              </a:spcAft>
              <a:buNone/>
            </a:pPr>
            <a:r>
              <a:t/>
            </a:r>
            <a:endParaRPr b="1" sz="2600">
              <a:solidFill>
                <a:srgbClr val="000000"/>
              </a:solidFill>
              <a:latin typeface="Roboto"/>
              <a:ea typeface="Roboto"/>
              <a:cs typeface="Roboto"/>
              <a:sym typeface="Robo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Audience: Demographics of Super Market</a:t>
            </a:r>
            <a:endParaRPr/>
          </a:p>
        </p:txBody>
      </p:sp>
      <p:sp>
        <p:nvSpPr>
          <p:cNvPr id="180" name="Google Shape;180;p31"/>
          <p:cNvSpPr txBox="1"/>
          <p:nvPr>
            <p:ph idx="1" type="body"/>
          </p:nvPr>
        </p:nvSpPr>
        <p:spPr>
          <a:xfrm>
            <a:off x="311700" y="1253300"/>
            <a:ext cx="8243100" cy="3253800"/>
          </a:xfrm>
          <a:prstGeom prst="rect">
            <a:avLst/>
          </a:prstGeom>
        </p:spPr>
        <p:txBody>
          <a:bodyPr anchorCtr="0" anchor="ctr" bIns="91425" lIns="91425" spcFirstLastPara="1" rIns="91425" wrap="square" tIns="91425">
            <a:noAutofit/>
          </a:bodyPr>
          <a:lstStyle/>
          <a:p>
            <a:pPr indent="0" lvl="0" marL="0" rtl="0" algn="l">
              <a:lnSpc>
                <a:spcPct val="95000"/>
              </a:lnSpc>
              <a:spcBef>
                <a:spcPts val="0"/>
              </a:spcBef>
              <a:spcAft>
                <a:spcPts val="0"/>
              </a:spcAft>
              <a:buNone/>
            </a:pPr>
            <a:r>
              <a:rPr b="1" lang="en" sz="2600">
                <a:solidFill>
                  <a:srgbClr val="000000"/>
                </a:solidFill>
                <a:latin typeface="Roboto"/>
                <a:ea typeface="Roboto"/>
                <a:cs typeface="Roboto"/>
                <a:sym typeface="Roboto"/>
              </a:rPr>
              <a:t>   - Age: </a:t>
            </a:r>
            <a:r>
              <a:rPr lang="en" sz="2500">
                <a:solidFill>
                  <a:srgbClr val="000000"/>
                </a:solidFill>
                <a:latin typeface="Roboto"/>
                <a:ea typeface="Roboto"/>
                <a:cs typeface="Roboto"/>
                <a:sym typeface="Roboto"/>
              </a:rPr>
              <a:t>Super Market</a:t>
            </a:r>
            <a:r>
              <a:rPr lang="en" sz="2200">
                <a:solidFill>
                  <a:srgbClr val="000000"/>
                </a:solidFill>
                <a:latin typeface="Roboto"/>
                <a:ea typeface="Roboto"/>
                <a:cs typeface="Roboto"/>
                <a:sym typeface="Roboto"/>
              </a:rPr>
              <a:t> owners or mana</a:t>
            </a:r>
            <a:r>
              <a:rPr lang="en" sz="2200">
                <a:solidFill>
                  <a:srgbClr val="000000"/>
                </a:solidFill>
                <a:latin typeface="Roboto"/>
                <a:ea typeface="Roboto"/>
                <a:cs typeface="Roboto"/>
                <a:sym typeface="Roboto"/>
              </a:rPr>
              <a:t>gers can vary in age, but they are typically adults with business acumen.</a:t>
            </a:r>
            <a:endParaRPr sz="2200">
              <a:solidFill>
                <a:srgbClr val="000000"/>
              </a:solidFill>
              <a:latin typeface="Roboto"/>
              <a:ea typeface="Roboto"/>
              <a:cs typeface="Roboto"/>
              <a:sym typeface="Roboto"/>
            </a:endParaRPr>
          </a:p>
          <a:p>
            <a:pPr indent="0" lvl="0" marL="0" rtl="0" algn="l">
              <a:lnSpc>
                <a:spcPct val="95000"/>
              </a:lnSpc>
              <a:spcBef>
                <a:spcPts val="1200"/>
              </a:spcBef>
              <a:spcAft>
                <a:spcPts val="0"/>
              </a:spcAft>
              <a:buNone/>
            </a:pPr>
            <a:r>
              <a:rPr b="1" lang="en" sz="2600">
                <a:solidFill>
                  <a:srgbClr val="000000"/>
                </a:solidFill>
                <a:latin typeface="Roboto"/>
                <a:ea typeface="Roboto"/>
                <a:cs typeface="Roboto"/>
                <a:sym typeface="Roboto"/>
              </a:rPr>
              <a:t>   - Income: </a:t>
            </a:r>
            <a:r>
              <a:rPr lang="en" sz="2300">
                <a:solidFill>
                  <a:srgbClr val="000000"/>
                </a:solidFill>
                <a:latin typeface="Roboto"/>
                <a:ea typeface="Roboto"/>
                <a:cs typeface="Roboto"/>
                <a:sym typeface="Roboto"/>
              </a:rPr>
              <a:t>Varies based on the size and success of the store.</a:t>
            </a:r>
            <a:endParaRPr sz="2300">
              <a:solidFill>
                <a:srgbClr val="000000"/>
              </a:solidFill>
              <a:latin typeface="Roboto"/>
              <a:ea typeface="Roboto"/>
              <a:cs typeface="Roboto"/>
              <a:sym typeface="Roboto"/>
            </a:endParaRPr>
          </a:p>
          <a:p>
            <a:pPr indent="0" lvl="0" marL="0" rtl="0" algn="l">
              <a:lnSpc>
                <a:spcPct val="95000"/>
              </a:lnSpc>
              <a:spcBef>
                <a:spcPts val="1200"/>
              </a:spcBef>
              <a:spcAft>
                <a:spcPts val="0"/>
              </a:spcAft>
              <a:buNone/>
            </a:pPr>
            <a:r>
              <a:rPr b="1" lang="en" sz="2600">
                <a:solidFill>
                  <a:srgbClr val="000000"/>
                </a:solidFill>
                <a:latin typeface="Roboto"/>
                <a:ea typeface="Roboto"/>
                <a:cs typeface="Roboto"/>
                <a:sym typeface="Roboto"/>
              </a:rPr>
              <a:t>   - Location: </a:t>
            </a:r>
            <a:r>
              <a:rPr lang="en" sz="2300">
                <a:solidFill>
                  <a:srgbClr val="000000"/>
                </a:solidFill>
                <a:latin typeface="Roboto"/>
                <a:ea typeface="Roboto"/>
                <a:cs typeface="Roboto"/>
                <a:sym typeface="Roboto"/>
              </a:rPr>
              <a:t>Local grocery stores within the farm's distribution radius.</a:t>
            </a:r>
            <a:endParaRPr sz="2300">
              <a:solidFill>
                <a:srgbClr val="000000"/>
              </a:solidFill>
              <a:latin typeface="Roboto"/>
              <a:ea typeface="Roboto"/>
              <a:cs typeface="Roboto"/>
              <a:sym typeface="Roboto"/>
            </a:endParaRPr>
          </a:p>
          <a:p>
            <a:pPr indent="0" lvl="0" marL="0" rtl="0" algn="l">
              <a:lnSpc>
                <a:spcPct val="95000"/>
              </a:lnSpc>
              <a:spcBef>
                <a:spcPts val="1200"/>
              </a:spcBef>
              <a:spcAft>
                <a:spcPts val="1200"/>
              </a:spcAft>
              <a:buNone/>
            </a:pPr>
            <a:r>
              <a:t/>
            </a:r>
            <a:endParaRPr b="1" sz="2600">
              <a:solidFill>
                <a:srgbClr val="000000"/>
              </a:solidFill>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Outline</a:t>
            </a:r>
            <a:endParaRPr/>
          </a:p>
        </p:txBody>
      </p:sp>
      <p:sp>
        <p:nvSpPr>
          <p:cNvPr id="63" name="Google Shape;63;p14"/>
          <p:cNvSpPr txBox="1"/>
          <p:nvPr>
            <p:ph idx="1" type="body"/>
          </p:nvPr>
        </p:nvSpPr>
        <p:spPr>
          <a:xfrm>
            <a:off x="311700" y="1251300"/>
            <a:ext cx="6986700" cy="2640900"/>
          </a:xfrm>
          <a:prstGeom prst="rect">
            <a:avLst/>
          </a:prstGeom>
        </p:spPr>
        <p:txBody>
          <a:bodyPr anchorCtr="0" anchor="ctr" bIns="91425" lIns="91425" spcFirstLastPara="1" rIns="91425" wrap="square" tIns="91425">
            <a:normAutofit/>
          </a:bodyPr>
          <a:lstStyle/>
          <a:p>
            <a:pPr indent="-431800" lvl="0" marL="457200" rtl="0" algn="l">
              <a:spcBef>
                <a:spcPts val="0"/>
              </a:spcBef>
              <a:spcAft>
                <a:spcPts val="0"/>
              </a:spcAft>
              <a:buSzPts val="3200"/>
              <a:buAutoNum type="arabicPeriod"/>
            </a:pPr>
            <a:r>
              <a:rPr lang="en" sz="3200">
                <a:solidFill>
                  <a:srgbClr val="000000"/>
                </a:solidFill>
                <a:latin typeface="Roboto"/>
                <a:ea typeface="Roboto"/>
                <a:cs typeface="Roboto"/>
                <a:sym typeface="Roboto"/>
              </a:rPr>
              <a:t>Introduction to Digital Marketing</a:t>
            </a:r>
            <a:endParaRPr sz="3200">
              <a:solidFill>
                <a:srgbClr val="000000"/>
              </a:solidFill>
              <a:latin typeface="Roboto"/>
              <a:ea typeface="Roboto"/>
              <a:cs typeface="Roboto"/>
              <a:sym typeface="Roboto"/>
            </a:endParaRPr>
          </a:p>
          <a:p>
            <a:pPr indent="-431800" lvl="0" marL="457200" rtl="0" algn="l">
              <a:spcBef>
                <a:spcPts val="0"/>
              </a:spcBef>
              <a:spcAft>
                <a:spcPts val="0"/>
              </a:spcAft>
              <a:buClr>
                <a:srgbClr val="000000"/>
              </a:buClr>
              <a:buSzPts val="3200"/>
              <a:buFont typeface="Roboto"/>
              <a:buAutoNum type="arabicPeriod"/>
            </a:pPr>
            <a:r>
              <a:rPr lang="en" sz="3200">
                <a:solidFill>
                  <a:srgbClr val="000000"/>
                </a:solidFill>
                <a:latin typeface="Roboto"/>
                <a:ea typeface="Roboto"/>
                <a:cs typeface="Roboto"/>
                <a:sym typeface="Roboto"/>
              </a:rPr>
              <a:t>Plan and Create Content</a:t>
            </a:r>
            <a:endParaRPr sz="3200">
              <a:solidFill>
                <a:srgbClr val="000000"/>
              </a:solidFill>
              <a:latin typeface="Roboto"/>
              <a:ea typeface="Roboto"/>
              <a:cs typeface="Roboto"/>
              <a:sym typeface="Roboto"/>
            </a:endParaRPr>
          </a:p>
          <a:p>
            <a:pPr indent="-431800" lvl="0" marL="457200" rtl="0" algn="l">
              <a:spcBef>
                <a:spcPts val="0"/>
              </a:spcBef>
              <a:spcAft>
                <a:spcPts val="0"/>
              </a:spcAft>
              <a:buClr>
                <a:srgbClr val="000000"/>
              </a:buClr>
              <a:buSzPts val="3200"/>
              <a:buFont typeface="Roboto"/>
              <a:buAutoNum type="arabicPeriod"/>
            </a:pPr>
            <a:r>
              <a:rPr lang="en" sz="3200">
                <a:solidFill>
                  <a:srgbClr val="000000"/>
                </a:solidFill>
                <a:latin typeface="Roboto"/>
                <a:ea typeface="Roboto"/>
                <a:cs typeface="Roboto"/>
                <a:sym typeface="Roboto"/>
              </a:rPr>
              <a:t>Publish and Engage</a:t>
            </a:r>
            <a:endParaRPr sz="3200">
              <a:solidFill>
                <a:srgbClr val="000000"/>
              </a:solidFill>
              <a:latin typeface="Roboto"/>
              <a:ea typeface="Roboto"/>
              <a:cs typeface="Roboto"/>
              <a:sym typeface="Roboto"/>
            </a:endParaRPr>
          </a:p>
          <a:p>
            <a:pPr indent="-431800" lvl="0" marL="457200" rtl="0" algn="l">
              <a:spcBef>
                <a:spcPts val="0"/>
              </a:spcBef>
              <a:spcAft>
                <a:spcPts val="0"/>
              </a:spcAft>
              <a:buClr>
                <a:srgbClr val="000000"/>
              </a:buClr>
              <a:buSzPts val="3200"/>
              <a:buFont typeface="Roboto"/>
              <a:buAutoNum type="arabicPeriod"/>
            </a:pPr>
            <a:r>
              <a:rPr lang="en" sz="3200">
                <a:solidFill>
                  <a:srgbClr val="000000"/>
                </a:solidFill>
                <a:latin typeface="Roboto"/>
                <a:ea typeface="Roboto"/>
                <a:cs typeface="Roboto"/>
                <a:sym typeface="Roboto"/>
              </a:rPr>
              <a:t>Analyze and Improve</a:t>
            </a:r>
            <a:endParaRPr sz="3200">
              <a:solidFill>
                <a:srgbClr val="000000"/>
              </a:solidFill>
              <a:latin typeface="Roboto"/>
              <a:ea typeface="Roboto"/>
              <a:cs typeface="Roboto"/>
              <a:sym typeface="Robot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Audience: </a:t>
            </a:r>
            <a:r>
              <a:rPr lang="en" sz="2888"/>
              <a:t>Psychographics of Local Consumers</a:t>
            </a:r>
            <a:endParaRPr sz="2888"/>
          </a:p>
        </p:txBody>
      </p:sp>
      <p:sp>
        <p:nvSpPr>
          <p:cNvPr id="186" name="Google Shape;186;p32"/>
          <p:cNvSpPr txBox="1"/>
          <p:nvPr>
            <p:ph idx="1" type="body"/>
          </p:nvPr>
        </p:nvSpPr>
        <p:spPr>
          <a:xfrm>
            <a:off x="311700" y="1253300"/>
            <a:ext cx="8243100" cy="3253800"/>
          </a:xfrm>
          <a:prstGeom prst="rect">
            <a:avLst/>
          </a:prstGeom>
        </p:spPr>
        <p:txBody>
          <a:bodyPr anchorCtr="0" anchor="ctr" bIns="91425" lIns="91425" spcFirstLastPara="1" rIns="91425" wrap="square" tIns="91425">
            <a:noAutofit/>
          </a:bodyPr>
          <a:lstStyle/>
          <a:p>
            <a:pPr indent="0" lvl="0" marL="0" rtl="0" algn="l">
              <a:lnSpc>
                <a:spcPct val="95000"/>
              </a:lnSpc>
              <a:spcBef>
                <a:spcPts val="0"/>
              </a:spcBef>
              <a:spcAft>
                <a:spcPts val="0"/>
              </a:spcAft>
              <a:buNone/>
            </a:pPr>
            <a:r>
              <a:t/>
            </a:r>
            <a:endParaRPr sz="2400">
              <a:solidFill>
                <a:srgbClr val="000000"/>
              </a:solidFill>
              <a:latin typeface="Roboto"/>
              <a:ea typeface="Roboto"/>
              <a:cs typeface="Roboto"/>
              <a:sym typeface="Roboto"/>
            </a:endParaRPr>
          </a:p>
          <a:p>
            <a:pPr indent="0" lvl="0" marL="0" rtl="0" algn="l">
              <a:lnSpc>
                <a:spcPct val="95000"/>
              </a:lnSpc>
              <a:spcBef>
                <a:spcPts val="1200"/>
              </a:spcBef>
              <a:spcAft>
                <a:spcPts val="0"/>
              </a:spcAft>
              <a:buNone/>
            </a:pPr>
            <a:r>
              <a:t/>
            </a:r>
            <a:endParaRPr sz="2400">
              <a:solidFill>
                <a:srgbClr val="000000"/>
              </a:solidFill>
              <a:latin typeface="Roboto"/>
              <a:ea typeface="Roboto"/>
              <a:cs typeface="Roboto"/>
              <a:sym typeface="Roboto"/>
            </a:endParaRPr>
          </a:p>
          <a:p>
            <a:pPr indent="0" lvl="0" marL="0" rtl="0" algn="l">
              <a:lnSpc>
                <a:spcPct val="95000"/>
              </a:lnSpc>
              <a:spcBef>
                <a:spcPts val="1200"/>
              </a:spcBef>
              <a:spcAft>
                <a:spcPts val="0"/>
              </a:spcAft>
              <a:buNone/>
            </a:pPr>
            <a:r>
              <a:rPr b="1" lang="en" sz="2400">
                <a:solidFill>
                  <a:srgbClr val="000000"/>
                </a:solidFill>
                <a:latin typeface="Roboto"/>
                <a:ea typeface="Roboto"/>
                <a:cs typeface="Roboto"/>
                <a:sym typeface="Roboto"/>
              </a:rPr>
              <a:t>Lifestyle:</a:t>
            </a:r>
            <a:r>
              <a:rPr lang="en" sz="2400">
                <a:solidFill>
                  <a:srgbClr val="000000"/>
                </a:solidFill>
                <a:latin typeface="Roboto"/>
                <a:ea typeface="Roboto"/>
                <a:cs typeface="Roboto"/>
                <a:sym typeface="Roboto"/>
              </a:rPr>
              <a:t> Local consumers seeking fresh vegetables may prioritize a healthy and sustainable lifestyle. </a:t>
            </a:r>
            <a:endParaRPr sz="2400">
              <a:solidFill>
                <a:srgbClr val="000000"/>
              </a:solidFill>
              <a:latin typeface="Roboto"/>
              <a:ea typeface="Roboto"/>
              <a:cs typeface="Roboto"/>
              <a:sym typeface="Roboto"/>
            </a:endParaRPr>
          </a:p>
          <a:p>
            <a:pPr indent="0" lvl="0" marL="0" rtl="0" algn="l">
              <a:lnSpc>
                <a:spcPct val="95000"/>
              </a:lnSpc>
              <a:spcBef>
                <a:spcPts val="1200"/>
              </a:spcBef>
              <a:spcAft>
                <a:spcPts val="0"/>
              </a:spcAft>
              <a:buNone/>
            </a:pPr>
            <a:r>
              <a:rPr b="1" lang="en" sz="2400">
                <a:solidFill>
                  <a:srgbClr val="000000"/>
                </a:solidFill>
                <a:latin typeface="Roboto"/>
                <a:ea typeface="Roboto"/>
                <a:cs typeface="Roboto"/>
                <a:sym typeface="Roboto"/>
              </a:rPr>
              <a:t>Values:</a:t>
            </a:r>
            <a:r>
              <a:rPr lang="en" sz="2400">
                <a:solidFill>
                  <a:srgbClr val="000000"/>
                </a:solidFill>
                <a:latin typeface="Roboto"/>
                <a:ea typeface="Roboto"/>
                <a:cs typeface="Roboto"/>
                <a:sym typeface="Roboto"/>
              </a:rPr>
              <a:t> Quality, freshness, and supporting local agriculture are likely important to them.</a:t>
            </a:r>
            <a:endParaRPr sz="2400">
              <a:solidFill>
                <a:srgbClr val="000000"/>
              </a:solidFill>
              <a:latin typeface="Roboto"/>
              <a:ea typeface="Roboto"/>
              <a:cs typeface="Roboto"/>
              <a:sym typeface="Roboto"/>
            </a:endParaRPr>
          </a:p>
          <a:p>
            <a:pPr indent="0" lvl="0" marL="0" rtl="0" algn="l">
              <a:lnSpc>
                <a:spcPct val="95000"/>
              </a:lnSpc>
              <a:spcBef>
                <a:spcPts val="1200"/>
              </a:spcBef>
              <a:spcAft>
                <a:spcPts val="0"/>
              </a:spcAft>
              <a:buNone/>
            </a:pPr>
            <a:r>
              <a:rPr b="1" lang="en" sz="2400">
                <a:solidFill>
                  <a:srgbClr val="000000"/>
                </a:solidFill>
                <a:latin typeface="Roboto"/>
                <a:ea typeface="Roboto"/>
                <a:cs typeface="Roboto"/>
                <a:sym typeface="Roboto"/>
              </a:rPr>
              <a:t>Behaviors:</a:t>
            </a:r>
            <a:r>
              <a:rPr lang="en" sz="2400">
                <a:solidFill>
                  <a:srgbClr val="000000"/>
                </a:solidFill>
                <a:latin typeface="Roboto"/>
                <a:ea typeface="Roboto"/>
                <a:cs typeface="Roboto"/>
                <a:sym typeface="Roboto"/>
              </a:rPr>
              <a:t> They may actively seek out locally grown produce, visit farmers' markets, and prefer seasonal and organic options.</a:t>
            </a:r>
            <a:endParaRPr sz="2400">
              <a:solidFill>
                <a:srgbClr val="000000"/>
              </a:solidFill>
              <a:latin typeface="Roboto"/>
              <a:ea typeface="Roboto"/>
              <a:cs typeface="Roboto"/>
              <a:sym typeface="Roboto"/>
            </a:endParaRPr>
          </a:p>
          <a:p>
            <a:pPr indent="0" lvl="0" marL="0" rtl="0" algn="l">
              <a:lnSpc>
                <a:spcPct val="95000"/>
              </a:lnSpc>
              <a:spcBef>
                <a:spcPts val="1200"/>
              </a:spcBef>
              <a:spcAft>
                <a:spcPts val="0"/>
              </a:spcAft>
              <a:buNone/>
            </a:pPr>
            <a:r>
              <a:t/>
            </a:r>
            <a:endParaRPr sz="2400">
              <a:solidFill>
                <a:srgbClr val="000000"/>
              </a:solidFill>
              <a:latin typeface="Roboto"/>
              <a:ea typeface="Roboto"/>
              <a:cs typeface="Roboto"/>
              <a:sym typeface="Roboto"/>
            </a:endParaRPr>
          </a:p>
          <a:p>
            <a:pPr indent="0" lvl="0" marL="0" rtl="0" algn="l">
              <a:lnSpc>
                <a:spcPct val="95000"/>
              </a:lnSpc>
              <a:spcBef>
                <a:spcPts val="1200"/>
              </a:spcBef>
              <a:spcAft>
                <a:spcPts val="1200"/>
              </a:spcAft>
              <a:buNone/>
            </a:pPr>
            <a:r>
              <a:t/>
            </a:r>
            <a:endParaRPr sz="2400">
              <a:solidFill>
                <a:srgbClr val="000000"/>
              </a:solidFill>
              <a:latin typeface="Roboto"/>
              <a:ea typeface="Roboto"/>
              <a:cs typeface="Roboto"/>
              <a:sym typeface="Robot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Audience: </a:t>
            </a:r>
            <a:r>
              <a:rPr lang="en" sz="2888"/>
              <a:t>Psychographics of Local Consumers</a:t>
            </a:r>
            <a:endParaRPr sz="2888"/>
          </a:p>
        </p:txBody>
      </p:sp>
      <p:sp>
        <p:nvSpPr>
          <p:cNvPr id="192" name="Google Shape;192;p33"/>
          <p:cNvSpPr txBox="1"/>
          <p:nvPr>
            <p:ph idx="1" type="body"/>
          </p:nvPr>
        </p:nvSpPr>
        <p:spPr>
          <a:xfrm>
            <a:off x="311700" y="1253300"/>
            <a:ext cx="8243100" cy="3253800"/>
          </a:xfrm>
          <a:prstGeom prst="rect">
            <a:avLst/>
          </a:prstGeom>
        </p:spPr>
        <p:txBody>
          <a:bodyPr anchorCtr="0" anchor="ctr" bIns="91425" lIns="91425" spcFirstLastPara="1" rIns="91425" wrap="square" tIns="91425">
            <a:noAutofit/>
          </a:bodyPr>
          <a:lstStyle/>
          <a:p>
            <a:pPr indent="0" lvl="0" marL="0" rtl="0" algn="l">
              <a:lnSpc>
                <a:spcPct val="95000"/>
              </a:lnSpc>
              <a:spcBef>
                <a:spcPts val="0"/>
              </a:spcBef>
              <a:spcAft>
                <a:spcPts val="0"/>
              </a:spcAft>
              <a:buNone/>
            </a:pPr>
            <a:r>
              <a:t/>
            </a:r>
            <a:endParaRPr sz="2400">
              <a:solidFill>
                <a:srgbClr val="000000"/>
              </a:solidFill>
              <a:latin typeface="Roboto"/>
              <a:ea typeface="Roboto"/>
              <a:cs typeface="Roboto"/>
              <a:sym typeface="Roboto"/>
            </a:endParaRPr>
          </a:p>
          <a:p>
            <a:pPr indent="0" lvl="0" marL="0" rtl="0" algn="l">
              <a:lnSpc>
                <a:spcPct val="95000"/>
              </a:lnSpc>
              <a:spcBef>
                <a:spcPts val="1200"/>
              </a:spcBef>
              <a:spcAft>
                <a:spcPts val="0"/>
              </a:spcAft>
              <a:buNone/>
            </a:pPr>
            <a:r>
              <a:t/>
            </a:r>
            <a:endParaRPr sz="2400">
              <a:solidFill>
                <a:srgbClr val="000000"/>
              </a:solidFill>
              <a:latin typeface="Roboto"/>
              <a:ea typeface="Roboto"/>
              <a:cs typeface="Roboto"/>
              <a:sym typeface="Roboto"/>
            </a:endParaRPr>
          </a:p>
          <a:p>
            <a:pPr indent="0" lvl="0" marL="0" rtl="0" algn="l">
              <a:lnSpc>
                <a:spcPct val="95000"/>
              </a:lnSpc>
              <a:spcBef>
                <a:spcPts val="1200"/>
              </a:spcBef>
              <a:spcAft>
                <a:spcPts val="0"/>
              </a:spcAft>
              <a:buNone/>
            </a:pPr>
            <a:r>
              <a:rPr b="1" lang="en" sz="2400">
                <a:solidFill>
                  <a:srgbClr val="000000"/>
                </a:solidFill>
                <a:latin typeface="Roboto"/>
                <a:ea typeface="Roboto"/>
                <a:cs typeface="Roboto"/>
                <a:sym typeface="Roboto"/>
              </a:rPr>
              <a:t>Lifestyle:</a:t>
            </a:r>
            <a:r>
              <a:rPr lang="en" sz="2400">
                <a:solidFill>
                  <a:srgbClr val="000000"/>
                </a:solidFill>
                <a:latin typeface="Roboto"/>
                <a:ea typeface="Roboto"/>
                <a:cs typeface="Roboto"/>
                <a:sym typeface="Roboto"/>
              </a:rPr>
              <a:t> Local consumers seeking fresh vegetables may prioritize a healthy and sustainable lifestyle. </a:t>
            </a:r>
            <a:endParaRPr sz="2400">
              <a:solidFill>
                <a:srgbClr val="000000"/>
              </a:solidFill>
              <a:latin typeface="Roboto"/>
              <a:ea typeface="Roboto"/>
              <a:cs typeface="Roboto"/>
              <a:sym typeface="Roboto"/>
            </a:endParaRPr>
          </a:p>
          <a:p>
            <a:pPr indent="0" lvl="0" marL="0" rtl="0" algn="l">
              <a:lnSpc>
                <a:spcPct val="95000"/>
              </a:lnSpc>
              <a:spcBef>
                <a:spcPts val="1200"/>
              </a:spcBef>
              <a:spcAft>
                <a:spcPts val="0"/>
              </a:spcAft>
              <a:buNone/>
            </a:pPr>
            <a:r>
              <a:rPr b="1" lang="en" sz="2400">
                <a:solidFill>
                  <a:srgbClr val="000000"/>
                </a:solidFill>
                <a:latin typeface="Roboto"/>
                <a:ea typeface="Roboto"/>
                <a:cs typeface="Roboto"/>
                <a:sym typeface="Roboto"/>
              </a:rPr>
              <a:t>Values:</a:t>
            </a:r>
            <a:r>
              <a:rPr lang="en" sz="2400">
                <a:solidFill>
                  <a:srgbClr val="000000"/>
                </a:solidFill>
                <a:latin typeface="Roboto"/>
                <a:ea typeface="Roboto"/>
                <a:cs typeface="Roboto"/>
                <a:sym typeface="Roboto"/>
              </a:rPr>
              <a:t> Quality, freshness, and supporting local agriculture are likely important to them.</a:t>
            </a:r>
            <a:endParaRPr sz="2400">
              <a:solidFill>
                <a:srgbClr val="000000"/>
              </a:solidFill>
              <a:latin typeface="Roboto"/>
              <a:ea typeface="Roboto"/>
              <a:cs typeface="Roboto"/>
              <a:sym typeface="Roboto"/>
            </a:endParaRPr>
          </a:p>
          <a:p>
            <a:pPr indent="0" lvl="0" marL="0" rtl="0" algn="l">
              <a:lnSpc>
                <a:spcPct val="95000"/>
              </a:lnSpc>
              <a:spcBef>
                <a:spcPts val="1200"/>
              </a:spcBef>
              <a:spcAft>
                <a:spcPts val="0"/>
              </a:spcAft>
              <a:buNone/>
            </a:pPr>
            <a:r>
              <a:rPr b="1" lang="en" sz="2400">
                <a:solidFill>
                  <a:srgbClr val="000000"/>
                </a:solidFill>
                <a:latin typeface="Roboto"/>
                <a:ea typeface="Roboto"/>
                <a:cs typeface="Roboto"/>
                <a:sym typeface="Roboto"/>
              </a:rPr>
              <a:t>Behaviors:</a:t>
            </a:r>
            <a:r>
              <a:rPr lang="en" sz="2400">
                <a:solidFill>
                  <a:srgbClr val="000000"/>
                </a:solidFill>
                <a:latin typeface="Roboto"/>
                <a:ea typeface="Roboto"/>
                <a:cs typeface="Roboto"/>
                <a:sym typeface="Roboto"/>
              </a:rPr>
              <a:t> They may actively seek out locally grown produce, visit farmers' markets, and prefer seasonal and organic options.</a:t>
            </a:r>
            <a:endParaRPr sz="2400">
              <a:solidFill>
                <a:srgbClr val="000000"/>
              </a:solidFill>
              <a:latin typeface="Roboto"/>
              <a:ea typeface="Roboto"/>
              <a:cs typeface="Roboto"/>
              <a:sym typeface="Roboto"/>
            </a:endParaRPr>
          </a:p>
          <a:p>
            <a:pPr indent="0" lvl="0" marL="0" rtl="0" algn="l">
              <a:lnSpc>
                <a:spcPct val="95000"/>
              </a:lnSpc>
              <a:spcBef>
                <a:spcPts val="1200"/>
              </a:spcBef>
              <a:spcAft>
                <a:spcPts val="0"/>
              </a:spcAft>
              <a:buNone/>
            </a:pPr>
            <a:r>
              <a:t/>
            </a:r>
            <a:endParaRPr sz="2400">
              <a:solidFill>
                <a:srgbClr val="000000"/>
              </a:solidFill>
              <a:latin typeface="Roboto"/>
              <a:ea typeface="Roboto"/>
              <a:cs typeface="Roboto"/>
              <a:sym typeface="Roboto"/>
            </a:endParaRPr>
          </a:p>
          <a:p>
            <a:pPr indent="0" lvl="0" marL="0" rtl="0" algn="l">
              <a:lnSpc>
                <a:spcPct val="95000"/>
              </a:lnSpc>
              <a:spcBef>
                <a:spcPts val="1200"/>
              </a:spcBef>
              <a:spcAft>
                <a:spcPts val="1200"/>
              </a:spcAft>
              <a:buNone/>
            </a:pPr>
            <a:r>
              <a:t/>
            </a:r>
            <a:endParaRPr sz="2400">
              <a:solidFill>
                <a:srgbClr val="000000"/>
              </a:solidFill>
              <a:latin typeface="Roboto"/>
              <a:ea typeface="Roboto"/>
              <a:cs typeface="Roboto"/>
              <a:sym typeface="Roboto"/>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Select Your Platform</a:t>
            </a:r>
            <a:endParaRPr/>
          </a:p>
        </p:txBody>
      </p:sp>
      <p:sp>
        <p:nvSpPr>
          <p:cNvPr id="198" name="Google Shape;198;p34"/>
          <p:cNvSpPr txBox="1"/>
          <p:nvPr>
            <p:ph idx="1" type="body"/>
          </p:nvPr>
        </p:nvSpPr>
        <p:spPr>
          <a:xfrm>
            <a:off x="311700" y="920050"/>
            <a:ext cx="6069300" cy="4447200"/>
          </a:xfrm>
          <a:prstGeom prst="rect">
            <a:avLst/>
          </a:prstGeom>
        </p:spPr>
        <p:txBody>
          <a:bodyPr anchorCtr="0" anchor="ctr" bIns="91425" lIns="91425" spcFirstLastPara="1" rIns="91425" wrap="square" tIns="91425">
            <a:noAutofit/>
          </a:bodyPr>
          <a:lstStyle/>
          <a:p>
            <a:pPr indent="0" lvl="0" marL="0" rtl="0" algn="l">
              <a:lnSpc>
                <a:spcPct val="95000"/>
              </a:lnSpc>
              <a:spcBef>
                <a:spcPts val="0"/>
              </a:spcBef>
              <a:spcAft>
                <a:spcPts val="0"/>
              </a:spcAft>
              <a:buNone/>
            </a:pPr>
            <a:r>
              <a:t/>
            </a:r>
            <a:endParaRPr sz="2000">
              <a:solidFill>
                <a:srgbClr val="000000"/>
              </a:solidFill>
              <a:latin typeface="Roboto"/>
              <a:ea typeface="Roboto"/>
              <a:cs typeface="Roboto"/>
              <a:sym typeface="Roboto"/>
            </a:endParaRPr>
          </a:p>
          <a:p>
            <a:pPr indent="0" lvl="0" marL="0" rtl="0" algn="l">
              <a:lnSpc>
                <a:spcPct val="95000"/>
              </a:lnSpc>
              <a:spcBef>
                <a:spcPts val="1200"/>
              </a:spcBef>
              <a:spcAft>
                <a:spcPts val="0"/>
              </a:spcAft>
              <a:buNone/>
            </a:pPr>
            <a:r>
              <a:rPr b="1" lang="en" sz="2000">
                <a:solidFill>
                  <a:srgbClr val="000000"/>
                </a:solidFill>
                <a:latin typeface="Roboto"/>
                <a:ea typeface="Roboto"/>
                <a:cs typeface="Roboto"/>
                <a:sym typeface="Roboto"/>
              </a:rPr>
              <a:t>Facebook</a:t>
            </a:r>
            <a:r>
              <a:rPr lang="en" sz="2000">
                <a:solidFill>
                  <a:srgbClr val="000000"/>
                </a:solidFill>
                <a:latin typeface="Roboto"/>
                <a:ea typeface="Roboto"/>
                <a:cs typeface="Roboto"/>
                <a:sym typeface="Roboto"/>
              </a:rPr>
              <a:t> is the largest platform with a diverse user base across different age groups.</a:t>
            </a:r>
            <a:endParaRPr sz="2000">
              <a:solidFill>
                <a:srgbClr val="000000"/>
              </a:solidFill>
              <a:latin typeface="Roboto"/>
              <a:ea typeface="Roboto"/>
              <a:cs typeface="Roboto"/>
              <a:sym typeface="Roboto"/>
            </a:endParaRPr>
          </a:p>
          <a:p>
            <a:pPr indent="0" lvl="0" marL="0" rtl="0" algn="l">
              <a:lnSpc>
                <a:spcPct val="95000"/>
              </a:lnSpc>
              <a:spcBef>
                <a:spcPts val="1200"/>
              </a:spcBef>
              <a:spcAft>
                <a:spcPts val="0"/>
              </a:spcAft>
              <a:buNone/>
            </a:pPr>
            <a:r>
              <a:rPr b="1" lang="en" sz="2000">
                <a:solidFill>
                  <a:srgbClr val="000000"/>
                </a:solidFill>
                <a:latin typeface="Roboto"/>
                <a:ea typeface="Roboto"/>
                <a:cs typeface="Roboto"/>
                <a:sym typeface="Roboto"/>
              </a:rPr>
              <a:t>Instagram</a:t>
            </a:r>
            <a:r>
              <a:rPr lang="en" sz="2000">
                <a:solidFill>
                  <a:srgbClr val="000000"/>
                </a:solidFill>
                <a:latin typeface="Roboto"/>
                <a:ea typeface="Roboto"/>
                <a:cs typeface="Roboto"/>
                <a:sym typeface="Roboto"/>
              </a:rPr>
              <a:t> is popular among younger audiences and focuses on visual content. </a:t>
            </a:r>
            <a:endParaRPr b="1" sz="2000">
              <a:solidFill>
                <a:srgbClr val="000000"/>
              </a:solidFill>
              <a:latin typeface="Roboto"/>
              <a:ea typeface="Roboto"/>
              <a:cs typeface="Roboto"/>
              <a:sym typeface="Roboto"/>
            </a:endParaRPr>
          </a:p>
          <a:p>
            <a:pPr indent="0" lvl="0" marL="0" rtl="0" algn="l">
              <a:lnSpc>
                <a:spcPct val="95000"/>
              </a:lnSpc>
              <a:spcBef>
                <a:spcPts val="1200"/>
              </a:spcBef>
              <a:spcAft>
                <a:spcPts val="0"/>
              </a:spcAft>
              <a:buNone/>
            </a:pPr>
            <a:r>
              <a:rPr b="1" lang="en" sz="2000">
                <a:solidFill>
                  <a:srgbClr val="000000"/>
                </a:solidFill>
                <a:latin typeface="Roboto"/>
                <a:ea typeface="Roboto"/>
                <a:cs typeface="Roboto"/>
                <a:sym typeface="Roboto"/>
              </a:rPr>
              <a:t>Twitter</a:t>
            </a:r>
            <a:r>
              <a:rPr lang="en" sz="2000">
                <a:solidFill>
                  <a:srgbClr val="000000"/>
                </a:solidFill>
                <a:latin typeface="Roboto"/>
                <a:ea typeface="Roboto"/>
                <a:cs typeface="Roboto"/>
                <a:sym typeface="Roboto"/>
              </a:rPr>
              <a:t> is known for its real-time updates and appeals to those who prefer concise messaging.</a:t>
            </a:r>
            <a:endParaRPr b="1" sz="2000">
              <a:solidFill>
                <a:srgbClr val="000000"/>
              </a:solidFill>
              <a:latin typeface="Roboto"/>
              <a:ea typeface="Roboto"/>
              <a:cs typeface="Roboto"/>
              <a:sym typeface="Roboto"/>
            </a:endParaRPr>
          </a:p>
          <a:p>
            <a:pPr indent="0" lvl="0" marL="0" rtl="0" algn="l">
              <a:lnSpc>
                <a:spcPct val="95000"/>
              </a:lnSpc>
              <a:spcBef>
                <a:spcPts val="1200"/>
              </a:spcBef>
              <a:spcAft>
                <a:spcPts val="0"/>
              </a:spcAft>
              <a:buNone/>
            </a:pPr>
            <a:r>
              <a:rPr b="1" lang="en" sz="2000">
                <a:solidFill>
                  <a:srgbClr val="000000"/>
                </a:solidFill>
                <a:latin typeface="Roboto"/>
                <a:ea typeface="Roboto"/>
                <a:cs typeface="Roboto"/>
                <a:sym typeface="Roboto"/>
              </a:rPr>
              <a:t>LinkedIn</a:t>
            </a:r>
            <a:r>
              <a:rPr lang="en" sz="2000">
                <a:solidFill>
                  <a:srgbClr val="000000"/>
                </a:solidFill>
                <a:latin typeface="Roboto"/>
                <a:ea typeface="Roboto"/>
                <a:cs typeface="Roboto"/>
                <a:sym typeface="Roboto"/>
              </a:rPr>
              <a:t> is primarily used for professional networking and B2B marketing. </a:t>
            </a:r>
            <a:endParaRPr b="1" sz="2000">
              <a:solidFill>
                <a:srgbClr val="000000"/>
              </a:solidFill>
              <a:latin typeface="Roboto"/>
              <a:ea typeface="Roboto"/>
              <a:cs typeface="Roboto"/>
              <a:sym typeface="Roboto"/>
            </a:endParaRPr>
          </a:p>
          <a:p>
            <a:pPr indent="0" lvl="0" marL="0" rtl="0" algn="l">
              <a:lnSpc>
                <a:spcPct val="95000"/>
              </a:lnSpc>
              <a:spcBef>
                <a:spcPts val="1200"/>
              </a:spcBef>
              <a:spcAft>
                <a:spcPts val="0"/>
              </a:spcAft>
              <a:buNone/>
            </a:pPr>
            <a:r>
              <a:rPr b="1" lang="en" sz="2000">
                <a:solidFill>
                  <a:srgbClr val="000000"/>
                </a:solidFill>
                <a:latin typeface="Roboto"/>
                <a:ea typeface="Roboto"/>
                <a:cs typeface="Roboto"/>
                <a:sym typeface="Roboto"/>
              </a:rPr>
              <a:t>YouTube</a:t>
            </a:r>
            <a:r>
              <a:rPr lang="en" sz="2000">
                <a:solidFill>
                  <a:srgbClr val="000000"/>
                </a:solidFill>
                <a:latin typeface="Roboto"/>
                <a:ea typeface="Roboto"/>
                <a:cs typeface="Roboto"/>
                <a:sym typeface="Roboto"/>
              </a:rPr>
              <a:t> is a video-sharing platform with a wide range of content. </a:t>
            </a:r>
            <a:endParaRPr sz="2000">
              <a:solidFill>
                <a:srgbClr val="000000"/>
              </a:solidFill>
              <a:latin typeface="Roboto"/>
              <a:ea typeface="Roboto"/>
              <a:cs typeface="Roboto"/>
              <a:sym typeface="Roboto"/>
            </a:endParaRPr>
          </a:p>
          <a:p>
            <a:pPr indent="0" lvl="0" marL="0" rtl="0" algn="l">
              <a:lnSpc>
                <a:spcPct val="95000"/>
              </a:lnSpc>
              <a:spcBef>
                <a:spcPts val="1200"/>
              </a:spcBef>
              <a:spcAft>
                <a:spcPts val="0"/>
              </a:spcAft>
              <a:buNone/>
            </a:pPr>
            <a:r>
              <a:t/>
            </a:r>
            <a:endParaRPr sz="2000">
              <a:solidFill>
                <a:srgbClr val="000000"/>
              </a:solidFill>
              <a:latin typeface="Roboto"/>
              <a:ea typeface="Roboto"/>
              <a:cs typeface="Roboto"/>
              <a:sym typeface="Roboto"/>
            </a:endParaRPr>
          </a:p>
          <a:p>
            <a:pPr indent="0" lvl="0" marL="0" rtl="0" algn="l">
              <a:lnSpc>
                <a:spcPct val="95000"/>
              </a:lnSpc>
              <a:spcBef>
                <a:spcPts val="1200"/>
              </a:spcBef>
              <a:spcAft>
                <a:spcPts val="1200"/>
              </a:spcAft>
              <a:buNone/>
            </a:pPr>
            <a:r>
              <a:t/>
            </a:r>
            <a:endParaRPr sz="2000">
              <a:solidFill>
                <a:srgbClr val="000000"/>
              </a:solidFill>
              <a:latin typeface="Roboto"/>
              <a:ea typeface="Roboto"/>
              <a:cs typeface="Roboto"/>
              <a:sym typeface="Roboto"/>
            </a:endParaRPr>
          </a:p>
        </p:txBody>
      </p:sp>
      <p:pic>
        <p:nvPicPr>
          <p:cNvPr id="199" name="Google Shape;199;p34"/>
          <p:cNvPicPr preferRelativeResize="0"/>
          <p:nvPr/>
        </p:nvPicPr>
        <p:blipFill>
          <a:blip r:embed="rId3">
            <a:alphaModFix/>
          </a:blip>
          <a:stretch>
            <a:fillRect/>
          </a:stretch>
        </p:blipFill>
        <p:spPr>
          <a:xfrm>
            <a:off x="6774950" y="920050"/>
            <a:ext cx="1400175" cy="771525"/>
          </a:xfrm>
          <a:prstGeom prst="rect">
            <a:avLst/>
          </a:prstGeom>
          <a:noFill/>
          <a:ln>
            <a:noFill/>
          </a:ln>
        </p:spPr>
      </p:pic>
      <p:pic>
        <p:nvPicPr>
          <p:cNvPr id="200" name="Google Shape;200;p34"/>
          <p:cNvPicPr preferRelativeResize="0"/>
          <p:nvPr/>
        </p:nvPicPr>
        <p:blipFill>
          <a:blip r:embed="rId4">
            <a:alphaModFix/>
          </a:blip>
          <a:stretch>
            <a:fillRect/>
          </a:stretch>
        </p:blipFill>
        <p:spPr>
          <a:xfrm>
            <a:off x="7527425" y="1691575"/>
            <a:ext cx="647700" cy="647700"/>
          </a:xfrm>
          <a:prstGeom prst="rect">
            <a:avLst/>
          </a:prstGeom>
          <a:noFill/>
          <a:ln>
            <a:noFill/>
          </a:ln>
        </p:spPr>
      </p:pic>
      <p:pic>
        <p:nvPicPr>
          <p:cNvPr id="201" name="Google Shape;201;p34"/>
          <p:cNvPicPr preferRelativeResize="0"/>
          <p:nvPr/>
        </p:nvPicPr>
        <p:blipFill>
          <a:blip r:embed="rId5">
            <a:alphaModFix/>
          </a:blip>
          <a:stretch>
            <a:fillRect/>
          </a:stretch>
        </p:blipFill>
        <p:spPr>
          <a:xfrm>
            <a:off x="7289300" y="2443875"/>
            <a:ext cx="885825" cy="771525"/>
          </a:xfrm>
          <a:prstGeom prst="rect">
            <a:avLst/>
          </a:prstGeom>
          <a:noFill/>
          <a:ln>
            <a:noFill/>
          </a:ln>
        </p:spPr>
      </p:pic>
      <p:pic>
        <p:nvPicPr>
          <p:cNvPr id="202" name="Google Shape;202;p34"/>
          <p:cNvPicPr preferRelativeResize="0"/>
          <p:nvPr/>
        </p:nvPicPr>
        <p:blipFill>
          <a:blip r:embed="rId6">
            <a:alphaModFix/>
          </a:blip>
          <a:stretch>
            <a:fillRect/>
          </a:stretch>
        </p:blipFill>
        <p:spPr>
          <a:xfrm>
            <a:off x="6533400" y="3367800"/>
            <a:ext cx="1781175" cy="485775"/>
          </a:xfrm>
          <a:prstGeom prst="rect">
            <a:avLst/>
          </a:prstGeom>
          <a:noFill/>
          <a:ln>
            <a:noFill/>
          </a:ln>
        </p:spPr>
      </p:pic>
      <p:pic>
        <p:nvPicPr>
          <p:cNvPr id="203" name="Google Shape;203;p34"/>
          <p:cNvPicPr preferRelativeResize="0"/>
          <p:nvPr/>
        </p:nvPicPr>
        <p:blipFill rotWithShape="1">
          <a:blip r:embed="rId7">
            <a:alphaModFix/>
          </a:blip>
          <a:srcRect b="31857" l="0" r="4652" t="20649"/>
          <a:stretch/>
        </p:blipFill>
        <p:spPr>
          <a:xfrm>
            <a:off x="6533400" y="4233325"/>
            <a:ext cx="1676400" cy="4762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Creating Compelling Social Media Content</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09" name="Google Shape;209;p35"/>
          <p:cNvSpPr txBox="1"/>
          <p:nvPr>
            <p:ph idx="1" type="body"/>
          </p:nvPr>
        </p:nvSpPr>
        <p:spPr>
          <a:xfrm>
            <a:off x="311700" y="1152475"/>
            <a:ext cx="5287800" cy="45816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Clr>
                <a:srgbClr val="000000"/>
              </a:buClr>
              <a:buSzPts val="2200"/>
              <a:buFont typeface="Roboto"/>
              <a:buChar char="➔"/>
            </a:pPr>
            <a:r>
              <a:rPr lang="en" sz="2200">
                <a:solidFill>
                  <a:srgbClr val="000000"/>
                </a:solidFill>
                <a:latin typeface="Roboto"/>
                <a:ea typeface="Roboto"/>
                <a:cs typeface="Roboto"/>
                <a:sym typeface="Roboto"/>
              </a:rPr>
              <a:t>They need to be concise, compelling, and clear.</a:t>
            </a:r>
            <a:endParaRPr sz="2200">
              <a:solidFill>
                <a:srgbClr val="000000"/>
              </a:solidFill>
              <a:latin typeface="Roboto"/>
              <a:ea typeface="Roboto"/>
              <a:cs typeface="Roboto"/>
              <a:sym typeface="Roboto"/>
            </a:endParaRPr>
          </a:p>
          <a:p>
            <a:pPr indent="0" lvl="0" marL="457200" rtl="0" algn="l">
              <a:spcBef>
                <a:spcPts val="1200"/>
              </a:spcBef>
              <a:spcAft>
                <a:spcPts val="0"/>
              </a:spcAft>
              <a:buNone/>
            </a:pPr>
            <a:r>
              <a:t/>
            </a:r>
            <a:endParaRPr sz="2200">
              <a:solidFill>
                <a:srgbClr val="000000"/>
              </a:solidFill>
              <a:latin typeface="Roboto"/>
              <a:ea typeface="Roboto"/>
              <a:cs typeface="Roboto"/>
              <a:sym typeface="Roboto"/>
            </a:endParaRPr>
          </a:p>
          <a:p>
            <a:pPr indent="-368300" lvl="0" marL="457200" rtl="0" algn="l">
              <a:spcBef>
                <a:spcPts val="1200"/>
              </a:spcBef>
              <a:spcAft>
                <a:spcPts val="0"/>
              </a:spcAft>
              <a:buClr>
                <a:srgbClr val="000000"/>
              </a:buClr>
              <a:buSzPts val="2200"/>
              <a:buFont typeface="Roboto"/>
              <a:buChar char="➔"/>
            </a:pPr>
            <a:r>
              <a:rPr lang="en" sz="2200">
                <a:solidFill>
                  <a:srgbClr val="000000"/>
                </a:solidFill>
                <a:latin typeface="Roboto"/>
                <a:ea typeface="Roboto"/>
                <a:cs typeface="Roboto"/>
                <a:sym typeface="Roboto"/>
              </a:rPr>
              <a:t>Effective headlines grab users' attention, while descriptions provide context and encourage engagement. </a:t>
            </a:r>
            <a:endParaRPr sz="2200">
              <a:solidFill>
                <a:srgbClr val="000000"/>
              </a:solidFill>
              <a:latin typeface="Roboto"/>
              <a:ea typeface="Roboto"/>
              <a:cs typeface="Roboto"/>
              <a:sym typeface="Roboto"/>
            </a:endParaRPr>
          </a:p>
          <a:p>
            <a:pPr indent="0" lvl="0" marL="457200" rtl="0" algn="l">
              <a:spcBef>
                <a:spcPts val="1200"/>
              </a:spcBef>
              <a:spcAft>
                <a:spcPts val="0"/>
              </a:spcAft>
              <a:buNone/>
            </a:pPr>
            <a:r>
              <a:t/>
            </a:r>
            <a:endParaRPr sz="2200">
              <a:solidFill>
                <a:srgbClr val="000000"/>
              </a:solidFill>
              <a:latin typeface="Roboto"/>
              <a:ea typeface="Roboto"/>
              <a:cs typeface="Roboto"/>
              <a:sym typeface="Roboto"/>
            </a:endParaRPr>
          </a:p>
          <a:p>
            <a:pPr indent="-368300" lvl="0" marL="457200" rtl="0" algn="l">
              <a:spcBef>
                <a:spcPts val="1200"/>
              </a:spcBef>
              <a:spcAft>
                <a:spcPts val="0"/>
              </a:spcAft>
              <a:buClr>
                <a:srgbClr val="000000"/>
              </a:buClr>
              <a:buSzPts val="2200"/>
              <a:buFont typeface="Roboto"/>
              <a:buChar char="➔"/>
            </a:pPr>
            <a:r>
              <a:rPr lang="en" sz="2200">
                <a:solidFill>
                  <a:srgbClr val="000000"/>
                </a:solidFill>
                <a:latin typeface="Roboto"/>
                <a:ea typeface="Roboto"/>
                <a:cs typeface="Roboto"/>
                <a:sym typeface="Roboto"/>
              </a:rPr>
              <a:t>They should prompt users to take action or engage with the content further. </a:t>
            </a:r>
            <a:endParaRPr sz="2800"/>
          </a:p>
        </p:txBody>
      </p:sp>
      <p:pic>
        <p:nvPicPr>
          <p:cNvPr id="210" name="Google Shape;210;p35"/>
          <p:cNvPicPr preferRelativeResize="0"/>
          <p:nvPr/>
        </p:nvPicPr>
        <p:blipFill>
          <a:blip r:embed="rId3">
            <a:alphaModFix/>
          </a:blip>
          <a:stretch>
            <a:fillRect/>
          </a:stretch>
        </p:blipFill>
        <p:spPr>
          <a:xfrm>
            <a:off x="5481175" y="1681650"/>
            <a:ext cx="3662825" cy="29752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2333"/>
              <a:t>Creating Content</a:t>
            </a:r>
            <a:r>
              <a:rPr lang="en" sz="2333"/>
              <a:t>:</a:t>
            </a:r>
            <a:r>
              <a:rPr lang="en"/>
              <a:t> Use Case for BestAgro Business</a:t>
            </a:r>
            <a:endParaRPr/>
          </a:p>
        </p:txBody>
      </p:sp>
      <p:sp>
        <p:nvSpPr>
          <p:cNvPr id="216" name="Google Shape;216;p36"/>
          <p:cNvSpPr txBox="1"/>
          <p:nvPr>
            <p:ph idx="1" type="body"/>
          </p:nvPr>
        </p:nvSpPr>
        <p:spPr>
          <a:xfrm>
            <a:off x="311700" y="1097000"/>
            <a:ext cx="6708600" cy="4014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rgbClr val="000000"/>
                </a:solidFill>
                <a:latin typeface="Roboto"/>
                <a:ea typeface="Roboto"/>
                <a:cs typeface="Roboto"/>
                <a:sym typeface="Roboto"/>
              </a:rPr>
              <a:t>"Fresh Organic Tomatoes: Picked with Care from Our Farm to Your Table 🍅"</a:t>
            </a:r>
            <a:endParaRPr b="1">
              <a:solidFill>
                <a:srgbClr val="000000"/>
              </a:solidFill>
              <a:latin typeface="Roboto"/>
              <a:ea typeface="Roboto"/>
              <a:cs typeface="Roboto"/>
              <a:sym typeface="Roboto"/>
            </a:endParaRPr>
          </a:p>
          <a:p>
            <a:pPr indent="0" lvl="0" marL="0" rtl="0" algn="l">
              <a:spcBef>
                <a:spcPts val="1200"/>
              </a:spcBef>
              <a:spcAft>
                <a:spcPts val="0"/>
              </a:spcAft>
              <a:buNone/>
            </a:pPr>
            <a:r>
              <a:rPr lang="en" sz="2000">
                <a:solidFill>
                  <a:srgbClr val="000000"/>
                </a:solidFill>
                <a:latin typeface="Roboto"/>
                <a:ea typeface="Roboto"/>
                <a:cs typeface="Roboto"/>
                <a:sym typeface="Roboto"/>
              </a:rPr>
              <a:t>"Celebrate the essence of freshness with our organic tomatoes! 🍅 Grown with meticulous care and a commitment to sustainable farming, these vibrant gems are handpicked from our farm and delivered straight to your table. Experience the unbeatable flavor and goodness of locally sourced, pesticide-free produce. Savor the taste of nature's perfection today!"</a:t>
            </a:r>
            <a:endParaRPr sz="2000">
              <a:solidFill>
                <a:srgbClr val="000000"/>
              </a:solidFill>
              <a:latin typeface="Roboto"/>
              <a:ea typeface="Roboto"/>
              <a:cs typeface="Roboto"/>
              <a:sym typeface="Roboto"/>
            </a:endParaRPr>
          </a:p>
          <a:p>
            <a:pPr indent="0" lvl="0" marL="457200" rtl="0" algn="l">
              <a:lnSpc>
                <a:spcPct val="95000"/>
              </a:lnSpc>
              <a:spcBef>
                <a:spcPts val="1200"/>
              </a:spcBef>
              <a:spcAft>
                <a:spcPts val="1200"/>
              </a:spcAft>
              <a:buNone/>
            </a:pPr>
            <a:r>
              <a:t/>
            </a:r>
            <a:endParaRPr b="1" sz="2200">
              <a:solidFill>
                <a:srgbClr val="000000"/>
              </a:solidFill>
              <a:latin typeface="Roboto"/>
              <a:ea typeface="Roboto"/>
              <a:cs typeface="Roboto"/>
              <a:sym typeface="Roboto"/>
            </a:endParaRPr>
          </a:p>
        </p:txBody>
      </p:sp>
      <p:pic>
        <p:nvPicPr>
          <p:cNvPr id="217" name="Google Shape;217;p36"/>
          <p:cNvPicPr preferRelativeResize="0"/>
          <p:nvPr/>
        </p:nvPicPr>
        <p:blipFill>
          <a:blip r:embed="rId3">
            <a:alphaModFix/>
          </a:blip>
          <a:stretch>
            <a:fillRect/>
          </a:stretch>
        </p:blipFill>
        <p:spPr>
          <a:xfrm>
            <a:off x="7164099" y="1057363"/>
            <a:ext cx="6142776" cy="4094174"/>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2333"/>
              <a:t>Creating Content:</a:t>
            </a:r>
            <a:r>
              <a:rPr lang="en"/>
              <a:t> Use Case for BestAgro Business</a:t>
            </a:r>
            <a:endParaRPr/>
          </a:p>
        </p:txBody>
      </p:sp>
      <p:sp>
        <p:nvSpPr>
          <p:cNvPr id="223" name="Google Shape;223;p37"/>
          <p:cNvSpPr txBox="1"/>
          <p:nvPr>
            <p:ph idx="1" type="body"/>
          </p:nvPr>
        </p:nvSpPr>
        <p:spPr>
          <a:xfrm>
            <a:off x="311700" y="1097000"/>
            <a:ext cx="6708600" cy="4014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2100">
                <a:solidFill>
                  <a:srgbClr val="000000"/>
                </a:solidFill>
                <a:latin typeface="Roboto"/>
                <a:ea typeface="Roboto"/>
                <a:cs typeface="Roboto"/>
                <a:sym typeface="Roboto"/>
              </a:rPr>
              <a:t>Farm-to-Table Delights: Juicy Watermelons Available Now! 🍉</a:t>
            </a:r>
            <a:endParaRPr b="1" sz="2100">
              <a:solidFill>
                <a:srgbClr val="000000"/>
              </a:solidFill>
              <a:latin typeface="Roboto"/>
              <a:ea typeface="Roboto"/>
              <a:cs typeface="Roboto"/>
              <a:sym typeface="Roboto"/>
            </a:endParaRPr>
          </a:p>
          <a:p>
            <a:pPr indent="0" lvl="0" marL="0" rtl="0" algn="l">
              <a:spcBef>
                <a:spcPts val="1200"/>
              </a:spcBef>
              <a:spcAft>
                <a:spcPts val="0"/>
              </a:spcAft>
              <a:buNone/>
            </a:pPr>
            <a:r>
              <a:rPr lang="en" sz="2100">
                <a:solidFill>
                  <a:srgbClr val="000000"/>
                </a:solidFill>
                <a:latin typeface="Roboto"/>
                <a:ea typeface="Roboto"/>
                <a:cs typeface="Roboto"/>
                <a:sym typeface="Roboto"/>
              </a:rPr>
              <a:t>Quench your thirst for freshness with our farm-to-table watermelons! 🍉 Bursting with juiciness and sweetness, these delectable delights are now in season. Our commitment to quality ensures you get the very best from our fields to your plate. Dive into a slice of summer perfection and taste the essence of nature's bounty. Get your juicy watermelons today.</a:t>
            </a:r>
            <a:endParaRPr b="1" sz="2100">
              <a:solidFill>
                <a:srgbClr val="000000"/>
              </a:solidFill>
              <a:latin typeface="Roboto"/>
              <a:ea typeface="Roboto"/>
              <a:cs typeface="Roboto"/>
              <a:sym typeface="Roboto"/>
            </a:endParaRPr>
          </a:p>
          <a:p>
            <a:pPr indent="0" lvl="0" marL="457200" rtl="0" algn="l">
              <a:lnSpc>
                <a:spcPct val="95000"/>
              </a:lnSpc>
              <a:spcBef>
                <a:spcPts val="1200"/>
              </a:spcBef>
              <a:spcAft>
                <a:spcPts val="1200"/>
              </a:spcAft>
              <a:buNone/>
            </a:pPr>
            <a:r>
              <a:t/>
            </a:r>
            <a:endParaRPr b="1" sz="2500">
              <a:solidFill>
                <a:srgbClr val="000000"/>
              </a:solidFill>
              <a:latin typeface="Roboto"/>
              <a:ea typeface="Roboto"/>
              <a:cs typeface="Roboto"/>
              <a:sym typeface="Roboto"/>
            </a:endParaRPr>
          </a:p>
        </p:txBody>
      </p:sp>
      <p:pic>
        <p:nvPicPr>
          <p:cNvPr id="224" name="Google Shape;224;p37"/>
          <p:cNvPicPr preferRelativeResize="0"/>
          <p:nvPr/>
        </p:nvPicPr>
        <p:blipFill>
          <a:blip r:embed="rId3">
            <a:alphaModFix/>
          </a:blip>
          <a:stretch>
            <a:fillRect/>
          </a:stretch>
        </p:blipFill>
        <p:spPr>
          <a:xfrm>
            <a:off x="7270474" y="1057363"/>
            <a:ext cx="6142776" cy="4094174"/>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3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2333"/>
              <a:t>Creating Content:</a:t>
            </a:r>
            <a:r>
              <a:rPr lang="en"/>
              <a:t> Use Case for BestAgro Business</a:t>
            </a:r>
            <a:endParaRPr/>
          </a:p>
        </p:txBody>
      </p:sp>
      <p:sp>
        <p:nvSpPr>
          <p:cNvPr id="230" name="Google Shape;230;p38"/>
          <p:cNvSpPr txBox="1"/>
          <p:nvPr>
            <p:ph idx="1" type="body"/>
          </p:nvPr>
        </p:nvSpPr>
        <p:spPr>
          <a:xfrm>
            <a:off x="311700" y="1097000"/>
            <a:ext cx="6708600" cy="4014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2100">
                <a:solidFill>
                  <a:srgbClr val="000000"/>
                </a:solidFill>
                <a:latin typeface="Roboto"/>
                <a:ea typeface="Roboto"/>
                <a:cs typeface="Roboto"/>
                <a:sym typeface="Roboto"/>
              </a:rPr>
              <a:t>From Our Farm to Your Plate: BestAgro's Finest Harvest 🌾</a:t>
            </a:r>
            <a:endParaRPr b="1" sz="2100">
              <a:solidFill>
                <a:srgbClr val="000000"/>
              </a:solidFill>
              <a:latin typeface="Roboto"/>
              <a:ea typeface="Roboto"/>
              <a:cs typeface="Roboto"/>
              <a:sym typeface="Roboto"/>
            </a:endParaRPr>
          </a:p>
          <a:p>
            <a:pPr indent="0" lvl="0" marL="0" rtl="0" algn="l">
              <a:spcBef>
                <a:spcPts val="1200"/>
              </a:spcBef>
              <a:spcAft>
                <a:spcPts val="1200"/>
              </a:spcAft>
              <a:buNone/>
            </a:pPr>
            <a:r>
              <a:rPr lang="en" sz="2100">
                <a:solidFill>
                  <a:srgbClr val="000000"/>
                </a:solidFill>
                <a:latin typeface="Roboto"/>
                <a:ea typeface="Roboto"/>
                <a:cs typeface="Roboto"/>
                <a:sym typeface="Roboto"/>
              </a:rPr>
              <a:t>Experience the taste of farm-fresh excellence with BestAgro! 🌾 Our dedication to quality shines through in every harvest. From our fields straight to your plate, our finest produce awaits. Immerse yourself in the flavors of nature's bounty and savor the goodness of locally sourced, meticulously grown crops. Elevate your meals with the freshness that sets BestAgro apart.</a:t>
            </a:r>
            <a:endParaRPr b="1" sz="3000">
              <a:solidFill>
                <a:srgbClr val="000000"/>
              </a:solidFill>
              <a:latin typeface="Roboto"/>
              <a:ea typeface="Roboto"/>
              <a:cs typeface="Roboto"/>
              <a:sym typeface="Roboto"/>
            </a:endParaRPr>
          </a:p>
        </p:txBody>
      </p:sp>
      <p:pic>
        <p:nvPicPr>
          <p:cNvPr id="231" name="Google Shape;231;p38"/>
          <p:cNvPicPr preferRelativeResize="0"/>
          <p:nvPr/>
        </p:nvPicPr>
        <p:blipFill>
          <a:blip r:embed="rId3">
            <a:alphaModFix/>
          </a:blip>
          <a:stretch>
            <a:fillRect/>
          </a:stretch>
        </p:blipFill>
        <p:spPr>
          <a:xfrm>
            <a:off x="7483324" y="1250350"/>
            <a:ext cx="6142776" cy="4094174"/>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3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2333"/>
              <a:t>Creating Content:</a:t>
            </a:r>
            <a:r>
              <a:rPr lang="en"/>
              <a:t> Use Case for BestAgro Business</a:t>
            </a:r>
            <a:endParaRPr/>
          </a:p>
        </p:txBody>
      </p:sp>
      <p:sp>
        <p:nvSpPr>
          <p:cNvPr id="237" name="Google Shape;237;p39"/>
          <p:cNvSpPr txBox="1"/>
          <p:nvPr>
            <p:ph idx="1" type="body"/>
          </p:nvPr>
        </p:nvSpPr>
        <p:spPr>
          <a:xfrm>
            <a:off x="311700" y="1097000"/>
            <a:ext cx="6708600" cy="4014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200">
                <a:solidFill>
                  <a:srgbClr val="000000"/>
                </a:solidFill>
                <a:latin typeface="Roboto"/>
                <a:ea typeface="Roboto"/>
                <a:cs typeface="Roboto"/>
                <a:sym typeface="Roboto"/>
              </a:rPr>
              <a:t>Examples of bad headlines and description</a:t>
            </a:r>
            <a:endParaRPr sz="2200">
              <a:solidFill>
                <a:srgbClr val="000000"/>
              </a:solidFill>
              <a:latin typeface="Roboto"/>
              <a:ea typeface="Roboto"/>
              <a:cs typeface="Roboto"/>
              <a:sym typeface="Roboto"/>
            </a:endParaRPr>
          </a:p>
          <a:p>
            <a:pPr indent="0" lvl="0" marL="0" rtl="0" algn="l">
              <a:spcBef>
                <a:spcPts val="1200"/>
              </a:spcBef>
              <a:spcAft>
                <a:spcPts val="0"/>
              </a:spcAft>
              <a:buNone/>
            </a:pPr>
            <a:r>
              <a:rPr b="1" lang="en" sz="2200">
                <a:solidFill>
                  <a:srgbClr val="000000"/>
                </a:solidFill>
                <a:latin typeface="Roboto"/>
                <a:ea typeface="Roboto"/>
                <a:cs typeface="Roboto"/>
                <a:sym typeface="Roboto"/>
              </a:rPr>
              <a:t>1. Tomatoes for sale.</a:t>
            </a:r>
            <a:endParaRPr b="1" sz="2200">
              <a:solidFill>
                <a:srgbClr val="000000"/>
              </a:solidFill>
              <a:latin typeface="Roboto"/>
              <a:ea typeface="Roboto"/>
              <a:cs typeface="Roboto"/>
              <a:sym typeface="Roboto"/>
            </a:endParaRPr>
          </a:p>
          <a:p>
            <a:pPr indent="0" lvl="0" marL="0" rtl="0" algn="l">
              <a:spcBef>
                <a:spcPts val="1200"/>
              </a:spcBef>
              <a:spcAft>
                <a:spcPts val="0"/>
              </a:spcAft>
              <a:buNone/>
            </a:pPr>
            <a:r>
              <a:rPr lang="en" sz="2200">
                <a:solidFill>
                  <a:srgbClr val="000000"/>
                </a:solidFill>
                <a:latin typeface="Roboto"/>
                <a:ea typeface="Roboto"/>
                <a:cs typeface="Roboto"/>
                <a:sym typeface="Roboto"/>
              </a:rPr>
              <a:t>We have tomatoes. Buy now.</a:t>
            </a:r>
            <a:endParaRPr sz="2200">
              <a:solidFill>
                <a:srgbClr val="000000"/>
              </a:solidFill>
              <a:latin typeface="Roboto"/>
              <a:ea typeface="Roboto"/>
              <a:cs typeface="Roboto"/>
              <a:sym typeface="Roboto"/>
            </a:endParaRPr>
          </a:p>
          <a:p>
            <a:pPr indent="0" lvl="0" marL="0" rtl="0" algn="l">
              <a:spcBef>
                <a:spcPts val="1200"/>
              </a:spcBef>
              <a:spcAft>
                <a:spcPts val="0"/>
              </a:spcAft>
              <a:buNone/>
            </a:pPr>
            <a:r>
              <a:rPr b="1" lang="en" sz="2200">
                <a:solidFill>
                  <a:srgbClr val="000000"/>
                </a:solidFill>
                <a:latin typeface="Roboto"/>
                <a:ea typeface="Roboto"/>
                <a:cs typeface="Roboto"/>
                <a:sym typeface="Roboto"/>
              </a:rPr>
              <a:t>2. Watermelons in stock.</a:t>
            </a:r>
            <a:endParaRPr sz="2200">
              <a:solidFill>
                <a:srgbClr val="000000"/>
              </a:solidFill>
              <a:latin typeface="Roboto"/>
              <a:ea typeface="Roboto"/>
              <a:cs typeface="Roboto"/>
              <a:sym typeface="Roboto"/>
            </a:endParaRPr>
          </a:p>
          <a:p>
            <a:pPr indent="0" lvl="0" marL="0" rtl="0" algn="l">
              <a:spcBef>
                <a:spcPts val="1200"/>
              </a:spcBef>
              <a:spcAft>
                <a:spcPts val="0"/>
              </a:spcAft>
              <a:buNone/>
            </a:pPr>
            <a:r>
              <a:rPr lang="en" sz="2200">
                <a:solidFill>
                  <a:srgbClr val="000000"/>
                </a:solidFill>
                <a:latin typeface="Roboto"/>
                <a:ea typeface="Roboto"/>
                <a:cs typeface="Roboto"/>
                <a:sym typeface="Roboto"/>
              </a:rPr>
              <a:t>Fresh watermelons available.</a:t>
            </a:r>
            <a:endParaRPr sz="2200">
              <a:solidFill>
                <a:srgbClr val="000000"/>
              </a:solidFill>
              <a:latin typeface="Roboto"/>
              <a:ea typeface="Roboto"/>
              <a:cs typeface="Roboto"/>
              <a:sym typeface="Roboto"/>
            </a:endParaRPr>
          </a:p>
          <a:p>
            <a:pPr indent="0" lvl="0" marL="0" rtl="0" algn="l">
              <a:spcBef>
                <a:spcPts val="1200"/>
              </a:spcBef>
              <a:spcAft>
                <a:spcPts val="0"/>
              </a:spcAft>
              <a:buNone/>
            </a:pPr>
            <a:r>
              <a:rPr b="1" lang="en" sz="2200">
                <a:solidFill>
                  <a:srgbClr val="000000"/>
                </a:solidFill>
                <a:latin typeface="Roboto"/>
                <a:ea typeface="Roboto"/>
                <a:cs typeface="Roboto"/>
                <a:sym typeface="Roboto"/>
              </a:rPr>
              <a:t>3. Our harvest.</a:t>
            </a:r>
            <a:endParaRPr b="1" sz="2200">
              <a:solidFill>
                <a:srgbClr val="000000"/>
              </a:solidFill>
              <a:latin typeface="Roboto"/>
              <a:ea typeface="Roboto"/>
              <a:cs typeface="Roboto"/>
              <a:sym typeface="Roboto"/>
            </a:endParaRPr>
          </a:p>
          <a:p>
            <a:pPr indent="0" lvl="0" marL="0" rtl="0" algn="l">
              <a:spcBef>
                <a:spcPts val="1200"/>
              </a:spcBef>
              <a:spcAft>
                <a:spcPts val="1200"/>
              </a:spcAft>
              <a:buNone/>
            </a:pPr>
            <a:r>
              <a:rPr lang="en" sz="2200">
                <a:solidFill>
                  <a:srgbClr val="000000"/>
                </a:solidFill>
                <a:latin typeface="Roboto"/>
                <a:ea typeface="Roboto"/>
                <a:cs typeface="Roboto"/>
                <a:sym typeface="Roboto"/>
              </a:rPr>
              <a:t>We grow stuff.</a:t>
            </a:r>
            <a:endParaRPr b="1" sz="3100">
              <a:solidFill>
                <a:srgbClr val="000000"/>
              </a:solidFill>
              <a:latin typeface="Roboto"/>
              <a:ea typeface="Roboto"/>
              <a:cs typeface="Roboto"/>
              <a:sym typeface="Roboto"/>
            </a:endParaRPr>
          </a:p>
        </p:txBody>
      </p:sp>
      <p:pic>
        <p:nvPicPr>
          <p:cNvPr id="238" name="Google Shape;238;p39"/>
          <p:cNvPicPr preferRelativeResize="0"/>
          <p:nvPr/>
        </p:nvPicPr>
        <p:blipFill>
          <a:blip r:embed="rId3">
            <a:alphaModFix/>
          </a:blip>
          <a:stretch>
            <a:fillRect/>
          </a:stretch>
        </p:blipFill>
        <p:spPr>
          <a:xfrm>
            <a:off x="6417274" y="1155750"/>
            <a:ext cx="6142776" cy="4094174"/>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4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Creating Content: Incorporating Visuals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44" name="Google Shape;244;p40"/>
          <p:cNvSpPr txBox="1"/>
          <p:nvPr>
            <p:ph idx="1" type="body"/>
          </p:nvPr>
        </p:nvSpPr>
        <p:spPr>
          <a:xfrm>
            <a:off x="311700" y="1152475"/>
            <a:ext cx="5287800" cy="45816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t/>
            </a:r>
            <a:endParaRPr sz="2800"/>
          </a:p>
        </p:txBody>
      </p:sp>
      <p:pic>
        <p:nvPicPr>
          <p:cNvPr id="245" name="Google Shape;245;p40"/>
          <p:cNvPicPr preferRelativeResize="0"/>
          <p:nvPr/>
        </p:nvPicPr>
        <p:blipFill>
          <a:blip r:embed="rId3">
            <a:alphaModFix/>
          </a:blip>
          <a:stretch>
            <a:fillRect/>
          </a:stretch>
        </p:blipFill>
        <p:spPr>
          <a:xfrm>
            <a:off x="311700" y="1076350"/>
            <a:ext cx="4254076" cy="4377725"/>
          </a:xfrm>
          <a:prstGeom prst="rect">
            <a:avLst/>
          </a:prstGeom>
          <a:noFill/>
          <a:ln>
            <a:noFill/>
          </a:ln>
        </p:spPr>
      </p:pic>
      <p:pic>
        <p:nvPicPr>
          <p:cNvPr id="246" name="Google Shape;246;p40"/>
          <p:cNvPicPr preferRelativeResize="0"/>
          <p:nvPr/>
        </p:nvPicPr>
        <p:blipFill>
          <a:blip r:embed="rId4">
            <a:alphaModFix/>
          </a:blip>
          <a:stretch>
            <a:fillRect/>
          </a:stretch>
        </p:blipFill>
        <p:spPr>
          <a:xfrm>
            <a:off x="4666525" y="1141038"/>
            <a:ext cx="4165776" cy="424835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50" name="Shape 250"/>
        <p:cNvGrpSpPr/>
        <p:nvPr/>
      </p:nvGrpSpPr>
      <p:grpSpPr>
        <a:xfrm>
          <a:off x="0" y="0"/>
          <a:ext cx="0" cy="0"/>
          <a:chOff x="0" y="0"/>
          <a:chExt cx="0" cy="0"/>
        </a:xfrm>
      </p:grpSpPr>
      <p:sp>
        <p:nvSpPr>
          <p:cNvPr id="251" name="Google Shape;251;p41"/>
          <p:cNvSpPr txBox="1"/>
          <p:nvPr>
            <p:ph type="title"/>
          </p:nvPr>
        </p:nvSpPr>
        <p:spPr>
          <a:xfrm>
            <a:off x="377750" y="420725"/>
            <a:ext cx="8114400" cy="24459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solidFill>
                  <a:srgbClr val="FF5722"/>
                </a:solidFill>
              </a:rPr>
              <a:t>Publish and Engage</a:t>
            </a:r>
            <a:endParaRPr>
              <a:solidFill>
                <a:srgbClr val="FF5722"/>
              </a:solidFill>
            </a:endParaRPr>
          </a:p>
        </p:txBody>
      </p:sp>
      <p:sp>
        <p:nvSpPr>
          <p:cNvPr id="252" name="Google Shape;252;p41"/>
          <p:cNvSpPr txBox="1"/>
          <p:nvPr>
            <p:ph type="title"/>
          </p:nvPr>
        </p:nvSpPr>
        <p:spPr>
          <a:xfrm>
            <a:off x="377750" y="3912225"/>
            <a:ext cx="7683000" cy="71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b="1" lang="en" sz="3220">
                <a:solidFill>
                  <a:srgbClr val="FF5722"/>
                </a:solidFill>
                <a:latin typeface="Arial"/>
                <a:ea typeface="Arial"/>
                <a:cs typeface="Arial"/>
                <a:sym typeface="Arial"/>
              </a:rPr>
              <a:t>Share regularly and </a:t>
            </a:r>
            <a:r>
              <a:rPr b="1" lang="en" sz="3220">
                <a:solidFill>
                  <a:srgbClr val="FF5722"/>
                </a:solidFill>
                <a:latin typeface="Arial"/>
                <a:ea typeface="Arial"/>
                <a:cs typeface="Arial"/>
                <a:sym typeface="Arial"/>
              </a:rPr>
              <a:t>engaging</a:t>
            </a:r>
            <a:r>
              <a:rPr b="1" lang="en" sz="3220">
                <a:solidFill>
                  <a:srgbClr val="FF5722"/>
                </a:solidFill>
                <a:latin typeface="Arial"/>
                <a:ea typeface="Arial"/>
                <a:cs typeface="Arial"/>
                <a:sym typeface="Arial"/>
              </a:rPr>
              <a:t> </a:t>
            </a:r>
            <a:r>
              <a:rPr b="1" lang="en" sz="3220">
                <a:solidFill>
                  <a:srgbClr val="FF5722"/>
                </a:solidFill>
                <a:latin typeface="Arial"/>
                <a:ea typeface="Arial"/>
                <a:cs typeface="Arial"/>
                <a:sym typeface="Arial"/>
              </a:rPr>
              <a:t>with</a:t>
            </a:r>
            <a:r>
              <a:rPr b="1" lang="en" sz="3220">
                <a:solidFill>
                  <a:srgbClr val="FF5722"/>
                </a:solidFill>
                <a:latin typeface="Arial"/>
                <a:ea typeface="Arial"/>
                <a:cs typeface="Arial"/>
                <a:sym typeface="Arial"/>
              </a:rPr>
              <a:t> audience</a:t>
            </a:r>
            <a:endParaRPr b="1" sz="3220">
              <a:solidFill>
                <a:srgbClr val="FF5722"/>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title"/>
          </p:nvPr>
        </p:nvSpPr>
        <p:spPr>
          <a:xfrm>
            <a:off x="377750" y="420725"/>
            <a:ext cx="8114400" cy="24459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Digital Marketing</a:t>
            </a:r>
            <a:endParaRPr/>
          </a:p>
        </p:txBody>
      </p:sp>
      <p:sp>
        <p:nvSpPr>
          <p:cNvPr id="69" name="Google Shape;69;p15"/>
          <p:cNvSpPr txBox="1"/>
          <p:nvPr>
            <p:ph type="title"/>
          </p:nvPr>
        </p:nvSpPr>
        <p:spPr>
          <a:xfrm>
            <a:off x="377750" y="3912225"/>
            <a:ext cx="7683000" cy="71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t/>
            </a:r>
            <a:endParaRPr sz="3220">
              <a:latin typeface="Arial"/>
              <a:ea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4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600"/>
              <a:t>Publishing and Engage: Scheduling</a:t>
            </a:r>
            <a:endParaRPr sz="2600"/>
          </a:p>
        </p:txBody>
      </p:sp>
      <p:sp>
        <p:nvSpPr>
          <p:cNvPr id="258" name="Google Shape;258;p42"/>
          <p:cNvSpPr txBox="1"/>
          <p:nvPr>
            <p:ph idx="1" type="body"/>
          </p:nvPr>
        </p:nvSpPr>
        <p:spPr>
          <a:xfrm>
            <a:off x="311700" y="1152475"/>
            <a:ext cx="8001600" cy="45816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t/>
            </a:r>
            <a:endParaRPr sz="2800"/>
          </a:p>
        </p:txBody>
      </p:sp>
      <p:pic>
        <p:nvPicPr>
          <p:cNvPr id="259" name="Google Shape;259;p42"/>
          <p:cNvPicPr preferRelativeResize="0"/>
          <p:nvPr/>
        </p:nvPicPr>
        <p:blipFill>
          <a:blip r:embed="rId3">
            <a:alphaModFix/>
          </a:blip>
          <a:stretch>
            <a:fillRect/>
          </a:stretch>
        </p:blipFill>
        <p:spPr>
          <a:xfrm>
            <a:off x="425280" y="1152475"/>
            <a:ext cx="7325071" cy="379615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4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990"/>
              <a:buFont typeface="Arial"/>
              <a:buNone/>
            </a:pPr>
            <a:r>
              <a:rPr lang="en" sz="2600"/>
              <a:t>Publishing and Engage</a:t>
            </a:r>
            <a:endParaRPr b="1" sz="3600"/>
          </a:p>
        </p:txBody>
      </p:sp>
      <p:sp>
        <p:nvSpPr>
          <p:cNvPr id="265" name="Google Shape;265;p43"/>
          <p:cNvSpPr txBox="1"/>
          <p:nvPr>
            <p:ph idx="1" type="body"/>
          </p:nvPr>
        </p:nvSpPr>
        <p:spPr>
          <a:xfrm>
            <a:off x="311700" y="1152475"/>
            <a:ext cx="5808600" cy="45816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000000"/>
              </a:buClr>
              <a:buSzPts val="3000"/>
              <a:buFont typeface="Roboto"/>
              <a:buChar char="➔"/>
            </a:pPr>
            <a:r>
              <a:rPr lang="en" sz="3000">
                <a:solidFill>
                  <a:srgbClr val="000000"/>
                </a:solidFill>
                <a:latin typeface="Roboto"/>
                <a:ea typeface="Roboto"/>
                <a:cs typeface="Roboto"/>
                <a:sym typeface="Roboto"/>
              </a:rPr>
              <a:t>Determining Content Themes and Categories:</a:t>
            </a:r>
            <a:endParaRPr sz="3000">
              <a:solidFill>
                <a:srgbClr val="000000"/>
              </a:solidFill>
              <a:latin typeface="Roboto"/>
              <a:ea typeface="Roboto"/>
              <a:cs typeface="Roboto"/>
              <a:sym typeface="Roboto"/>
            </a:endParaRPr>
          </a:p>
          <a:p>
            <a:pPr indent="-419100" lvl="0" marL="457200" rtl="0" algn="l">
              <a:spcBef>
                <a:spcPts val="0"/>
              </a:spcBef>
              <a:spcAft>
                <a:spcPts val="0"/>
              </a:spcAft>
              <a:buClr>
                <a:srgbClr val="000000"/>
              </a:buClr>
              <a:buSzPts val="3000"/>
              <a:buFont typeface="Roboto"/>
              <a:buChar char="➔"/>
            </a:pPr>
            <a:r>
              <a:rPr lang="en" sz="3000">
                <a:solidFill>
                  <a:srgbClr val="000000"/>
                </a:solidFill>
                <a:latin typeface="Roboto"/>
                <a:ea typeface="Roboto"/>
                <a:cs typeface="Roboto"/>
                <a:sym typeface="Roboto"/>
              </a:rPr>
              <a:t>Establishing a Consistent Brand Voice and Tone</a:t>
            </a:r>
            <a:endParaRPr sz="3000">
              <a:solidFill>
                <a:srgbClr val="000000"/>
              </a:solidFill>
              <a:latin typeface="Roboto"/>
              <a:ea typeface="Roboto"/>
              <a:cs typeface="Roboto"/>
              <a:sym typeface="Roboto"/>
            </a:endParaRPr>
          </a:p>
        </p:txBody>
      </p:sp>
      <p:pic>
        <p:nvPicPr>
          <p:cNvPr id="266" name="Google Shape;266;p43"/>
          <p:cNvPicPr preferRelativeResize="0"/>
          <p:nvPr/>
        </p:nvPicPr>
        <p:blipFill rotWithShape="1">
          <a:blip r:embed="rId3">
            <a:alphaModFix/>
          </a:blip>
          <a:srcRect b="0" l="53673" r="0" t="0"/>
          <a:stretch/>
        </p:blipFill>
        <p:spPr>
          <a:xfrm>
            <a:off x="5928575" y="1017725"/>
            <a:ext cx="3215425" cy="270950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4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2400">
                <a:solidFill>
                  <a:srgbClr val="FF5722"/>
                </a:solidFill>
                <a:highlight>
                  <a:srgbClr val="FFFFFF"/>
                </a:highlight>
                <a:latin typeface="Roboto Slab"/>
                <a:ea typeface="Roboto Slab"/>
                <a:cs typeface="Roboto Slab"/>
                <a:sym typeface="Roboto Slab"/>
              </a:rPr>
              <a:t>Engaging and Growing a Social Media Community</a:t>
            </a:r>
            <a:endParaRPr b="1" sz="2400">
              <a:solidFill>
                <a:srgbClr val="FF5722"/>
              </a:solidFill>
              <a:highlight>
                <a:srgbClr val="FFFFFF"/>
              </a:highlight>
              <a:latin typeface="Roboto Slab"/>
              <a:ea typeface="Roboto Slab"/>
              <a:cs typeface="Roboto Slab"/>
              <a:sym typeface="Roboto Slab"/>
            </a:endParaRPr>
          </a:p>
          <a:p>
            <a:pPr indent="0" lvl="0" marL="0" rtl="0" algn="l">
              <a:lnSpc>
                <a:spcPct val="115000"/>
              </a:lnSpc>
              <a:spcBef>
                <a:spcPts val="1200"/>
              </a:spcBef>
              <a:spcAft>
                <a:spcPts val="0"/>
              </a:spcAft>
              <a:buNone/>
            </a:pPr>
            <a:r>
              <a:t/>
            </a:r>
            <a:endParaRPr b="1" sz="2400">
              <a:solidFill>
                <a:srgbClr val="FF5722"/>
              </a:solidFill>
              <a:highlight>
                <a:srgbClr val="FFFFFF"/>
              </a:highlight>
              <a:latin typeface="Roboto Slab"/>
              <a:ea typeface="Roboto Slab"/>
              <a:cs typeface="Roboto Slab"/>
              <a:sym typeface="Roboto Slab"/>
            </a:endParaRPr>
          </a:p>
          <a:p>
            <a:pPr indent="0" lvl="0" marL="0" rtl="0" algn="l">
              <a:lnSpc>
                <a:spcPct val="115000"/>
              </a:lnSpc>
              <a:spcBef>
                <a:spcPts val="1200"/>
              </a:spcBef>
              <a:spcAft>
                <a:spcPts val="1200"/>
              </a:spcAft>
              <a:buNone/>
            </a:pPr>
            <a:r>
              <a:t/>
            </a:r>
            <a:endParaRPr b="1" sz="2400">
              <a:solidFill>
                <a:srgbClr val="FF5722"/>
              </a:solidFill>
              <a:highlight>
                <a:srgbClr val="FFFFFF"/>
              </a:highlight>
              <a:latin typeface="Roboto Slab"/>
              <a:ea typeface="Roboto Slab"/>
              <a:cs typeface="Roboto Slab"/>
              <a:sym typeface="Roboto Slab"/>
            </a:endParaRPr>
          </a:p>
        </p:txBody>
      </p:sp>
      <p:pic>
        <p:nvPicPr>
          <p:cNvPr id="272" name="Google Shape;272;p44"/>
          <p:cNvPicPr preferRelativeResize="0"/>
          <p:nvPr/>
        </p:nvPicPr>
        <p:blipFill>
          <a:blip r:embed="rId3">
            <a:alphaModFix/>
          </a:blip>
          <a:stretch>
            <a:fillRect/>
          </a:stretch>
        </p:blipFill>
        <p:spPr>
          <a:xfrm>
            <a:off x="4449700" y="1462975"/>
            <a:ext cx="4541900" cy="3040500"/>
          </a:xfrm>
          <a:prstGeom prst="rect">
            <a:avLst/>
          </a:prstGeom>
          <a:noFill/>
          <a:ln>
            <a:noFill/>
          </a:ln>
        </p:spPr>
      </p:pic>
      <p:sp>
        <p:nvSpPr>
          <p:cNvPr id="273" name="Google Shape;273;p44"/>
          <p:cNvSpPr txBox="1"/>
          <p:nvPr>
            <p:ph idx="1" type="body"/>
          </p:nvPr>
        </p:nvSpPr>
        <p:spPr>
          <a:xfrm>
            <a:off x="311700" y="1152475"/>
            <a:ext cx="4655700" cy="4581600"/>
          </a:xfrm>
          <a:prstGeom prst="rect">
            <a:avLst/>
          </a:prstGeom>
        </p:spPr>
        <p:txBody>
          <a:bodyPr anchorCtr="0" anchor="t" bIns="91425" lIns="91425" spcFirstLastPara="1" rIns="91425" wrap="square" tIns="91425">
            <a:noAutofit/>
          </a:bodyPr>
          <a:lstStyle/>
          <a:p>
            <a:pPr indent="-381000" lvl="0" marL="457200" rtl="0" algn="l">
              <a:lnSpc>
                <a:spcPct val="100000"/>
              </a:lnSpc>
              <a:spcBef>
                <a:spcPts val="0"/>
              </a:spcBef>
              <a:spcAft>
                <a:spcPts val="0"/>
              </a:spcAft>
              <a:buClr>
                <a:srgbClr val="000000"/>
              </a:buClr>
              <a:buSzPts val="2400"/>
              <a:buFont typeface="Roboto"/>
              <a:buChar char="➔"/>
            </a:pPr>
            <a:r>
              <a:rPr lang="en" sz="2400">
                <a:solidFill>
                  <a:srgbClr val="000000"/>
                </a:solidFill>
                <a:latin typeface="Roboto"/>
                <a:ea typeface="Roboto"/>
                <a:cs typeface="Roboto"/>
                <a:sym typeface="Roboto"/>
              </a:rPr>
              <a:t>Building and nurturing relationships with Followers.</a:t>
            </a:r>
            <a:endParaRPr sz="2400">
              <a:solidFill>
                <a:srgbClr val="000000"/>
              </a:solidFill>
              <a:latin typeface="Roboto"/>
              <a:ea typeface="Roboto"/>
              <a:cs typeface="Roboto"/>
              <a:sym typeface="Roboto"/>
            </a:endParaRPr>
          </a:p>
          <a:p>
            <a:pPr indent="0" lvl="0" marL="457200" rtl="0" algn="l">
              <a:lnSpc>
                <a:spcPct val="100000"/>
              </a:lnSpc>
              <a:spcBef>
                <a:spcPts val="1200"/>
              </a:spcBef>
              <a:spcAft>
                <a:spcPts val="0"/>
              </a:spcAft>
              <a:buNone/>
            </a:pPr>
            <a:r>
              <a:t/>
            </a:r>
            <a:endParaRPr sz="2400">
              <a:solidFill>
                <a:srgbClr val="000000"/>
              </a:solidFill>
              <a:latin typeface="Roboto"/>
              <a:ea typeface="Roboto"/>
              <a:cs typeface="Roboto"/>
              <a:sym typeface="Roboto"/>
            </a:endParaRPr>
          </a:p>
          <a:p>
            <a:pPr indent="-381000" lvl="0" marL="457200" rtl="0" algn="l">
              <a:lnSpc>
                <a:spcPct val="100000"/>
              </a:lnSpc>
              <a:spcBef>
                <a:spcPts val="1200"/>
              </a:spcBef>
              <a:spcAft>
                <a:spcPts val="0"/>
              </a:spcAft>
              <a:buClr>
                <a:srgbClr val="000000"/>
              </a:buClr>
              <a:buSzPts val="2400"/>
              <a:buFont typeface="Roboto"/>
              <a:buChar char="➔"/>
            </a:pPr>
            <a:r>
              <a:rPr lang="en" sz="2400">
                <a:solidFill>
                  <a:srgbClr val="000000"/>
                </a:solidFill>
                <a:latin typeface="Roboto"/>
                <a:ea typeface="Roboto"/>
                <a:cs typeface="Roboto"/>
                <a:sym typeface="Roboto"/>
              </a:rPr>
              <a:t>Responding to Comments, Messages, and Mentions</a:t>
            </a:r>
            <a:endParaRPr sz="2400">
              <a:solidFill>
                <a:srgbClr val="000000"/>
              </a:solidFill>
              <a:latin typeface="Roboto"/>
              <a:ea typeface="Roboto"/>
              <a:cs typeface="Roboto"/>
              <a:sym typeface="Roboto"/>
            </a:endParaRPr>
          </a:p>
          <a:p>
            <a:pPr indent="0" lvl="0" marL="457200" rtl="0" algn="l">
              <a:lnSpc>
                <a:spcPct val="100000"/>
              </a:lnSpc>
              <a:spcBef>
                <a:spcPts val="1200"/>
              </a:spcBef>
              <a:spcAft>
                <a:spcPts val="0"/>
              </a:spcAft>
              <a:buNone/>
            </a:pPr>
            <a:r>
              <a:t/>
            </a:r>
            <a:endParaRPr sz="2400">
              <a:solidFill>
                <a:srgbClr val="000000"/>
              </a:solidFill>
              <a:latin typeface="Roboto"/>
              <a:ea typeface="Roboto"/>
              <a:cs typeface="Roboto"/>
              <a:sym typeface="Roboto"/>
            </a:endParaRPr>
          </a:p>
          <a:p>
            <a:pPr indent="-381000" lvl="0" marL="457200" rtl="0" algn="l">
              <a:lnSpc>
                <a:spcPct val="100000"/>
              </a:lnSpc>
              <a:spcBef>
                <a:spcPts val="1200"/>
              </a:spcBef>
              <a:spcAft>
                <a:spcPts val="0"/>
              </a:spcAft>
              <a:buClr>
                <a:srgbClr val="000000"/>
              </a:buClr>
              <a:buSzPts val="2400"/>
              <a:buFont typeface="Roboto"/>
              <a:buChar char="➔"/>
            </a:pPr>
            <a:r>
              <a:rPr lang="en" sz="2400">
                <a:solidFill>
                  <a:srgbClr val="000000"/>
                </a:solidFill>
                <a:latin typeface="Roboto"/>
                <a:ea typeface="Roboto"/>
                <a:cs typeface="Roboto"/>
                <a:sym typeface="Roboto"/>
              </a:rPr>
              <a:t>Encouraging User-Generated Content and Social Sharing</a:t>
            </a:r>
            <a:endParaRPr sz="2400">
              <a:solidFill>
                <a:srgbClr val="000000"/>
              </a:solidFill>
              <a:latin typeface="Roboto"/>
              <a:ea typeface="Roboto"/>
              <a:cs typeface="Roboto"/>
              <a:sym typeface="Roboto"/>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4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b="1" lang="en" sz="2400">
                <a:solidFill>
                  <a:srgbClr val="FF5722"/>
                </a:solidFill>
                <a:highlight>
                  <a:srgbClr val="FFFFFF"/>
                </a:highlight>
                <a:latin typeface="Roboto Slab"/>
                <a:ea typeface="Roboto Slab"/>
                <a:cs typeface="Roboto Slab"/>
                <a:sym typeface="Roboto Slab"/>
              </a:rPr>
              <a:t>Understanding Paid Advertizing Options</a:t>
            </a:r>
            <a:endParaRPr b="1" sz="2400">
              <a:solidFill>
                <a:srgbClr val="FF5722"/>
              </a:solidFill>
              <a:highlight>
                <a:srgbClr val="FFFFFF"/>
              </a:highlight>
              <a:latin typeface="Roboto Slab"/>
              <a:ea typeface="Roboto Slab"/>
              <a:cs typeface="Roboto Slab"/>
              <a:sym typeface="Roboto Slab"/>
            </a:endParaRPr>
          </a:p>
        </p:txBody>
      </p:sp>
      <p:sp>
        <p:nvSpPr>
          <p:cNvPr id="279" name="Google Shape;279;p45"/>
          <p:cNvSpPr txBox="1"/>
          <p:nvPr>
            <p:ph idx="1" type="body"/>
          </p:nvPr>
        </p:nvSpPr>
        <p:spPr>
          <a:xfrm>
            <a:off x="311700" y="1152475"/>
            <a:ext cx="4467600" cy="45816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2400">
                <a:solidFill>
                  <a:srgbClr val="000000"/>
                </a:solidFill>
                <a:latin typeface="Roboto"/>
                <a:ea typeface="Roboto"/>
                <a:cs typeface="Roboto"/>
                <a:sym typeface="Roboto"/>
              </a:rPr>
              <a:t>These options include:</a:t>
            </a:r>
            <a:endParaRPr sz="2400">
              <a:solidFill>
                <a:srgbClr val="000000"/>
              </a:solidFill>
              <a:latin typeface="Roboto"/>
              <a:ea typeface="Roboto"/>
              <a:cs typeface="Roboto"/>
              <a:sym typeface="Roboto"/>
            </a:endParaRPr>
          </a:p>
          <a:p>
            <a:pPr indent="-381000" lvl="1" marL="914400" rtl="0" algn="l">
              <a:lnSpc>
                <a:spcPct val="100000"/>
              </a:lnSpc>
              <a:spcBef>
                <a:spcPts val="1200"/>
              </a:spcBef>
              <a:spcAft>
                <a:spcPts val="0"/>
              </a:spcAft>
              <a:buClr>
                <a:srgbClr val="000000"/>
              </a:buClr>
              <a:buSzPts val="2400"/>
              <a:buFont typeface="Roboto"/>
              <a:buChar char="◆"/>
            </a:pPr>
            <a:r>
              <a:rPr lang="en" sz="2400">
                <a:solidFill>
                  <a:srgbClr val="000000"/>
                </a:solidFill>
                <a:latin typeface="Roboto"/>
                <a:ea typeface="Roboto"/>
                <a:cs typeface="Roboto"/>
                <a:sym typeface="Roboto"/>
              </a:rPr>
              <a:t>sponsored posts, </a:t>
            </a:r>
            <a:endParaRPr sz="2400">
              <a:solidFill>
                <a:srgbClr val="000000"/>
              </a:solidFill>
              <a:latin typeface="Roboto"/>
              <a:ea typeface="Roboto"/>
              <a:cs typeface="Roboto"/>
              <a:sym typeface="Roboto"/>
            </a:endParaRPr>
          </a:p>
          <a:p>
            <a:pPr indent="-381000" lvl="1" marL="914400" rtl="0" algn="l">
              <a:lnSpc>
                <a:spcPct val="100000"/>
              </a:lnSpc>
              <a:spcBef>
                <a:spcPts val="0"/>
              </a:spcBef>
              <a:spcAft>
                <a:spcPts val="0"/>
              </a:spcAft>
              <a:buClr>
                <a:srgbClr val="000000"/>
              </a:buClr>
              <a:buSzPts val="2400"/>
              <a:buFont typeface="Roboto"/>
              <a:buChar char="◆"/>
            </a:pPr>
            <a:r>
              <a:rPr lang="en" sz="2400">
                <a:solidFill>
                  <a:srgbClr val="000000"/>
                </a:solidFill>
                <a:latin typeface="Roboto"/>
                <a:ea typeface="Roboto"/>
                <a:cs typeface="Roboto"/>
                <a:sym typeface="Roboto"/>
              </a:rPr>
              <a:t>display ads, </a:t>
            </a:r>
            <a:endParaRPr sz="2400">
              <a:solidFill>
                <a:srgbClr val="000000"/>
              </a:solidFill>
              <a:latin typeface="Roboto"/>
              <a:ea typeface="Roboto"/>
              <a:cs typeface="Roboto"/>
              <a:sym typeface="Roboto"/>
            </a:endParaRPr>
          </a:p>
          <a:p>
            <a:pPr indent="-381000" lvl="1" marL="914400" rtl="0" algn="l">
              <a:lnSpc>
                <a:spcPct val="100000"/>
              </a:lnSpc>
              <a:spcBef>
                <a:spcPts val="0"/>
              </a:spcBef>
              <a:spcAft>
                <a:spcPts val="0"/>
              </a:spcAft>
              <a:buClr>
                <a:srgbClr val="000000"/>
              </a:buClr>
              <a:buSzPts val="2400"/>
              <a:buFont typeface="Roboto"/>
              <a:buChar char="◆"/>
            </a:pPr>
            <a:r>
              <a:rPr lang="en" sz="2400">
                <a:solidFill>
                  <a:srgbClr val="000000"/>
                </a:solidFill>
                <a:latin typeface="Roboto"/>
                <a:ea typeface="Roboto"/>
                <a:cs typeface="Roboto"/>
                <a:sym typeface="Roboto"/>
              </a:rPr>
              <a:t>video ads, and </a:t>
            </a:r>
            <a:endParaRPr sz="2400">
              <a:solidFill>
                <a:srgbClr val="000000"/>
              </a:solidFill>
              <a:latin typeface="Roboto"/>
              <a:ea typeface="Roboto"/>
              <a:cs typeface="Roboto"/>
              <a:sym typeface="Roboto"/>
            </a:endParaRPr>
          </a:p>
          <a:p>
            <a:pPr indent="-381000" lvl="1" marL="914400" rtl="0" algn="l">
              <a:lnSpc>
                <a:spcPct val="100000"/>
              </a:lnSpc>
              <a:spcBef>
                <a:spcPts val="0"/>
              </a:spcBef>
              <a:spcAft>
                <a:spcPts val="0"/>
              </a:spcAft>
              <a:buClr>
                <a:srgbClr val="000000"/>
              </a:buClr>
              <a:buSzPts val="2400"/>
              <a:buFont typeface="Roboto"/>
              <a:buChar char="◆"/>
            </a:pPr>
            <a:r>
              <a:rPr lang="en" sz="2400">
                <a:solidFill>
                  <a:srgbClr val="000000"/>
                </a:solidFill>
                <a:latin typeface="Roboto"/>
                <a:ea typeface="Roboto"/>
                <a:cs typeface="Roboto"/>
                <a:sym typeface="Roboto"/>
              </a:rPr>
              <a:t>influencer collaborations.</a:t>
            </a:r>
            <a:endParaRPr sz="2400">
              <a:solidFill>
                <a:srgbClr val="000000"/>
              </a:solidFill>
              <a:latin typeface="Roboto"/>
              <a:ea typeface="Roboto"/>
              <a:cs typeface="Roboto"/>
              <a:sym typeface="Roboto"/>
            </a:endParaRPr>
          </a:p>
        </p:txBody>
      </p:sp>
      <p:pic>
        <p:nvPicPr>
          <p:cNvPr id="280" name="Google Shape;280;p45"/>
          <p:cNvPicPr preferRelativeResize="0"/>
          <p:nvPr/>
        </p:nvPicPr>
        <p:blipFill>
          <a:blip r:embed="rId3">
            <a:alphaModFix/>
          </a:blip>
          <a:stretch>
            <a:fillRect/>
          </a:stretch>
        </p:blipFill>
        <p:spPr>
          <a:xfrm>
            <a:off x="4676400" y="1152475"/>
            <a:ext cx="4467600" cy="2975919"/>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46"/>
          <p:cNvSpPr txBox="1"/>
          <p:nvPr>
            <p:ph type="title"/>
          </p:nvPr>
        </p:nvSpPr>
        <p:spPr>
          <a:xfrm>
            <a:off x="6424325" y="1086550"/>
            <a:ext cx="23817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a:solidFill>
                  <a:srgbClr val="FF5722"/>
                </a:solidFill>
                <a:highlight>
                  <a:srgbClr val="FFFFFF"/>
                </a:highlight>
                <a:latin typeface="Roboto Slab"/>
                <a:ea typeface="Roboto Slab"/>
                <a:cs typeface="Roboto Slab"/>
                <a:sym typeface="Roboto Slab"/>
              </a:rPr>
              <a:t>Paid Advertising Options on Social Media Platforms:</a:t>
            </a:r>
            <a:endParaRPr b="1">
              <a:solidFill>
                <a:srgbClr val="FF5722"/>
              </a:solidFill>
              <a:highlight>
                <a:srgbClr val="FFFFFF"/>
              </a:highlight>
              <a:latin typeface="Roboto Slab"/>
              <a:ea typeface="Roboto Slab"/>
              <a:cs typeface="Roboto Slab"/>
              <a:sym typeface="Roboto Slab"/>
            </a:endParaRPr>
          </a:p>
          <a:p>
            <a:pPr indent="0" lvl="0" marL="0" rtl="0" algn="l">
              <a:lnSpc>
                <a:spcPct val="115000"/>
              </a:lnSpc>
              <a:spcBef>
                <a:spcPts val="1200"/>
              </a:spcBef>
              <a:spcAft>
                <a:spcPts val="0"/>
              </a:spcAft>
              <a:buNone/>
            </a:pPr>
            <a:r>
              <a:t/>
            </a:r>
            <a:endParaRPr b="1">
              <a:solidFill>
                <a:srgbClr val="FF5722"/>
              </a:solidFill>
              <a:highlight>
                <a:srgbClr val="FFFFFF"/>
              </a:highlight>
              <a:latin typeface="Roboto Slab"/>
              <a:ea typeface="Roboto Slab"/>
              <a:cs typeface="Roboto Slab"/>
              <a:sym typeface="Roboto Slab"/>
            </a:endParaRPr>
          </a:p>
          <a:p>
            <a:pPr indent="0" lvl="0" marL="0" rtl="0" algn="l">
              <a:lnSpc>
                <a:spcPct val="115000"/>
              </a:lnSpc>
              <a:spcBef>
                <a:spcPts val="1200"/>
              </a:spcBef>
              <a:spcAft>
                <a:spcPts val="1200"/>
              </a:spcAft>
              <a:buNone/>
            </a:pPr>
            <a:r>
              <a:t/>
            </a:r>
            <a:endParaRPr b="1">
              <a:solidFill>
                <a:srgbClr val="FF5722"/>
              </a:solidFill>
              <a:highlight>
                <a:srgbClr val="FFFFFF"/>
              </a:highlight>
              <a:latin typeface="Roboto Slab"/>
              <a:ea typeface="Roboto Slab"/>
              <a:cs typeface="Roboto Slab"/>
              <a:sym typeface="Roboto Slab"/>
            </a:endParaRPr>
          </a:p>
        </p:txBody>
      </p:sp>
      <p:sp>
        <p:nvSpPr>
          <p:cNvPr id="286" name="Google Shape;286;p46"/>
          <p:cNvSpPr txBox="1"/>
          <p:nvPr>
            <p:ph idx="1" type="body"/>
          </p:nvPr>
        </p:nvSpPr>
        <p:spPr>
          <a:xfrm>
            <a:off x="311700" y="1152475"/>
            <a:ext cx="4655700" cy="45816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1200"/>
              </a:spcAft>
              <a:buNone/>
            </a:pPr>
            <a:r>
              <a:t/>
            </a:r>
            <a:endParaRPr sz="2400">
              <a:solidFill>
                <a:srgbClr val="000000"/>
              </a:solidFill>
              <a:latin typeface="Roboto"/>
              <a:ea typeface="Roboto"/>
              <a:cs typeface="Roboto"/>
              <a:sym typeface="Roboto"/>
            </a:endParaRPr>
          </a:p>
        </p:txBody>
      </p:sp>
      <p:pic>
        <p:nvPicPr>
          <p:cNvPr id="287" name="Google Shape;287;p46"/>
          <p:cNvPicPr preferRelativeResize="0"/>
          <p:nvPr/>
        </p:nvPicPr>
        <p:blipFill>
          <a:blip r:embed="rId3">
            <a:alphaModFix/>
          </a:blip>
          <a:stretch>
            <a:fillRect/>
          </a:stretch>
        </p:blipFill>
        <p:spPr>
          <a:xfrm>
            <a:off x="669239" y="-712250"/>
            <a:ext cx="5552386" cy="6446326"/>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47"/>
          <p:cNvSpPr txBox="1"/>
          <p:nvPr>
            <p:ph type="title"/>
          </p:nvPr>
        </p:nvSpPr>
        <p:spPr>
          <a:xfrm>
            <a:off x="311700" y="115650"/>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2400">
                <a:solidFill>
                  <a:srgbClr val="FF5722"/>
                </a:solidFill>
                <a:highlight>
                  <a:srgbClr val="FFFFFF"/>
                </a:highlight>
                <a:latin typeface="Roboto Slab"/>
                <a:ea typeface="Roboto Slab"/>
                <a:cs typeface="Roboto Slab"/>
                <a:sym typeface="Roboto Slab"/>
              </a:rPr>
              <a:t>Engaging and Growing a Social Media Community</a:t>
            </a:r>
            <a:endParaRPr b="1" sz="2400">
              <a:solidFill>
                <a:srgbClr val="FF5722"/>
              </a:solidFill>
              <a:highlight>
                <a:srgbClr val="FFFFFF"/>
              </a:highlight>
              <a:latin typeface="Roboto Slab"/>
              <a:ea typeface="Roboto Slab"/>
              <a:cs typeface="Roboto Slab"/>
              <a:sym typeface="Roboto Slab"/>
            </a:endParaRPr>
          </a:p>
          <a:p>
            <a:pPr indent="0" lvl="0" marL="0" rtl="0" algn="l">
              <a:lnSpc>
                <a:spcPct val="115000"/>
              </a:lnSpc>
              <a:spcBef>
                <a:spcPts val="1200"/>
              </a:spcBef>
              <a:spcAft>
                <a:spcPts val="0"/>
              </a:spcAft>
              <a:buNone/>
            </a:pPr>
            <a:r>
              <a:t/>
            </a:r>
            <a:endParaRPr b="1" sz="2400">
              <a:solidFill>
                <a:srgbClr val="FF5722"/>
              </a:solidFill>
              <a:highlight>
                <a:srgbClr val="FFFFFF"/>
              </a:highlight>
              <a:latin typeface="Roboto Slab"/>
              <a:ea typeface="Roboto Slab"/>
              <a:cs typeface="Roboto Slab"/>
              <a:sym typeface="Roboto Slab"/>
            </a:endParaRPr>
          </a:p>
          <a:p>
            <a:pPr indent="0" lvl="0" marL="0" rtl="0" algn="l">
              <a:lnSpc>
                <a:spcPct val="115000"/>
              </a:lnSpc>
              <a:spcBef>
                <a:spcPts val="1200"/>
              </a:spcBef>
              <a:spcAft>
                <a:spcPts val="1200"/>
              </a:spcAft>
              <a:buNone/>
            </a:pPr>
            <a:r>
              <a:t/>
            </a:r>
            <a:endParaRPr b="1" sz="2400">
              <a:solidFill>
                <a:srgbClr val="FF5722"/>
              </a:solidFill>
              <a:highlight>
                <a:srgbClr val="FFFFFF"/>
              </a:highlight>
              <a:latin typeface="Roboto Slab"/>
              <a:ea typeface="Roboto Slab"/>
              <a:cs typeface="Roboto Slab"/>
              <a:sym typeface="Roboto Slab"/>
            </a:endParaRPr>
          </a:p>
        </p:txBody>
      </p:sp>
      <p:pic>
        <p:nvPicPr>
          <p:cNvPr id="293" name="Google Shape;293;p47"/>
          <p:cNvPicPr preferRelativeResize="0"/>
          <p:nvPr/>
        </p:nvPicPr>
        <p:blipFill>
          <a:blip r:embed="rId3">
            <a:alphaModFix/>
          </a:blip>
          <a:stretch>
            <a:fillRect/>
          </a:stretch>
        </p:blipFill>
        <p:spPr>
          <a:xfrm>
            <a:off x="742950" y="688350"/>
            <a:ext cx="7450475" cy="483910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48"/>
          <p:cNvSpPr txBox="1"/>
          <p:nvPr>
            <p:ph type="title"/>
          </p:nvPr>
        </p:nvSpPr>
        <p:spPr>
          <a:xfrm>
            <a:off x="311700" y="1939925"/>
            <a:ext cx="40857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2400">
                <a:solidFill>
                  <a:srgbClr val="FF5722"/>
                </a:solidFill>
                <a:highlight>
                  <a:srgbClr val="FFFFFF"/>
                </a:highlight>
                <a:latin typeface="Roboto Slab"/>
                <a:ea typeface="Roboto Slab"/>
                <a:cs typeface="Roboto Slab"/>
                <a:sym typeface="Roboto Slab"/>
              </a:rPr>
              <a:t>Setting up Targeted Ad Campaigns:</a:t>
            </a:r>
            <a:endParaRPr b="1" sz="2400">
              <a:solidFill>
                <a:srgbClr val="FF5722"/>
              </a:solidFill>
              <a:highlight>
                <a:srgbClr val="FFFFFF"/>
              </a:highlight>
              <a:latin typeface="Roboto Slab"/>
              <a:ea typeface="Roboto Slab"/>
              <a:cs typeface="Roboto Slab"/>
              <a:sym typeface="Roboto Slab"/>
            </a:endParaRPr>
          </a:p>
          <a:p>
            <a:pPr indent="0" lvl="0" marL="0" rtl="0" algn="l">
              <a:lnSpc>
                <a:spcPct val="115000"/>
              </a:lnSpc>
              <a:spcBef>
                <a:spcPts val="1200"/>
              </a:spcBef>
              <a:spcAft>
                <a:spcPts val="0"/>
              </a:spcAft>
              <a:buNone/>
            </a:pPr>
            <a:r>
              <a:t/>
            </a:r>
            <a:endParaRPr b="1" sz="2400">
              <a:solidFill>
                <a:srgbClr val="FF5722"/>
              </a:solidFill>
              <a:highlight>
                <a:srgbClr val="FFFFFF"/>
              </a:highlight>
              <a:latin typeface="Roboto Slab"/>
              <a:ea typeface="Roboto Slab"/>
              <a:cs typeface="Roboto Slab"/>
              <a:sym typeface="Roboto Slab"/>
            </a:endParaRPr>
          </a:p>
          <a:p>
            <a:pPr indent="0" lvl="0" marL="0" rtl="0" algn="l">
              <a:lnSpc>
                <a:spcPct val="115000"/>
              </a:lnSpc>
              <a:spcBef>
                <a:spcPts val="1200"/>
              </a:spcBef>
              <a:spcAft>
                <a:spcPts val="1200"/>
              </a:spcAft>
              <a:buNone/>
            </a:pPr>
            <a:r>
              <a:t/>
            </a:r>
            <a:endParaRPr b="1" sz="2400">
              <a:solidFill>
                <a:srgbClr val="FF5722"/>
              </a:solidFill>
              <a:highlight>
                <a:srgbClr val="FFFFFF"/>
              </a:highlight>
              <a:latin typeface="Roboto Slab"/>
              <a:ea typeface="Roboto Slab"/>
              <a:cs typeface="Roboto Slab"/>
              <a:sym typeface="Roboto Slab"/>
            </a:endParaRPr>
          </a:p>
        </p:txBody>
      </p:sp>
      <p:pic>
        <p:nvPicPr>
          <p:cNvPr id="299" name="Google Shape;299;p48"/>
          <p:cNvPicPr preferRelativeResize="0"/>
          <p:nvPr/>
        </p:nvPicPr>
        <p:blipFill>
          <a:blip r:embed="rId3">
            <a:alphaModFix/>
          </a:blip>
          <a:stretch>
            <a:fillRect/>
          </a:stretch>
        </p:blipFill>
        <p:spPr>
          <a:xfrm>
            <a:off x="4686885" y="0"/>
            <a:ext cx="4457117" cy="5143501"/>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03" name="Shape 303"/>
        <p:cNvGrpSpPr/>
        <p:nvPr/>
      </p:nvGrpSpPr>
      <p:grpSpPr>
        <a:xfrm>
          <a:off x="0" y="0"/>
          <a:ext cx="0" cy="0"/>
          <a:chOff x="0" y="0"/>
          <a:chExt cx="0" cy="0"/>
        </a:xfrm>
      </p:grpSpPr>
      <p:sp>
        <p:nvSpPr>
          <p:cNvPr id="304" name="Google Shape;304;p49"/>
          <p:cNvSpPr txBox="1"/>
          <p:nvPr>
            <p:ph type="title"/>
          </p:nvPr>
        </p:nvSpPr>
        <p:spPr>
          <a:xfrm>
            <a:off x="377750" y="420725"/>
            <a:ext cx="8114400" cy="24459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solidFill>
                  <a:srgbClr val="FF5722"/>
                </a:solidFill>
              </a:rPr>
              <a:t>Analyze and Improve</a:t>
            </a:r>
            <a:endParaRPr>
              <a:solidFill>
                <a:srgbClr val="FF5722"/>
              </a:solidFill>
            </a:endParaRPr>
          </a:p>
        </p:txBody>
      </p:sp>
      <p:sp>
        <p:nvSpPr>
          <p:cNvPr id="305" name="Google Shape;305;p49"/>
          <p:cNvSpPr txBox="1"/>
          <p:nvPr>
            <p:ph type="title"/>
          </p:nvPr>
        </p:nvSpPr>
        <p:spPr>
          <a:xfrm>
            <a:off x="377750" y="3912225"/>
            <a:ext cx="7683000" cy="71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t/>
            </a:r>
            <a:endParaRPr b="1" sz="3220">
              <a:solidFill>
                <a:srgbClr val="FF5722"/>
              </a:solidFill>
              <a:latin typeface="Arial"/>
              <a:ea typeface="Arial"/>
              <a:cs typeface="Arial"/>
              <a:sym typeface="Arial"/>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5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2400">
                <a:solidFill>
                  <a:srgbClr val="FF5722"/>
                </a:solidFill>
                <a:highlight>
                  <a:srgbClr val="FFFFFF"/>
                </a:highlight>
                <a:latin typeface="Roboto Slab"/>
                <a:ea typeface="Roboto Slab"/>
                <a:cs typeface="Roboto Slab"/>
                <a:sym typeface="Roboto Slab"/>
              </a:rPr>
              <a:t>Measuring and Analyzing Social Media Metrics</a:t>
            </a:r>
            <a:endParaRPr b="1" sz="2400">
              <a:solidFill>
                <a:srgbClr val="FF5722"/>
              </a:solidFill>
              <a:highlight>
                <a:srgbClr val="FFFFFF"/>
              </a:highlight>
              <a:latin typeface="Roboto Slab"/>
              <a:ea typeface="Roboto Slab"/>
              <a:cs typeface="Roboto Slab"/>
              <a:sym typeface="Roboto Slab"/>
            </a:endParaRPr>
          </a:p>
          <a:p>
            <a:pPr indent="0" lvl="0" marL="0" rtl="0" algn="l">
              <a:lnSpc>
                <a:spcPct val="115000"/>
              </a:lnSpc>
              <a:spcBef>
                <a:spcPts val="1200"/>
              </a:spcBef>
              <a:spcAft>
                <a:spcPts val="0"/>
              </a:spcAft>
              <a:buNone/>
            </a:pPr>
            <a:r>
              <a:t/>
            </a:r>
            <a:endParaRPr b="1" sz="2400">
              <a:solidFill>
                <a:srgbClr val="FF5722"/>
              </a:solidFill>
              <a:highlight>
                <a:srgbClr val="FFFFFF"/>
              </a:highlight>
              <a:latin typeface="Roboto Slab"/>
              <a:ea typeface="Roboto Slab"/>
              <a:cs typeface="Roboto Slab"/>
              <a:sym typeface="Roboto Slab"/>
            </a:endParaRPr>
          </a:p>
          <a:p>
            <a:pPr indent="0" lvl="0" marL="0" rtl="0" algn="l">
              <a:lnSpc>
                <a:spcPct val="115000"/>
              </a:lnSpc>
              <a:spcBef>
                <a:spcPts val="1200"/>
              </a:spcBef>
              <a:spcAft>
                <a:spcPts val="1200"/>
              </a:spcAft>
              <a:buNone/>
            </a:pPr>
            <a:r>
              <a:t/>
            </a:r>
            <a:endParaRPr b="1" sz="2400">
              <a:solidFill>
                <a:srgbClr val="FF5722"/>
              </a:solidFill>
              <a:highlight>
                <a:srgbClr val="FFFFFF"/>
              </a:highlight>
              <a:latin typeface="Roboto Slab"/>
              <a:ea typeface="Roboto Slab"/>
              <a:cs typeface="Roboto Slab"/>
              <a:sym typeface="Roboto Slab"/>
            </a:endParaRPr>
          </a:p>
        </p:txBody>
      </p:sp>
      <p:sp>
        <p:nvSpPr>
          <p:cNvPr id="311" name="Google Shape;311;p50"/>
          <p:cNvSpPr txBox="1"/>
          <p:nvPr>
            <p:ph idx="1" type="body"/>
          </p:nvPr>
        </p:nvSpPr>
        <p:spPr>
          <a:xfrm>
            <a:off x="120600" y="1086700"/>
            <a:ext cx="2880000" cy="3651600"/>
          </a:xfrm>
          <a:prstGeom prst="rect">
            <a:avLst/>
          </a:prstGeom>
        </p:spPr>
        <p:txBody>
          <a:bodyPr anchorCtr="0" anchor="t" bIns="91425" lIns="91425" spcFirstLastPara="1" rIns="91425" wrap="square" tIns="91425">
            <a:noAutofit/>
          </a:bodyPr>
          <a:lstStyle/>
          <a:p>
            <a:pPr indent="-381000" lvl="0" marL="457200" rtl="0" algn="l">
              <a:lnSpc>
                <a:spcPct val="100000"/>
              </a:lnSpc>
              <a:spcBef>
                <a:spcPts val="0"/>
              </a:spcBef>
              <a:spcAft>
                <a:spcPts val="0"/>
              </a:spcAft>
              <a:buClr>
                <a:srgbClr val="000000"/>
              </a:buClr>
              <a:buSzPts val="2400"/>
              <a:buFont typeface="Roboto"/>
              <a:buAutoNum type="arabicPeriod"/>
            </a:pPr>
            <a:r>
              <a:rPr b="1" lang="en" sz="2400">
                <a:solidFill>
                  <a:srgbClr val="000000"/>
                </a:solidFill>
                <a:latin typeface="Roboto"/>
                <a:ea typeface="Roboto"/>
                <a:cs typeface="Roboto"/>
                <a:sym typeface="Roboto"/>
              </a:rPr>
              <a:t>Likes (or Reactions)  </a:t>
            </a:r>
            <a:endParaRPr sz="2400">
              <a:solidFill>
                <a:srgbClr val="000000"/>
              </a:solidFill>
              <a:latin typeface="Roboto"/>
              <a:ea typeface="Roboto"/>
              <a:cs typeface="Roboto"/>
              <a:sym typeface="Roboto"/>
            </a:endParaRPr>
          </a:p>
          <a:p>
            <a:pPr indent="0" lvl="0" marL="0" rtl="0" algn="l">
              <a:lnSpc>
                <a:spcPct val="100000"/>
              </a:lnSpc>
              <a:spcBef>
                <a:spcPts val="1200"/>
              </a:spcBef>
              <a:spcAft>
                <a:spcPts val="1200"/>
              </a:spcAft>
              <a:buNone/>
            </a:pPr>
            <a:r>
              <a:t/>
            </a:r>
            <a:endParaRPr sz="2400">
              <a:solidFill>
                <a:srgbClr val="000000"/>
              </a:solidFill>
              <a:latin typeface="Roboto"/>
              <a:ea typeface="Roboto"/>
              <a:cs typeface="Roboto"/>
              <a:sym typeface="Roboto"/>
            </a:endParaRPr>
          </a:p>
        </p:txBody>
      </p:sp>
      <p:pic>
        <p:nvPicPr>
          <p:cNvPr id="312" name="Google Shape;312;p50"/>
          <p:cNvPicPr preferRelativeResize="0"/>
          <p:nvPr/>
        </p:nvPicPr>
        <p:blipFill rotWithShape="1">
          <a:blip r:embed="rId3">
            <a:alphaModFix/>
          </a:blip>
          <a:srcRect b="14255" l="7519" r="6540" t="10278"/>
          <a:stretch/>
        </p:blipFill>
        <p:spPr>
          <a:xfrm>
            <a:off x="225850" y="2290625"/>
            <a:ext cx="2589275" cy="1434908"/>
          </a:xfrm>
          <a:prstGeom prst="rect">
            <a:avLst/>
          </a:prstGeom>
          <a:noFill/>
          <a:ln>
            <a:noFill/>
          </a:ln>
        </p:spPr>
      </p:pic>
      <p:sp>
        <p:nvSpPr>
          <p:cNvPr id="313" name="Google Shape;313;p50"/>
          <p:cNvSpPr txBox="1"/>
          <p:nvPr/>
        </p:nvSpPr>
        <p:spPr>
          <a:xfrm>
            <a:off x="2815125" y="1086700"/>
            <a:ext cx="2119200" cy="1077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00">
                <a:latin typeface="Roboto"/>
                <a:ea typeface="Roboto"/>
                <a:cs typeface="Roboto"/>
                <a:sym typeface="Roboto"/>
              </a:rPr>
              <a:t>2. </a:t>
            </a:r>
            <a:r>
              <a:rPr b="1" lang="en" sz="2400">
                <a:latin typeface="Roboto"/>
                <a:ea typeface="Roboto"/>
                <a:cs typeface="Roboto"/>
                <a:sym typeface="Roboto"/>
              </a:rPr>
              <a:t>Comments</a:t>
            </a:r>
            <a:endParaRPr b="1" sz="2400">
              <a:latin typeface="Roboto"/>
              <a:ea typeface="Roboto"/>
              <a:cs typeface="Roboto"/>
              <a:sym typeface="Roboto"/>
            </a:endParaRPr>
          </a:p>
          <a:p>
            <a:pPr indent="0" lvl="0" marL="0" rtl="0" algn="l">
              <a:spcBef>
                <a:spcPts val="1200"/>
              </a:spcBef>
              <a:spcAft>
                <a:spcPts val="1200"/>
              </a:spcAft>
              <a:buNone/>
            </a:pPr>
            <a:r>
              <a:t/>
            </a:r>
            <a:endParaRPr b="1" sz="2400">
              <a:latin typeface="Roboto"/>
              <a:ea typeface="Roboto"/>
              <a:cs typeface="Roboto"/>
              <a:sym typeface="Roboto"/>
            </a:endParaRPr>
          </a:p>
        </p:txBody>
      </p:sp>
      <p:pic>
        <p:nvPicPr>
          <p:cNvPr id="314" name="Google Shape;314;p50"/>
          <p:cNvPicPr preferRelativeResize="0"/>
          <p:nvPr/>
        </p:nvPicPr>
        <p:blipFill>
          <a:blip r:embed="rId4">
            <a:alphaModFix/>
          </a:blip>
          <a:stretch>
            <a:fillRect/>
          </a:stretch>
        </p:blipFill>
        <p:spPr>
          <a:xfrm>
            <a:off x="3208470" y="2063862"/>
            <a:ext cx="1888425" cy="1888425"/>
          </a:xfrm>
          <a:prstGeom prst="rect">
            <a:avLst/>
          </a:prstGeom>
          <a:noFill/>
          <a:ln>
            <a:noFill/>
          </a:ln>
        </p:spPr>
      </p:pic>
      <p:sp>
        <p:nvSpPr>
          <p:cNvPr id="315" name="Google Shape;315;p50"/>
          <p:cNvSpPr txBox="1"/>
          <p:nvPr/>
        </p:nvSpPr>
        <p:spPr>
          <a:xfrm>
            <a:off x="6058875" y="1086700"/>
            <a:ext cx="21192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1200"/>
              </a:spcAft>
              <a:buNone/>
            </a:pPr>
            <a:r>
              <a:rPr b="1" lang="en" sz="2400">
                <a:latin typeface="Roboto"/>
                <a:ea typeface="Roboto"/>
                <a:cs typeface="Roboto"/>
                <a:sym typeface="Roboto"/>
              </a:rPr>
              <a:t>3</a:t>
            </a:r>
            <a:r>
              <a:rPr b="1" lang="en" sz="2400">
                <a:latin typeface="Roboto"/>
                <a:ea typeface="Roboto"/>
                <a:cs typeface="Roboto"/>
                <a:sym typeface="Roboto"/>
              </a:rPr>
              <a:t>. Shares</a:t>
            </a:r>
            <a:endParaRPr b="1" sz="2400">
              <a:latin typeface="Roboto"/>
              <a:ea typeface="Roboto"/>
              <a:cs typeface="Roboto"/>
              <a:sym typeface="Roboto"/>
            </a:endParaRPr>
          </a:p>
        </p:txBody>
      </p:sp>
      <p:pic>
        <p:nvPicPr>
          <p:cNvPr id="316" name="Google Shape;316;p50"/>
          <p:cNvPicPr preferRelativeResize="0"/>
          <p:nvPr/>
        </p:nvPicPr>
        <p:blipFill>
          <a:blip r:embed="rId5">
            <a:alphaModFix/>
          </a:blip>
          <a:stretch>
            <a:fillRect/>
          </a:stretch>
        </p:blipFill>
        <p:spPr>
          <a:xfrm>
            <a:off x="6420213" y="2091935"/>
            <a:ext cx="1757861" cy="1641125"/>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5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2400">
                <a:solidFill>
                  <a:srgbClr val="FF5722"/>
                </a:solidFill>
                <a:highlight>
                  <a:srgbClr val="FFFFFF"/>
                </a:highlight>
                <a:latin typeface="Roboto Slab"/>
                <a:ea typeface="Roboto Slab"/>
                <a:cs typeface="Roboto Slab"/>
                <a:sym typeface="Roboto Slab"/>
              </a:rPr>
              <a:t>Measuring and Analyzing Social Media Metrics</a:t>
            </a:r>
            <a:endParaRPr b="1" sz="2400">
              <a:solidFill>
                <a:srgbClr val="FF5722"/>
              </a:solidFill>
              <a:highlight>
                <a:srgbClr val="FFFFFF"/>
              </a:highlight>
              <a:latin typeface="Roboto Slab"/>
              <a:ea typeface="Roboto Slab"/>
              <a:cs typeface="Roboto Slab"/>
              <a:sym typeface="Roboto Slab"/>
            </a:endParaRPr>
          </a:p>
          <a:p>
            <a:pPr indent="0" lvl="0" marL="0" rtl="0" algn="l">
              <a:lnSpc>
                <a:spcPct val="115000"/>
              </a:lnSpc>
              <a:spcBef>
                <a:spcPts val="1200"/>
              </a:spcBef>
              <a:spcAft>
                <a:spcPts val="0"/>
              </a:spcAft>
              <a:buNone/>
            </a:pPr>
            <a:r>
              <a:t/>
            </a:r>
            <a:endParaRPr b="1" sz="2400">
              <a:solidFill>
                <a:srgbClr val="FF5722"/>
              </a:solidFill>
              <a:highlight>
                <a:srgbClr val="FFFFFF"/>
              </a:highlight>
              <a:latin typeface="Roboto Slab"/>
              <a:ea typeface="Roboto Slab"/>
              <a:cs typeface="Roboto Slab"/>
              <a:sym typeface="Roboto Slab"/>
            </a:endParaRPr>
          </a:p>
          <a:p>
            <a:pPr indent="0" lvl="0" marL="0" rtl="0" algn="l">
              <a:lnSpc>
                <a:spcPct val="115000"/>
              </a:lnSpc>
              <a:spcBef>
                <a:spcPts val="1200"/>
              </a:spcBef>
              <a:spcAft>
                <a:spcPts val="1200"/>
              </a:spcAft>
              <a:buNone/>
            </a:pPr>
            <a:r>
              <a:t/>
            </a:r>
            <a:endParaRPr b="1" sz="2400">
              <a:solidFill>
                <a:srgbClr val="FF5722"/>
              </a:solidFill>
              <a:highlight>
                <a:srgbClr val="FFFFFF"/>
              </a:highlight>
              <a:latin typeface="Roboto Slab"/>
              <a:ea typeface="Roboto Slab"/>
              <a:cs typeface="Roboto Slab"/>
              <a:sym typeface="Roboto Slab"/>
            </a:endParaRPr>
          </a:p>
        </p:txBody>
      </p:sp>
      <p:sp>
        <p:nvSpPr>
          <p:cNvPr id="322" name="Google Shape;322;p51"/>
          <p:cNvSpPr txBox="1"/>
          <p:nvPr>
            <p:ph idx="1" type="body"/>
          </p:nvPr>
        </p:nvSpPr>
        <p:spPr>
          <a:xfrm>
            <a:off x="120600" y="1086700"/>
            <a:ext cx="2880000" cy="36516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2400">
                <a:solidFill>
                  <a:srgbClr val="000000"/>
                </a:solidFill>
                <a:latin typeface="Roboto"/>
                <a:ea typeface="Roboto"/>
                <a:cs typeface="Roboto"/>
                <a:sym typeface="Roboto"/>
              </a:rPr>
              <a:t>4. </a:t>
            </a:r>
            <a:r>
              <a:rPr b="1" lang="en" sz="2400">
                <a:solidFill>
                  <a:srgbClr val="000000"/>
                </a:solidFill>
                <a:latin typeface="Roboto"/>
                <a:ea typeface="Roboto"/>
                <a:cs typeface="Roboto"/>
                <a:sym typeface="Roboto"/>
              </a:rPr>
              <a:t>Click-Through Rate (CTR)</a:t>
            </a:r>
            <a:endParaRPr sz="2400">
              <a:solidFill>
                <a:srgbClr val="000000"/>
              </a:solidFill>
              <a:latin typeface="Roboto"/>
              <a:ea typeface="Roboto"/>
              <a:cs typeface="Roboto"/>
              <a:sym typeface="Roboto"/>
            </a:endParaRPr>
          </a:p>
          <a:p>
            <a:pPr indent="0" lvl="0" marL="0" rtl="0" algn="l">
              <a:lnSpc>
                <a:spcPct val="100000"/>
              </a:lnSpc>
              <a:spcBef>
                <a:spcPts val="1200"/>
              </a:spcBef>
              <a:spcAft>
                <a:spcPts val="1200"/>
              </a:spcAft>
              <a:buNone/>
            </a:pPr>
            <a:r>
              <a:t/>
            </a:r>
            <a:endParaRPr sz="2400">
              <a:solidFill>
                <a:srgbClr val="000000"/>
              </a:solidFill>
              <a:latin typeface="Roboto"/>
              <a:ea typeface="Roboto"/>
              <a:cs typeface="Roboto"/>
              <a:sym typeface="Roboto"/>
            </a:endParaRPr>
          </a:p>
        </p:txBody>
      </p:sp>
      <p:sp>
        <p:nvSpPr>
          <p:cNvPr id="323" name="Google Shape;323;p51"/>
          <p:cNvSpPr txBox="1"/>
          <p:nvPr/>
        </p:nvSpPr>
        <p:spPr>
          <a:xfrm>
            <a:off x="2815125" y="1086700"/>
            <a:ext cx="25269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1200"/>
              </a:spcAft>
              <a:buNone/>
            </a:pPr>
            <a:r>
              <a:rPr b="1" lang="en" sz="2400">
                <a:latin typeface="Roboto"/>
                <a:ea typeface="Roboto"/>
                <a:cs typeface="Roboto"/>
                <a:sym typeface="Roboto"/>
              </a:rPr>
              <a:t>5. </a:t>
            </a:r>
            <a:r>
              <a:rPr b="1" lang="en" sz="2400">
                <a:latin typeface="Roboto"/>
                <a:ea typeface="Roboto"/>
                <a:cs typeface="Roboto"/>
                <a:sym typeface="Roboto"/>
              </a:rPr>
              <a:t>Engagement Rate:</a:t>
            </a:r>
            <a:endParaRPr b="1" sz="2400">
              <a:latin typeface="Roboto"/>
              <a:ea typeface="Roboto"/>
              <a:cs typeface="Roboto"/>
              <a:sym typeface="Roboto"/>
            </a:endParaRPr>
          </a:p>
        </p:txBody>
      </p:sp>
      <p:sp>
        <p:nvSpPr>
          <p:cNvPr id="324" name="Google Shape;324;p51"/>
          <p:cNvSpPr txBox="1"/>
          <p:nvPr/>
        </p:nvSpPr>
        <p:spPr>
          <a:xfrm>
            <a:off x="6058875" y="1086700"/>
            <a:ext cx="23877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1200"/>
              </a:spcAft>
              <a:buNone/>
            </a:pPr>
            <a:r>
              <a:rPr b="1" lang="en" sz="2400">
                <a:latin typeface="Roboto"/>
                <a:ea typeface="Roboto"/>
                <a:cs typeface="Roboto"/>
                <a:sym typeface="Roboto"/>
              </a:rPr>
              <a:t>6. </a:t>
            </a:r>
            <a:r>
              <a:rPr b="1" lang="en" sz="2400">
                <a:latin typeface="Roboto"/>
                <a:ea typeface="Roboto"/>
                <a:cs typeface="Roboto"/>
                <a:sym typeface="Roboto"/>
              </a:rPr>
              <a:t>Impressions</a:t>
            </a:r>
            <a:endParaRPr b="1" sz="2400">
              <a:latin typeface="Roboto"/>
              <a:ea typeface="Roboto"/>
              <a:cs typeface="Roboto"/>
              <a:sym typeface="Roboto"/>
            </a:endParaRPr>
          </a:p>
        </p:txBody>
      </p:sp>
      <p:pic>
        <p:nvPicPr>
          <p:cNvPr id="325" name="Google Shape;325;p51"/>
          <p:cNvPicPr preferRelativeResize="0"/>
          <p:nvPr/>
        </p:nvPicPr>
        <p:blipFill>
          <a:blip r:embed="rId3">
            <a:alphaModFix/>
          </a:blip>
          <a:stretch>
            <a:fillRect/>
          </a:stretch>
        </p:blipFill>
        <p:spPr>
          <a:xfrm>
            <a:off x="245650" y="2529921"/>
            <a:ext cx="2387699" cy="1422354"/>
          </a:xfrm>
          <a:prstGeom prst="rect">
            <a:avLst/>
          </a:prstGeom>
          <a:noFill/>
          <a:ln>
            <a:noFill/>
          </a:ln>
        </p:spPr>
      </p:pic>
      <p:pic>
        <p:nvPicPr>
          <p:cNvPr id="326" name="Google Shape;326;p51"/>
          <p:cNvPicPr preferRelativeResize="0"/>
          <p:nvPr/>
        </p:nvPicPr>
        <p:blipFill>
          <a:blip r:embed="rId4">
            <a:alphaModFix/>
          </a:blip>
          <a:stretch>
            <a:fillRect/>
          </a:stretch>
        </p:blipFill>
        <p:spPr>
          <a:xfrm>
            <a:off x="2942525" y="2079075"/>
            <a:ext cx="2607375" cy="2607375"/>
          </a:xfrm>
          <a:prstGeom prst="rect">
            <a:avLst/>
          </a:prstGeom>
          <a:noFill/>
          <a:ln>
            <a:noFill/>
          </a:ln>
        </p:spPr>
      </p:pic>
      <p:pic>
        <p:nvPicPr>
          <p:cNvPr id="327" name="Google Shape;327;p51"/>
          <p:cNvPicPr preferRelativeResize="0"/>
          <p:nvPr/>
        </p:nvPicPr>
        <p:blipFill>
          <a:blip r:embed="rId5">
            <a:alphaModFix/>
          </a:blip>
          <a:stretch>
            <a:fillRect/>
          </a:stretch>
        </p:blipFill>
        <p:spPr>
          <a:xfrm>
            <a:off x="6033525" y="1766900"/>
            <a:ext cx="2438400" cy="24384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type="title"/>
          </p:nvPr>
        </p:nvSpPr>
        <p:spPr>
          <a:xfrm>
            <a:off x="311700" y="3943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is Digital Marketing?</a:t>
            </a:r>
            <a:endParaRPr/>
          </a:p>
        </p:txBody>
      </p:sp>
      <p:sp>
        <p:nvSpPr>
          <p:cNvPr id="75" name="Google Shape;75;p16"/>
          <p:cNvSpPr txBox="1"/>
          <p:nvPr>
            <p:ph idx="1" type="body"/>
          </p:nvPr>
        </p:nvSpPr>
        <p:spPr>
          <a:xfrm>
            <a:off x="311700" y="1017725"/>
            <a:ext cx="3689400" cy="34164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605"/>
              <a:buNone/>
            </a:pPr>
            <a:r>
              <a:rPr lang="en" sz="2970">
                <a:solidFill>
                  <a:srgbClr val="000000"/>
                </a:solidFill>
                <a:latin typeface="Roboto"/>
                <a:ea typeface="Roboto"/>
                <a:cs typeface="Roboto"/>
                <a:sym typeface="Roboto"/>
              </a:rPr>
              <a:t>Digital marketing refers to the use of digital technologies and platforms to promote products or services to a target audience</a:t>
            </a:r>
            <a:endParaRPr sz="2970">
              <a:solidFill>
                <a:srgbClr val="000000"/>
              </a:solidFill>
              <a:latin typeface="Roboto"/>
              <a:ea typeface="Roboto"/>
              <a:cs typeface="Roboto"/>
              <a:sym typeface="Roboto"/>
            </a:endParaRPr>
          </a:p>
          <a:p>
            <a:pPr indent="0" lvl="0" marL="0" rtl="0" algn="l">
              <a:lnSpc>
                <a:spcPct val="95000"/>
              </a:lnSpc>
              <a:spcBef>
                <a:spcPts val="1200"/>
              </a:spcBef>
              <a:spcAft>
                <a:spcPts val="0"/>
              </a:spcAft>
              <a:buSzPts val="605"/>
              <a:buNone/>
            </a:pPr>
            <a:r>
              <a:t/>
            </a:r>
            <a:endParaRPr sz="2970">
              <a:solidFill>
                <a:srgbClr val="000000"/>
              </a:solidFill>
              <a:latin typeface="Roboto"/>
              <a:ea typeface="Roboto"/>
              <a:cs typeface="Roboto"/>
              <a:sym typeface="Roboto"/>
            </a:endParaRPr>
          </a:p>
          <a:p>
            <a:pPr indent="0" lvl="0" marL="0" rtl="0" algn="l">
              <a:lnSpc>
                <a:spcPct val="95000"/>
              </a:lnSpc>
              <a:spcBef>
                <a:spcPts val="1200"/>
              </a:spcBef>
              <a:spcAft>
                <a:spcPts val="1200"/>
              </a:spcAft>
              <a:buSzPts val="605"/>
              <a:buNone/>
            </a:pPr>
            <a:r>
              <a:t/>
            </a:r>
            <a:endParaRPr sz="2970">
              <a:solidFill>
                <a:srgbClr val="000000"/>
              </a:solidFill>
              <a:latin typeface="Roboto"/>
              <a:ea typeface="Roboto"/>
              <a:cs typeface="Roboto"/>
              <a:sym typeface="Roboto"/>
            </a:endParaRPr>
          </a:p>
        </p:txBody>
      </p:sp>
      <p:pic>
        <p:nvPicPr>
          <p:cNvPr id="76" name="Google Shape;76;p16"/>
          <p:cNvPicPr preferRelativeResize="0"/>
          <p:nvPr/>
        </p:nvPicPr>
        <p:blipFill>
          <a:blip r:embed="rId3">
            <a:alphaModFix/>
          </a:blip>
          <a:stretch>
            <a:fillRect/>
          </a:stretch>
        </p:blipFill>
        <p:spPr>
          <a:xfrm>
            <a:off x="4001100" y="1017725"/>
            <a:ext cx="6524201" cy="3673925"/>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5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2400">
                <a:solidFill>
                  <a:srgbClr val="FF5722"/>
                </a:solidFill>
                <a:highlight>
                  <a:srgbClr val="FFFFFF"/>
                </a:highlight>
                <a:latin typeface="Roboto Slab"/>
                <a:ea typeface="Roboto Slab"/>
                <a:cs typeface="Roboto Slab"/>
                <a:sym typeface="Roboto Slab"/>
              </a:rPr>
              <a:t>Measuring and Analyzing Social Media Metrics</a:t>
            </a:r>
            <a:endParaRPr b="1" sz="2400">
              <a:solidFill>
                <a:srgbClr val="FF5722"/>
              </a:solidFill>
              <a:highlight>
                <a:srgbClr val="FFFFFF"/>
              </a:highlight>
              <a:latin typeface="Roboto Slab"/>
              <a:ea typeface="Roboto Slab"/>
              <a:cs typeface="Roboto Slab"/>
              <a:sym typeface="Roboto Slab"/>
            </a:endParaRPr>
          </a:p>
          <a:p>
            <a:pPr indent="0" lvl="0" marL="0" rtl="0" algn="l">
              <a:lnSpc>
                <a:spcPct val="115000"/>
              </a:lnSpc>
              <a:spcBef>
                <a:spcPts val="1200"/>
              </a:spcBef>
              <a:spcAft>
                <a:spcPts val="0"/>
              </a:spcAft>
              <a:buNone/>
            </a:pPr>
            <a:r>
              <a:t/>
            </a:r>
            <a:endParaRPr b="1" sz="2400">
              <a:solidFill>
                <a:srgbClr val="FF5722"/>
              </a:solidFill>
              <a:highlight>
                <a:srgbClr val="FFFFFF"/>
              </a:highlight>
              <a:latin typeface="Roboto Slab"/>
              <a:ea typeface="Roboto Slab"/>
              <a:cs typeface="Roboto Slab"/>
              <a:sym typeface="Roboto Slab"/>
            </a:endParaRPr>
          </a:p>
          <a:p>
            <a:pPr indent="0" lvl="0" marL="0" rtl="0" algn="l">
              <a:lnSpc>
                <a:spcPct val="115000"/>
              </a:lnSpc>
              <a:spcBef>
                <a:spcPts val="1200"/>
              </a:spcBef>
              <a:spcAft>
                <a:spcPts val="1200"/>
              </a:spcAft>
              <a:buNone/>
            </a:pPr>
            <a:r>
              <a:t/>
            </a:r>
            <a:endParaRPr b="1" sz="2400">
              <a:solidFill>
                <a:srgbClr val="FF5722"/>
              </a:solidFill>
              <a:highlight>
                <a:srgbClr val="FFFFFF"/>
              </a:highlight>
              <a:latin typeface="Roboto Slab"/>
              <a:ea typeface="Roboto Slab"/>
              <a:cs typeface="Roboto Slab"/>
              <a:sym typeface="Roboto Slab"/>
            </a:endParaRPr>
          </a:p>
        </p:txBody>
      </p:sp>
      <p:sp>
        <p:nvSpPr>
          <p:cNvPr id="333" name="Google Shape;333;p52"/>
          <p:cNvSpPr txBox="1"/>
          <p:nvPr>
            <p:ph idx="1" type="body"/>
          </p:nvPr>
        </p:nvSpPr>
        <p:spPr>
          <a:xfrm>
            <a:off x="120600" y="1086700"/>
            <a:ext cx="2880000" cy="36516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2400">
                <a:solidFill>
                  <a:srgbClr val="000000"/>
                </a:solidFill>
                <a:latin typeface="Roboto"/>
                <a:ea typeface="Roboto"/>
                <a:cs typeface="Roboto"/>
                <a:sym typeface="Roboto"/>
              </a:rPr>
              <a:t>7</a:t>
            </a:r>
            <a:r>
              <a:rPr b="1" lang="en" sz="2400">
                <a:solidFill>
                  <a:srgbClr val="000000"/>
                </a:solidFill>
                <a:latin typeface="Roboto"/>
                <a:ea typeface="Roboto"/>
                <a:cs typeface="Roboto"/>
                <a:sym typeface="Roboto"/>
              </a:rPr>
              <a:t>. Reach</a:t>
            </a:r>
            <a:endParaRPr sz="2400">
              <a:solidFill>
                <a:srgbClr val="000000"/>
              </a:solidFill>
              <a:latin typeface="Roboto"/>
              <a:ea typeface="Roboto"/>
              <a:cs typeface="Roboto"/>
              <a:sym typeface="Roboto"/>
            </a:endParaRPr>
          </a:p>
          <a:p>
            <a:pPr indent="0" lvl="0" marL="0" rtl="0" algn="l">
              <a:lnSpc>
                <a:spcPct val="100000"/>
              </a:lnSpc>
              <a:spcBef>
                <a:spcPts val="1200"/>
              </a:spcBef>
              <a:spcAft>
                <a:spcPts val="1200"/>
              </a:spcAft>
              <a:buNone/>
            </a:pPr>
            <a:r>
              <a:t/>
            </a:r>
            <a:endParaRPr sz="2400">
              <a:solidFill>
                <a:srgbClr val="000000"/>
              </a:solidFill>
              <a:latin typeface="Roboto"/>
              <a:ea typeface="Roboto"/>
              <a:cs typeface="Roboto"/>
              <a:sym typeface="Roboto"/>
            </a:endParaRPr>
          </a:p>
        </p:txBody>
      </p:sp>
      <p:sp>
        <p:nvSpPr>
          <p:cNvPr id="334" name="Google Shape;334;p52"/>
          <p:cNvSpPr txBox="1"/>
          <p:nvPr/>
        </p:nvSpPr>
        <p:spPr>
          <a:xfrm>
            <a:off x="2815125" y="1086700"/>
            <a:ext cx="25269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1200"/>
              </a:spcAft>
              <a:buNone/>
            </a:pPr>
            <a:r>
              <a:rPr b="1" lang="en" sz="2400">
                <a:latin typeface="Roboto"/>
                <a:ea typeface="Roboto"/>
                <a:cs typeface="Roboto"/>
                <a:sym typeface="Roboto"/>
              </a:rPr>
              <a:t>8</a:t>
            </a:r>
            <a:r>
              <a:rPr b="1" lang="en" sz="2400">
                <a:latin typeface="Roboto"/>
                <a:ea typeface="Roboto"/>
                <a:cs typeface="Roboto"/>
                <a:sym typeface="Roboto"/>
              </a:rPr>
              <a:t>. </a:t>
            </a:r>
            <a:r>
              <a:rPr b="1" lang="en" sz="2400">
                <a:latin typeface="Roboto"/>
                <a:ea typeface="Roboto"/>
                <a:cs typeface="Roboto"/>
                <a:sym typeface="Roboto"/>
              </a:rPr>
              <a:t>Follower Growth</a:t>
            </a:r>
            <a:endParaRPr b="1" sz="2400">
              <a:latin typeface="Roboto"/>
              <a:ea typeface="Roboto"/>
              <a:cs typeface="Roboto"/>
              <a:sym typeface="Roboto"/>
            </a:endParaRPr>
          </a:p>
        </p:txBody>
      </p:sp>
      <p:sp>
        <p:nvSpPr>
          <p:cNvPr id="335" name="Google Shape;335;p52"/>
          <p:cNvSpPr txBox="1"/>
          <p:nvPr/>
        </p:nvSpPr>
        <p:spPr>
          <a:xfrm>
            <a:off x="6058875" y="1086700"/>
            <a:ext cx="23877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1200"/>
              </a:spcAft>
              <a:buNone/>
            </a:pPr>
            <a:r>
              <a:rPr b="1" lang="en" sz="2400">
                <a:latin typeface="Roboto"/>
                <a:ea typeface="Roboto"/>
                <a:cs typeface="Roboto"/>
                <a:sym typeface="Roboto"/>
              </a:rPr>
              <a:t>9</a:t>
            </a:r>
            <a:r>
              <a:rPr b="1" lang="en" sz="2400">
                <a:latin typeface="Roboto"/>
                <a:ea typeface="Roboto"/>
                <a:cs typeface="Roboto"/>
                <a:sym typeface="Roboto"/>
              </a:rPr>
              <a:t>. </a:t>
            </a:r>
            <a:r>
              <a:rPr b="1" lang="en" sz="2400">
                <a:latin typeface="Roboto"/>
                <a:ea typeface="Roboto"/>
                <a:cs typeface="Roboto"/>
                <a:sym typeface="Roboto"/>
              </a:rPr>
              <a:t>Engagement by Post Type</a:t>
            </a:r>
            <a:endParaRPr sz="2400">
              <a:latin typeface="Roboto"/>
              <a:ea typeface="Roboto"/>
              <a:cs typeface="Roboto"/>
              <a:sym typeface="Roboto"/>
            </a:endParaRPr>
          </a:p>
        </p:txBody>
      </p:sp>
      <p:pic>
        <p:nvPicPr>
          <p:cNvPr id="336" name="Google Shape;336;p52"/>
          <p:cNvPicPr preferRelativeResize="0"/>
          <p:nvPr/>
        </p:nvPicPr>
        <p:blipFill>
          <a:blip r:embed="rId3">
            <a:alphaModFix/>
          </a:blip>
          <a:stretch>
            <a:fillRect/>
          </a:stretch>
        </p:blipFill>
        <p:spPr>
          <a:xfrm>
            <a:off x="366750" y="2265350"/>
            <a:ext cx="2018450" cy="2018450"/>
          </a:xfrm>
          <a:prstGeom prst="rect">
            <a:avLst/>
          </a:prstGeom>
          <a:noFill/>
          <a:ln>
            <a:noFill/>
          </a:ln>
        </p:spPr>
      </p:pic>
      <p:pic>
        <p:nvPicPr>
          <p:cNvPr id="337" name="Google Shape;337;p52"/>
          <p:cNvPicPr preferRelativeResize="0"/>
          <p:nvPr/>
        </p:nvPicPr>
        <p:blipFill>
          <a:blip r:embed="rId4">
            <a:alphaModFix/>
          </a:blip>
          <a:stretch>
            <a:fillRect/>
          </a:stretch>
        </p:blipFill>
        <p:spPr>
          <a:xfrm>
            <a:off x="2815123" y="2156850"/>
            <a:ext cx="2235450" cy="2235450"/>
          </a:xfrm>
          <a:prstGeom prst="rect">
            <a:avLst/>
          </a:prstGeom>
          <a:noFill/>
          <a:ln>
            <a:noFill/>
          </a:ln>
        </p:spPr>
      </p:pic>
      <p:pic>
        <p:nvPicPr>
          <p:cNvPr id="338" name="Google Shape;338;p52"/>
          <p:cNvPicPr preferRelativeResize="0"/>
          <p:nvPr/>
        </p:nvPicPr>
        <p:blipFill>
          <a:blip r:embed="rId5">
            <a:alphaModFix/>
          </a:blip>
          <a:stretch>
            <a:fillRect/>
          </a:stretch>
        </p:blipFill>
        <p:spPr>
          <a:xfrm>
            <a:off x="6389750" y="2465162"/>
            <a:ext cx="1618825" cy="1618825"/>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5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2400">
                <a:solidFill>
                  <a:srgbClr val="FF5722"/>
                </a:solidFill>
                <a:highlight>
                  <a:srgbClr val="FFFFFF"/>
                </a:highlight>
                <a:latin typeface="Roboto Slab"/>
                <a:ea typeface="Roboto Slab"/>
                <a:cs typeface="Roboto Slab"/>
                <a:sym typeface="Roboto Slab"/>
              </a:rPr>
              <a:t>Measuring and Analyzing Social Media Metrics</a:t>
            </a:r>
            <a:endParaRPr b="1" sz="2400">
              <a:solidFill>
                <a:srgbClr val="FF5722"/>
              </a:solidFill>
              <a:highlight>
                <a:srgbClr val="FFFFFF"/>
              </a:highlight>
              <a:latin typeface="Roboto Slab"/>
              <a:ea typeface="Roboto Slab"/>
              <a:cs typeface="Roboto Slab"/>
              <a:sym typeface="Roboto Slab"/>
            </a:endParaRPr>
          </a:p>
          <a:p>
            <a:pPr indent="0" lvl="0" marL="0" rtl="0" algn="l">
              <a:lnSpc>
                <a:spcPct val="115000"/>
              </a:lnSpc>
              <a:spcBef>
                <a:spcPts val="1200"/>
              </a:spcBef>
              <a:spcAft>
                <a:spcPts val="0"/>
              </a:spcAft>
              <a:buNone/>
            </a:pPr>
            <a:r>
              <a:t/>
            </a:r>
            <a:endParaRPr b="1" sz="2400">
              <a:solidFill>
                <a:srgbClr val="FF5722"/>
              </a:solidFill>
              <a:highlight>
                <a:srgbClr val="FFFFFF"/>
              </a:highlight>
              <a:latin typeface="Roboto Slab"/>
              <a:ea typeface="Roboto Slab"/>
              <a:cs typeface="Roboto Slab"/>
              <a:sym typeface="Roboto Slab"/>
            </a:endParaRPr>
          </a:p>
          <a:p>
            <a:pPr indent="0" lvl="0" marL="0" rtl="0" algn="l">
              <a:lnSpc>
                <a:spcPct val="115000"/>
              </a:lnSpc>
              <a:spcBef>
                <a:spcPts val="1200"/>
              </a:spcBef>
              <a:spcAft>
                <a:spcPts val="1200"/>
              </a:spcAft>
              <a:buNone/>
            </a:pPr>
            <a:r>
              <a:t/>
            </a:r>
            <a:endParaRPr b="1" sz="2400">
              <a:solidFill>
                <a:srgbClr val="FF5722"/>
              </a:solidFill>
              <a:highlight>
                <a:srgbClr val="FFFFFF"/>
              </a:highlight>
              <a:latin typeface="Roboto Slab"/>
              <a:ea typeface="Roboto Slab"/>
              <a:cs typeface="Roboto Slab"/>
              <a:sym typeface="Roboto Slab"/>
            </a:endParaRPr>
          </a:p>
        </p:txBody>
      </p:sp>
      <p:sp>
        <p:nvSpPr>
          <p:cNvPr id="344" name="Google Shape;344;p53"/>
          <p:cNvSpPr txBox="1"/>
          <p:nvPr>
            <p:ph idx="1" type="body"/>
          </p:nvPr>
        </p:nvSpPr>
        <p:spPr>
          <a:xfrm>
            <a:off x="120600" y="1086700"/>
            <a:ext cx="2880000" cy="36516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2400">
                <a:solidFill>
                  <a:srgbClr val="000000"/>
                </a:solidFill>
                <a:latin typeface="Roboto"/>
                <a:ea typeface="Roboto"/>
                <a:cs typeface="Roboto"/>
                <a:sym typeface="Roboto"/>
              </a:rPr>
              <a:t>10</a:t>
            </a:r>
            <a:r>
              <a:rPr b="1" lang="en" sz="2400">
                <a:solidFill>
                  <a:srgbClr val="000000"/>
                </a:solidFill>
                <a:latin typeface="Roboto"/>
                <a:ea typeface="Roboto"/>
                <a:cs typeface="Roboto"/>
                <a:sym typeface="Roboto"/>
              </a:rPr>
              <a:t>. Sentiment Analysis</a:t>
            </a:r>
            <a:endParaRPr sz="2400">
              <a:solidFill>
                <a:srgbClr val="000000"/>
              </a:solidFill>
              <a:latin typeface="Roboto"/>
              <a:ea typeface="Roboto"/>
              <a:cs typeface="Roboto"/>
              <a:sym typeface="Roboto"/>
            </a:endParaRPr>
          </a:p>
          <a:p>
            <a:pPr indent="0" lvl="0" marL="0" rtl="0" algn="l">
              <a:lnSpc>
                <a:spcPct val="100000"/>
              </a:lnSpc>
              <a:spcBef>
                <a:spcPts val="1200"/>
              </a:spcBef>
              <a:spcAft>
                <a:spcPts val="1200"/>
              </a:spcAft>
              <a:buNone/>
            </a:pPr>
            <a:r>
              <a:t/>
            </a:r>
            <a:endParaRPr sz="2400">
              <a:solidFill>
                <a:srgbClr val="000000"/>
              </a:solidFill>
              <a:latin typeface="Roboto"/>
              <a:ea typeface="Roboto"/>
              <a:cs typeface="Roboto"/>
              <a:sym typeface="Roboto"/>
            </a:endParaRPr>
          </a:p>
        </p:txBody>
      </p:sp>
      <p:sp>
        <p:nvSpPr>
          <p:cNvPr id="345" name="Google Shape;345;p53"/>
          <p:cNvSpPr txBox="1"/>
          <p:nvPr/>
        </p:nvSpPr>
        <p:spPr>
          <a:xfrm>
            <a:off x="2815125" y="1086700"/>
            <a:ext cx="25269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1200"/>
              </a:spcAft>
              <a:buNone/>
            </a:pPr>
            <a:r>
              <a:rPr b="1" lang="en" sz="2400">
                <a:latin typeface="Roboto"/>
                <a:ea typeface="Roboto"/>
                <a:cs typeface="Roboto"/>
                <a:sym typeface="Roboto"/>
              </a:rPr>
              <a:t>11. Share Voice</a:t>
            </a:r>
            <a:endParaRPr b="1" sz="2400">
              <a:latin typeface="Roboto"/>
              <a:ea typeface="Roboto"/>
              <a:cs typeface="Roboto"/>
              <a:sym typeface="Roboto"/>
            </a:endParaRPr>
          </a:p>
        </p:txBody>
      </p:sp>
      <p:sp>
        <p:nvSpPr>
          <p:cNvPr id="346" name="Google Shape;346;p53"/>
          <p:cNvSpPr txBox="1"/>
          <p:nvPr/>
        </p:nvSpPr>
        <p:spPr>
          <a:xfrm>
            <a:off x="5552500" y="1086700"/>
            <a:ext cx="32097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1200"/>
              </a:spcAft>
              <a:buNone/>
            </a:pPr>
            <a:r>
              <a:rPr b="1" lang="en" sz="2400">
                <a:latin typeface="Roboto"/>
                <a:ea typeface="Roboto"/>
                <a:cs typeface="Roboto"/>
                <a:sym typeface="Roboto"/>
              </a:rPr>
              <a:t>12. Average Engagement Duration</a:t>
            </a:r>
            <a:endParaRPr sz="2400">
              <a:latin typeface="Roboto"/>
              <a:ea typeface="Roboto"/>
              <a:cs typeface="Roboto"/>
              <a:sym typeface="Roboto"/>
            </a:endParaRPr>
          </a:p>
        </p:txBody>
      </p:sp>
      <p:pic>
        <p:nvPicPr>
          <p:cNvPr id="347" name="Google Shape;347;p53"/>
          <p:cNvPicPr preferRelativeResize="0"/>
          <p:nvPr/>
        </p:nvPicPr>
        <p:blipFill>
          <a:blip r:embed="rId3">
            <a:alphaModFix/>
          </a:blip>
          <a:stretch>
            <a:fillRect/>
          </a:stretch>
        </p:blipFill>
        <p:spPr>
          <a:xfrm>
            <a:off x="-103022" y="1992813"/>
            <a:ext cx="3209701" cy="1839375"/>
          </a:xfrm>
          <a:prstGeom prst="rect">
            <a:avLst/>
          </a:prstGeom>
          <a:noFill/>
          <a:ln>
            <a:noFill/>
          </a:ln>
        </p:spPr>
      </p:pic>
      <p:pic>
        <p:nvPicPr>
          <p:cNvPr id="348" name="Google Shape;348;p53"/>
          <p:cNvPicPr preferRelativeResize="0"/>
          <p:nvPr/>
        </p:nvPicPr>
        <p:blipFill>
          <a:blip r:embed="rId4">
            <a:alphaModFix/>
          </a:blip>
          <a:stretch>
            <a:fillRect/>
          </a:stretch>
        </p:blipFill>
        <p:spPr>
          <a:xfrm>
            <a:off x="3387579" y="2103104"/>
            <a:ext cx="2112300" cy="2112300"/>
          </a:xfrm>
          <a:prstGeom prst="rect">
            <a:avLst/>
          </a:prstGeom>
          <a:noFill/>
          <a:ln>
            <a:noFill/>
          </a:ln>
        </p:spPr>
      </p:pic>
      <p:pic>
        <p:nvPicPr>
          <p:cNvPr id="349" name="Google Shape;349;p53"/>
          <p:cNvPicPr preferRelativeResize="0"/>
          <p:nvPr/>
        </p:nvPicPr>
        <p:blipFill>
          <a:blip r:embed="rId5">
            <a:alphaModFix/>
          </a:blip>
          <a:stretch>
            <a:fillRect/>
          </a:stretch>
        </p:blipFill>
        <p:spPr>
          <a:xfrm>
            <a:off x="6075925" y="2250055"/>
            <a:ext cx="2112300" cy="1844087"/>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5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2400">
                <a:solidFill>
                  <a:srgbClr val="FF5722"/>
                </a:solidFill>
                <a:highlight>
                  <a:srgbClr val="FFFFFF"/>
                </a:highlight>
                <a:latin typeface="Roboto Slab"/>
                <a:ea typeface="Roboto Slab"/>
                <a:cs typeface="Roboto Slab"/>
                <a:sym typeface="Roboto Slab"/>
              </a:rPr>
              <a:t>Measuring and Analyzing Social Media Metrics</a:t>
            </a:r>
            <a:endParaRPr b="1" sz="2400">
              <a:solidFill>
                <a:srgbClr val="FF5722"/>
              </a:solidFill>
              <a:highlight>
                <a:srgbClr val="FFFFFF"/>
              </a:highlight>
              <a:latin typeface="Roboto Slab"/>
              <a:ea typeface="Roboto Slab"/>
              <a:cs typeface="Roboto Slab"/>
              <a:sym typeface="Roboto Slab"/>
            </a:endParaRPr>
          </a:p>
          <a:p>
            <a:pPr indent="0" lvl="0" marL="0" rtl="0" algn="l">
              <a:lnSpc>
                <a:spcPct val="115000"/>
              </a:lnSpc>
              <a:spcBef>
                <a:spcPts val="1200"/>
              </a:spcBef>
              <a:spcAft>
                <a:spcPts val="0"/>
              </a:spcAft>
              <a:buNone/>
            </a:pPr>
            <a:r>
              <a:t/>
            </a:r>
            <a:endParaRPr b="1" sz="2400">
              <a:solidFill>
                <a:srgbClr val="FF5722"/>
              </a:solidFill>
              <a:highlight>
                <a:srgbClr val="FFFFFF"/>
              </a:highlight>
              <a:latin typeface="Roboto Slab"/>
              <a:ea typeface="Roboto Slab"/>
              <a:cs typeface="Roboto Slab"/>
              <a:sym typeface="Roboto Slab"/>
            </a:endParaRPr>
          </a:p>
          <a:p>
            <a:pPr indent="0" lvl="0" marL="0" rtl="0" algn="l">
              <a:lnSpc>
                <a:spcPct val="115000"/>
              </a:lnSpc>
              <a:spcBef>
                <a:spcPts val="1200"/>
              </a:spcBef>
              <a:spcAft>
                <a:spcPts val="1200"/>
              </a:spcAft>
              <a:buNone/>
            </a:pPr>
            <a:r>
              <a:t/>
            </a:r>
            <a:endParaRPr b="1" sz="2400">
              <a:solidFill>
                <a:srgbClr val="FF5722"/>
              </a:solidFill>
              <a:highlight>
                <a:srgbClr val="FFFFFF"/>
              </a:highlight>
              <a:latin typeface="Roboto Slab"/>
              <a:ea typeface="Roboto Slab"/>
              <a:cs typeface="Roboto Slab"/>
              <a:sym typeface="Roboto Slab"/>
            </a:endParaRPr>
          </a:p>
        </p:txBody>
      </p:sp>
      <p:sp>
        <p:nvSpPr>
          <p:cNvPr id="355" name="Google Shape;355;p54"/>
          <p:cNvSpPr txBox="1"/>
          <p:nvPr>
            <p:ph idx="1" type="body"/>
          </p:nvPr>
        </p:nvSpPr>
        <p:spPr>
          <a:xfrm>
            <a:off x="120600" y="1086700"/>
            <a:ext cx="2880000" cy="36516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1200"/>
              </a:spcAft>
              <a:buNone/>
            </a:pPr>
            <a:r>
              <a:rPr b="1" lang="en" sz="2400">
                <a:solidFill>
                  <a:srgbClr val="000000"/>
                </a:solidFill>
                <a:latin typeface="Roboto"/>
                <a:ea typeface="Roboto"/>
                <a:cs typeface="Roboto"/>
                <a:sym typeface="Roboto"/>
              </a:rPr>
              <a:t>13. Bounce Rate</a:t>
            </a:r>
            <a:endParaRPr sz="2400">
              <a:solidFill>
                <a:srgbClr val="000000"/>
              </a:solidFill>
              <a:latin typeface="Roboto"/>
              <a:ea typeface="Roboto"/>
              <a:cs typeface="Roboto"/>
              <a:sym typeface="Roboto"/>
            </a:endParaRPr>
          </a:p>
        </p:txBody>
      </p:sp>
      <p:sp>
        <p:nvSpPr>
          <p:cNvPr id="356" name="Google Shape;356;p54"/>
          <p:cNvSpPr txBox="1"/>
          <p:nvPr/>
        </p:nvSpPr>
        <p:spPr>
          <a:xfrm>
            <a:off x="2815125" y="1086700"/>
            <a:ext cx="25269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1200"/>
              </a:spcAft>
              <a:buNone/>
            </a:pPr>
            <a:r>
              <a:rPr b="1" lang="en" sz="2400">
                <a:latin typeface="Roboto"/>
                <a:ea typeface="Roboto"/>
                <a:cs typeface="Roboto"/>
                <a:sym typeface="Roboto"/>
              </a:rPr>
              <a:t>14. Conversion Rate </a:t>
            </a:r>
            <a:endParaRPr b="1" sz="2400">
              <a:latin typeface="Roboto"/>
              <a:ea typeface="Roboto"/>
              <a:cs typeface="Roboto"/>
              <a:sym typeface="Roboto"/>
            </a:endParaRPr>
          </a:p>
        </p:txBody>
      </p:sp>
      <p:sp>
        <p:nvSpPr>
          <p:cNvPr id="357" name="Google Shape;357;p54"/>
          <p:cNvSpPr txBox="1"/>
          <p:nvPr/>
        </p:nvSpPr>
        <p:spPr>
          <a:xfrm>
            <a:off x="5552500" y="1086700"/>
            <a:ext cx="32097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1200"/>
              </a:spcAft>
              <a:buNone/>
            </a:pPr>
            <a:r>
              <a:rPr b="1" lang="en" sz="2400">
                <a:latin typeface="Roboto"/>
                <a:ea typeface="Roboto"/>
                <a:cs typeface="Roboto"/>
                <a:sym typeface="Roboto"/>
              </a:rPr>
              <a:t>15. Engagement Heat Map</a:t>
            </a:r>
            <a:endParaRPr sz="2400">
              <a:latin typeface="Roboto"/>
              <a:ea typeface="Roboto"/>
              <a:cs typeface="Roboto"/>
              <a:sym typeface="Roboto"/>
            </a:endParaRPr>
          </a:p>
        </p:txBody>
      </p:sp>
      <p:pic>
        <p:nvPicPr>
          <p:cNvPr id="358" name="Google Shape;358;p54"/>
          <p:cNvPicPr preferRelativeResize="0"/>
          <p:nvPr/>
        </p:nvPicPr>
        <p:blipFill>
          <a:blip r:embed="rId3">
            <a:alphaModFix/>
          </a:blip>
          <a:stretch>
            <a:fillRect/>
          </a:stretch>
        </p:blipFill>
        <p:spPr>
          <a:xfrm>
            <a:off x="205975" y="2020600"/>
            <a:ext cx="2303000" cy="2303000"/>
          </a:xfrm>
          <a:prstGeom prst="rect">
            <a:avLst/>
          </a:prstGeom>
          <a:noFill/>
          <a:ln>
            <a:noFill/>
          </a:ln>
        </p:spPr>
      </p:pic>
      <p:pic>
        <p:nvPicPr>
          <p:cNvPr id="359" name="Google Shape;359;p54"/>
          <p:cNvPicPr preferRelativeResize="0"/>
          <p:nvPr/>
        </p:nvPicPr>
        <p:blipFill>
          <a:blip r:embed="rId4">
            <a:alphaModFix/>
          </a:blip>
          <a:stretch>
            <a:fillRect/>
          </a:stretch>
        </p:blipFill>
        <p:spPr>
          <a:xfrm>
            <a:off x="2937038" y="2020600"/>
            <a:ext cx="2161100" cy="2161100"/>
          </a:xfrm>
          <a:prstGeom prst="rect">
            <a:avLst/>
          </a:prstGeom>
          <a:noFill/>
          <a:ln>
            <a:noFill/>
          </a:ln>
        </p:spPr>
      </p:pic>
      <p:pic>
        <p:nvPicPr>
          <p:cNvPr id="360" name="Google Shape;360;p54"/>
          <p:cNvPicPr preferRelativeResize="0"/>
          <p:nvPr/>
        </p:nvPicPr>
        <p:blipFill>
          <a:blip r:embed="rId5">
            <a:alphaModFix/>
          </a:blip>
          <a:stretch>
            <a:fillRect/>
          </a:stretch>
        </p:blipFill>
        <p:spPr>
          <a:xfrm>
            <a:off x="6147753" y="2010100"/>
            <a:ext cx="2019200" cy="2019200"/>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55"/>
          <p:cNvSpPr txBox="1"/>
          <p:nvPr>
            <p:ph type="title"/>
          </p:nvPr>
        </p:nvSpPr>
        <p:spPr>
          <a:xfrm>
            <a:off x="127525" y="458175"/>
            <a:ext cx="19917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2200">
                <a:solidFill>
                  <a:srgbClr val="FF5722"/>
                </a:solidFill>
                <a:highlight>
                  <a:srgbClr val="FFFFFF"/>
                </a:highlight>
                <a:latin typeface="Roboto Slab"/>
                <a:ea typeface="Roboto Slab"/>
                <a:cs typeface="Roboto Slab"/>
                <a:sym typeface="Roboto Slab"/>
              </a:rPr>
              <a:t>Measuring and Analyzing Social Media Metrics</a:t>
            </a:r>
            <a:endParaRPr b="1" sz="2200">
              <a:solidFill>
                <a:srgbClr val="FF5722"/>
              </a:solidFill>
              <a:highlight>
                <a:srgbClr val="FFFFFF"/>
              </a:highlight>
              <a:latin typeface="Roboto Slab"/>
              <a:ea typeface="Roboto Slab"/>
              <a:cs typeface="Roboto Slab"/>
              <a:sym typeface="Roboto Slab"/>
            </a:endParaRPr>
          </a:p>
          <a:p>
            <a:pPr indent="0" lvl="0" marL="0" rtl="0" algn="l">
              <a:lnSpc>
                <a:spcPct val="115000"/>
              </a:lnSpc>
              <a:spcBef>
                <a:spcPts val="1200"/>
              </a:spcBef>
              <a:spcAft>
                <a:spcPts val="0"/>
              </a:spcAft>
              <a:buNone/>
            </a:pPr>
            <a:r>
              <a:t/>
            </a:r>
            <a:endParaRPr b="1" sz="2200">
              <a:solidFill>
                <a:srgbClr val="FF5722"/>
              </a:solidFill>
              <a:highlight>
                <a:srgbClr val="FFFFFF"/>
              </a:highlight>
              <a:latin typeface="Roboto Slab"/>
              <a:ea typeface="Roboto Slab"/>
              <a:cs typeface="Roboto Slab"/>
              <a:sym typeface="Roboto Slab"/>
            </a:endParaRPr>
          </a:p>
          <a:p>
            <a:pPr indent="0" lvl="0" marL="0" rtl="0" algn="l">
              <a:lnSpc>
                <a:spcPct val="115000"/>
              </a:lnSpc>
              <a:spcBef>
                <a:spcPts val="1200"/>
              </a:spcBef>
              <a:spcAft>
                <a:spcPts val="1200"/>
              </a:spcAft>
              <a:buNone/>
            </a:pPr>
            <a:r>
              <a:t/>
            </a:r>
            <a:endParaRPr b="1" sz="2200">
              <a:solidFill>
                <a:srgbClr val="FF5722"/>
              </a:solidFill>
              <a:highlight>
                <a:srgbClr val="FFFFFF"/>
              </a:highlight>
              <a:latin typeface="Roboto Slab"/>
              <a:ea typeface="Roboto Slab"/>
              <a:cs typeface="Roboto Slab"/>
              <a:sym typeface="Roboto Slab"/>
            </a:endParaRPr>
          </a:p>
        </p:txBody>
      </p:sp>
      <p:pic>
        <p:nvPicPr>
          <p:cNvPr id="366" name="Google Shape;366;p55"/>
          <p:cNvPicPr preferRelativeResize="0"/>
          <p:nvPr/>
        </p:nvPicPr>
        <p:blipFill>
          <a:blip r:embed="rId3">
            <a:alphaModFix/>
          </a:blip>
          <a:stretch>
            <a:fillRect/>
          </a:stretch>
        </p:blipFill>
        <p:spPr>
          <a:xfrm>
            <a:off x="2119225" y="247706"/>
            <a:ext cx="7024776" cy="4539269"/>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p5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2400">
                <a:solidFill>
                  <a:srgbClr val="FF5722"/>
                </a:solidFill>
                <a:highlight>
                  <a:srgbClr val="FFFFFF"/>
                </a:highlight>
                <a:latin typeface="Roboto Slab"/>
                <a:ea typeface="Roboto Slab"/>
                <a:cs typeface="Roboto Slab"/>
                <a:sym typeface="Roboto Slab"/>
              </a:rPr>
              <a:t>Social Media Management Tools</a:t>
            </a:r>
            <a:endParaRPr b="1" sz="2400">
              <a:solidFill>
                <a:srgbClr val="FF5722"/>
              </a:solidFill>
              <a:highlight>
                <a:srgbClr val="FFFFFF"/>
              </a:highlight>
              <a:latin typeface="Roboto Slab"/>
              <a:ea typeface="Roboto Slab"/>
              <a:cs typeface="Roboto Slab"/>
              <a:sym typeface="Roboto Slab"/>
            </a:endParaRPr>
          </a:p>
          <a:p>
            <a:pPr indent="0" lvl="0" marL="0" rtl="0" algn="l">
              <a:lnSpc>
                <a:spcPct val="115000"/>
              </a:lnSpc>
              <a:spcBef>
                <a:spcPts val="1200"/>
              </a:spcBef>
              <a:spcAft>
                <a:spcPts val="0"/>
              </a:spcAft>
              <a:buNone/>
            </a:pPr>
            <a:r>
              <a:t/>
            </a:r>
            <a:endParaRPr b="1" sz="2400">
              <a:solidFill>
                <a:srgbClr val="FF5722"/>
              </a:solidFill>
              <a:highlight>
                <a:srgbClr val="FFFFFF"/>
              </a:highlight>
              <a:latin typeface="Roboto Slab"/>
              <a:ea typeface="Roboto Slab"/>
              <a:cs typeface="Roboto Slab"/>
              <a:sym typeface="Roboto Slab"/>
            </a:endParaRPr>
          </a:p>
          <a:p>
            <a:pPr indent="0" lvl="0" marL="0" rtl="0" algn="l">
              <a:lnSpc>
                <a:spcPct val="115000"/>
              </a:lnSpc>
              <a:spcBef>
                <a:spcPts val="1200"/>
              </a:spcBef>
              <a:spcAft>
                <a:spcPts val="1200"/>
              </a:spcAft>
              <a:buNone/>
            </a:pPr>
            <a:r>
              <a:t/>
            </a:r>
            <a:endParaRPr b="1" sz="2400">
              <a:solidFill>
                <a:srgbClr val="FF5722"/>
              </a:solidFill>
              <a:highlight>
                <a:srgbClr val="FFFFFF"/>
              </a:highlight>
              <a:latin typeface="Roboto Slab"/>
              <a:ea typeface="Roboto Slab"/>
              <a:cs typeface="Roboto Slab"/>
              <a:sym typeface="Roboto Slab"/>
            </a:endParaRPr>
          </a:p>
        </p:txBody>
      </p:sp>
      <p:sp>
        <p:nvSpPr>
          <p:cNvPr id="372" name="Google Shape;372;p56"/>
          <p:cNvSpPr txBox="1"/>
          <p:nvPr>
            <p:ph idx="1" type="body"/>
          </p:nvPr>
        </p:nvSpPr>
        <p:spPr>
          <a:xfrm>
            <a:off x="311700" y="1152475"/>
            <a:ext cx="8469000" cy="45816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1200"/>
              </a:spcAft>
              <a:buNone/>
            </a:pPr>
            <a:r>
              <a:t/>
            </a:r>
            <a:endParaRPr b="1" sz="2400">
              <a:solidFill>
                <a:srgbClr val="000000"/>
              </a:solidFill>
              <a:latin typeface="Roboto"/>
              <a:ea typeface="Roboto"/>
              <a:cs typeface="Roboto"/>
              <a:sym typeface="Roboto"/>
            </a:endParaRPr>
          </a:p>
        </p:txBody>
      </p:sp>
      <p:pic>
        <p:nvPicPr>
          <p:cNvPr id="373" name="Google Shape;373;p56"/>
          <p:cNvPicPr preferRelativeResize="0"/>
          <p:nvPr/>
        </p:nvPicPr>
        <p:blipFill>
          <a:blip r:embed="rId3">
            <a:alphaModFix/>
          </a:blip>
          <a:stretch>
            <a:fillRect/>
          </a:stretch>
        </p:blipFill>
        <p:spPr>
          <a:xfrm>
            <a:off x="451075" y="1017725"/>
            <a:ext cx="7924275" cy="3830500"/>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p5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2400">
                <a:solidFill>
                  <a:srgbClr val="FF5722"/>
                </a:solidFill>
                <a:highlight>
                  <a:srgbClr val="FFFFFF"/>
                </a:highlight>
                <a:latin typeface="Roboto Slab"/>
                <a:ea typeface="Roboto Slab"/>
                <a:cs typeface="Roboto Slab"/>
                <a:sym typeface="Roboto Slab"/>
              </a:rPr>
              <a:t>Social Media Management Tools</a:t>
            </a:r>
            <a:endParaRPr b="1" sz="2400">
              <a:solidFill>
                <a:srgbClr val="FF5722"/>
              </a:solidFill>
              <a:highlight>
                <a:srgbClr val="FFFFFF"/>
              </a:highlight>
              <a:latin typeface="Roboto Slab"/>
              <a:ea typeface="Roboto Slab"/>
              <a:cs typeface="Roboto Slab"/>
              <a:sym typeface="Roboto Slab"/>
            </a:endParaRPr>
          </a:p>
          <a:p>
            <a:pPr indent="0" lvl="0" marL="0" rtl="0" algn="l">
              <a:lnSpc>
                <a:spcPct val="115000"/>
              </a:lnSpc>
              <a:spcBef>
                <a:spcPts val="1200"/>
              </a:spcBef>
              <a:spcAft>
                <a:spcPts val="0"/>
              </a:spcAft>
              <a:buNone/>
            </a:pPr>
            <a:r>
              <a:t/>
            </a:r>
            <a:endParaRPr b="1" sz="2400">
              <a:solidFill>
                <a:srgbClr val="FF5722"/>
              </a:solidFill>
              <a:highlight>
                <a:srgbClr val="FFFFFF"/>
              </a:highlight>
              <a:latin typeface="Roboto Slab"/>
              <a:ea typeface="Roboto Slab"/>
              <a:cs typeface="Roboto Slab"/>
              <a:sym typeface="Roboto Slab"/>
            </a:endParaRPr>
          </a:p>
          <a:p>
            <a:pPr indent="0" lvl="0" marL="0" rtl="0" algn="l">
              <a:lnSpc>
                <a:spcPct val="115000"/>
              </a:lnSpc>
              <a:spcBef>
                <a:spcPts val="1200"/>
              </a:spcBef>
              <a:spcAft>
                <a:spcPts val="1200"/>
              </a:spcAft>
              <a:buNone/>
            </a:pPr>
            <a:r>
              <a:t/>
            </a:r>
            <a:endParaRPr b="1" sz="2400">
              <a:solidFill>
                <a:srgbClr val="FF5722"/>
              </a:solidFill>
              <a:highlight>
                <a:srgbClr val="FFFFFF"/>
              </a:highlight>
              <a:latin typeface="Roboto Slab"/>
              <a:ea typeface="Roboto Slab"/>
              <a:cs typeface="Roboto Slab"/>
              <a:sym typeface="Roboto Slab"/>
            </a:endParaRPr>
          </a:p>
        </p:txBody>
      </p:sp>
      <p:sp>
        <p:nvSpPr>
          <p:cNvPr id="379" name="Google Shape;379;p57"/>
          <p:cNvSpPr txBox="1"/>
          <p:nvPr>
            <p:ph idx="1" type="body"/>
          </p:nvPr>
        </p:nvSpPr>
        <p:spPr>
          <a:xfrm>
            <a:off x="311700" y="1152475"/>
            <a:ext cx="8469000" cy="45816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1200"/>
              </a:spcAft>
              <a:buNone/>
            </a:pPr>
            <a:r>
              <a:t/>
            </a:r>
            <a:endParaRPr b="1" sz="2400">
              <a:solidFill>
                <a:srgbClr val="000000"/>
              </a:solidFill>
              <a:latin typeface="Roboto"/>
              <a:ea typeface="Roboto"/>
              <a:cs typeface="Roboto"/>
              <a:sym typeface="Roboto"/>
            </a:endParaRPr>
          </a:p>
        </p:txBody>
      </p:sp>
      <p:pic>
        <p:nvPicPr>
          <p:cNvPr id="380" name="Google Shape;380;p57"/>
          <p:cNvPicPr preferRelativeResize="0"/>
          <p:nvPr/>
        </p:nvPicPr>
        <p:blipFill rotWithShape="1">
          <a:blip r:embed="rId3">
            <a:alphaModFix/>
          </a:blip>
          <a:srcRect b="2808" l="0" r="3586" t="0"/>
          <a:stretch/>
        </p:blipFill>
        <p:spPr>
          <a:xfrm>
            <a:off x="311700" y="1215926"/>
            <a:ext cx="8469001" cy="3588124"/>
          </a:xfrm>
          <a:prstGeom prst="rect">
            <a:avLst/>
          </a:prstGeom>
          <a:noFill/>
          <a:ln>
            <a:noFill/>
          </a:ln>
        </p:spPr>
      </p:pic>
      <p:sp>
        <p:nvSpPr>
          <p:cNvPr id="381" name="Google Shape;381;p57"/>
          <p:cNvSpPr/>
          <p:nvPr/>
        </p:nvSpPr>
        <p:spPr>
          <a:xfrm>
            <a:off x="290600" y="1620750"/>
            <a:ext cx="1092000" cy="223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roxima Nova"/>
              <a:ea typeface="Proxima Nova"/>
              <a:cs typeface="Proxima Nova"/>
              <a:sym typeface="Proxima Nova"/>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sp>
        <p:nvSpPr>
          <p:cNvPr id="386" name="Google Shape;386;p58"/>
          <p:cNvSpPr txBox="1"/>
          <p:nvPr>
            <p:ph type="title"/>
          </p:nvPr>
        </p:nvSpPr>
        <p:spPr>
          <a:xfrm>
            <a:off x="364650" y="1240050"/>
            <a:ext cx="8114400" cy="24459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Question </a:t>
            </a:r>
            <a:endParaRPr/>
          </a:p>
          <a:p>
            <a:pPr indent="0" lvl="0" marL="0" rtl="0" algn="ctr">
              <a:spcBef>
                <a:spcPts val="0"/>
              </a:spcBef>
              <a:spcAft>
                <a:spcPts val="0"/>
              </a:spcAft>
              <a:buNone/>
            </a:pPr>
            <a:r>
              <a:rPr lang="en"/>
              <a:t>and </a:t>
            </a:r>
            <a:endParaRPr/>
          </a:p>
          <a:p>
            <a:pPr indent="0" lvl="0" marL="0" rtl="0" algn="ctr">
              <a:spcBef>
                <a:spcPts val="0"/>
              </a:spcBef>
              <a:spcAft>
                <a:spcPts val="0"/>
              </a:spcAft>
              <a:buNone/>
            </a:pPr>
            <a:r>
              <a:rPr lang="en"/>
              <a:t>Answer</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7"/>
          <p:cNvSpPr txBox="1"/>
          <p:nvPr>
            <p:ph type="title"/>
          </p:nvPr>
        </p:nvSpPr>
        <p:spPr>
          <a:xfrm>
            <a:off x="311700" y="3943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Advantages of Digital Marketing</a:t>
            </a:r>
            <a:endParaRPr/>
          </a:p>
        </p:txBody>
      </p:sp>
      <p:sp>
        <p:nvSpPr>
          <p:cNvPr id="82" name="Google Shape;82;p17"/>
          <p:cNvSpPr txBox="1"/>
          <p:nvPr>
            <p:ph idx="1" type="body"/>
          </p:nvPr>
        </p:nvSpPr>
        <p:spPr>
          <a:xfrm>
            <a:off x="6715725" y="1043250"/>
            <a:ext cx="2116500" cy="34164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605"/>
              <a:buNone/>
            </a:pPr>
            <a:r>
              <a:rPr b="1" lang="en" sz="2970">
                <a:solidFill>
                  <a:srgbClr val="000000"/>
                </a:solidFill>
                <a:latin typeface="Roboto"/>
                <a:ea typeface="Roboto"/>
                <a:cs typeface="Roboto"/>
                <a:sym typeface="Roboto"/>
              </a:rPr>
              <a:t>Others</a:t>
            </a:r>
            <a:endParaRPr b="1" sz="2970">
              <a:solidFill>
                <a:srgbClr val="000000"/>
              </a:solidFill>
              <a:latin typeface="Roboto"/>
              <a:ea typeface="Roboto"/>
              <a:cs typeface="Roboto"/>
              <a:sym typeface="Roboto"/>
            </a:endParaRPr>
          </a:p>
          <a:p>
            <a:pPr indent="0" lvl="0" marL="0" rtl="0" algn="l">
              <a:lnSpc>
                <a:spcPct val="95000"/>
              </a:lnSpc>
              <a:spcBef>
                <a:spcPts val="1200"/>
              </a:spcBef>
              <a:spcAft>
                <a:spcPts val="0"/>
              </a:spcAft>
              <a:buSzPts val="605"/>
              <a:buNone/>
            </a:pPr>
            <a:r>
              <a:rPr lang="en" sz="2970">
                <a:solidFill>
                  <a:srgbClr val="000000"/>
                </a:solidFill>
                <a:latin typeface="Roboto"/>
                <a:ea typeface="Roboto"/>
                <a:cs typeface="Roboto"/>
                <a:sym typeface="Roboto"/>
              </a:rPr>
              <a:t>Analytics</a:t>
            </a:r>
            <a:endParaRPr sz="2970">
              <a:solidFill>
                <a:srgbClr val="000000"/>
              </a:solidFill>
              <a:latin typeface="Roboto"/>
              <a:ea typeface="Roboto"/>
              <a:cs typeface="Roboto"/>
              <a:sym typeface="Roboto"/>
            </a:endParaRPr>
          </a:p>
          <a:p>
            <a:pPr indent="0" lvl="0" marL="0" rtl="0" algn="l">
              <a:lnSpc>
                <a:spcPct val="95000"/>
              </a:lnSpc>
              <a:spcBef>
                <a:spcPts val="1200"/>
              </a:spcBef>
              <a:spcAft>
                <a:spcPts val="1200"/>
              </a:spcAft>
              <a:buSzPts val="605"/>
              <a:buNone/>
            </a:pPr>
            <a:r>
              <a:rPr lang="en" sz="2970">
                <a:solidFill>
                  <a:srgbClr val="000000"/>
                </a:solidFill>
                <a:latin typeface="Roboto"/>
                <a:ea typeface="Roboto"/>
                <a:cs typeface="Roboto"/>
                <a:sym typeface="Roboto"/>
              </a:rPr>
              <a:t>Flexibility</a:t>
            </a:r>
            <a:endParaRPr sz="2970">
              <a:solidFill>
                <a:srgbClr val="000000"/>
              </a:solidFill>
              <a:latin typeface="Roboto"/>
              <a:ea typeface="Roboto"/>
              <a:cs typeface="Roboto"/>
              <a:sym typeface="Roboto"/>
            </a:endParaRPr>
          </a:p>
        </p:txBody>
      </p:sp>
      <p:pic>
        <p:nvPicPr>
          <p:cNvPr id="83" name="Google Shape;83;p17"/>
          <p:cNvPicPr preferRelativeResize="0"/>
          <p:nvPr/>
        </p:nvPicPr>
        <p:blipFill>
          <a:blip r:embed="rId3">
            <a:alphaModFix/>
          </a:blip>
          <a:stretch>
            <a:fillRect/>
          </a:stretch>
        </p:blipFill>
        <p:spPr>
          <a:xfrm>
            <a:off x="-685950" y="967050"/>
            <a:ext cx="7517626" cy="41764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pic>
        <p:nvPicPr>
          <p:cNvPr id="88" name="Google Shape;88;p18"/>
          <p:cNvPicPr preferRelativeResize="0"/>
          <p:nvPr/>
        </p:nvPicPr>
        <p:blipFill>
          <a:blip r:embed="rId3">
            <a:alphaModFix/>
          </a:blip>
          <a:stretch>
            <a:fillRect/>
          </a:stretch>
        </p:blipFill>
        <p:spPr>
          <a:xfrm>
            <a:off x="133625" y="141975"/>
            <a:ext cx="8591274" cy="47729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9"/>
          <p:cNvSpPr txBox="1"/>
          <p:nvPr>
            <p:ph type="title"/>
          </p:nvPr>
        </p:nvSpPr>
        <p:spPr>
          <a:xfrm>
            <a:off x="5854250" y="394350"/>
            <a:ext cx="29781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Most Popular Social Media Platforms used for Digital Marketing in 2019</a:t>
            </a:r>
            <a:endParaRPr/>
          </a:p>
        </p:txBody>
      </p:sp>
      <p:pic>
        <p:nvPicPr>
          <p:cNvPr id="94" name="Google Shape;94;p19"/>
          <p:cNvPicPr preferRelativeResize="0"/>
          <p:nvPr/>
        </p:nvPicPr>
        <p:blipFill>
          <a:blip r:embed="rId3">
            <a:alphaModFix/>
          </a:blip>
          <a:stretch>
            <a:fillRect/>
          </a:stretch>
        </p:blipFill>
        <p:spPr>
          <a:xfrm>
            <a:off x="470025" y="242000"/>
            <a:ext cx="4901501" cy="490150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0"/>
          <p:cNvSpPr txBox="1"/>
          <p:nvPr>
            <p:ph type="title"/>
          </p:nvPr>
        </p:nvSpPr>
        <p:spPr>
          <a:xfrm>
            <a:off x="283300" y="0"/>
            <a:ext cx="6027000" cy="696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Some Quick Facts</a:t>
            </a:r>
            <a:endParaRPr/>
          </a:p>
        </p:txBody>
      </p:sp>
      <p:pic>
        <p:nvPicPr>
          <p:cNvPr id="100" name="Google Shape;100;p20"/>
          <p:cNvPicPr preferRelativeResize="0"/>
          <p:nvPr/>
        </p:nvPicPr>
        <p:blipFill>
          <a:blip r:embed="rId3">
            <a:alphaModFix/>
          </a:blip>
          <a:stretch>
            <a:fillRect/>
          </a:stretch>
        </p:blipFill>
        <p:spPr>
          <a:xfrm>
            <a:off x="327850" y="572975"/>
            <a:ext cx="6318399" cy="4582950"/>
          </a:xfrm>
          <a:prstGeom prst="rect">
            <a:avLst/>
          </a:prstGeom>
          <a:noFill/>
          <a:ln>
            <a:noFill/>
          </a:ln>
        </p:spPr>
      </p:pic>
      <p:sp>
        <p:nvSpPr>
          <p:cNvPr id="101" name="Google Shape;101;p20"/>
          <p:cNvSpPr txBox="1"/>
          <p:nvPr>
            <p:ph idx="1" type="body"/>
          </p:nvPr>
        </p:nvSpPr>
        <p:spPr>
          <a:xfrm>
            <a:off x="6652375" y="1296425"/>
            <a:ext cx="21165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a:solidFill>
                  <a:srgbClr val="0000FF"/>
                </a:solidFill>
                <a:latin typeface="Oswald SemiBold"/>
                <a:ea typeface="Oswald SemiBold"/>
                <a:cs typeface="Oswald SemiBold"/>
                <a:sym typeface="Oswald SemiBold"/>
              </a:rPr>
              <a:t>As the largest </a:t>
            </a:r>
            <a:r>
              <a:rPr lang="en" sz="2600">
                <a:solidFill>
                  <a:srgbClr val="0000FF"/>
                </a:solidFill>
                <a:latin typeface="Oswald SemiBold"/>
                <a:ea typeface="Oswald SemiBold"/>
                <a:cs typeface="Oswald SemiBold"/>
                <a:sym typeface="Oswald SemiBold"/>
              </a:rPr>
              <a:t>video-sharing platform,</a:t>
            </a:r>
            <a:endParaRPr sz="4370">
              <a:solidFill>
                <a:srgbClr val="0000FF"/>
              </a:solidFill>
              <a:latin typeface="Oswald SemiBold"/>
              <a:ea typeface="Oswald SemiBold"/>
              <a:cs typeface="Oswald SemiBold"/>
              <a:sym typeface="Oswald SemiBold"/>
            </a:endParaRPr>
          </a:p>
        </p:txBody>
      </p:sp>
      <p:pic>
        <p:nvPicPr>
          <p:cNvPr id="102" name="Google Shape;102;p20"/>
          <p:cNvPicPr preferRelativeResize="0"/>
          <p:nvPr/>
        </p:nvPicPr>
        <p:blipFill rotWithShape="1">
          <a:blip r:embed="rId4">
            <a:alphaModFix/>
          </a:blip>
          <a:srcRect b="31857" l="0" r="4652" t="20649"/>
          <a:stretch/>
        </p:blipFill>
        <p:spPr>
          <a:xfrm>
            <a:off x="6715724" y="696000"/>
            <a:ext cx="1676400" cy="476250"/>
          </a:xfrm>
          <a:prstGeom prst="rect">
            <a:avLst/>
          </a:prstGeom>
          <a:noFill/>
          <a:ln>
            <a:noFill/>
          </a:ln>
        </p:spPr>
      </p:pic>
      <p:cxnSp>
        <p:nvCxnSpPr>
          <p:cNvPr id="103" name="Google Shape;103;p20"/>
          <p:cNvCxnSpPr/>
          <p:nvPr/>
        </p:nvCxnSpPr>
        <p:spPr>
          <a:xfrm flipH="1">
            <a:off x="1421850" y="588700"/>
            <a:ext cx="13200" cy="4610100"/>
          </a:xfrm>
          <a:prstGeom prst="straightConnector1">
            <a:avLst/>
          </a:prstGeom>
          <a:noFill/>
          <a:ln cap="flat" cmpd="sng" w="28575">
            <a:solidFill>
              <a:schemeClr val="dk2"/>
            </a:solidFill>
            <a:prstDash val="solid"/>
            <a:round/>
            <a:headEnd len="med" w="med" type="none"/>
            <a:tailEnd len="med" w="med" type="none"/>
          </a:ln>
        </p:spPr>
      </p:cxnSp>
      <p:cxnSp>
        <p:nvCxnSpPr>
          <p:cNvPr id="104" name="Google Shape;104;p20"/>
          <p:cNvCxnSpPr/>
          <p:nvPr/>
        </p:nvCxnSpPr>
        <p:spPr>
          <a:xfrm>
            <a:off x="2513750" y="575550"/>
            <a:ext cx="0" cy="4630500"/>
          </a:xfrm>
          <a:prstGeom prst="straightConnector1">
            <a:avLst/>
          </a:prstGeom>
          <a:noFill/>
          <a:ln cap="flat" cmpd="sng" w="28575">
            <a:solidFill>
              <a:schemeClr val="dk2"/>
            </a:solidFill>
            <a:prstDash val="solid"/>
            <a:round/>
            <a:headEnd len="med" w="med" type="none"/>
            <a:tailEnd len="med" w="med" type="none"/>
          </a:ln>
        </p:spPr>
      </p:cxnSp>
      <p:cxnSp>
        <p:nvCxnSpPr>
          <p:cNvPr id="105" name="Google Shape;105;p20"/>
          <p:cNvCxnSpPr>
            <a:endCxn id="100" idx="2"/>
          </p:cNvCxnSpPr>
          <p:nvPr/>
        </p:nvCxnSpPr>
        <p:spPr>
          <a:xfrm flipH="1">
            <a:off x="3487050" y="573125"/>
            <a:ext cx="29700" cy="4582800"/>
          </a:xfrm>
          <a:prstGeom prst="straightConnector1">
            <a:avLst/>
          </a:prstGeom>
          <a:noFill/>
          <a:ln cap="flat" cmpd="sng" w="28575">
            <a:solidFill>
              <a:schemeClr val="dk2"/>
            </a:solidFill>
            <a:prstDash val="solid"/>
            <a:round/>
            <a:headEnd len="med" w="med" type="none"/>
            <a:tailEnd len="med" w="med" type="none"/>
          </a:ln>
        </p:spPr>
      </p:cxnSp>
      <p:cxnSp>
        <p:nvCxnSpPr>
          <p:cNvPr id="106" name="Google Shape;106;p20"/>
          <p:cNvCxnSpPr/>
          <p:nvPr/>
        </p:nvCxnSpPr>
        <p:spPr>
          <a:xfrm flipH="1">
            <a:off x="4460550" y="562400"/>
            <a:ext cx="26400" cy="4604100"/>
          </a:xfrm>
          <a:prstGeom prst="straightConnector1">
            <a:avLst/>
          </a:prstGeom>
          <a:noFill/>
          <a:ln cap="flat" cmpd="sng" w="28575">
            <a:solidFill>
              <a:schemeClr val="dk2"/>
            </a:solidFill>
            <a:prstDash val="solid"/>
            <a:round/>
            <a:headEnd len="med" w="med" type="none"/>
            <a:tailEnd len="med" w="med" type="none"/>
          </a:ln>
        </p:spPr>
      </p:cxnSp>
      <p:cxnSp>
        <p:nvCxnSpPr>
          <p:cNvPr id="107" name="Google Shape;107;p20"/>
          <p:cNvCxnSpPr/>
          <p:nvPr/>
        </p:nvCxnSpPr>
        <p:spPr>
          <a:xfrm flipH="1">
            <a:off x="5460475" y="555225"/>
            <a:ext cx="65700" cy="4611300"/>
          </a:xfrm>
          <a:prstGeom prst="straightConnector1">
            <a:avLst/>
          </a:prstGeom>
          <a:noFill/>
          <a:ln cap="flat" cmpd="sng" w="28575">
            <a:solidFill>
              <a:schemeClr val="dk2"/>
            </a:solidFill>
            <a:prstDash val="solid"/>
            <a:round/>
            <a:headEnd len="med" w="med" type="none"/>
            <a:tailEnd len="med" w="med" type="none"/>
          </a:ln>
        </p:spPr>
      </p:cxn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1"/>
          <p:cNvSpPr txBox="1"/>
          <p:nvPr>
            <p:ph type="title"/>
          </p:nvPr>
        </p:nvSpPr>
        <p:spPr>
          <a:xfrm>
            <a:off x="363375" y="448950"/>
            <a:ext cx="3603300" cy="29109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sz="3055"/>
              <a:t>Social </a:t>
            </a:r>
            <a:endParaRPr sz="3055"/>
          </a:p>
          <a:p>
            <a:pPr indent="0" lvl="0" marL="0" rtl="0" algn="l">
              <a:spcBef>
                <a:spcPts val="0"/>
              </a:spcBef>
              <a:spcAft>
                <a:spcPts val="0"/>
              </a:spcAft>
              <a:buNone/>
            </a:pPr>
            <a:r>
              <a:rPr lang="en" sz="3055"/>
              <a:t>Media </a:t>
            </a:r>
            <a:endParaRPr sz="3055"/>
          </a:p>
          <a:p>
            <a:pPr indent="0" lvl="0" marL="0" rtl="0" algn="l">
              <a:spcBef>
                <a:spcPts val="0"/>
              </a:spcBef>
              <a:spcAft>
                <a:spcPts val="0"/>
              </a:spcAft>
              <a:buNone/>
            </a:pPr>
            <a:r>
              <a:rPr lang="en" sz="3055"/>
              <a:t>Marketing</a:t>
            </a:r>
            <a:endParaRPr sz="3055"/>
          </a:p>
          <a:p>
            <a:pPr indent="0" lvl="0" marL="0" rtl="0" algn="l">
              <a:spcBef>
                <a:spcPts val="0"/>
              </a:spcBef>
              <a:spcAft>
                <a:spcPts val="0"/>
              </a:spcAft>
              <a:buNone/>
            </a:pPr>
            <a:r>
              <a:rPr lang="en" sz="6000"/>
              <a:t>Process</a:t>
            </a:r>
            <a:endParaRPr sz="6000"/>
          </a:p>
        </p:txBody>
      </p:sp>
      <p:sp>
        <p:nvSpPr>
          <p:cNvPr id="113" name="Google Shape;113;p21"/>
          <p:cNvSpPr txBox="1"/>
          <p:nvPr>
            <p:ph type="title"/>
          </p:nvPr>
        </p:nvSpPr>
        <p:spPr>
          <a:xfrm>
            <a:off x="4346675" y="1155500"/>
            <a:ext cx="4573800" cy="3730800"/>
          </a:xfrm>
          <a:prstGeom prst="rect">
            <a:avLst/>
          </a:prstGeom>
        </p:spPr>
        <p:txBody>
          <a:bodyPr anchorCtr="0" anchor="b" bIns="91425" lIns="91425" spcFirstLastPara="1" rIns="91425" wrap="square" tIns="91425">
            <a:noAutofit/>
          </a:bodyPr>
          <a:lstStyle/>
          <a:p>
            <a:pPr indent="-426719" lvl="0" marL="457200" rtl="0" algn="l">
              <a:spcBef>
                <a:spcPts val="0"/>
              </a:spcBef>
              <a:spcAft>
                <a:spcPts val="0"/>
              </a:spcAft>
              <a:buSzPts val="3120"/>
              <a:buAutoNum type="arabicPeriod"/>
            </a:pPr>
            <a:r>
              <a:rPr lang="en" sz="3120"/>
              <a:t>Plan and Create Content</a:t>
            </a:r>
            <a:endParaRPr sz="3120"/>
          </a:p>
          <a:p>
            <a:pPr indent="0" lvl="0" marL="914400" rtl="0" algn="l">
              <a:spcBef>
                <a:spcPts val="0"/>
              </a:spcBef>
              <a:spcAft>
                <a:spcPts val="0"/>
              </a:spcAft>
              <a:buNone/>
            </a:pPr>
            <a:r>
              <a:t/>
            </a:r>
            <a:endParaRPr sz="3120"/>
          </a:p>
          <a:p>
            <a:pPr indent="-426719" lvl="0" marL="457200" rtl="0" algn="l">
              <a:spcBef>
                <a:spcPts val="0"/>
              </a:spcBef>
              <a:spcAft>
                <a:spcPts val="0"/>
              </a:spcAft>
              <a:buSzPts val="3120"/>
              <a:buAutoNum type="arabicPeriod"/>
            </a:pPr>
            <a:r>
              <a:rPr lang="en" sz="3120"/>
              <a:t>Publish and Engage</a:t>
            </a:r>
            <a:endParaRPr sz="3120"/>
          </a:p>
          <a:p>
            <a:pPr indent="0" lvl="0" marL="914400" rtl="0" algn="l">
              <a:spcBef>
                <a:spcPts val="0"/>
              </a:spcBef>
              <a:spcAft>
                <a:spcPts val="0"/>
              </a:spcAft>
              <a:buNone/>
            </a:pPr>
            <a:r>
              <a:t/>
            </a:r>
            <a:endParaRPr sz="3120"/>
          </a:p>
          <a:p>
            <a:pPr indent="-426719" lvl="0" marL="457200" rtl="0" algn="l">
              <a:spcBef>
                <a:spcPts val="0"/>
              </a:spcBef>
              <a:spcAft>
                <a:spcPts val="0"/>
              </a:spcAft>
              <a:buSzPts val="3120"/>
              <a:buAutoNum type="arabicPeriod"/>
            </a:pPr>
            <a:r>
              <a:rPr lang="en" sz="3120"/>
              <a:t>Analyze and Improve</a:t>
            </a:r>
            <a:endParaRPr sz="3120"/>
          </a:p>
          <a:p>
            <a:pPr indent="0" lvl="0" marL="0" rtl="0" algn="l">
              <a:spcBef>
                <a:spcPts val="0"/>
              </a:spcBef>
              <a:spcAft>
                <a:spcPts val="0"/>
              </a:spcAft>
              <a:buSzPts val="990"/>
              <a:buNone/>
            </a:pPr>
            <a:r>
              <a:t/>
            </a:r>
            <a:endParaRPr sz="3120"/>
          </a:p>
        </p:txBody>
      </p:sp>
      <p:cxnSp>
        <p:nvCxnSpPr>
          <p:cNvPr id="114" name="Google Shape;114;p21"/>
          <p:cNvCxnSpPr/>
          <p:nvPr/>
        </p:nvCxnSpPr>
        <p:spPr>
          <a:xfrm>
            <a:off x="3827250" y="395350"/>
            <a:ext cx="12900" cy="4117500"/>
          </a:xfrm>
          <a:prstGeom prst="straightConnector1">
            <a:avLst/>
          </a:prstGeom>
          <a:noFill/>
          <a:ln cap="flat" cmpd="sng" w="38100">
            <a:solidFill>
              <a:schemeClr val="lt1"/>
            </a:solidFill>
            <a:prstDash val="solid"/>
            <a:round/>
            <a:headEnd len="med" w="med" type="none"/>
            <a:tailEnd len="med" w="med" type="none"/>
          </a:ln>
        </p:spPr>
      </p:cxnSp>
    </p:spTree>
  </p:cSld>
  <p:clrMapOvr>
    <a:masterClrMapping/>
  </p:clrMapOvr>
</p:sld>
</file>

<file path=ppt/theme/theme1.xml><?xml version="1.0" encoding="utf-8"?>
<a:theme xmlns:a="http://schemas.openxmlformats.org/drawingml/2006/main" xmlns:r="http://schemas.openxmlformats.org/officeDocument/2006/relationships" name="Gameday">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