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2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180F51-96CB-4ACD-8F08-3AF0B0963603}"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3F378-DB80-4612-83DB-A274CA3BFD90}" type="slidenum">
              <a:rPr lang="en-US" smtClean="0"/>
              <a:t>‹#›</a:t>
            </a:fld>
            <a:endParaRPr lang="en-US"/>
          </a:p>
        </p:txBody>
      </p:sp>
    </p:spTree>
    <p:extLst>
      <p:ext uri="{BB962C8B-B14F-4D97-AF65-F5344CB8AC3E}">
        <p14:creationId xmlns:p14="http://schemas.microsoft.com/office/powerpoint/2010/main" val="3598262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180F51-96CB-4ACD-8F08-3AF0B0963603}"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D3F378-DB80-4612-83DB-A274CA3BFD90}" type="slidenum">
              <a:rPr lang="en-US" smtClean="0"/>
              <a:t>‹#›</a:t>
            </a:fld>
            <a:endParaRPr lang="en-US"/>
          </a:p>
        </p:txBody>
      </p:sp>
    </p:spTree>
    <p:extLst>
      <p:ext uri="{BB962C8B-B14F-4D97-AF65-F5344CB8AC3E}">
        <p14:creationId xmlns:p14="http://schemas.microsoft.com/office/powerpoint/2010/main" val="3567194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9180F51-96CB-4ACD-8F08-3AF0B0963603}"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3F378-DB80-4612-83DB-A274CA3BFD90}" type="slidenum">
              <a:rPr lang="en-US" smtClean="0"/>
              <a:t>‹#›</a:t>
            </a:fld>
            <a:endParaRPr lang="en-US"/>
          </a:p>
        </p:txBody>
      </p:sp>
    </p:spTree>
    <p:extLst>
      <p:ext uri="{BB962C8B-B14F-4D97-AF65-F5344CB8AC3E}">
        <p14:creationId xmlns:p14="http://schemas.microsoft.com/office/powerpoint/2010/main" val="3025894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9180F51-96CB-4ACD-8F08-3AF0B0963603}"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3F378-DB80-4612-83DB-A274CA3BFD9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24471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180F51-96CB-4ACD-8F08-3AF0B0963603}"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3F378-DB80-4612-83DB-A274CA3BFD90}" type="slidenum">
              <a:rPr lang="en-US" smtClean="0"/>
              <a:t>‹#›</a:t>
            </a:fld>
            <a:endParaRPr lang="en-US"/>
          </a:p>
        </p:txBody>
      </p:sp>
    </p:spTree>
    <p:extLst>
      <p:ext uri="{BB962C8B-B14F-4D97-AF65-F5344CB8AC3E}">
        <p14:creationId xmlns:p14="http://schemas.microsoft.com/office/powerpoint/2010/main" val="4105170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180F51-96CB-4ACD-8F08-3AF0B0963603}" type="datetimeFigureOut">
              <a:rPr lang="en-US" smtClean="0"/>
              <a:t>10/10/2023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3F378-DB80-4612-83DB-A274CA3BFD90}" type="slidenum">
              <a:rPr lang="en-US" smtClean="0"/>
              <a:t>‹#›</a:t>
            </a:fld>
            <a:endParaRPr lang="en-US"/>
          </a:p>
        </p:txBody>
      </p:sp>
    </p:spTree>
    <p:extLst>
      <p:ext uri="{BB962C8B-B14F-4D97-AF65-F5344CB8AC3E}">
        <p14:creationId xmlns:p14="http://schemas.microsoft.com/office/powerpoint/2010/main" val="1959657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180F51-96CB-4ACD-8F08-3AF0B0963603}" type="datetimeFigureOut">
              <a:rPr lang="en-US" smtClean="0"/>
              <a:t>10/10/2023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3F378-DB80-4612-83DB-A274CA3BFD90}" type="slidenum">
              <a:rPr lang="en-US" smtClean="0"/>
              <a:t>‹#›</a:t>
            </a:fld>
            <a:endParaRPr lang="en-US"/>
          </a:p>
        </p:txBody>
      </p:sp>
    </p:spTree>
    <p:extLst>
      <p:ext uri="{BB962C8B-B14F-4D97-AF65-F5344CB8AC3E}">
        <p14:creationId xmlns:p14="http://schemas.microsoft.com/office/powerpoint/2010/main" val="2693587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180F51-96CB-4ACD-8F08-3AF0B0963603}"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3F378-DB80-4612-83DB-A274CA3BFD90}" type="slidenum">
              <a:rPr lang="en-US" smtClean="0"/>
              <a:t>‹#›</a:t>
            </a:fld>
            <a:endParaRPr lang="en-US"/>
          </a:p>
        </p:txBody>
      </p:sp>
    </p:spTree>
    <p:extLst>
      <p:ext uri="{BB962C8B-B14F-4D97-AF65-F5344CB8AC3E}">
        <p14:creationId xmlns:p14="http://schemas.microsoft.com/office/powerpoint/2010/main" val="2048172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180F51-96CB-4ACD-8F08-3AF0B0963603}"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3F378-DB80-4612-83DB-A274CA3BFD90}" type="slidenum">
              <a:rPr lang="en-US" smtClean="0"/>
              <a:t>‹#›</a:t>
            </a:fld>
            <a:endParaRPr lang="en-US"/>
          </a:p>
        </p:txBody>
      </p:sp>
    </p:spTree>
    <p:extLst>
      <p:ext uri="{BB962C8B-B14F-4D97-AF65-F5344CB8AC3E}">
        <p14:creationId xmlns:p14="http://schemas.microsoft.com/office/powerpoint/2010/main" val="2239194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9180F51-96CB-4ACD-8F08-3AF0B0963603}"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3F378-DB80-4612-83DB-A274CA3BFD90}" type="slidenum">
              <a:rPr lang="en-US" smtClean="0"/>
              <a:t>‹#›</a:t>
            </a:fld>
            <a:endParaRPr lang="en-US"/>
          </a:p>
        </p:txBody>
      </p:sp>
    </p:spTree>
    <p:extLst>
      <p:ext uri="{BB962C8B-B14F-4D97-AF65-F5344CB8AC3E}">
        <p14:creationId xmlns:p14="http://schemas.microsoft.com/office/powerpoint/2010/main" val="3081293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180F51-96CB-4ACD-8F08-3AF0B0963603}"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3F378-DB80-4612-83DB-A274CA3BFD90}" type="slidenum">
              <a:rPr lang="en-US" smtClean="0"/>
              <a:t>‹#›</a:t>
            </a:fld>
            <a:endParaRPr lang="en-US"/>
          </a:p>
        </p:txBody>
      </p:sp>
    </p:spTree>
    <p:extLst>
      <p:ext uri="{BB962C8B-B14F-4D97-AF65-F5344CB8AC3E}">
        <p14:creationId xmlns:p14="http://schemas.microsoft.com/office/powerpoint/2010/main" val="2447406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180F51-96CB-4ACD-8F08-3AF0B0963603}"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D3F378-DB80-4612-83DB-A274CA3BFD90}" type="slidenum">
              <a:rPr lang="en-US" smtClean="0"/>
              <a:t>‹#›</a:t>
            </a:fld>
            <a:endParaRPr lang="en-US"/>
          </a:p>
        </p:txBody>
      </p:sp>
    </p:spTree>
    <p:extLst>
      <p:ext uri="{BB962C8B-B14F-4D97-AF65-F5344CB8AC3E}">
        <p14:creationId xmlns:p14="http://schemas.microsoft.com/office/powerpoint/2010/main" val="306393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180F51-96CB-4ACD-8F08-3AF0B0963603}" type="datetimeFigureOut">
              <a:rPr lang="en-US" smtClean="0"/>
              <a:t>10/10/2023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D3F378-DB80-4612-83DB-A274CA3BFD90}" type="slidenum">
              <a:rPr lang="en-US" smtClean="0"/>
              <a:t>‹#›</a:t>
            </a:fld>
            <a:endParaRPr lang="en-US"/>
          </a:p>
        </p:txBody>
      </p:sp>
    </p:spTree>
    <p:extLst>
      <p:ext uri="{BB962C8B-B14F-4D97-AF65-F5344CB8AC3E}">
        <p14:creationId xmlns:p14="http://schemas.microsoft.com/office/powerpoint/2010/main" val="86040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9180F51-96CB-4ACD-8F08-3AF0B0963603}" type="datetimeFigureOut">
              <a:rPr lang="en-US" smtClean="0"/>
              <a:t>10/10/2023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BD3F378-DB80-4612-83DB-A274CA3BFD90}" type="slidenum">
              <a:rPr lang="en-US" smtClean="0"/>
              <a:t>‹#›</a:t>
            </a:fld>
            <a:endParaRPr lang="en-US"/>
          </a:p>
        </p:txBody>
      </p:sp>
    </p:spTree>
    <p:extLst>
      <p:ext uri="{BB962C8B-B14F-4D97-AF65-F5344CB8AC3E}">
        <p14:creationId xmlns:p14="http://schemas.microsoft.com/office/powerpoint/2010/main" val="303223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9180F51-96CB-4ACD-8F08-3AF0B0963603}" type="datetimeFigureOut">
              <a:rPr lang="en-US" smtClean="0"/>
              <a:t>10/10/2023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BD3F378-DB80-4612-83DB-A274CA3BFD90}" type="slidenum">
              <a:rPr lang="en-US" smtClean="0"/>
              <a:t>‹#›</a:t>
            </a:fld>
            <a:endParaRPr lang="en-US"/>
          </a:p>
        </p:txBody>
      </p:sp>
    </p:spTree>
    <p:extLst>
      <p:ext uri="{BB962C8B-B14F-4D97-AF65-F5344CB8AC3E}">
        <p14:creationId xmlns:p14="http://schemas.microsoft.com/office/powerpoint/2010/main" val="2147891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9180F51-96CB-4ACD-8F08-3AF0B0963603}" type="datetimeFigureOut">
              <a:rPr lang="en-US" smtClean="0"/>
              <a:t>10/10/2023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BD3F378-DB80-4612-83DB-A274CA3BFD90}" type="slidenum">
              <a:rPr lang="en-US" smtClean="0"/>
              <a:t>‹#›</a:t>
            </a:fld>
            <a:endParaRPr lang="en-US"/>
          </a:p>
        </p:txBody>
      </p:sp>
    </p:spTree>
    <p:extLst>
      <p:ext uri="{BB962C8B-B14F-4D97-AF65-F5344CB8AC3E}">
        <p14:creationId xmlns:p14="http://schemas.microsoft.com/office/powerpoint/2010/main" val="590243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180F51-96CB-4ACD-8F08-3AF0B0963603}"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D3F378-DB80-4612-83DB-A274CA3BFD90}" type="slidenum">
              <a:rPr lang="en-US" smtClean="0"/>
              <a:t>‹#›</a:t>
            </a:fld>
            <a:endParaRPr lang="en-US"/>
          </a:p>
        </p:txBody>
      </p:sp>
    </p:spTree>
    <p:extLst>
      <p:ext uri="{BB962C8B-B14F-4D97-AF65-F5344CB8AC3E}">
        <p14:creationId xmlns:p14="http://schemas.microsoft.com/office/powerpoint/2010/main" val="169544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9180F51-96CB-4ACD-8F08-3AF0B0963603}" type="datetimeFigureOut">
              <a:rPr lang="en-US" smtClean="0"/>
              <a:t>10/10/2023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BD3F378-DB80-4612-83DB-A274CA3BFD90}" type="slidenum">
              <a:rPr lang="en-US" smtClean="0"/>
              <a:t>‹#›</a:t>
            </a:fld>
            <a:endParaRPr lang="en-US"/>
          </a:p>
        </p:txBody>
      </p:sp>
    </p:spTree>
    <p:extLst>
      <p:ext uri="{BB962C8B-B14F-4D97-AF65-F5344CB8AC3E}">
        <p14:creationId xmlns:p14="http://schemas.microsoft.com/office/powerpoint/2010/main" val="30845771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E1521-3DEB-4470-A290-CC04163E7C48}"/>
              </a:ext>
            </a:extLst>
          </p:cNvPr>
          <p:cNvSpPr>
            <a:spLocks noGrp="1"/>
          </p:cNvSpPr>
          <p:nvPr>
            <p:ph type="ctrTitle"/>
          </p:nvPr>
        </p:nvSpPr>
        <p:spPr>
          <a:xfrm>
            <a:off x="1422374" y="1301151"/>
            <a:ext cx="8825658" cy="1398917"/>
          </a:xfrm>
        </p:spPr>
        <p:txBody>
          <a:bodyPr>
            <a:normAutofit/>
          </a:bodyPr>
          <a:lstStyle/>
          <a:p>
            <a:r>
              <a:rPr lang="en-US" sz="3200" b="1" dirty="0">
                <a:solidFill>
                  <a:schemeClr val="accent6">
                    <a:lumMod val="50000"/>
                  </a:schemeClr>
                </a:solidFill>
                <a:effectLst/>
                <a:latin typeface="Open Sans" panose="020B0606030504020204" pitchFamily="34" charset="0"/>
              </a:rPr>
              <a:t>Customer Segmentation using Data Science</a:t>
            </a:r>
            <a:br>
              <a:rPr lang="en-US" sz="3200" b="1" dirty="0">
                <a:solidFill>
                  <a:srgbClr val="474747"/>
                </a:solidFill>
                <a:effectLst/>
                <a:latin typeface="Open Sans" panose="020B0606030504020204" pitchFamily="34" charset="0"/>
              </a:rPr>
            </a:br>
            <a:endParaRPr lang="en-US" sz="3200" dirty="0">
              <a:solidFill>
                <a:srgbClr val="FF0000"/>
              </a:solidFill>
            </a:endParaRPr>
          </a:p>
        </p:txBody>
      </p:sp>
      <p:sp>
        <p:nvSpPr>
          <p:cNvPr id="3" name="Subtitle 2">
            <a:extLst>
              <a:ext uri="{FF2B5EF4-FFF2-40B4-BE49-F238E27FC236}">
                <a16:creationId xmlns:a16="http://schemas.microsoft.com/office/drawing/2014/main" id="{B8872F42-556F-4128-82CF-094FDF4C08CC}"/>
              </a:ext>
            </a:extLst>
          </p:cNvPr>
          <p:cNvSpPr>
            <a:spLocks noGrp="1"/>
          </p:cNvSpPr>
          <p:nvPr>
            <p:ph type="subTitle" idx="1"/>
          </p:nvPr>
        </p:nvSpPr>
        <p:spPr>
          <a:xfrm>
            <a:off x="1391615" y="3243532"/>
            <a:ext cx="8825658" cy="2122098"/>
          </a:xfrm>
        </p:spPr>
        <p:txBody>
          <a:bodyPr>
            <a:normAutofit/>
          </a:bodyPr>
          <a:lstStyle/>
          <a:p>
            <a:pPr marL="342900" indent="-342900">
              <a:buFont typeface="Wingdings" panose="05000000000000000000" pitchFamily="2" charset="2"/>
              <a:buChar char="ü"/>
            </a:pPr>
            <a:r>
              <a:rPr lang="en-US" b="1" i="0" dirty="0">
                <a:solidFill>
                  <a:schemeClr val="accent1">
                    <a:lumMod val="50000"/>
                  </a:schemeClr>
                </a:solidFill>
                <a:effectLst/>
                <a:latin typeface="Arial Black" panose="020B0A04020102020204" pitchFamily="34" charset="0"/>
              </a:rPr>
              <a:t>Innovation  techniques</a:t>
            </a:r>
          </a:p>
          <a:p>
            <a:pPr marL="342900" indent="-342900">
              <a:buFont typeface="Wingdings" panose="05000000000000000000" pitchFamily="2" charset="2"/>
              <a:buChar char="ü"/>
            </a:pPr>
            <a:r>
              <a:rPr lang="en-US" b="1" dirty="0">
                <a:solidFill>
                  <a:schemeClr val="accent1">
                    <a:lumMod val="50000"/>
                  </a:schemeClr>
                </a:solidFill>
                <a:latin typeface="Arial Black" panose="020B0A04020102020204" pitchFamily="34" charset="0"/>
              </a:rPr>
              <a:t>Example programs</a:t>
            </a:r>
          </a:p>
          <a:p>
            <a:pPr marL="342900" indent="-342900">
              <a:buFont typeface="Wingdings" panose="05000000000000000000" pitchFamily="2" charset="2"/>
              <a:buChar char="ü"/>
            </a:pPr>
            <a:r>
              <a:rPr lang="en-US" b="1" dirty="0">
                <a:solidFill>
                  <a:schemeClr val="accent1">
                    <a:lumMod val="50000"/>
                  </a:schemeClr>
                </a:solidFill>
                <a:latin typeface="Arial Black" panose="020B0A04020102020204" pitchFamily="34" charset="0"/>
              </a:rPr>
              <a:t>Outputs diagrams</a:t>
            </a:r>
            <a:endParaRPr lang="en-US" dirty="0">
              <a:solidFill>
                <a:schemeClr val="accent1">
                  <a:lumMod val="50000"/>
                </a:schemeClr>
              </a:solidFill>
              <a:latin typeface="Arial Black" panose="020B0A04020102020204" pitchFamily="34" charset="0"/>
            </a:endParaRPr>
          </a:p>
        </p:txBody>
      </p:sp>
    </p:spTree>
    <p:extLst>
      <p:ext uri="{BB962C8B-B14F-4D97-AF65-F5344CB8AC3E}">
        <p14:creationId xmlns:p14="http://schemas.microsoft.com/office/powerpoint/2010/main" val="1390601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5F2146-5726-4E3A-8C3B-2AB699C0F2E7}"/>
              </a:ext>
            </a:extLst>
          </p:cNvPr>
          <p:cNvSpPr>
            <a:spLocks noGrp="1"/>
          </p:cNvSpPr>
          <p:nvPr>
            <p:ph type="title"/>
          </p:nvPr>
        </p:nvSpPr>
        <p:spPr>
          <a:xfrm>
            <a:off x="8000837" y="1325880"/>
            <a:ext cx="3543464" cy="3066507"/>
          </a:xfrm>
        </p:spPr>
        <p:txBody>
          <a:bodyPr vert="horz" lIns="91440" tIns="45720" rIns="91440" bIns="45720" rtlCol="0" anchor="b">
            <a:normAutofit/>
          </a:bodyPr>
          <a:lstStyle/>
          <a:p>
            <a:pPr>
              <a:lnSpc>
                <a:spcPct val="90000"/>
              </a:lnSpc>
            </a:pPr>
            <a:r>
              <a:rPr lang="en-US" sz="3000">
                <a:solidFill>
                  <a:srgbClr val="EBEBEB"/>
                </a:solidFill>
                <a:effectLst/>
              </a:rPr>
              <a:t> Dimensionality reduction techniques: Visualizing complex data sets in 2D</a:t>
            </a:r>
            <a:br>
              <a:rPr lang="en-US" sz="3000">
                <a:solidFill>
                  <a:srgbClr val="EBEBEB"/>
                </a:solidFill>
                <a:effectLst/>
              </a:rPr>
            </a:br>
            <a:endParaRPr lang="en-US" sz="3000">
              <a:solidFill>
                <a:srgbClr val="EBEBEB"/>
              </a:solidFill>
            </a:endParaRPr>
          </a:p>
        </p:txBody>
      </p:sp>
      <p:sp>
        <p:nvSpPr>
          <p:cNvPr id="23"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13666"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Graph">
            <a:extLst>
              <a:ext uri="{FF2B5EF4-FFF2-40B4-BE49-F238E27FC236}">
                <a16:creationId xmlns:a16="http://schemas.microsoft.com/office/drawing/2014/main" id="{3FA2CBBB-6967-E631-7E59-DF772852A59F}"/>
              </a:ext>
            </a:extLst>
          </p:cNvPr>
          <p:cNvPicPr>
            <a:picLocks noChangeAspect="1"/>
          </p:cNvPicPr>
          <p:nvPr/>
        </p:nvPicPr>
        <p:blipFill rotWithShape="1">
          <a:blip r:embed="rId7"/>
          <a:srcRect l="9007" r="20273"/>
          <a:stretch/>
        </p:blipFill>
        <p:spPr>
          <a:xfrm>
            <a:off x="20" y="10"/>
            <a:ext cx="775992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p:spPr>
      </p:pic>
      <p:sp>
        <p:nvSpPr>
          <p:cNvPr id="25" name="Rectangle 24">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13929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756563-C79E-4B8B-9222-C0ADE4043E8F}"/>
              </a:ext>
            </a:extLst>
          </p:cNvPr>
          <p:cNvSpPr>
            <a:spLocks noGrp="1"/>
          </p:cNvSpPr>
          <p:nvPr>
            <p:ph type="title"/>
          </p:nvPr>
        </p:nvSpPr>
        <p:spPr>
          <a:xfrm>
            <a:off x="5411931" y="452718"/>
            <a:ext cx="4638903" cy="1400530"/>
          </a:xfrm>
        </p:spPr>
        <p:txBody>
          <a:bodyPr>
            <a:normAutofit/>
          </a:bodyPr>
          <a:lstStyle/>
          <a:p>
            <a:r>
              <a:rPr lang="en-US" dirty="0">
                <a:latin typeface="Algerian" panose="04020705040A02060702" pitchFamily="82" charset="0"/>
              </a:rPr>
              <a:t>definition</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Graphs and plots layered on a blue digital screen">
            <a:extLst>
              <a:ext uri="{FF2B5EF4-FFF2-40B4-BE49-F238E27FC236}">
                <a16:creationId xmlns:a16="http://schemas.microsoft.com/office/drawing/2014/main" id="{ED3AE270-3C7E-C7D2-B561-6221C1C547E9}"/>
              </a:ext>
            </a:extLst>
          </p:cNvPr>
          <p:cNvPicPr>
            <a:picLocks noChangeAspect="1"/>
          </p:cNvPicPr>
          <p:nvPr/>
        </p:nvPicPr>
        <p:blipFill rotWithShape="1">
          <a:blip r:embed="rId3"/>
          <a:srcRect l="21175" r="24439"/>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4B48D59-BDDB-444E-9C80-15B40193F91E}"/>
              </a:ext>
            </a:extLst>
          </p:cNvPr>
          <p:cNvSpPr>
            <a:spLocks noGrp="1"/>
          </p:cNvSpPr>
          <p:nvPr>
            <p:ph idx="1"/>
          </p:nvPr>
        </p:nvSpPr>
        <p:spPr>
          <a:xfrm>
            <a:off x="5410950" y="2052918"/>
            <a:ext cx="4638903" cy="4195481"/>
          </a:xfrm>
        </p:spPr>
        <p:txBody>
          <a:bodyPr>
            <a:normAutofit lnSpcReduction="10000"/>
          </a:bodyPr>
          <a:lstStyle/>
          <a:p>
            <a:pPr>
              <a:lnSpc>
                <a:spcPct val="90000"/>
              </a:lnSpc>
            </a:pPr>
            <a:r>
              <a:rPr lang="en-US" sz="1900" b="0" i="0" dirty="0">
                <a:effectLst/>
                <a:latin typeface="MingLiU-ExtB" panose="02020500000000000000" pitchFamily="18" charset="-120"/>
                <a:ea typeface="MingLiU-ExtB" panose="02020500000000000000" pitchFamily="18" charset="-120"/>
              </a:rPr>
              <a:t>In statistics, dimension reduction techniques are a set of processes for reducing the number of random variables by obtaining a set of principal variables. For example, in the context of a gene expression matrix across different patient samples, this might mean getting a set of new variables that cover the variation in sets of genes. This way samples can be represented by a couple of principal variables instead of thousands of genes. This is useful for visualization, clustering and predictive modeling.</a:t>
            </a:r>
            <a:endParaRPr lang="en-US" sz="1900" dirty="0">
              <a:latin typeface="MingLiU-ExtB" panose="02020500000000000000" pitchFamily="18" charset="-120"/>
              <a:ea typeface="MingLiU-ExtB" panose="02020500000000000000" pitchFamily="18" charset="-120"/>
            </a:endParaRPr>
          </a:p>
        </p:txBody>
      </p:sp>
    </p:spTree>
    <p:extLst>
      <p:ext uri="{BB962C8B-B14F-4D97-AF65-F5344CB8AC3E}">
        <p14:creationId xmlns:p14="http://schemas.microsoft.com/office/powerpoint/2010/main" val="125053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32B2111E-B100-6C9A-B0A3-2E62E1A0C13E}"/>
              </a:ext>
            </a:extLst>
          </p:cNvPr>
          <p:cNvPicPr>
            <a:picLocks noChangeAspect="1"/>
          </p:cNvPicPr>
          <p:nvPr/>
        </p:nvPicPr>
        <p:blipFill rotWithShape="1">
          <a:blip r:embed="rId2">
            <a:alphaModFix amt="35000"/>
          </a:blip>
          <a:srcRect t="1415" b="14315"/>
          <a:stretch/>
        </p:blipFill>
        <p:spPr>
          <a:xfrm>
            <a:off x="20" y="-1"/>
            <a:ext cx="12191980" cy="6858000"/>
          </a:xfrm>
          <a:prstGeom prst="rect">
            <a:avLst/>
          </a:prstGeom>
        </p:spPr>
      </p:pic>
      <p:sp>
        <p:nvSpPr>
          <p:cNvPr id="2" name="Title 1">
            <a:extLst>
              <a:ext uri="{FF2B5EF4-FFF2-40B4-BE49-F238E27FC236}">
                <a16:creationId xmlns:a16="http://schemas.microsoft.com/office/drawing/2014/main" id="{D19D50F2-E348-41C0-BB41-28C7CC980E8F}"/>
              </a:ext>
            </a:extLst>
          </p:cNvPr>
          <p:cNvSpPr>
            <a:spLocks noGrp="1"/>
          </p:cNvSpPr>
          <p:nvPr>
            <p:ph type="title"/>
          </p:nvPr>
        </p:nvSpPr>
        <p:spPr>
          <a:xfrm>
            <a:off x="646111" y="452718"/>
            <a:ext cx="9404723" cy="1400530"/>
          </a:xfrm>
        </p:spPr>
        <p:txBody>
          <a:bodyPr>
            <a:normAutofit/>
          </a:bodyPr>
          <a:lstStyle/>
          <a:p>
            <a:r>
              <a:rPr lang="en-US" b="0" i="0">
                <a:effectLst/>
                <a:latin typeface="MingLiU_HKSCS-ExtB" panose="02020500000000000000" pitchFamily="18" charset="-120"/>
                <a:ea typeface="MingLiU_HKSCS-ExtB" panose="02020500000000000000" pitchFamily="18" charset="-120"/>
              </a:rPr>
              <a:t>Principal component analysis</a:t>
            </a:r>
            <a:br>
              <a:rPr lang="en-US" b="0" i="0">
                <a:effectLst/>
                <a:latin typeface="Helvetica Neue"/>
              </a:rPr>
            </a:br>
            <a:endParaRPr lang="en-US"/>
          </a:p>
        </p:txBody>
      </p:sp>
      <p:sp>
        <p:nvSpPr>
          <p:cNvPr id="3" name="Content Placeholder 2">
            <a:extLst>
              <a:ext uri="{FF2B5EF4-FFF2-40B4-BE49-F238E27FC236}">
                <a16:creationId xmlns:a16="http://schemas.microsoft.com/office/drawing/2014/main" id="{0D6ECDDE-D0CC-428E-8BDE-AF4ABA8344DE}"/>
              </a:ext>
            </a:extLst>
          </p:cNvPr>
          <p:cNvSpPr>
            <a:spLocks noGrp="1"/>
          </p:cNvSpPr>
          <p:nvPr>
            <p:ph idx="1"/>
          </p:nvPr>
        </p:nvSpPr>
        <p:spPr>
          <a:xfrm>
            <a:off x="1103312" y="2052918"/>
            <a:ext cx="8946541" cy="4195481"/>
          </a:xfrm>
        </p:spPr>
        <p:txBody>
          <a:bodyPr>
            <a:normAutofit/>
          </a:bodyPr>
          <a:lstStyle/>
          <a:p>
            <a:r>
              <a:rPr lang="en-US" b="0" i="0">
                <a:effectLst/>
                <a:latin typeface="Helvetica Neue"/>
              </a:rPr>
              <a:t>Principal component analysis (PCA) is maybe the most popular technique to examine high-dimensional data. There are multiple interpretations of how PCA reduces dimensionality. We will first focus on geometrical interpretation, where this operation can be interpreted as rotating the original dimensions of the data. For this, we go back to our example gene expression data set. In this example, we will represent our patients with expression profiles of just two genes, CD33 (ENSG00000105383) and PYGL (ENSG00000100504). This way we can visualize them in a scatter plot </a:t>
            </a:r>
            <a:endParaRPr lang="en-US"/>
          </a:p>
        </p:txBody>
      </p:sp>
    </p:spTree>
    <p:extLst>
      <p:ext uri="{BB962C8B-B14F-4D97-AF65-F5344CB8AC3E}">
        <p14:creationId xmlns:p14="http://schemas.microsoft.com/office/powerpoint/2010/main" val="197189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54" name="Picture 1053">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56" name="Picture 1055">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58" name="Oval 1057">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60" name="Picture 1059">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62" name="Picture 1061">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64" name="Rectangle 1063">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64AD9B3-66E3-4492-9059-D481763C1572}"/>
              </a:ext>
            </a:extLst>
          </p:cNvPr>
          <p:cNvSpPr>
            <a:spLocks noGrp="1"/>
          </p:cNvSpPr>
          <p:nvPr>
            <p:ph type="title"/>
          </p:nvPr>
        </p:nvSpPr>
        <p:spPr>
          <a:xfrm>
            <a:off x="650669" y="629266"/>
            <a:ext cx="3330328" cy="1641986"/>
          </a:xfrm>
        </p:spPr>
        <p:txBody>
          <a:bodyPr vert="horz" lIns="91440" tIns="45720" rIns="91440" bIns="45720" rtlCol="0" anchor="t">
            <a:normAutofit/>
          </a:bodyPr>
          <a:lstStyle/>
          <a:p>
            <a:pPr>
              <a:lnSpc>
                <a:spcPct val="90000"/>
              </a:lnSpc>
            </a:pPr>
            <a:r>
              <a:rPr lang="en-US" sz="2600">
                <a:effectLst/>
              </a:rPr>
              <a:t>Principal component analysis</a:t>
            </a:r>
            <a:br>
              <a:rPr lang="en-US" sz="2600">
                <a:effectLst/>
              </a:rPr>
            </a:br>
            <a:endParaRPr lang="en-US" sz="2600"/>
          </a:p>
        </p:txBody>
      </p:sp>
      <p:pic>
        <p:nvPicPr>
          <p:cNvPr id="1026" name="Picture 2" descr="Gene expression values of CD33 and PYGL genes across leukemia patients.">
            <a:extLst>
              <a:ext uri="{FF2B5EF4-FFF2-40B4-BE49-F238E27FC236}">
                <a16:creationId xmlns:a16="http://schemas.microsoft.com/office/drawing/2014/main" id="{044922B4-8E5E-495C-9BF4-B3FE8F35CA49}"/>
              </a:ext>
            </a:extLst>
          </p:cNvPr>
          <p:cNvPicPr>
            <a:picLocks noGrp="1" noChangeAspect="1" noChangeArrowheads="1"/>
          </p:cNvPicPr>
          <p:nvPr>
            <p:ph idx="1"/>
          </p:nvPr>
        </p:nvPicPr>
        <p:blipFill rotWithShape="1">
          <a:blip r:embed="rId7">
            <a:extLst>
              <a:ext uri="{28A0092B-C50C-407E-A947-70E740481C1C}">
                <a14:useLocalDpi xmlns:a14="http://schemas.microsoft.com/office/drawing/2010/main" val="0"/>
              </a:ext>
            </a:extLst>
          </a:blip>
          <a:srcRect t="316" r="-2" b="-2"/>
          <a:stretch/>
        </p:blipFill>
        <p:spPr bwMode="auto">
          <a:xfrm>
            <a:off x="4634680" y="10"/>
            <a:ext cx="756013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66" name="Rectangle 1065">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F4A3D9F2-4CE1-4AF7-BD37-86094F8306D1}"/>
              </a:ext>
            </a:extLst>
          </p:cNvPr>
          <p:cNvSpPr>
            <a:spLocks noGrp="1"/>
          </p:cNvSpPr>
          <p:nvPr>
            <p:ph type="body" sz="half" idx="2"/>
          </p:nvPr>
        </p:nvSpPr>
        <p:spPr>
          <a:xfrm>
            <a:off x="650669" y="2438400"/>
            <a:ext cx="3330328" cy="3809999"/>
          </a:xfrm>
        </p:spPr>
        <p:txBody>
          <a:bodyPr vert="horz" lIns="91440" tIns="45720" rIns="91440" bIns="45720" rtlCol="0">
            <a:normAutofit/>
          </a:bodyPr>
          <a:lstStyle/>
          <a:p>
            <a:pPr>
              <a:buFont typeface="Wingdings 3" charset="2"/>
              <a:buChar char=""/>
            </a:pPr>
            <a:r>
              <a:rPr lang="en-US" dirty="0"/>
              <a:t>Example program</a:t>
            </a:r>
          </a:p>
          <a:p>
            <a:pPr>
              <a:buFont typeface="Wingdings 3" charset="2"/>
              <a:buChar char=""/>
            </a:pPr>
            <a:r>
              <a:rPr lang="en-US" dirty="0"/>
              <a:t>plot(mat[rownames(mat)=="ENSG00000100504",],</a:t>
            </a:r>
          </a:p>
          <a:p>
            <a:pPr>
              <a:buFont typeface="Wingdings 3" charset="2"/>
              <a:buChar char=""/>
            </a:pPr>
            <a:r>
              <a:rPr lang="en-US" dirty="0"/>
              <a:t>     mat[rownames(mat)=="ENSG00000105383",],pch=19,</a:t>
            </a:r>
          </a:p>
          <a:p>
            <a:pPr>
              <a:buFont typeface="Wingdings 3" charset="2"/>
              <a:buChar char=""/>
            </a:pPr>
            <a:r>
              <a:rPr lang="en-US" dirty="0"/>
              <a:t>     ylab="CD33 (ENSG00000105383)",</a:t>
            </a:r>
          </a:p>
          <a:p>
            <a:pPr>
              <a:buFont typeface="Wingdings 3" charset="2"/>
              <a:buChar char=""/>
            </a:pPr>
            <a:r>
              <a:rPr lang="en-US" dirty="0"/>
              <a:t>     xlab="PYGL (ENSG00000100504)")</a:t>
            </a:r>
          </a:p>
        </p:txBody>
      </p:sp>
    </p:spTree>
    <p:extLst>
      <p:ext uri="{BB962C8B-B14F-4D97-AF65-F5344CB8AC3E}">
        <p14:creationId xmlns:p14="http://schemas.microsoft.com/office/powerpoint/2010/main" val="3387810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White puzzle with one red piece">
            <a:extLst>
              <a:ext uri="{FF2B5EF4-FFF2-40B4-BE49-F238E27FC236}">
                <a16:creationId xmlns:a16="http://schemas.microsoft.com/office/drawing/2014/main" id="{99724945-7A82-9FC4-AD3C-38953286A651}"/>
              </a:ext>
            </a:extLst>
          </p:cNvPr>
          <p:cNvPicPr>
            <a:picLocks noChangeAspect="1"/>
          </p:cNvPicPr>
          <p:nvPr/>
        </p:nvPicPr>
        <p:blipFill rotWithShape="1">
          <a:blip r:embed="rId2">
            <a:alphaModFix amt="35000"/>
          </a:blip>
          <a:srcRect/>
          <a:stretch/>
        </p:blipFill>
        <p:spPr>
          <a:xfrm>
            <a:off x="20" y="-1"/>
            <a:ext cx="12191980" cy="6858000"/>
          </a:xfrm>
          <a:prstGeom prst="rect">
            <a:avLst/>
          </a:prstGeom>
        </p:spPr>
      </p:pic>
      <p:sp>
        <p:nvSpPr>
          <p:cNvPr id="2" name="Title 1">
            <a:extLst>
              <a:ext uri="{FF2B5EF4-FFF2-40B4-BE49-F238E27FC236}">
                <a16:creationId xmlns:a16="http://schemas.microsoft.com/office/drawing/2014/main" id="{A64B3606-EFB7-4283-826A-700C9DD162E5}"/>
              </a:ext>
            </a:extLst>
          </p:cNvPr>
          <p:cNvSpPr>
            <a:spLocks noGrp="1"/>
          </p:cNvSpPr>
          <p:nvPr>
            <p:ph type="title"/>
          </p:nvPr>
        </p:nvSpPr>
        <p:spPr>
          <a:xfrm>
            <a:off x="646111" y="452718"/>
            <a:ext cx="9404723" cy="1400530"/>
          </a:xfrm>
        </p:spPr>
        <p:txBody>
          <a:bodyPr>
            <a:normAutofit/>
          </a:bodyPr>
          <a:lstStyle/>
          <a:p>
            <a:pPr>
              <a:lnSpc>
                <a:spcPct val="90000"/>
              </a:lnSpc>
            </a:pPr>
            <a:r>
              <a:rPr lang="en-US" sz="2900" b="0" i="0">
                <a:effectLst/>
                <a:latin typeface="Helvetica Neue"/>
              </a:rPr>
              <a:t>Singular value decomposition and principal component analysis</a:t>
            </a:r>
            <a:br>
              <a:rPr lang="en-US" sz="2900" b="0" i="0">
                <a:effectLst/>
                <a:latin typeface="Helvetica Neue"/>
              </a:rPr>
            </a:br>
            <a:endParaRPr lang="en-US" sz="2900"/>
          </a:p>
        </p:txBody>
      </p:sp>
      <p:sp>
        <p:nvSpPr>
          <p:cNvPr id="3" name="Content Placeholder 2">
            <a:extLst>
              <a:ext uri="{FF2B5EF4-FFF2-40B4-BE49-F238E27FC236}">
                <a16:creationId xmlns:a16="http://schemas.microsoft.com/office/drawing/2014/main" id="{5F583DCB-CBDA-4130-B7CE-1A7F39537472}"/>
              </a:ext>
            </a:extLst>
          </p:cNvPr>
          <p:cNvSpPr>
            <a:spLocks noGrp="1"/>
          </p:cNvSpPr>
          <p:nvPr>
            <p:ph idx="1"/>
          </p:nvPr>
        </p:nvSpPr>
        <p:spPr>
          <a:xfrm>
            <a:off x="1103312" y="2052918"/>
            <a:ext cx="8946541" cy="4195481"/>
          </a:xfrm>
        </p:spPr>
        <p:txBody>
          <a:bodyPr>
            <a:normAutofit/>
          </a:bodyPr>
          <a:lstStyle/>
          <a:p>
            <a:r>
              <a:rPr lang="en-US" b="0" i="0">
                <a:effectLst/>
                <a:latin typeface="Helvetica Neue"/>
              </a:rPr>
              <a:t>A more common way to calculate PCA is through something called singular value decomposition (SVD). This results in another interpretation of PCA, which is called “latent factor” or “latent component” interpretation. In a moment, it will be clearer what we mean by “latent factors”. SVD is a matrix factorization or decomposition algorithm that decomposes an input </a:t>
            </a:r>
            <a:r>
              <a:rPr lang="en-US" b="0" i="0" err="1">
                <a:effectLst/>
                <a:latin typeface="Helvetica Neue"/>
              </a:rPr>
              <a:t>matrix,</a:t>
            </a:r>
            <a:r>
              <a:rPr lang="en-US" b="0" i="0" err="1">
                <a:effectLst/>
                <a:latin typeface="MJXc-TeX-math-I"/>
              </a:rPr>
              <a:t>X</a:t>
            </a:r>
            <a:r>
              <a:rPr lang="en-US" b="0" i="0">
                <a:effectLst/>
                <a:latin typeface="Helvetica Neue"/>
              </a:rPr>
              <a:t>, to three matrices as follows: </a:t>
            </a:r>
            <a:r>
              <a:rPr lang="en-US" b="0" i="0">
                <a:effectLst/>
                <a:latin typeface="MJXc-TeX-main-R"/>
              </a:rPr>
              <a:t>X=</a:t>
            </a:r>
            <a:r>
              <a:rPr lang="en-US" b="0" i="0">
                <a:effectLst/>
                <a:latin typeface="MJXc-TeX-math-I"/>
              </a:rPr>
              <a:t>USVT</a:t>
            </a:r>
            <a:r>
              <a:rPr lang="en-US" b="0" i="0">
                <a:effectLst/>
                <a:latin typeface="Helvetica Neue"/>
              </a:rPr>
              <a:t>X.A more common way to calculate PCA is through something called singular value decomposition (SVD). This results in another interpretation of PCA, which is called “latent factor” or “latent component” interpretation. In a moment, it will be clearer what we mean by “latent factors”. SVD is a matrix factorization or decomposition algorithm that decomposes an input </a:t>
            </a:r>
            <a:r>
              <a:rPr lang="en-US" b="0" i="0" err="1">
                <a:effectLst/>
                <a:latin typeface="Helvetica Neue"/>
              </a:rPr>
              <a:t>matrix,</a:t>
            </a:r>
            <a:r>
              <a:rPr lang="en-US" b="0" i="0" err="1">
                <a:effectLst/>
                <a:latin typeface="MJXc-TeX-math-I"/>
              </a:rPr>
              <a:t>X</a:t>
            </a:r>
            <a:r>
              <a:rPr lang="en-US" b="0" i="0">
                <a:effectLst/>
                <a:latin typeface="Helvetica Neue"/>
              </a:rPr>
              <a:t>, to three matrices as follows: </a:t>
            </a:r>
            <a:r>
              <a:rPr lang="en-US" b="0" i="0">
                <a:effectLst/>
                <a:latin typeface="MJXc-TeX-main-R"/>
              </a:rPr>
              <a:t>X=</a:t>
            </a:r>
            <a:r>
              <a:rPr lang="en-US" b="0" i="0">
                <a:effectLst/>
                <a:latin typeface="MJXc-TeX-math-I"/>
              </a:rPr>
              <a:t>USVT</a:t>
            </a:r>
            <a:r>
              <a:rPr lang="en-US" b="0" i="0">
                <a:effectLst/>
                <a:latin typeface="Helvetica Neue"/>
              </a:rPr>
              <a:t>X.</a:t>
            </a:r>
            <a:endParaRPr lang="en-US"/>
          </a:p>
        </p:txBody>
      </p:sp>
    </p:spTree>
    <p:extLst>
      <p:ext uri="{BB962C8B-B14F-4D97-AF65-F5344CB8AC3E}">
        <p14:creationId xmlns:p14="http://schemas.microsoft.com/office/powerpoint/2010/main" val="477658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7" name="Picture 205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59" name="Picture 205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061" name="Oval 206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63" name="Picture 206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65" name="Picture 206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67" name="Rectangle 206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69" name="Rectangle 206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FC0F32-E82C-4279-B1FC-842CF2FF20B2}"/>
              </a:ext>
            </a:extLst>
          </p:cNvPr>
          <p:cNvSpPr>
            <a:spLocks noGrp="1"/>
          </p:cNvSpPr>
          <p:nvPr>
            <p:ph type="title"/>
          </p:nvPr>
        </p:nvSpPr>
        <p:spPr>
          <a:xfrm>
            <a:off x="648931" y="629266"/>
            <a:ext cx="4166510" cy="1622321"/>
          </a:xfrm>
        </p:spPr>
        <p:txBody>
          <a:bodyPr vert="horz" lIns="91440" tIns="45720" rIns="91440" bIns="45720" rtlCol="0" anchor="t">
            <a:normAutofit/>
          </a:bodyPr>
          <a:lstStyle/>
          <a:p>
            <a:pPr>
              <a:lnSpc>
                <a:spcPct val="90000"/>
              </a:lnSpc>
            </a:pPr>
            <a:r>
              <a:rPr lang="en-US" sz="3600" b="0" i="0" kern="1200">
                <a:solidFill>
                  <a:srgbClr val="EBEBEB"/>
                </a:solidFill>
                <a:effectLst/>
                <a:latin typeface="+mj-lt"/>
                <a:ea typeface="+mj-ea"/>
                <a:cs typeface="+mj-cs"/>
              </a:rPr>
              <a:t>SVD on the matrix and its transpose</a:t>
            </a:r>
            <a:endParaRPr lang="en-US" sz="3600" b="0" i="0" kern="1200">
              <a:solidFill>
                <a:srgbClr val="EBEBEB"/>
              </a:solidFill>
              <a:latin typeface="+mj-lt"/>
              <a:ea typeface="+mj-ea"/>
              <a:cs typeface="+mj-cs"/>
            </a:endParaRPr>
          </a:p>
        </p:txBody>
      </p:sp>
      <p:sp>
        <p:nvSpPr>
          <p:cNvPr id="207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73" name="Freeform: Shape 207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2052" name="Picture 4" descr="SVD on the matrix and its transpose">
            <a:extLst>
              <a:ext uri="{FF2B5EF4-FFF2-40B4-BE49-F238E27FC236}">
                <a16:creationId xmlns:a16="http://schemas.microsoft.com/office/drawing/2014/main" id="{82654983-7E3E-4BFF-93D7-5B4D8B5C589F}"/>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tretch>
            <a:fillRect/>
          </a:stretch>
        </p:blipFill>
        <p:spPr bwMode="auto">
          <a:xfrm>
            <a:off x="6093992" y="1828094"/>
            <a:ext cx="5449889" cy="3201809"/>
          </a:xfrm>
          <a:prstGeom prst="rect">
            <a:avLst/>
          </a:prstGeom>
          <a:noFill/>
          <a:effectLst/>
          <a:extLst>
            <a:ext uri="{909E8E84-426E-40DD-AFC4-6F175D3DCCD1}">
              <a14:hiddenFill xmlns:a14="http://schemas.microsoft.com/office/drawing/2010/main">
                <a:solidFill>
                  <a:srgbClr val="FFFFFF"/>
                </a:solidFill>
              </a14:hiddenFill>
            </a:ext>
          </a:extLst>
        </p:spPr>
      </p:pic>
      <p:sp>
        <p:nvSpPr>
          <p:cNvPr id="2075" name="Rectangle 207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C7D04240-AA5B-4A1D-9927-61365A11A9D1}"/>
              </a:ext>
            </a:extLst>
          </p:cNvPr>
          <p:cNvSpPr>
            <a:spLocks noGrp="1"/>
          </p:cNvSpPr>
          <p:nvPr>
            <p:ph type="body" sz="half" idx="2"/>
          </p:nvPr>
        </p:nvSpPr>
        <p:spPr>
          <a:xfrm>
            <a:off x="648931" y="2438400"/>
            <a:ext cx="4166509" cy="3785419"/>
          </a:xfrm>
        </p:spPr>
        <p:txBody>
          <a:bodyPr vert="horz" lIns="91440" tIns="45720" rIns="91440" bIns="45720" rtlCol="0">
            <a:normAutofit/>
          </a:bodyPr>
          <a:lstStyle/>
          <a:p>
            <a:pPr>
              <a:lnSpc>
                <a:spcPct val="90000"/>
              </a:lnSpc>
              <a:buFont typeface="Wingdings 3" charset="2"/>
              <a:buChar char=""/>
            </a:pPr>
            <a:r>
              <a:rPr lang="en-US" sz="1000">
                <a:solidFill>
                  <a:srgbClr val="EBEBEB"/>
                </a:solidFill>
              </a:rPr>
              <a:t>par(mfrow=c(1,2))</a:t>
            </a:r>
          </a:p>
          <a:p>
            <a:pPr>
              <a:lnSpc>
                <a:spcPct val="90000"/>
              </a:lnSpc>
              <a:buFont typeface="Wingdings 3" charset="2"/>
              <a:buChar char=""/>
            </a:pPr>
            <a:r>
              <a:rPr lang="en-US" sz="1000">
                <a:solidFill>
                  <a:srgbClr val="EBEBEB"/>
                </a:solidFill>
              </a:rPr>
              <a:t>d=svd(scale(mat)) # apply SVD</a:t>
            </a:r>
          </a:p>
          <a:p>
            <a:pPr>
              <a:lnSpc>
                <a:spcPct val="90000"/>
              </a:lnSpc>
              <a:buFont typeface="Wingdings 3" charset="2"/>
              <a:buChar char=""/>
            </a:pPr>
            <a:r>
              <a:rPr lang="en-US" sz="1000">
                <a:solidFill>
                  <a:srgbClr val="EBEBEB"/>
                </a:solidFill>
              </a:rPr>
              <a:t>assays=t(d$u) %*% scale(mat) # projection on eigenassays</a:t>
            </a:r>
          </a:p>
          <a:p>
            <a:pPr>
              <a:lnSpc>
                <a:spcPct val="90000"/>
              </a:lnSpc>
              <a:buFont typeface="Wingdings 3" charset="2"/>
              <a:buChar char=""/>
            </a:pPr>
            <a:r>
              <a:rPr lang="en-US" sz="1000">
                <a:solidFill>
                  <a:srgbClr val="EBEBEB"/>
                </a:solidFill>
              </a:rPr>
              <a:t>plot(assays[1,],assays[2,],pch=19,</a:t>
            </a:r>
          </a:p>
          <a:p>
            <a:pPr>
              <a:lnSpc>
                <a:spcPct val="90000"/>
              </a:lnSpc>
              <a:buFont typeface="Wingdings 3" charset="2"/>
              <a:buChar char=""/>
            </a:pPr>
            <a:r>
              <a:rPr lang="en-US" sz="1000">
                <a:solidFill>
                  <a:srgbClr val="EBEBEB"/>
                </a:solidFill>
              </a:rPr>
              <a:t>     col=as.factor(annotation_col$LeukemiaType))</a:t>
            </a:r>
          </a:p>
          <a:p>
            <a:pPr>
              <a:lnSpc>
                <a:spcPct val="90000"/>
              </a:lnSpc>
              <a:buFont typeface="Wingdings 3" charset="2"/>
              <a:buChar char=""/>
            </a:pPr>
            <a:r>
              <a:rPr lang="en-US" sz="1000">
                <a:solidFill>
                  <a:srgbClr val="EBEBEB"/>
                </a:solidFill>
              </a:rPr>
              <a:t>#plot(d$v[,1],d$v[,2],pch=19,</a:t>
            </a:r>
          </a:p>
          <a:p>
            <a:pPr>
              <a:lnSpc>
                <a:spcPct val="90000"/>
              </a:lnSpc>
              <a:buFont typeface="Wingdings 3" charset="2"/>
              <a:buChar char=""/>
            </a:pPr>
            <a:r>
              <a:rPr lang="en-US" sz="1000">
                <a:solidFill>
                  <a:srgbClr val="EBEBEB"/>
                </a:solidFill>
              </a:rPr>
              <a:t>#     col=annotation_col$LeukemiaType)</a:t>
            </a:r>
          </a:p>
          <a:p>
            <a:pPr>
              <a:lnSpc>
                <a:spcPct val="90000"/>
              </a:lnSpc>
              <a:buFont typeface="Wingdings 3" charset="2"/>
              <a:buChar char=""/>
            </a:pPr>
            <a:r>
              <a:rPr lang="en-US" sz="1000">
                <a:solidFill>
                  <a:srgbClr val="EBEBEB"/>
                </a:solidFill>
              </a:rPr>
              <a:t>pr=prcomp(t(mat),center=TRUE,scale=TRUE) # apply PCA on transposed matrix</a:t>
            </a:r>
          </a:p>
          <a:p>
            <a:pPr>
              <a:lnSpc>
                <a:spcPct val="90000"/>
              </a:lnSpc>
              <a:buFont typeface="Wingdings 3" charset="2"/>
              <a:buChar char=""/>
            </a:pPr>
            <a:endParaRPr lang="en-US" sz="1000">
              <a:solidFill>
                <a:srgbClr val="EBEBEB"/>
              </a:solidFill>
            </a:endParaRPr>
          </a:p>
          <a:p>
            <a:pPr>
              <a:lnSpc>
                <a:spcPct val="90000"/>
              </a:lnSpc>
              <a:buFont typeface="Wingdings 3" charset="2"/>
              <a:buChar char=""/>
            </a:pPr>
            <a:r>
              <a:rPr lang="en-US" sz="1000">
                <a:solidFill>
                  <a:srgbClr val="EBEBEB"/>
                </a:solidFill>
              </a:rPr>
              <a:t># plot new coordinates from PCA, projections on eigenvectors</a:t>
            </a:r>
          </a:p>
          <a:p>
            <a:pPr>
              <a:lnSpc>
                <a:spcPct val="90000"/>
              </a:lnSpc>
              <a:buFont typeface="Wingdings 3" charset="2"/>
              <a:buChar char=""/>
            </a:pPr>
            <a:r>
              <a:rPr lang="en-US" sz="1000">
                <a:solidFill>
                  <a:srgbClr val="EBEBEB"/>
                </a:solidFill>
              </a:rPr>
              <a:t># since the matrix is transposed eigenvectors represent </a:t>
            </a:r>
          </a:p>
          <a:p>
            <a:pPr>
              <a:lnSpc>
                <a:spcPct val="90000"/>
              </a:lnSpc>
              <a:buFont typeface="Wingdings 3" charset="2"/>
              <a:buChar char=""/>
            </a:pPr>
            <a:r>
              <a:rPr lang="en-US" sz="1000">
                <a:solidFill>
                  <a:srgbClr val="EBEBEB"/>
                </a:solidFill>
              </a:rPr>
              <a:t>plot(pr$x[,1],pr$x[,2],col=as.factor(annotation_col$LeukemiaType))</a:t>
            </a:r>
          </a:p>
        </p:txBody>
      </p:sp>
    </p:spTree>
    <p:extLst>
      <p:ext uri="{BB962C8B-B14F-4D97-AF65-F5344CB8AC3E}">
        <p14:creationId xmlns:p14="http://schemas.microsoft.com/office/powerpoint/2010/main" val="164526482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121F-2A30-4605-AAB3-8FA8DFA89C10}"/>
              </a:ext>
            </a:extLst>
          </p:cNvPr>
          <p:cNvSpPr>
            <a:spLocks noGrp="1"/>
          </p:cNvSpPr>
          <p:nvPr>
            <p:ph type="title"/>
          </p:nvPr>
        </p:nvSpPr>
        <p:spPr>
          <a:xfrm>
            <a:off x="3208157" y="2728735"/>
            <a:ext cx="9404723" cy="2188322"/>
          </a:xfrm>
        </p:spPr>
        <p:txBody>
          <a:bodyPr/>
          <a:lstStyle/>
          <a:p>
            <a:r>
              <a:rPr lang="en-US" sz="6600" dirty="0">
                <a:solidFill>
                  <a:schemeClr val="accent3">
                    <a:lumMod val="60000"/>
                    <a:lumOff val="40000"/>
                  </a:schemeClr>
                </a:solidFill>
              </a:rPr>
              <a:t>THANK YOU</a:t>
            </a:r>
          </a:p>
        </p:txBody>
      </p:sp>
    </p:spTree>
    <p:extLst>
      <p:ext uri="{BB962C8B-B14F-4D97-AF65-F5344CB8AC3E}">
        <p14:creationId xmlns:p14="http://schemas.microsoft.com/office/powerpoint/2010/main" val="480844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54</TotalTime>
  <Words>597</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vt:i4>
      </vt:variant>
    </vt:vector>
  </HeadingPairs>
  <TitlesOfParts>
    <vt:vector size="21" baseType="lpstr">
      <vt:lpstr>MingLiU_HKSCS-ExtB</vt:lpstr>
      <vt:lpstr>MingLiU-ExtB</vt:lpstr>
      <vt:lpstr>Algerian</vt:lpstr>
      <vt:lpstr>Arial</vt:lpstr>
      <vt:lpstr>Arial Black</vt:lpstr>
      <vt:lpstr>Century Gothic</vt:lpstr>
      <vt:lpstr>Helvetica Neue</vt:lpstr>
      <vt:lpstr>MJXc-TeX-main-R</vt:lpstr>
      <vt:lpstr>MJXc-TeX-math-I</vt:lpstr>
      <vt:lpstr>Open Sans</vt:lpstr>
      <vt:lpstr>Wingdings</vt:lpstr>
      <vt:lpstr>Wingdings 3</vt:lpstr>
      <vt:lpstr>Ion</vt:lpstr>
      <vt:lpstr>Customer Segmentation using Data Science </vt:lpstr>
      <vt:lpstr> Dimensionality reduction techniques: Visualizing complex data sets in 2D </vt:lpstr>
      <vt:lpstr>definition</vt:lpstr>
      <vt:lpstr>Principal component analysis </vt:lpstr>
      <vt:lpstr>Principal component analysis </vt:lpstr>
      <vt:lpstr>Singular value decomposition and principal component analysis </vt:lpstr>
      <vt:lpstr>SVD on the matrix and its transpose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using Data Science </dc:title>
  <dc:creator>anish</dc:creator>
  <cp:lastModifiedBy>anish</cp:lastModifiedBy>
  <cp:revision>1</cp:revision>
  <dcterms:created xsi:type="dcterms:W3CDTF">2023-10-10T04:32:11Z</dcterms:created>
  <dcterms:modified xsi:type="dcterms:W3CDTF">2023-10-10T05:26:35Z</dcterms:modified>
</cp:coreProperties>
</file>