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5" r:id="rId1"/>
  </p:sldMasterIdLst>
  <p:sldIdLst>
    <p:sldId id="256" r:id="rId2"/>
    <p:sldId id="258" r:id="rId3"/>
    <p:sldId id="259" r:id="rId4"/>
    <p:sldId id="260" r:id="rId5"/>
    <p:sldId id="261" r:id="rId6"/>
    <p:sldId id="262" r:id="rId7"/>
    <p:sldId id="263" r:id="rId8"/>
    <p:sldId id="264" r:id="rId9"/>
    <p:sldId id="267" r:id="rId10"/>
    <p:sldId id="271"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CC00FF"/>
    <a:srgbClr val="FF00FF"/>
    <a:srgbClr val="FF00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471" autoAdjust="0"/>
    <p:restoredTop sz="96953" autoAdjust="0"/>
  </p:normalViewPr>
  <p:slideViewPr>
    <p:cSldViewPr snapToGrid="0">
      <p:cViewPr>
        <p:scale>
          <a:sx n="71" d="100"/>
          <a:sy n="71" d="100"/>
        </p:scale>
        <p:origin x="-2316" y="-9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61BEF0D-F0BB-DE4B-95CE-6DB70DBA9567}" type="datetimeFigureOut">
              <a:rPr lang="en-US" smtClean="0"/>
              <a:pPr/>
              <a:t>9/9/2025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57F1E4F-1CFF-5643-939E-217C01CDF565}"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9/9/2025</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D57F1E4F-1CFF-5643-939E-217C01CDF56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1BEF0D-F0BB-DE4B-95CE-6DB70DBA9567}" type="datetimeFigureOut">
              <a:rPr lang="en-US" smtClean="0"/>
              <a:pPr/>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9/9/2025</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D57F1E4F-1CFF-5643-939E-217C01CDF565}"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B61BEF0D-F0BB-DE4B-95CE-6DB70DBA9567}" type="datetimeFigureOut">
              <a:rPr lang="en-US" smtClean="0"/>
              <a:pPr/>
              <a:t>9/9/2025</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57F1E4F-1CFF-5643-939E-217C01CDF5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776" r:id="rId1"/>
    <p:sldLayoutId id="2147484777" r:id="rId2"/>
    <p:sldLayoutId id="2147484778" r:id="rId3"/>
    <p:sldLayoutId id="2147484779" r:id="rId4"/>
    <p:sldLayoutId id="2147484780" r:id="rId5"/>
    <p:sldLayoutId id="2147484781" r:id="rId6"/>
    <p:sldLayoutId id="2147484782" r:id="rId7"/>
    <p:sldLayoutId id="2147484783" r:id="rId8"/>
    <p:sldLayoutId id="2147484784" r:id="rId9"/>
    <p:sldLayoutId id="2147484785" r:id="rId10"/>
    <p:sldLayoutId id="2147484786"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 xmlns:a16="http://schemas.microsoft.com/office/drawing/2014/main" id="{88A38392-949D-A65C-195F-64E1FB038A07}"/>
              </a:ext>
            </a:extLst>
          </p:cNvPr>
          <p:cNvGraphicFramePr>
            <a:graphicFrameLocks noGrp="1"/>
          </p:cNvGraphicFramePr>
          <p:nvPr>
            <p:extLst>
              <p:ext uri="{D42A27DB-BD31-4B8C-83A1-F6EECF244321}">
                <p14:modId xmlns="" xmlns:p14="http://schemas.microsoft.com/office/powerpoint/2010/main" val="3487331106"/>
              </p:ext>
            </p:extLst>
          </p:nvPr>
        </p:nvGraphicFramePr>
        <p:xfrm>
          <a:off x="2001855" y="1557734"/>
          <a:ext cx="9229559" cy="2461144"/>
        </p:xfrm>
        <a:graphic>
          <a:graphicData uri="http://schemas.openxmlformats.org/drawingml/2006/table">
            <a:tbl>
              <a:tblPr>
                <a:tableStyleId>{2D5ABB26-0587-4C30-8999-92F81FD0307C}</a:tableStyleId>
              </a:tblPr>
              <a:tblGrid>
                <a:gridCol w="4104724">
                  <a:extLst>
                    <a:ext uri="{9D8B030D-6E8A-4147-A177-3AD203B41FA5}">
                      <a16:colId xmlns="" xmlns:a16="http://schemas.microsoft.com/office/drawing/2014/main" val="2289372405"/>
                    </a:ext>
                  </a:extLst>
                </a:gridCol>
                <a:gridCol w="5124835">
                  <a:extLst>
                    <a:ext uri="{9D8B030D-6E8A-4147-A177-3AD203B41FA5}">
                      <a16:colId xmlns="" xmlns:a16="http://schemas.microsoft.com/office/drawing/2014/main" val="2572615690"/>
                    </a:ext>
                  </a:extLst>
                </a:gridCol>
              </a:tblGrid>
              <a:tr h="370840">
                <a:tc>
                  <a:txBody>
                    <a:bodyPr/>
                    <a:lstStyle/>
                    <a:p>
                      <a:r>
                        <a:rPr lang="en-IN" sz="2000" b="1" dirty="0">
                          <a:solidFill>
                            <a:schemeClr val="tx1"/>
                          </a:solidFill>
                        </a:rPr>
                        <a:t>STUDENT NAME</a:t>
                      </a:r>
                    </a:p>
                  </a:txBody>
                  <a:tcPr/>
                </a:tc>
                <a:tc>
                  <a:txBody>
                    <a:bodyPr/>
                    <a:lstStyle/>
                    <a:p>
                      <a:r>
                        <a:rPr lang="en-IN" b="1" dirty="0" smtClean="0">
                          <a:solidFill>
                            <a:schemeClr val="tx1"/>
                          </a:solidFill>
                        </a:rPr>
                        <a:t>AJAY.R</a:t>
                      </a:r>
                      <a:endParaRPr lang="en-IN" b="1" dirty="0">
                        <a:solidFill>
                          <a:schemeClr val="tx1"/>
                        </a:solidFill>
                      </a:endParaRPr>
                    </a:p>
                  </a:txBody>
                  <a:tcPr/>
                </a:tc>
                <a:extLst>
                  <a:ext uri="{0D108BD9-81ED-4DB2-BD59-A6C34878D82A}">
                    <a16:rowId xmlns="" xmlns:a16="http://schemas.microsoft.com/office/drawing/2014/main" val="322321719"/>
                  </a:ext>
                </a:extLst>
              </a:tr>
              <a:tr h="479944">
                <a:tc>
                  <a:txBody>
                    <a:bodyPr/>
                    <a:lstStyle/>
                    <a:p>
                      <a:r>
                        <a:rPr lang="en-IN" sz="2000" b="1" dirty="0">
                          <a:solidFill>
                            <a:schemeClr val="tx1"/>
                          </a:solidFill>
                        </a:rPr>
                        <a:t>REGISTERATION NO</a:t>
                      </a:r>
                    </a:p>
                  </a:txBody>
                  <a:tcPr/>
                </a:tc>
                <a:tc>
                  <a:txBody>
                    <a:bodyPr/>
                    <a:lstStyle/>
                    <a:p>
                      <a:r>
                        <a:rPr lang="en-IN" b="1" dirty="0" smtClean="0">
                          <a:solidFill>
                            <a:schemeClr val="tx1"/>
                          </a:solidFill>
                        </a:rPr>
                        <a:t>20324U09001</a:t>
                      </a:r>
                      <a:endParaRPr lang="en-IN" b="1" dirty="0">
                        <a:solidFill>
                          <a:schemeClr val="tx1"/>
                        </a:solidFill>
                      </a:endParaRPr>
                    </a:p>
                  </a:txBody>
                  <a:tcPr/>
                </a:tc>
                <a:extLst>
                  <a:ext uri="{0D108BD9-81ED-4DB2-BD59-A6C34878D82A}">
                    <a16:rowId xmlns="" xmlns:a16="http://schemas.microsoft.com/office/drawing/2014/main" val="2794635987"/>
                  </a:ext>
                </a:extLst>
              </a:tr>
              <a:tr h="370840">
                <a:tc>
                  <a:txBody>
                    <a:bodyPr/>
                    <a:lstStyle/>
                    <a:p>
                      <a:r>
                        <a:rPr lang="en-IN" sz="2000" b="1" dirty="0" smtClean="0">
                          <a:solidFill>
                            <a:schemeClr val="tx1"/>
                          </a:solidFill>
                        </a:rPr>
                        <a:t>NM ID</a:t>
                      </a:r>
                      <a:endParaRPr lang="en-IN" sz="2000" b="1" dirty="0">
                        <a:solidFill>
                          <a:schemeClr val="tx1"/>
                        </a:solidFill>
                      </a:endParaRPr>
                    </a:p>
                  </a:txBody>
                  <a:tcPr/>
                </a:tc>
                <a:tc>
                  <a:txBody>
                    <a:bodyPr/>
                    <a:lstStyle/>
                    <a:p>
                      <a:r>
                        <a:rPr lang="en-IN" b="1" dirty="0" smtClean="0">
                          <a:solidFill>
                            <a:schemeClr val="tx1"/>
                          </a:solidFill>
                        </a:rPr>
                        <a:t>F4253E8248F7DD08C0C44A191F8375B3</a:t>
                      </a:r>
                      <a:endParaRPr lang="en-IN" b="1" dirty="0">
                        <a:solidFill>
                          <a:schemeClr val="tx1"/>
                        </a:solidFill>
                      </a:endParaRPr>
                    </a:p>
                  </a:txBody>
                  <a:tcPr/>
                </a:tc>
                <a:extLst>
                  <a:ext uri="{0D108BD9-81ED-4DB2-BD59-A6C34878D82A}">
                    <a16:rowId xmlns="" xmlns:a16="http://schemas.microsoft.com/office/drawing/2014/main" val="50149027"/>
                  </a:ext>
                </a:extLst>
              </a:tr>
              <a:tr h="370840">
                <a:tc>
                  <a:txBody>
                    <a:bodyPr/>
                    <a:lstStyle/>
                    <a:p>
                      <a:r>
                        <a:rPr lang="en-IN" sz="2000" b="1" dirty="0">
                          <a:solidFill>
                            <a:schemeClr val="tx1"/>
                          </a:solidFill>
                        </a:rPr>
                        <a:t>DEPARTMENT</a:t>
                      </a:r>
                    </a:p>
                  </a:txBody>
                  <a:tcPr/>
                </a:tc>
                <a:tc>
                  <a:txBody>
                    <a:bodyPr/>
                    <a:lstStyle/>
                    <a:p>
                      <a:r>
                        <a:rPr lang="en-IN" b="1" dirty="0">
                          <a:solidFill>
                            <a:schemeClr val="tx1"/>
                          </a:solidFill>
                        </a:rPr>
                        <a:t>BCA</a:t>
                      </a:r>
                    </a:p>
                  </a:txBody>
                  <a:tcPr/>
                </a:tc>
                <a:extLst>
                  <a:ext uri="{0D108BD9-81ED-4DB2-BD59-A6C34878D82A}">
                    <a16:rowId xmlns="" xmlns:a16="http://schemas.microsoft.com/office/drawing/2014/main" val="1604311661"/>
                  </a:ext>
                </a:extLst>
              </a:tr>
              <a:tr h="370840">
                <a:tc>
                  <a:txBody>
                    <a:bodyPr/>
                    <a:lstStyle/>
                    <a:p>
                      <a:r>
                        <a:rPr lang="en-IN" sz="2000" b="1" dirty="0">
                          <a:solidFill>
                            <a:schemeClr val="tx1"/>
                          </a:solidFill>
                        </a:rPr>
                        <a:t>COLLEGE</a:t>
                      </a:r>
                    </a:p>
                  </a:txBody>
                  <a:tcPr/>
                </a:tc>
                <a:tc>
                  <a:txBody>
                    <a:bodyPr/>
                    <a:lstStyle/>
                    <a:p>
                      <a:r>
                        <a:rPr lang="en-IN" b="1" dirty="0">
                          <a:solidFill>
                            <a:schemeClr val="tx1"/>
                          </a:solidFill>
                        </a:rPr>
                        <a:t>DR. M. G. R. CHOCKALINGAM ARTS COLLEGE</a:t>
                      </a:r>
                    </a:p>
                  </a:txBody>
                  <a:tcPr/>
                </a:tc>
                <a:extLst>
                  <a:ext uri="{0D108BD9-81ED-4DB2-BD59-A6C34878D82A}">
                    <a16:rowId xmlns="" xmlns:a16="http://schemas.microsoft.com/office/drawing/2014/main" val="3201851896"/>
                  </a:ext>
                </a:extLst>
              </a:tr>
              <a:tr h="370840">
                <a:tc>
                  <a:txBody>
                    <a:bodyPr/>
                    <a:lstStyle/>
                    <a:p>
                      <a:r>
                        <a:rPr lang="en-IN" sz="2000" b="1" dirty="0">
                          <a:solidFill>
                            <a:schemeClr val="tx1"/>
                          </a:solidFill>
                        </a:rPr>
                        <a:t>UNIVERSITY</a:t>
                      </a:r>
                    </a:p>
                  </a:txBody>
                  <a:tcPr/>
                </a:tc>
                <a:tc>
                  <a:txBody>
                    <a:bodyPr/>
                    <a:lstStyle/>
                    <a:p>
                      <a:r>
                        <a:rPr lang="en-IN" b="1" dirty="0">
                          <a:solidFill>
                            <a:schemeClr val="tx1"/>
                          </a:solidFill>
                        </a:rPr>
                        <a:t>THIRUVALLUVAR UNIVERSITY</a:t>
                      </a:r>
                    </a:p>
                  </a:txBody>
                  <a:tcPr/>
                </a:tc>
                <a:extLst>
                  <a:ext uri="{0D108BD9-81ED-4DB2-BD59-A6C34878D82A}">
                    <a16:rowId xmlns="" xmlns:a16="http://schemas.microsoft.com/office/drawing/2014/main" val="3347834335"/>
                  </a:ext>
                </a:extLst>
              </a:tr>
            </a:tbl>
          </a:graphicData>
        </a:graphic>
      </p:graphicFrame>
    </p:spTree>
    <p:extLst>
      <p:ext uri="{BB962C8B-B14F-4D97-AF65-F5344CB8AC3E}">
        <p14:creationId xmlns="" xmlns:p14="http://schemas.microsoft.com/office/powerpoint/2010/main" val="2377149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4D1DBAD-D64E-F100-BB8D-270467C40D71}"/>
              </a:ext>
            </a:extLst>
          </p:cNvPr>
          <p:cNvSpPr txBox="1"/>
          <p:nvPr/>
        </p:nvSpPr>
        <p:spPr>
          <a:xfrm>
            <a:off x="933451" y="1291709"/>
            <a:ext cx="6096000" cy="746358"/>
          </a:xfrm>
          <a:prstGeom prst="rect">
            <a:avLst/>
          </a:prstGeom>
          <a:noFill/>
        </p:spPr>
        <p:txBody>
          <a:bodyPr wrap="square">
            <a:spAutoFit/>
          </a:bodyPr>
          <a:lstStyle/>
          <a:p>
            <a:r>
              <a:rPr lang="en-IN" sz="4250" b="1" u="sng" spc="15" dirty="0" smtClean="0"/>
              <a:t>RESULTS:</a:t>
            </a:r>
            <a:endParaRPr lang="en-IN" u="sng" dirty="0"/>
          </a:p>
        </p:txBody>
      </p:sp>
      <p:sp>
        <p:nvSpPr>
          <p:cNvPr id="5" name="TextBox 4">
            <a:extLst>
              <a:ext uri="{FF2B5EF4-FFF2-40B4-BE49-F238E27FC236}">
                <a16:creationId xmlns="" xmlns:a16="http://schemas.microsoft.com/office/drawing/2014/main" id="{7E318287-522A-78C7-75D8-630DB599A5E7}"/>
              </a:ext>
            </a:extLst>
          </p:cNvPr>
          <p:cNvSpPr txBox="1"/>
          <p:nvPr/>
        </p:nvSpPr>
        <p:spPr>
          <a:xfrm>
            <a:off x="1200152" y="2134019"/>
            <a:ext cx="10201275" cy="3785652"/>
          </a:xfrm>
          <a:prstGeom prst="rect">
            <a:avLst/>
          </a:prstGeom>
          <a:noFill/>
        </p:spPr>
        <p:txBody>
          <a:bodyPr wrap="square">
            <a:spAutoFit/>
          </a:bodyPr>
          <a:lstStyle/>
          <a:p>
            <a:pPr>
              <a:buNone/>
            </a:pPr>
            <a:r>
              <a:rPr lang="en-US" sz="2000" dirty="0"/>
              <a:t>The </a:t>
            </a:r>
            <a:r>
              <a:rPr lang="en-US" sz="2000" b="1" dirty="0"/>
              <a:t>result of a digital portfolio</a:t>
            </a:r>
            <a:r>
              <a:rPr lang="en-US" sz="2000" dirty="0"/>
              <a:t> is basically what you achieve or showcase after creating it. In simple terms, it is the </a:t>
            </a:r>
            <a:r>
              <a:rPr lang="en-US" sz="2000" b="1" dirty="0"/>
              <a:t>outcome or benefits</a:t>
            </a:r>
            <a:r>
              <a:rPr lang="en-US" sz="2000" dirty="0"/>
              <a:t> that a digital portfolio provides. For a student, the result includes:</a:t>
            </a:r>
          </a:p>
          <a:p>
            <a:pPr marL="285750" indent="-285750">
              <a:buFont typeface="Wingdings" panose="05000000000000000000" pitchFamily="2" charset="2"/>
              <a:buChar char="q"/>
            </a:pPr>
            <a:r>
              <a:rPr lang="en-US" sz="2000" b="1" dirty="0"/>
              <a:t>Showcasing Skills &amp; Projects:</a:t>
            </a:r>
            <a:r>
              <a:rPr lang="en-US" sz="2000" dirty="0"/>
              <a:t> Talents, projects, and certifications are displayed clearly in one place.</a:t>
            </a:r>
          </a:p>
          <a:p>
            <a:pPr marL="285750" indent="-285750">
              <a:buFont typeface="Wingdings" panose="05000000000000000000" pitchFamily="2" charset="2"/>
              <a:buChar char="q"/>
            </a:pPr>
            <a:r>
              <a:rPr lang="en-US" sz="2000" b="1" dirty="0"/>
              <a:t>Better Opportunities:</a:t>
            </a:r>
            <a:r>
              <a:rPr lang="en-US" sz="2000" dirty="0"/>
              <a:t> Helps in </a:t>
            </a:r>
            <a:r>
              <a:rPr lang="en-US" sz="2000" b="1" dirty="0"/>
              <a:t>college admissions for PG’s, internships, and job applications</a:t>
            </a:r>
            <a:r>
              <a:rPr lang="en-US" sz="2000" dirty="0"/>
              <a:t> by presenting your profile professionally.</a:t>
            </a:r>
          </a:p>
          <a:p>
            <a:pPr marL="285750" indent="-285750">
              <a:buFont typeface="Wingdings" panose="05000000000000000000" pitchFamily="2" charset="2"/>
              <a:buChar char="q"/>
            </a:pPr>
            <a:r>
              <a:rPr lang="en-US" sz="2000" b="1" dirty="0"/>
              <a:t>Easy Access:</a:t>
            </a:r>
            <a:r>
              <a:rPr lang="en-US" sz="2000" dirty="0"/>
              <a:t> A </a:t>
            </a:r>
            <a:r>
              <a:rPr lang="en-US" sz="2000" b="1" dirty="0"/>
              <a:t>single link</a:t>
            </a:r>
            <a:r>
              <a:rPr lang="en-US" sz="2000" dirty="0"/>
              <a:t> for teachers, recruiters, or peers to view your work anytime.</a:t>
            </a:r>
          </a:p>
          <a:p>
            <a:pPr marL="285750" indent="-285750">
              <a:buFont typeface="Wingdings" panose="05000000000000000000" pitchFamily="2" charset="2"/>
              <a:buChar char="q"/>
            </a:pPr>
            <a:r>
              <a:rPr lang="en-US" sz="2000" b="1" dirty="0"/>
              <a:t>Personal Branding:</a:t>
            </a:r>
            <a:r>
              <a:rPr lang="en-US" sz="2000" dirty="0"/>
              <a:t> Builds a </a:t>
            </a:r>
            <a:r>
              <a:rPr lang="en-US" sz="2000" b="1" dirty="0"/>
              <a:t>strong online presence</a:t>
            </a:r>
            <a:r>
              <a:rPr lang="en-US" sz="2000" dirty="0"/>
              <a:t> and highlights your strengths.</a:t>
            </a:r>
          </a:p>
          <a:p>
            <a:pPr marL="285750" indent="-285750">
              <a:buFont typeface="Wingdings" panose="05000000000000000000" pitchFamily="2" charset="2"/>
              <a:buChar char="q"/>
            </a:pPr>
            <a:r>
              <a:rPr lang="en-US" sz="2000" b="1" dirty="0"/>
              <a:t>Feedback &amp; Improvement:</a:t>
            </a:r>
            <a:r>
              <a:rPr lang="en-US" sz="2000" dirty="0"/>
              <a:t> Enables you to get </a:t>
            </a:r>
            <a:r>
              <a:rPr lang="en-US" sz="2000" b="1" dirty="0"/>
              <a:t>comments or suggestions</a:t>
            </a:r>
            <a:r>
              <a:rPr lang="en-US" sz="2000" dirty="0"/>
              <a:t> to grow further.</a:t>
            </a:r>
          </a:p>
        </p:txBody>
      </p:sp>
    </p:spTree>
    <p:extLst>
      <p:ext uri="{BB962C8B-B14F-4D97-AF65-F5344CB8AC3E}">
        <p14:creationId xmlns="" xmlns:p14="http://schemas.microsoft.com/office/powerpoint/2010/main" val="239178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 xmlns:a16="http://schemas.microsoft.com/office/drawing/2014/main" id="{234CF28E-8AAE-3998-0844-CE174CCB5E7C}"/>
              </a:ext>
            </a:extLst>
          </p:cNvPr>
          <p:cNvSpPr txBox="1">
            <a:spLocks/>
          </p:cNvSpPr>
          <p:nvPr/>
        </p:nvSpPr>
        <p:spPr>
          <a:xfrm>
            <a:off x="384049" y="75310"/>
            <a:ext cx="5120640" cy="509114"/>
          </a:xfrm>
          <a:prstGeom prst="rect">
            <a:avLst/>
          </a:prstGeom>
        </p:spPr>
        <p:txBody>
          <a:bodyPr vert="horz" wrap="square" lIns="0" tIns="16510"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30"/>
              </a:spcBef>
            </a:pPr>
            <a:r>
              <a:rPr lang="en-IN" sz="3200" b="1" spc="15" dirty="0"/>
              <a:t>SCREENSHOT/ OUTPUT </a:t>
            </a:r>
            <a:endParaRPr lang="en-IN" sz="3200" b="1" dirty="0"/>
          </a:p>
        </p:txBody>
      </p:sp>
      <p:sp>
        <p:nvSpPr>
          <p:cNvPr id="6" name="TextBox 5">
            <a:extLst>
              <a:ext uri="{FF2B5EF4-FFF2-40B4-BE49-F238E27FC236}">
                <a16:creationId xmlns="" xmlns:a16="http://schemas.microsoft.com/office/drawing/2014/main" id="{57B92AF6-A27D-8A31-D8E1-04F0271697D6}"/>
              </a:ext>
            </a:extLst>
          </p:cNvPr>
          <p:cNvSpPr txBox="1"/>
          <p:nvPr/>
        </p:nvSpPr>
        <p:spPr>
          <a:xfrm>
            <a:off x="2968752" y="775059"/>
            <a:ext cx="9223248" cy="369332"/>
          </a:xfrm>
          <a:prstGeom prst="rect">
            <a:avLst/>
          </a:prstGeom>
          <a:noFill/>
        </p:spPr>
        <p:txBody>
          <a:bodyPr wrap="square" rtlCol="0">
            <a:spAutoFit/>
          </a:bodyPr>
          <a:lstStyle/>
          <a:p>
            <a:r>
              <a:rPr lang="en-US" b="1" dirty="0"/>
              <a:t>In this image, represents the output of the Digital Portfolio…</a:t>
            </a:r>
            <a:endParaRPr lang="en-IN" b="1" dirty="0"/>
          </a:p>
        </p:txBody>
      </p:sp>
      <p:pic>
        <p:nvPicPr>
          <p:cNvPr id="5" name="Picture 4" descr="1757407378977.jpg"/>
          <p:cNvPicPr>
            <a:picLocks noChangeAspect="1"/>
          </p:cNvPicPr>
          <p:nvPr/>
        </p:nvPicPr>
        <p:blipFill>
          <a:blip r:embed="rId2"/>
          <a:stretch>
            <a:fillRect/>
          </a:stretch>
        </p:blipFill>
        <p:spPr>
          <a:xfrm>
            <a:off x="2084295" y="1411941"/>
            <a:ext cx="7463118" cy="5180404"/>
          </a:xfrm>
          <a:prstGeom prst="rect">
            <a:avLst/>
          </a:prstGeom>
        </p:spPr>
      </p:pic>
    </p:spTree>
    <p:extLst>
      <p:ext uri="{BB962C8B-B14F-4D97-AF65-F5344CB8AC3E}">
        <p14:creationId xmlns="" xmlns:p14="http://schemas.microsoft.com/office/powerpoint/2010/main" val="85872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 xmlns:a16="http://schemas.microsoft.com/office/drawing/2014/main" id="{ADAEF6E2-4EDE-911D-FD79-E16FA7DE3B22}"/>
              </a:ext>
            </a:extLst>
          </p:cNvPr>
          <p:cNvSpPr txBox="1">
            <a:spLocks/>
          </p:cNvSpPr>
          <p:nvPr/>
        </p:nvSpPr>
        <p:spPr>
          <a:xfrm>
            <a:off x="726306" y="1053101"/>
            <a:ext cx="4578668" cy="629018"/>
          </a:xfrm>
          <a:prstGeom prst="rect">
            <a:avLst/>
          </a:prstGeom>
        </p:spPr>
        <p:txBody>
          <a:bodyPr vert="horz" wrap="square" lIns="0" tIns="13335"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05"/>
              </a:spcBef>
            </a:pPr>
            <a:r>
              <a:rPr lang="en-IN" b="1" u="sng" dirty="0"/>
              <a:t>CONCLUSION</a:t>
            </a:r>
          </a:p>
        </p:txBody>
      </p:sp>
      <p:sp>
        <p:nvSpPr>
          <p:cNvPr id="3" name="TextBox 2">
            <a:extLst>
              <a:ext uri="{FF2B5EF4-FFF2-40B4-BE49-F238E27FC236}">
                <a16:creationId xmlns="" xmlns:a16="http://schemas.microsoft.com/office/drawing/2014/main" id="{AED98BAE-F259-BECD-7489-FC00BA3EF554}"/>
              </a:ext>
            </a:extLst>
          </p:cNvPr>
          <p:cNvSpPr txBox="1"/>
          <p:nvPr/>
        </p:nvSpPr>
        <p:spPr>
          <a:xfrm>
            <a:off x="5182191" y="2511050"/>
            <a:ext cx="5395884" cy="369332"/>
          </a:xfrm>
          <a:prstGeom prst="rect">
            <a:avLst/>
          </a:prstGeom>
          <a:noFill/>
        </p:spPr>
        <p:txBody>
          <a:bodyPr wrap="square" rtlCol="0">
            <a:spAutoFit/>
          </a:bodyPr>
          <a:lstStyle/>
          <a:p>
            <a:pPr algn="l"/>
            <a:endParaRPr lang="en-US"/>
          </a:p>
        </p:txBody>
      </p:sp>
      <p:sp>
        <p:nvSpPr>
          <p:cNvPr id="5" name="TextBox 4">
            <a:extLst>
              <a:ext uri="{FF2B5EF4-FFF2-40B4-BE49-F238E27FC236}">
                <a16:creationId xmlns="" xmlns:a16="http://schemas.microsoft.com/office/drawing/2014/main" id="{52548602-90E5-C23B-1A70-8C93538D37BF}"/>
              </a:ext>
            </a:extLst>
          </p:cNvPr>
          <p:cNvSpPr txBox="1"/>
          <p:nvPr/>
        </p:nvSpPr>
        <p:spPr>
          <a:xfrm>
            <a:off x="1350649" y="2124302"/>
            <a:ext cx="8604936" cy="3539430"/>
          </a:xfrm>
          <a:prstGeom prst="rect">
            <a:avLst/>
          </a:prstGeom>
          <a:noFill/>
        </p:spPr>
        <p:txBody>
          <a:bodyPr wrap="square" rtlCol="0">
            <a:spAutoFit/>
          </a:bodyPr>
          <a:lstStyle/>
          <a:p>
            <a:pPr algn="l"/>
            <a:r>
              <a:rPr lang="en-US" sz="2800" dirty="0"/>
              <a:t>A digital portfolio is a modern platform for showcasing a student’s skills, education, projects, and achievements in one place.</a:t>
            </a:r>
          </a:p>
          <a:p>
            <a:pPr algn="l"/>
            <a:endParaRPr lang="en-US" sz="2800" dirty="0"/>
          </a:p>
          <a:p>
            <a:pPr algn="l"/>
            <a:r>
              <a:rPr lang="en-US" sz="2800" dirty="0"/>
              <a:t>It helps create a strong personal brand and improves visibility for career or academic opportunities. With its interactive and professional design, it highlights growth, creativity, and technical expertise effectively.</a:t>
            </a:r>
          </a:p>
        </p:txBody>
      </p:sp>
    </p:spTree>
    <p:extLst>
      <p:ext uri="{BB962C8B-B14F-4D97-AF65-F5344CB8AC3E}">
        <p14:creationId xmlns="" xmlns:p14="http://schemas.microsoft.com/office/powerpoint/2010/main" val="12294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1259A052-E0D2-E170-371A-78B485F44DB3}"/>
              </a:ext>
            </a:extLst>
          </p:cNvPr>
          <p:cNvSpPr txBox="1"/>
          <p:nvPr/>
        </p:nvSpPr>
        <p:spPr>
          <a:xfrm>
            <a:off x="3041912" y="3184261"/>
            <a:ext cx="6538487" cy="646331"/>
          </a:xfrm>
          <a:prstGeom prst="rect">
            <a:avLst/>
          </a:prstGeom>
          <a:noFill/>
        </p:spPr>
        <p:txBody>
          <a:bodyPr wrap="square">
            <a:spAutoFit/>
          </a:bodyPr>
          <a:lstStyle/>
          <a:p>
            <a:r>
              <a:rPr lang="en-IN" b="1" u="sng" dirty="0" smtClean="0">
                <a:solidFill>
                  <a:srgbClr val="0969DA"/>
                </a:solidFill>
                <a:latin typeface="-apple-system"/>
              </a:rPr>
              <a:t>https</a:t>
            </a:r>
            <a:r>
              <a:rPr lang="en-IN" b="1" u="sng" smtClean="0">
                <a:solidFill>
                  <a:srgbClr val="0969DA"/>
                </a:solidFill>
                <a:latin typeface="-apple-system"/>
              </a:rPr>
              <a:t>://github.com/ajay20324u09001-gif/Ajay.git</a:t>
            </a:r>
            <a:endParaRPr lang="en-IN" b="1" i="0" u="sng" dirty="0" smtClean="0">
              <a:solidFill>
                <a:srgbClr val="0969DA"/>
              </a:solidFill>
              <a:effectLst/>
              <a:latin typeface="-apple-system"/>
            </a:endParaRPr>
          </a:p>
          <a:p>
            <a:endParaRPr lang="en-IN" dirty="0"/>
          </a:p>
        </p:txBody>
      </p:sp>
      <p:sp>
        <p:nvSpPr>
          <p:cNvPr id="9" name="TextBox 8">
            <a:extLst>
              <a:ext uri="{FF2B5EF4-FFF2-40B4-BE49-F238E27FC236}">
                <a16:creationId xmlns="" xmlns:a16="http://schemas.microsoft.com/office/drawing/2014/main" id="{3A89E05F-EF72-4385-36F1-88D70E662BD4}"/>
              </a:ext>
            </a:extLst>
          </p:cNvPr>
          <p:cNvSpPr txBox="1"/>
          <p:nvPr/>
        </p:nvSpPr>
        <p:spPr>
          <a:xfrm>
            <a:off x="399487" y="2232250"/>
            <a:ext cx="6800069" cy="584775"/>
          </a:xfrm>
          <a:prstGeom prst="rect">
            <a:avLst/>
          </a:prstGeom>
          <a:noFill/>
        </p:spPr>
        <p:txBody>
          <a:bodyPr wrap="square">
            <a:spAutoFit/>
          </a:bodyPr>
          <a:lstStyle/>
          <a:p>
            <a:pPr marL="12700" algn="l">
              <a:lnSpc>
                <a:spcPct val="100000"/>
              </a:lnSpc>
              <a:spcBef>
                <a:spcPts val="105"/>
              </a:spcBef>
            </a:pPr>
            <a:r>
              <a:rPr lang="en-IN" sz="2400" b="1" dirty="0"/>
              <a:t>PROJECT OUTPUT </a:t>
            </a:r>
            <a:r>
              <a:rPr lang="en-IN" sz="2400" b="1" dirty="0" smtClean="0"/>
              <a:t>LINK</a:t>
            </a:r>
            <a:r>
              <a:rPr lang="en-IN" sz="3200" b="1" dirty="0" smtClean="0"/>
              <a:t>:</a:t>
            </a:r>
            <a:endParaRPr lang="en-IN" sz="2800" b="1" dirty="0"/>
          </a:p>
        </p:txBody>
      </p:sp>
      <p:sp>
        <p:nvSpPr>
          <p:cNvPr id="4" name="TextBox 3">
            <a:extLst>
              <a:ext uri="{FF2B5EF4-FFF2-40B4-BE49-F238E27FC236}">
                <a16:creationId xmlns="" xmlns:a16="http://schemas.microsoft.com/office/drawing/2014/main" id="{64260DA8-B082-FC01-BCD2-EB13967305E4}"/>
              </a:ext>
            </a:extLst>
          </p:cNvPr>
          <p:cNvSpPr txBox="1"/>
          <p:nvPr/>
        </p:nvSpPr>
        <p:spPr>
          <a:xfrm>
            <a:off x="2862512" y="948933"/>
            <a:ext cx="6533843" cy="707886"/>
          </a:xfrm>
          <a:prstGeom prst="rect">
            <a:avLst/>
          </a:prstGeom>
          <a:noFill/>
        </p:spPr>
        <p:txBody>
          <a:bodyPr wrap="square">
            <a:spAutoFit/>
          </a:bodyPr>
          <a:lstStyle/>
          <a:p>
            <a:pPr marL="12700" algn="l">
              <a:lnSpc>
                <a:spcPct val="100000"/>
              </a:lnSpc>
              <a:spcBef>
                <a:spcPts val="105"/>
              </a:spcBef>
            </a:pPr>
            <a:r>
              <a:rPr lang="en-IN" sz="4000" b="1" dirty="0" smtClean="0"/>
              <a:t>GITHUB </a:t>
            </a:r>
            <a:r>
              <a:rPr lang="en-IN" sz="4000" b="1" dirty="0"/>
              <a:t>PAGE</a:t>
            </a:r>
            <a:r>
              <a:rPr lang="en-IN" sz="4000" b="1" dirty="0" smtClean="0"/>
              <a:t> </a:t>
            </a:r>
            <a:r>
              <a:rPr lang="en-IN" sz="4000" b="1" dirty="0"/>
              <a:t>LINK</a:t>
            </a:r>
          </a:p>
        </p:txBody>
      </p:sp>
    </p:spTree>
    <p:extLst>
      <p:ext uri="{BB962C8B-B14F-4D97-AF65-F5344CB8AC3E}">
        <p14:creationId xmlns="" xmlns:p14="http://schemas.microsoft.com/office/powerpoint/2010/main" val="237966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8E722C-1AD2-27A6-BD2A-5930451565BF}"/>
              </a:ext>
            </a:extLst>
          </p:cNvPr>
          <p:cNvSpPr>
            <a:spLocks noGrp="1"/>
          </p:cNvSpPr>
          <p:nvPr>
            <p:ph type="title"/>
          </p:nvPr>
        </p:nvSpPr>
        <p:spPr>
          <a:xfrm>
            <a:off x="533400" y="1335877"/>
            <a:ext cx="8610600" cy="664377"/>
          </a:xfrm>
        </p:spPr>
        <p:txBody>
          <a:bodyPr>
            <a:noAutofit/>
          </a:bodyPr>
          <a:lstStyle/>
          <a:p>
            <a:pPr algn="l"/>
            <a:r>
              <a:rPr lang="en-IN" sz="4000" b="1" dirty="0">
                <a:solidFill>
                  <a:schemeClr val="tx1"/>
                </a:solidFill>
                <a:latin typeface="Castellar" panose="020A0402060406010301" pitchFamily="18" charset="0"/>
              </a:rPr>
              <a:t>PROJECT TITLE</a:t>
            </a:r>
          </a:p>
        </p:txBody>
      </p:sp>
      <p:sp>
        <p:nvSpPr>
          <p:cNvPr id="3" name="TextBox 2">
            <a:extLst>
              <a:ext uri="{FF2B5EF4-FFF2-40B4-BE49-F238E27FC236}">
                <a16:creationId xmlns="" xmlns:a16="http://schemas.microsoft.com/office/drawing/2014/main" id="{BFFA1857-C48D-48E9-FEB7-6CAF1621FD94}"/>
              </a:ext>
            </a:extLst>
          </p:cNvPr>
          <p:cNvSpPr txBox="1"/>
          <p:nvPr/>
        </p:nvSpPr>
        <p:spPr>
          <a:xfrm>
            <a:off x="1654632" y="2533650"/>
            <a:ext cx="9603921" cy="923330"/>
          </a:xfrm>
          <a:prstGeom prst="rect">
            <a:avLst/>
          </a:prstGeom>
          <a:noFill/>
        </p:spPr>
        <p:txBody>
          <a:bodyPr wrap="square" rtlCol="0">
            <a:spAutoFit/>
          </a:bodyPr>
          <a:lstStyle/>
          <a:p>
            <a:r>
              <a:rPr lang="en-IN" sz="2700" b="1">
                <a:latin typeface="Century Schoolbook" panose="02040604050505020304" pitchFamily="18" charset="0"/>
              </a:rPr>
              <a:t>STUDENT DIGITAL PORTFOLIO USING FRONT END WEB DEVELOPMENT (HTML, CSS &amp; JAVASCRIPT)</a:t>
            </a:r>
          </a:p>
        </p:txBody>
      </p:sp>
    </p:spTree>
    <p:extLst>
      <p:ext uri="{BB962C8B-B14F-4D97-AF65-F5344CB8AC3E}">
        <p14:creationId xmlns="" xmlns:p14="http://schemas.microsoft.com/office/powerpoint/2010/main" val="59561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A27DC8-CCEC-E4E8-68D7-B40CBA326F49}"/>
              </a:ext>
            </a:extLst>
          </p:cNvPr>
          <p:cNvSpPr>
            <a:spLocks noGrp="1"/>
          </p:cNvSpPr>
          <p:nvPr>
            <p:ph type="title"/>
          </p:nvPr>
        </p:nvSpPr>
        <p:spPr>
          <a:xfrm>
            <a:off x="805543" y="1388491"/>
            <a:ext cx="8610600" cy="367741"/>
          </a:xfrm>
        </p:spPr>
        <p:txBody>
          <a:bodyPr>
            <a:noAutofit/>
          </a:bodyPr>
          <a:lstStyle/>
          <a:p>
            <a:pPr algn="l"/>
            <a:r>
              <a:rPr lang="en-IN" sz="4000" b="1" u="sng" dirty="0" smtClean="0">
                <a:solidFill>
                  <a:schemeClr val="tx1"/>
                </a:solidFill>
              </a:rPr>
              <a:t>AGENDA:</a:t>
            </a:r>
            <a:endParaRPr lang="en-IN" sz="4000" b="1" u="sng" dirty="0">
              <a:solidFill>
                <a:schemeClr val="tx1"/>
              </a:solidFill>
            </a:endParaRPr>
          </a:p>
        </p:txBody>
      </p:sp>
      <p:sp>
        <p:nvSpPr>
          <p:cNvPr id="3" name="TextBox 2">
            <a:extLst>
              <a:ext uri="{FF2B5EF4-FFF2-40B4-BE49-F238E27FC236}">
                <a16:creationId xmlns="" xmlns:a16="http://schemas.microsoft.com/office/drawing/2014/main" id="{B1F6266B-F602-6D7D-6263-C3D0E1B1801F}"/>
              </a:ext>
            </a:extLst>
          </p:cNvPr>
          <p:cNvSpPr txBox="1"/>
          <p:nvPr/>
        </p:nvSpPr>
        <p:spPr>
          <a:xfrm>
            <a:off x="2775857" y="1572359"/>
            <a:ext cx="5029200" cy="4832092"/>
          </a:xfrm>
          <a:prstGeom prst="rect">
            <a:avLst/>
          </a:prstGeom>
          <a:noFill/>
        </p:spPr>
        <p:txBody>
          <a:bodyPr wrap="square" rtlCol="0">
            <a:spAutoFit/>
          </a:bodyPr>
          <a:lstStyle/>
          <a:p>
            <a:pPr algn="l"/>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latin typeface="Times New Roman" panose="02020603050405020304" pitchFamily="18" charset="0"/>
                <a:cs typeface="Times New Roman" panose="02020603050405020304" pitchFamily="18" charset="0"/>
              </a:rPr>
              <a:t>Tools and Technologies</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latin typeface="Times New Roman" panose="02020603050405020304" pitchFamily="18" charset="0"/>
                <a:cs typeface="Times New Roman" panose="02020603050405020304" pitchFamily="18" charset="0"/>
              </a:rPr>
              <a:t>Features and Functionality</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Screenshots</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latin typeface="Times New Roman" panose="02020603050405020304" pitchFamily="18" charset="0"/>
                <a:cs typeface="Times New Roman" panose="02020603050405020304" pitchFamily="18" charset="0"/>
              </a:rPr>
              <a:t>Github</a:t>
            </a:r>
            <a:r>
              <a:rPr lang="en-US" sz="2800" dirty="0">
                <a:latin typeface="Times New Roman" panose="02020603050405020304" pitchFamily="18" charset="0"/>
                <a:cs typeface="Times New Roman" panose="02020603050405020304" pitchFamily="18" charset="0"/>
              </a:rPr>
              <a:t> Link</a:t>
            </a:r>
            <a:endParaRPr lang="en-US" sz="2800" b="0"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8509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7">
            <a:extLst>
              <a:ext uri="{FF2B5EF4-FFF2-40B4-BE49-F238E27FC236}">
                <a16:creationId xmlns="" xmlns:a16="http://schemas.microsoft.com/office/drawing/2014/main" id="{C7DC676F-78D1-40EE-DA44-792AF9C5C2E9}"/>
              </a:ext>
            </a:extLst>
          </p:cNvPr>
          <p:cNvSpPr txBox="1">
            <a:spLocks noGrp="1"/>
          </p:cNvSpPr>
          <p:nvPr>
            <p:ph type="title"/>
          </p:nvPr>
        </p:nvSpPr>
        <p:spPr>
          <a:xfrm>
            <a:off x="717961" y="803327"/>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u="sng" spc="-20" dirty="0">
                <a:solidFill>
                  <a:schemeClr val="tx1"/>
                </a:solidFill>
              </a:rPr>
              <a:t>P</a:t>
            </a:r>
            <a:r>
              <a:rPr sz="4250" b="1" u="sng" spc="15" dirty="0">
                <a:solidFill>
                  <a:schemeClr val="tx1"/>
                </a:solidFill>
              </a:rPr>
              <a:t>ROB</a:t>
            </a:r>
            <a:r>
              <a:rPr sz="4250" b="1" u="sng" spc="55" dirty="0">
                <a:solidFill>
                  <a:schemeClr val="tx1"/>
                </a:solidFill>
              </a:rPr>
              <a:t>L</a:t>
            </a:r>
            <a:r>
              <a:rPr sz="4250" b="1" u="sng" spc="-20" dirty="0">
                <a:solidFill>
                  <a:schemeClr val="tx1"/>
                </a:solidFill>
              </a:rPr>
              <a:t>E</a:t>
            </a:r>
            <a:r>
              <a:rPr sz="4250" b="1" u="sng" spc="20" dirty="0">
                <a:solidFill>
                  <a:schemeClr val="tx1"/>
                </a:solidFill>
              </a:rPr>
              <a:t>M</a:t>
            </a:r>
            <a:r>
              <a:rPr lang="en-IN" sz="4250" b="1" spc="20" dirty="0">
                <a:solidFill>
                  <a:schemeClr val="tx1"/>
                </a:solidFill>
              </a:rPr>
              <a:t> </a:t>
            </a:r>
            <a:r>
              <a:rPr sz="4250" b="1" u="sng" spc="10" dirty="0" smtClean="0">
                <a:solidFill>
                  <a:schemeClr val="tx1"/>
                </a:solidFill>
              </a:rPr>
              <a:t>S</a:t>
            </a:r>
            <a:r>
              <a:rPr sz="4250" b="1" u="sng" spc="-370" dirty="0" smtClean="0">
                <a:solidFill>
                  <a:schemeClr val="tx1"/>
                </a:solidFill>
              </a:rPr>
              <a:t>T</a:t>
            </a:r>
            <a:r>
              <a:rPr sz="4250" b="1" u="sng" spc="-375" dirty="0" smtClean="0">
                <a:solidFill>
                  <a:schemeClr val="tx1"/>
                </a:solidFill>
              </a:rPr>
              <a:t>A</a:t>
            </a:r>
            <a:r>
              <a:rPr sz="4250" b="1" u="sng" spc="15" dirty="0" smtClean="0">
                <a:solidFill>
                  <a:schemeClr val="tx1"/>
                </a:solidFill>
              </a:rPr>
              <a:t>T</a:t>
            </a:r>
            <a:r>
              <a:rPr sz="4250" b="1" u="sng" spc="-10" dirty="0" smtClean="0">
                <a:solidFill>
                  <a:schemeClr val="tx1"/>
                </a:solidFill>
              </a:rPr>
              <a:t>E</a:t>
            </a:r>
            <a:r>
              <a:rPr sz="4250" b="1" u="sng" spc="-20" dirty="0" smtClean="0">
                <a:solidFill>
                  <a:schemeClr val="tx1"/>
                </a:solidFill>
              </a:rPr>
              <a:t>ME</a:t>
            </a:r>
            <a:r>
              <a:rPr sz="4250" b="1" u="sng" spc="10" dirty="0" smtClean="0">
                <a:solidFill>
                  <a:schemeClr val="tx1"/>
                </a:solidFill>
              </a:rPr>
              <a:t>NT</a:t>
            </a:r>
            <a:r>
              <a:rPr lang="en-US" sz="4250" b="1" u="sng" spc="10" dirty="0" smtClean="0">
                <a:solidFill>
                  <a:schemeClr val="tx1"/>
                </a:solidFill>
              </a:rPr>
              <a:t>:</a:t>
            </a:r>
            <a:endParaRPr sz="4250" b="1" u="sng" dirty="0">
              <a:solidFill>
                <a:schemeClr val="tx1"/>
              </a:solidFill>
            </a:endParaRPr>
          </a:p>
        </p:txBody>
      </p:sp>
      <p:sp>
        <p:nvSpPr>
          <p:cNvPr id="11" name="TextBox 10">
            <a:extLst>
              <a:ext uri="{FF2B5EF4-FFF2-40B4-BE49-F238E27FC236}">
                <a16:creationId xmlns="" xmlns:a16="http://schemas.microsoft.com/office/drawing/2014/main" id="{D5EDD4B9-3BC8-9CE6-9D0E-EC0F5B7AADC1}"/>
              </a:ext>
            </a:extLst>
          </p:cNvPr>
          <p:cNvSpPr txBox="1"/>
          <p:nvPr/>
        </p:nvSpPr>
        <p:spPr>
          <a:xfrm>
            <a:off x="1193802" y="2264231"/>
            <a:ext cx="9532257" cy="2585323"/>
          </a:xfrm>
          <a:prstGeom prst="rect">
            <a:avLst/>
          </a:prstGeom>
          <a:noFill/>
        </p:spPr>
        <p:txBody>
          <a:bodyPr wrap="square" rtlCol="0">
            <a:spAutoFit/>
          </a:bodyPr>
          <a:lstStyle/>
          <a:p>
            <a:pPr>
              <a:lnSpc>
                <a:spcPct val="150000"/>
              </a:lnSpc>
            </a:pPr>
            <a:r>
              <a:rPr lang="en-US" b="1" dirty="0"/>
              <a:t>Many students lack a structured way to showcase their academic achievements, skills, and projects effectively. Traditional resumes fail to highlight creativity and real-time learning progress. Employers and educators often find it challenging to assess students’ overall competencies. A digital student portfolio can bridge this gap by providing a centralized platform to display academic records, certifications, projects, and personal skills in an organized and interactive manner.</a:t>
            </a:r>
          </a:p>
        </p:txBody>
      </p:sp>
    </p:spTree>
    <p:extLst>
      <p:ext uri="{BB962C8B-B14F-4D97-AF65-F5344CB8AC3E}">
        <p14:creationId xmlns="" xmlns:p14="http://schemas.microsoft.com/office/powerpoint/2010/main" val="217928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a:extLst>
              <a:ext uri="{FF2B5EF4-FFF2-40B4-BE49-F238E27FC236}">
                <a16:creationId xmlns="" xmlns:a16="http://schemas.microsoft.com/office/drawing/2014/main" id="{462974D9-0141-35AA-18E0-5ABFD0603E20}"/>
              </a:ext>
            </a:extLst>
          </p:cNvPr>
          <p:cNvSpPr txBox="1">
            <a:spLocks noGrp="1"/>
          </p:cNvSpPr>
          <p:nvPr>
            <p:ph type="title"/>
          </p:nvPr>
        </p:nvSpPr>
        <p:spPr>
          <a:xfrm>
            <a:off x="623661" y="1098368"/>
            <a:ext cx="7446283" cy="670696"/>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b="1" u="sng" spc="5" dirty="0">
                <a:solidFill>
                  <a:schemeClr val="tx1"/>
                </a:solidFill>
              </a:rPr>
              <a:t>PROJECT</a:t>
            </a:r>
            <a:r>
              <a:rPr lang="en-IN" sz="4250" b="1" spc="5" dirty="0">
                <a:solidFill>
                  <a:schemeClr val="tx1"/>
                </a:solidFill>
              </a:rPr>
              <a:t> </a:t>
            </a:r>
            <a:r>
              <a:rPr sz="4250" b="1" u="sng" spc="-20" dirty="0" smtClean="0">
                <a:solidFill>
                  <a:schemeClr val="tx1"/>
                </a:solidFill>
              </a:rPr>
              <a:t>OVERVIEW</a:t>
            </a:r>
            <a:r>
              <a:rPr lang="en-US" sz="4250" b="1" u="sng" spc="-20" dirty="0" smtClean="0">
                <a:solidFill>
                  <a:schemeClr val="tx1"/>
                </a:solidFill>
              </a:rPr>
              <a:t>:</a:t>
            </a:r>
            <a:endParaRPr sz="4250" b="1" u="sng" dirty="0">
              <a:solidFill>
                <a:schemeClr val="tx1"/>
              </a:solidFill>
            </a:endParaRPr>
          </a:p>
        </p:txBody>
      </p:sp>
      <p:sp>
        <p:nvSpPr>
          <p:cNvPr id="4" name="TextBox 3">
            <a:extLst>
              <a:ext uri="{FF2B5EF4-FFF2-40B4-BE49-F238E27FC236}">
                <a16:creationId xmlns="" xmlns:a16="http://schemas.microsoft.com/office/drawing/2014/main" id="{73E2A32A-361A-46DB-FDFA-FD34D0EFE752}"/>
              </a:ext>
            </a:extLst>
          </p:cNvPr>
          <p:cNvSpPr txBox="1"/>
          <p:nvPr/>
        </p:nvSpPr>
        <p:spPr>
          <a:xfrm>
            <a:off x="465899" y="2209803"/>
            <a:ext cx="11726103" cy="3139321"/>
          </a:xfrm>
          <a:prstGeom prst="rect">
            <a:avLst/>
          </a:prstGeom>
          <a:noFill/>
        </p:spPr>
        <p:txBody>
          <a:bodyPr wrap="square" rtlCol="0">
            <a:spAutoFit/>
          </a:bodyPr>
          <a:lstStyle/>
          <a:p>
            <a:pPr marL="342900" indent="-342900">
              <a:buFont typeface="Arial" panose="020B0604020202020204" pitchFamily="34" charset="0"/>
              <a:buChar char="•"/>
            </a:pPr>
            <a:r>
              <a:rPr lang="en-IN" b="1" dirty="0"/>
              <a:t>This project is about developing a Digital Portfolio Website to showcase my personal and academic details in a </a:t>
            </a:r>
            <a:r>
              <a:rPr lang="en-IN" b="1" dirty="0" smtClean="0"/>
              <a:t>professional </a:t>
            </a:r>
            <a:r>
              <a:rPr lang="en-IN" b="1" dirty="0"/>
              <a:t>way.
It acts as an online platform where I can present my skills, projects, certifications, and education neatly in one place.
The portfolio helps create a positive first impression for recruiters, teachers, and anyone who wants to know about my work.
It is interactive, responsive, and easy to navigate, ensuring a better user experience.
The main goal is to highlight my strengths and make it easy for others to contact me for opportunities.
Technologies used include HTML, CSS, and JavaScript for building and styling the website.
This project also helps in learning web development and improving technical skills.
Finally, it serves as a personal branding tool for my career growth.</a:t>
            </a:r>
          </a:p>
        </p:txBody>
      </p:sp>
    </p:spTree>
    <p:extLst>
      <p:ext uri="{BB962C8B-B14F-4D97-AF65-F5344CB8AC3E}">
        <p14:creationId xmlns="" xmlns:p14="http://schemas.microsoft.com/office/powerpoint/2010/main" val="87081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0A5CDC93-85A0-4C55-96D3-94F3721420CF}"/>
              </a:ext>
            </a:extLst>
          </p:cNvPr>
          <p:cNvSpPr txBox="1"/>
          <p:nvPr/>
        </p:nvSpPr>
        <p:spPr>
          <a:xfrm>
            <a:off x="765048" y="939467"/>
            <a:ext cx="8022336" cy="746358"/>
          </a:xfrm>
          <a:prstGeom prst="rect">
            <a:avLst/>
          </a:prstGeom>
          <a:noFill/>
        </p:spPr>
        <p:txBody>
          <a:bodyPr wrap="square">
            <a:spAutoFit/>
          </a:bodyPr>
          <a:lstStyle/>
          <a:p>
            <a:r>
              <a:rPr lang="en-US" sz="4250" b="1" spc="25" dirty="0"/>
              <a:t>W</a:t>
            </a:r>
            <a:r>
              <a:rPr lang="en-US" sz="4250" b="1" spc="-20" dirty="0"/>
              <a:t>H</a:t>
            </a:r>
            <a:r>
              <a:rPr lang="en-US" sz="4250" b="1" spc="20" dirty="0"/>
              <a:t>O</a:t>
            </a:r>
            <a:r>
              <a:rPr lang="en-US" sz="4250" b="1" spc="-235" dirty="0"/>
              <a:t> </a:t>
            </a:r>
            <a:r>
              <a:rPr lang="en-US" sz="4250" b="1" spc="-10" dirty="0"/>
              <a:t>AR</a:t>
            </a:r>
            <a:r>
              <a:rPr lang="en-US" sz="4250" b="1" spc="15" dirty="0"/>
              <a:t>E</a:t>
            </a:r>
            <a:r>
              <a:rPr lang="en-US" sz="4250" b="1" spc="-35" dirty="0"/>
              <a:t> </a:t>
            </a:r>
            <a:r>
              <a:rPr lang="en-US" sz="4250" b="1" spc="-10" dirty="0"/>
              <a:t>T</a:t>
            </a:r>
            <a:r>
              <a:rPr lang="en-US" sz="4250" b="1" spc="-15" dirty="0"/>
              <a:t>H</a:t>
            </a:r>
            <a:r>
              <a:rPr lang="en-US" sz="4250" b="1" spc="15" dirty="0"/>
              <a:t>E</a:t>
            </a:r>
            <a:r>
              <a:rPr lang="en-US" sz="4250" b="1" spc="-35" dirty="0"/>
              <a:t> </a:t>
            </a:r>
            <a:r>
              <a:rPr lang="en-US" sz="4250" b="1" spc="-20" dirty="0"/>
              <a:t>E</a:t>
            </a:r>
            <a:r>
              <a:rPr lang="en-US" sz="4250" b="1" spc="30" dirty="0"/>
              <a:t>N</a:t>
            </a:r>
            <a:r>
              <a:rPr lang="en-US" sz="4250" b="1" spc="15" dirty="0"/>
              <a:t>D</a:t>
            </a:r>
            <a:r>
              <a:rPr lang="en-US" sz="4250" b="1" spc="-45" dirty="0"/>
              <a:t> </a:t>
            </a:r>
            <a:r>
              <a:rPr lang="en-US" sz="4250" b="1" dirty="0"/>
              <a:t>U</a:t>
            </a:r>
            <a:r>
              <a:rPr lang="en-US" sz="4250" b="1" spc="10" dirty="0"/>
              <a:t>S</a:t>
            </a:r>
            <a:r>
              <a:rPr lang="en-US" sz="4250" b="1" spc="-25" dirty="0"/>
              <a:t>E</a:t>
            </a:r>
            <a:r>
              <a:rPr lang="en-US" sz="4250" b="1" spc="-10" dirty="0"/>
              <a:t>R</a:t>
            </a:r>
            <a:r>
              <a:rPr lang="en-US" sz="4250" b="1" spc="5" dirty="0"/>
              <a:t>S?</a:t>
            </a:r>
            <a:endParaRPr lang="en-IN" sz="4250" b="1" dirty="0"/>
          </a:p>
        </p:txBody>
      </p:sp>
      <p:sp>
        <p:nvSpPr>
          <p:cNvPr id="2" name="TextBox 1">
            <a:extLst>
              <a:ext uri="{FF2B5EF4-FFF2-40B4-BE49-F238E27FC236}">
                <a16:creationId xmlns="" xmlns:a16="http://schemas.microsoft.com/office/drawing/2014/main" id="{39D61F3D-48DD-467D-4583-9A1D5E6F9F14}"/>
              </a:ext>
            </a:extLst>
          </p:cNvPr>
          <p:cNvSpPr txBox="1"/>
          <p:nvPr/>
        </p:nvSpPr>
        <p:spPr>
          <a:xfrm>
            <a:off x="904582" y="1685824"/>
            <a:ext cx="10382841" cy="3970318"/>
          </a:xfrm>
          <a:prstGeom prst="rect">
            <a:avLst/>
          </a:prstGeom>
          <a:noFill/>
        </p:spPr>
        <p:txBody>
          <a:bodyPr wrap="square" rtlCol="0">
            <a:spAutoFit/>
          </a:bodyPr>
          <a:lstStyle/>
          <a:p>
            <a:pPr algn="l"/>
            <a:r>
              <a:rPr lang="en-IN" dirty="0"/>
              <a:t>1) Recruiters and Employers – to evaluate the skills, projects, and achievements for job opportunities.</a:t>
            </a:r>
          </a:p>
          <a:p>
            <a:pPr algn="l"/>
            <a:r>
              <a:rPr lang="en-IN" dirty="0"/>
              <a:t>
2) College Admission Officers – to review the academic background and certifications for higher studies.
3) Teachers and Mentors – to check, learning progress and academic work.
4) Clients or Companies – showcasing freelance or project-based work.
5) Peers and Collaborators – students, friends, or teammates who want to know skills or work experience.
6) General Audience – anyone interested in learning about me professionally.</a:t>
            </a:r>
            <a:endParaRPr lang="en-US" dirty="0"/>
          </a:p>
        </p:txBody>
      </p:sp>
    </p:spTree>
    <p:extLst>
      <p:ext uri="{BB962C8B-B14F-4D97-AF65-F5344CB8AC3E}">
        <p14:creationId xmlns="" xmlns:p14="http://schemas.microsoft.com/office/powerpoint/2010/main" val="78901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a:extLst>
              <a:ext uri="{FF2B5EF4-FFF2-40B4-BE49-F238E27FC236}">
                <a16:creationId xmlns="" xmlns:a16="http://schemas.microsoft.com/office/drawing/2014/main" id="{29CDCFDA-11BE-811F-CD9F-1985183280BF}"/>
              </a:ext>
            </a:extLst>
          </p:cNvPr>
          <p:cNvSpPr txBox="1">
            <a:spLocks noGrp="1"/>
          </p:cNvSpPr>
          <p:nvPr>
            <p:ph type="title"/>
          </p:nvPr>
        </p:nvSpPr>
        <p:spPr>
          <a:xfrm>
            <a:off x="521589" y="459475"/>
            <a:ext cx="6052947" cy="567463"/>
          </a:xfrm>
          <a:prstGeom prst="rect">
            <a:avLst/>
          </a:prstGeom>
        </p:spPr>
        <p:txBody>
          <a:bodyPr vert="horz" wrap="square" lIns="0" tIns="13335" rIns="0" bIns="0" rtlCol="0">
            <a:spAutoFit/>
          </a:bodyPr>
          <a:lstStyle/>
          <a:p>
            <a:pPr marL="12700" algn="l">
              <a:lnSpc>
                <a:spcPct val="100000"/>
              </a:lnSpc>
              <a:spcBef>
                <a:spcPts val="105"/>
              </a:spcBef>
            </a:pPr>
            <a:r>
              <a:rPr lang="en-IN" sz="3600" b="1" u="sng" spc="10" dirty="0">
                <a:solidFill>
                  <a:schemeClr val="tx1"/>
                </a:solidFill>
              </a:rPr>
              <a:t>TOOLS</a:t>
            </a:r>
            <a:r>
              <a:rPr lang="en-IN" sz="3600" b="1" spc="10" dirty="0">
                <a:solidFill>
                  <a:schemeClr val="tx1"/>
                </a:solidFill>
              </a:rPr>
              <a:t> </a:t>
            </a:r>
            <a:r>
              <a:rPr lang="en-IN" sz="3600" b="1" u="sng" spc="10" dirty="0">
                <a:solidFill>
                  <a:schemeClr val="tx1"/>
                </a:solidFill>
              </a:rPr>
              <a:t>AND</a:t>
            </a:r>
            <a:r>
              <a:rPr lang="en-IN" sz="3600" b="1" spc="10" dirty="0">
                <a:solidFill>
                  <a:schemeClr val="tx1"/>
                </a:solidFill>
              </a:rPr>
              <a:t> </a:t>
            </a:r>
            <a:r>
              <a:rPr lang="en-IN" sz="3600" b="1" u="sng" spc="10" dirty="0">
                <a:solidFill>
                  <a:schemeClr val="tx1"/>
                </a:solidFill>
              </a:rPr>
              <a:t>TECHNIQUES</a:t>
            </a:r>
            <a:endParaRPr sz="3600" b="1" u="sng" dirty="0">
              <a:solidFill>
                <a:schemeClr val="tx1"/>
              </a:solidFill>
            </a:endParaRPr>
          </a:p>
        </p:txBody>
      </p:sp>
      <p:sp>
        <p:nvSpPr>
          <p:cNvPr id="10" name="TextBox 9">
            <a:extLst>
              <a:ext uri="{FF2B5EF4-FFF2-40B4-BE49-F238E27FC236}">
                <a16:creationId xmlns="" xmlns:a16="http://schemas.microsoft.com/office/drawing/2014/main" id="{5D1B8614-28CE-E575-DAD3-93BDB501A995}"/>
              </a:ext>
            </a:extLst>
          </p:cNvPr>
          <p:cNvSpPr txBox="1"/>
          <p:nvPr/>
        </p:nvSpPr>
        <p:spPr>
          <a:xfrm>
            <a:off x="1778508" y="1520953"/>
            <a:ext cx="8226552" cy="4524315"/>
          </a:xfrm>
          <a:prstGeom prst="rect">
            <a:avLst/>
          </a:prstGeom>
          <a:noFill/>
        </p:spPr>
        <p:txBody>
          <a:bodyPr wrap="square" rtlCol="0">
            <a:spAutoFit/>
          </a:bodyPr>
          <a:lstStyle/>
          <a:p>
            <a:pPr marL="285750" indent="-285750">
              <a:buFont typeface="Wingdings" panose="05000000000000000000" pitchFamily="2" charset="2"/>
              <a:buChar char="q"/>
            </a:pPr>
            <a:r>
              <a:rPr lang="en-IN" sz="2400" b="1" dirty="0" smtClean="0"/>
              <a:t>HTML</a:t>
            </a:r>
            <a:r>
              <a:rPr lang="en-IN" sz="2400" dirty="0" smtClean="0"/>
              <a:t> </a:t>
            </a:r>
            <a:r>
              <a:rPr lang="en-IN" sz="2400" dirty="0" smtClean="0">
                <a:sym typeface="Wingdings" panose="05000000000000000000" pitchFamily="2" charset="2"/>
              </a:rPr>
              <a:t></a:t>
            </a:r>
            <a:r>
              <a:rPr lang="en-IN" sz="2400" dirty="0" smtClean="0"/>
              <a:t>Used for Structure (pages, sections)</a:t>
            </a:r>
          </a:p>
          <a:p>
            <a:pPr marL="285750" indent="-285750">
              <a:buFont typeface="Wingdings" panose="05000000000000000000" pitchFamily="2" charset="2"/>
              <a:buChar char="q"/>
            </a:pPr>
            <a:r>
              <a:rPr lang="en-IN" sz="2400" b="1" dirty="0" smtClean="0"/>
              <a:t>CSS</a:t>
            </a:r>
            <a:r>
              <a:rPr lang="en-IN" sz="2400" dirty="0" smtClean="0"/>
              <a:t> </a:t>
            </a:r>
            <a:r>
              <a:rPr lang="en-IN" sz="2400" dirty="0">
                <a:sym typeface="Wingdings" panose="05000000000000000000" pitchFamily="2" charset="2"/>
              </a:rPr>
              <a:t></a:t>
            </a:r>
            <a:r>
              <a:rPr lang="en-IN" sz="2400" dirty="0"/>
              <a:t> It’s used for Styling (Designs, colours, layouts, responsiveness)</a:t>
            </a:r>
          </a:p>
          <a:p>
            <a:pPr marL="285750" indent="-285750">
              <a:buFont typeface="Wingdings" panose="05000000000000000000" pitchFamily="2" charset="2"/>
              <a:buChar char="q"/>
            </a:pPr>
            <a:r>
              <a:rPr lang="en-IN" sz="2400" b="1" dirty="0"/>
              <a:t>JavaScript </a:t>
            </a:r>
            <a:r>
              <a:rPr lang="en-IN" sz="2400" dirty="0">
                <a:sym typeface="Wingdings" panose="05000000000000000000" pitchFamily="2" charset="2"/>
              </a:rPr>
              <a:t></a:t>
            </a:r>
            <a:r>
              <a:rPr lang="en-IN" sz="2400" dirty="0"/>
              <a:t> Interactivity (navigation menu, animations, form validation)</a:t>
            </a:r>
          </a:p>
          <a:p>
            <a:pPr marL="285750" indent="-285750">
              <a:buFont typeface="Wingdings" panose="05000000000000000000" pitchFamily="2" charset="2"/>
              <a:buChar char="q"/>
            </a:pPr>
            <a:r>
              <a:rPr lang="en-IN" sz="2400" b="1" dirty="0"/>
              <a:t>Visual Studio Code and </a:t>
            </a:r>
            <a:r>
              <a:rPr lang="en-IN" sz="2400" b="1" dirty="0" err="1"/>
              <a:t>Codepen</a:t>
            </a:r>
            <a:r>
              <a:rPr lang="en-IN" sz="2400" b="1" dirty="0"/>
              <a:t> </a:t>
            </a:r>
            <a:r>
              <a:rPr lang="en-IN" sz="2400" dirty="0">
                <a:sym typeface="Wingdings" panose="05000000000000000000" pitchFamily="2" charset="2"/>
              </a:rPr>
              <a:t></a:t>
            </a:r>
            <a:r>
              <a:rPr lang="en-IN" sz="2400" dirty="0"/>
              <a:t> The Code Editors used to Alter, check, write the code</a:t>
            </a:r>
          </a:p>
          <a:p>
            <a:pPr marL="285750" indent="-285750">
              <a:buFont typeface="Wingdings" panose="05000000000000000000" pitchFamily="2" charset="2"/>
              <a:buChar char="q"/>
            </a:pPr>
            <a:r>
              <a:rPr lang="en-IN" sz="2400" b="1" dirty="0"/>
              <a:t>GitHub </a:t>
            </a:r>
            <a:r>
              <a:rPr lang="en-IN" sz="2400" dirty="0">
                <a:sym typeface="Wingdings" panose="05000000000000000000" pitchFamily="2" charset="2"/>
              </a:rPr>
              <a:t>An Version Control Platform used for To Host the project output</a:t>
            </a:r>
            <a:endParaRPr lang="en-IN" sz="2400" dirty="0"/>
          </a:p>
          <a:p>
            <a:pPr marL="285750" indent="-285750">
              <a:buFont typeface="Wingdings" panose="05000000000000000000" pitchFamily="2" charset="2"/>
              <a:buChar char="q"/>
            </a:pPr>
            <a:r>
              <a:rPr lang="en-IN" sz="2400" b="1" dirty="0"/>
              <a:t>Microsoft Edge/ Google Chrome/ other Web Browser </a:t>
            </a:r>
            <a:r>
              <a:rPr lang="en-IN" sz="2400" dirty="0">
                <a:sym typeface="Wingdings" panose="05000000000000000000" pitchFamily="2" charset="2"/>
              </a:rPr>
              <a:t></a:t>
            </a:r>
            <a:r>
              <a:rPr lang="en-IN" sz="2400" dirty="0"/>
              <a:t> These Web Browsers are used to Showcase the Project via </a:t>
            </a:r>
            <a:r>
              <a:rPr lang="en-IN" sz="2400" dirty="0" smtClean="0"/>
              <a:t>Output</a:t>
            </a:r>
            <a:endParaRPr lang="en-IN" sz="2400" dirty="0"/>
          </a:p>
        </p:txBody>
      </p:sp>
    </p:spTree>
    <p:extLst>
      <p:ext uri="{BB962C8B-B14F-4D97-AF65-F5344CB8AC3E}">
        <p14:creationId xmlns="" xmlns:p14="http://schemas.microsoft.com/office/powerpoint/2010/main" val="230223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D4947-52F4-DC03-1A1E-6028408F0160}"/>
              </a:ext>
            </a:extLst>
          </p:cNvPr>
          <p:cNvSpPr>
            <a:spLocks noGrp="1"/>
          </p:cNvSpPr>
          <p:nvPr>
            <p:ph type="title"/>
          </p:nvPr>
        </p:nvSpPr>
        <p:spPr>
          <a:xfrm>
            <a:off x="1313543" y="1141747"/>
            <a:ext cx="8610600" cy="469341"/>
          </a:xfrm>
        </p:spPr>
        <p:txBody>
          <a:bodyPr>
            <a:normAutofit fontScale="90000"/>
          </a:bodyPr>
          <a:lstStyle/>
          <a:p>
            <a:pPr algn="l"/>
            <a:r>
              <a:rPr lang="en-IN" b="1" u="sng" spc="15" dirty="0">
                <a:solidFill>
                  <a:schemeClr val="tx1"/>
                </a:solidFill>
                <a:latin typeface="Trebuchet MS"/>
                <a:cs typeface="Trebuchet MS"/>
              </a:rPr>
              <a:t>POTFOLIO DESIGN AND </a:t>
            </a:r>
            <a:r>
              <a:rPr lang="en-IN" b="1" u="sng" spc="15" dirty="0" smtClean="0">
                <a:solidFill>
                  <a:schemeClr val="tx1"/>
                </a:solidFill>
                <a:latin typeface="Trebuchet MS"/>
                <a:cs typeface="Trebuchet MS"/>
              </a:rPr>
              <a:t>LAYOUT:</a:t>
            </a:r>
            <a:endParaRPr lang="en-IN" u="sng" dirty="0">
              <a:solidFill>
                <a:schemeClr val="tx1"/>
              </a:solidFill>
            </a:endParaRPr>
          </a:p>
        </p:txBody>
      </p:sp>
      <p:sp>
        <p:nvSpPr>
          <p:cNvPr id="3" name="TextBox 2">
            <a:extLst>
              <a:ext uri="{FF2B5EF4-FFF2-40B4-BE49-F238E27FC236}">
                <a16:creationId xmlns="" xmlns:a16="http://schemas.microsoft.com/office/drawing/2014/main" id="{D4937515-F045-0F29-A7CF-350CD52B6D90}"/>
              </a:ext>
            </a:extLst>
          </p:cNvPr>
          <p:cNvSpPr txBox="1"/>
          <p:nvPr/>
        </p:nvSpPr>
        <p:spPr>
          <a:xfrm>
            <a:off x="1686261" y="2041711"/>
            <a:ext cx="5697448" cy="3046988"/>
          </a:xfrm>
          <a:prstGeom prst="rect">
            <a:avLst/>
          </a:prstGeom>
          <a:noFill/>
        </p:spPr>
        <p:txBody>
          <a:bodyPr wrap="square" rtlCol="0">
            <a:spAutoFit/>
          </a:bodyPr>
          <a:lstStyle/>
          <a:p>
            <a:r>
              <a:rPr lang="en-IN" sz="2400" b="1" dirty="0"/>
              <a:t>Sections included:</a:t>
            </a:r>
          </a:p>
          <a:p>
            <a:pPr marL="342900" indent="-342900" algn="l">
              <a:buFont typeface="+mj-lt"/>
              <a:buAutoNum type="arabicPeriod"/>
            </a:pPr>
            <a:r>
              <a:rPr lang="en-IN" sz="2400" b="1" dirty="0"/>
              <a:t>Home/About Me
Projects
Skills</a:t>
            </a:r>
          </a:p>
          <a:p>
            <a:pPr marL="342900" indent="-342900" algn="l">
              <a:buFont typeface="+mj-lt"/>
              <a:buAutoNum type="arabicPeriod"/>
            </a:pPr>
            <a:r>
              <a:rPr lang="en-IN" sz="2400" b="1" dirty="0" smtClean="0"/>
              <a:t>Certifications</a:t>
            </a:r>
            <a:r>
              <a:rPr lang="en-IN" sz="2400" b="1" dirty="0"/>
              <a:t>
Contact
Responsive layout (mobile + desktop view).</a:t>
            </a:r>
            <a:endParaRPr lang="en-US" sz="2400" b="1" dirty="0"/>
          </a:p>
        </p:txBody>
      </p:sp>
    </p:spTree>
    <p:extLst>
      <p:ext uri="{BB962C8B-B14F-4D97-AF65-F5344CB8AC3E}">
        <p14:creationId xmlns="" xmlns:p14="http://schemas.microsoft.com/office/powerpoint/2010/main" val="958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88B5AE2-9B88-61F8-60EE-F62F30984FE6}"/>
              </a:ext>
            </a:extLst>
          </p:cNvPr>
          <p:cNvSpPr txBox="1"/>
          <p:nvPr/>
        </p:nvSpPr>
        <p:spPr>
          <a:xfrm>
            <a:off x="1625601" y="838592"/>
            <a:ext cx="7590971" cy="584775"/>
          </a:xfrm>
          <a:prstGeom prst="rect">
            <a:avLst/>
          </a:prstGeom>
          <a:noFill/>
        </p:spPr>
        <p:txBody>
          <a:bodyPr wrap="square">
            <a:spAutoFit/>
          </a:bodyPr>
          <a:lstStyle/>
          <a:p>
            <a:r>
              <a:rPr lang="en-IN" sz="3200" b="1" u="sng" dirty="0"/>
              <a:t>FEATURES AND FUNCTIONALITY</a:t>
            </a:r>
          </a:p>
        </p:txBody>
      </p:sp>
      <p:sp>
        <p:nvSpPr>
          <p:cNvPr id="6" name="TextBox 5">
            <a:extLst>
              <a:ext uri="{FF2B5EF4-FFF2-40B4-BE49-F238E27FC236}">
                <a16:creationId xmlns="" xmlns:a16="http://schemas.microsoft.com/office/drawing/2014/main" id="{AD432A91-F9E1-671D-367B-8879376483E4}"/>
              </a:ext>
            </a:extLst>
          </p:cNvPr>
          <p:cNvSpPr txBox="1"/>
          <p:nvPr/>
        </p:nvSpPr>
        <p:spPr>
          <a:xfrm>
            <a:off x="957827" y="1912077"/>
            <a:ext cx="10276351" cy="4154984"/>
          </a:xfrm>
          <a:prstGeom prst="rect">
            <a:avLst/>
          </a:prstGeom>
          <a:noFill/>
        </p:spPr>
        <p:txBody>
          <a:bodyPr wrap="square" rtlCol="0">
            <a:spAutoFit/>
          </a:bodyPr>
          <a:lstStyle/>
          <a:p>
            <a:pPr algn="thaiDist"/>
            <a:r>
              <a:rPr lang="en-US" sz="2400" dirty="0"/>
              <a:t>The </a:t>
            </a:r>
            <a:r>
              <a:rPr lang="en-US" sz="2400" b="1" dirty="0"/>
              <a:t>Home and About Me </a:t>
            </a:r>
            <a:r>
              <a:rPr lang="en-US" sz="2400" dirty="0"/>
              <a:t>section introduces the student with a brief bio, and career objectives, giving visitors an overview of their personality and goals. The </a:t>
            </a:r>
            <a:r>
              <a:rPr lang="en-US" sz="2400" b="1" dirty="0"/>
              <a:t>Skills </a:t>
            </a:r>
            <a:r>
              <a:rPr lang="en-US" sz="2400" dirty="0"/>
              <a:t>section highlights the student’s technical and soft skills using visual elements. In the </a:t>
            </a:r>
            <a:r>
              <a:rPr lang="en-US" sz="2400" b="1" dirty="0"/>
              <a:t>Project </a:t>
            </a:r>
            <a:r>
              <a:rPr lang="en-US" sz="2400" dirty="0"/>
              <a:t>section are displayed the What projects are done. The </a:t>
            </a:r>
            <a:r>
              <a:rPr lang="en-US" sz="2400" b="1" dirty="0"/>
              <a:t>Certification </a:t>
            </a:r>
            <a:r>
              <a:rPr lang="en-US" sz="2400" dirty="0"/>
              <a:t>section features achievements, and online course completions, providing evidence of additional learning. The </a:t>
            </a:r>
            <a:r>
              <a:rPr lang="en-US" sz="2400" b="1" dirty="0"/>
              <a:t>Education </a:t>
            </a:r>
            <a:r>
              <a:rPr lang="en-US" sz="2400" dirty="0"/>
              <a:t>section lists academic qualifications, and institutions  for a clear academic background.</a:t>
            </a:r>
          </a:p>
          <a:p>
            <a:pPr algn="thaiDist"/>
            <a:r>
              <a:rPr lang="en-US" sz="2400" b="1" dirty="0"/>
              <a:t>Resume </a:t>
            </a:r>
            <a:r>
              <a:rPr lang="en-US" sz="2400" dirty="0"/>
              <a:t>shows about my all details. Finally, the </a:t>
            </a:r>
            <a:r>
              <a:rPr lang="en-US" sz="2400" b="1" dirty="0"/>
              <a:t>Contact Us </a:t>
            </a:r>
            <a:r>
              <a:rPr lang="en-US" sz="2400" dirty="0"/>
              <a:t>section includes an interactive form or contact details so visitors can reach out easily for opportunities, feedback, or collaborations.</a:t>
            </a:r>
          </a:p>
        </p:txBody>
      </p:sp>
    </p:spTree>
    <p:extLst>
      <p:ext uri="{BB962C8B-B14F-4D97-AF65-F5344CB8AC3E}">
        <p14:creationId xmlns="" xmlns:p14="http://schemas.microsoft.com/office/powerpoint/2010/main" val="3390813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252</TotalTime>
  <Words>631</Words>
  <Application>Microsoft Office PowerPoint</Application>
  <PresentationFormat>Custom</PresentationFormat>
  <Paragraphs>62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Equity</vt:lpstr>
      <vt:lpstr>Slide 1</vt:lpstr>
      <vt:lpstr>PROJECT TITLE</vt:lpstr>
      <vt:lpstr>AGENDA:</vt:lpstr>
      <vt:lpstr>PROBLEM STATEMENT:</vt:lpstr>
      <vt:lpstr>PROJECT OVERVIEW:</vt:lpstr>
      <vt:lpstr>Slide 6</vt:lpstr>
      <vt:lpstr>TOOLS AND TECHNIQUES</vt:lpstr>
      <vt:lpstr>POTFOLIO DESIGN AND LAYOUT:</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fawzualeaman</dc:creator>
  <cp:lastModifiedBy>MYPC</cp:lastModifiedBy>
  <cp:revision>20</cp:revision>
  <dcterms:created xsi:type="dcterms:W3CDTF">2025-08-27T06:30:13Z</dcterms:created>
  <dcterms:modified xsi:type="dcterms:W3CDTF">2025-09-09T09:06:40Z</dcterms:modified>
</cp:coreProperties>
</file>